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319" y="359663"/>
            <a:ext cx="8488680" cy="719455"/>
          </a:xfrm>
          <a:custGeom>
            <a:avLst/>
            <a:gdLst/>
            <a:ahLst/>
            <a:cxnLst/>
            <a:rect l="l" t="t" r="r" b="b"/>
            <a:pathLst>
              <a:path w="8488680" h="719455">
                <a:moveTo>
                  <a:pt x="8488680" y="0"/>
                </a:moveTo>
                <a:lnTo>
                  <a:pt x="0" y="0"/>
                </a:lnTo>
                <a:lnTo>
                  <a:pt x="0" y="719327"/>
                </a:lnTo>
                <a:lnTo>
                  <a:pt x="8488680" y="719327"/>
                </a:lnTo>
                <a:lnTo>
                  <a:pt x="848868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86155" cy="1080770"/>
          </a:xfrm>
          <a:custGeom>
            <a:avLst/>
            <a:gdLst/>
            <a:ahLst/>
            <a:cxnLst/>
            <a:rect l="l" t="t" r="r" b="b"/>
            <a:pathLst>
              <a:path w="986155" h="1080770">
                <a:moveTo>
                  <a:pt x="329184" y="719328"/>
                </a:moveTo>
                <a:lnTo>
                  <a:pt x="0" y="719328"/>
                </a:lnTo>
                <a:lnTo>
                  <a:pt x="0" y="1080516"/>
                </a:lnTo>
                <a:lnTo>
                  <a:pt x="329184" y="1080516"/>
                </a:lnTo>
                <a:lnTo>
                  <a:pt x="329184" y="719328"/>
                </a:lnTo>
                <a:close/>
              </a:path>
              <a:path w="986155" h="1080770">
                <a:moveTo>
                  <a:pt x="986028" y="0"/>
                </a:moveTo>
                <a:lnTo>
                  <a:pt x="656844" y="0"/>
                </a:lnTo>
                <a:lnTo>
                  <a:pt x="656844" y="356616"/>
                </a:lnTo>
                <a:lnTo>
                  <a:pt x="329184" y="356616"/>
                </a:lnTo>
                <a:lnTo>
                  <a:pt x="329184" y="719328"/>
                </a:lnTo>
                <a:lnTo>
                  <a:pt x="656844" y="719328"/>
                </a:lnTo>
                <a:lnTo>
                  <a:pt x="656844" y="362712"/>
                </a:lnTo>
                <a:lnTo>
                  <a:pt x="986028" y="362712"/>
                </a:lnTo>
                <a:lnTo>
                  <a:pt x="986028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9184" y="362711"/>
            <a:ext cx="657225" cy="718185"/>
          </a:xfrm>
          <a:custGeom>
            <a:avLst/>
            <a:gdLst/>
            <a:ahLst/>
            <a:cxnLst/>
            <a:rect l="l" t="t" r="r" b="b"/>
            <a:pathLst>
              <a:path w="657225" h="718185">
                <a:moveTo>
                  <a:pt x="656844" y="0"/>
                </a:moveTo>
                <a:lnTo>
                  <a:pt x="327660" y="0"/>
                </a:lnTo>
                <a:lnTo>
                  <a:pt x="327660" y="356616"/>
                </a:lnTo>
                <a:lnTo>
                  <a:pt x="0" y="356616"/>
                </a:lnTo>
                <a:lnTo>
                  <a:pt x="0" y="717804"/>
                </a:lnTo>
                <a:lnTo>
                  <a:pt x="327660" y="717804"/>
                </a:lnTo>
                <a:lnTo>
                  <a:pt x="327660" y="361188"/>
                </a:lnTo>
                <a:lnTo>
                  <a:pt x="656844" y="361188"/>
                </a:lnTo>
                <a:lnTo>
                  <a:pt x="656844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739" y="468725"/>
            <a:ext cx="67005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470" y="1176337"/>
            <a:ext cx="898905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1" y="1241259"/>
            <a:ext cx="8764270" cy="4475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20000"/>
              </a:lnSpc>
              <a:spcBef>
                <a:spcPts val="100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sz="2800" spc="90" dirty="0">
                <a:latin typeface="SimSun"/>
                <a:cs typeface="SimSun"/>
              </a:rPr>
              <a:t>实验</a:t>
            </a:r>
            <a:r>
              <a:rPr sz="2800" spc="75" dirty="0">
                <a:latin typeface="SimSun"/>
                <a:cs typeface="SimSun"/>
              </a:rPr>
              <a:t>目的</a:t>
            </a:r>
            <a:r>
              <a:rPr sz="2800" spc="90" dirty="0">
                <a:latin typeface="SimSun"/>
                <a:cs typeface="SimSun"/>
              </a:rPr>
              <a:t>：编</a:t>
            </a:r>
            <a:r>
              <a:rPr sz="2800" spc="80" dirty="0">
                <a:latin typeface="SimSun"/>
                <a:cs typeface="SimSun"/>
              </a:rPr>
              <a:t>写</a:t>
            </a:r>
            <a:r>
              <a:rPr sz="2800" spc="75" dirty="0">
                <a:latin typeface="SimSun"/>
                <a:cs typeface="SimSun"/>
              </a:rPr>
              <a:t>直</a:t>
            </a:r>
            <a:r>
              <a:rPr sz="2800" spc="90" dirty="0">
                <a:latin typeface="SimSun"/>
                <a:cs typeface="SimSun"/>
              </a:rPr>
              <a:t>线、</a:t>
            </a:r>
            <a:r>
              <a:rPr sz="2800" spc="75" dirty="0">
                <a:latin typeface="SimSun"/>
                <a:cs typeface="SimSun"/>
              </a:rPr>
              <a:t>弧线</a:t>
            </a:r>
            <a:r>
              <a:rPr sz="2800" spc="90" dirty="0">
                <a:latin typeface="SimSun"/>
                <a:cs typeface="SimSun"/>
              </a:rPr>
              <a:t>的光</a:t>
            </a:r>
            <a:r>
              <a:rPr sz="2800" spc="75" dirty="0">
                <a:latin typeface="SimSun"/>
                <a:cs typeface="SimSun"/>
              </a:rPr>
              <a:t>栅扫</a:t>
            </a:r>
            <a:r>
              <a:rPr sz="2800" spc="90" dirty="0">
                <a:latin typeface="SimSun"/>
                <a:cs typeface="SimSun"/>
              </a:rPr>
              <a:t>描转</a:t>
            </a:r>
            <a:r>
              <a:rPr sz="2800" spc="75" dirty="0">
                <a:latin typeface="SimSun"/>
                <a:cs typeface="SimSun"/>
              </a:rPr>
              <a:t>换算</a:t>
            </a:r>
            <a:r>
              <a:rPr sz="2800" spc="90" dirty="0">
                <a:latin typeface="SimSun"/>
                <a:cs typeface="SimSun"/>
              </a:rPr>
              <a:t>法</a:t>
            </a:r>
            <a:r>
              <a:rPr sz="2800" spc="-5" dirty="0">
                <a:latin typeface="SimSun"/>
                <a:cs typeface="SimSun"/>
              </a:rPr>
              <a:t>， </a:t>
            </a:r>
            <a:r>
              <a:rPr sz="2800" spc="5" dirty="0">
                <a:latin typeface="SimSun"/>
                <a:cs typeface="SimSun"/>
              </a:rPr>
              <a:t>并</a:t>
            </a:r>
            <a:r>
              <a:rPr sz="2800" spc="-5" dirty="0">
                <a:latin typeface="SimSun"/>
                <a:cs typeface="SimSun"/>
              </a:rPr>
              <a:t>对线宽</a:t>
            </a:r>
            <a:r>
              <a:rPr sz="2800" spc="5" dirty="0">
                <a:latin typeface="SimSun"/>
                <a:cs typeface="SimSun"/>
              </a:rPr>
              <a:t>与</a:t>
            </a:r>
            <a:r>
              <a:rPr sz="2800" spc="-5" dirty="0">
                <a:latin typeface="SimSun"/>
                <a:cs typeface="SimSun"/>
              </a:rPr>
              <a:t>线形的</a:t>
            </a:r>
            <a:r>
              <a:rPr sz="2800" spc="5" dirty="0">
                <a:latin typeface="SimSun"/>
                <a:cs typeface="SimSun"/>
              </a:rPr>
              <a:t>算</a:t>
            </a:r>
            <a:r>
              <a:rPr sz="2800" spc="-5" dirty="0">
                <a:latin typeface="SimSun"/>
                <a:cs typeface="SimSun"/>
              </a:rPr>
              <a:t>法加以</a:t>
            </a:r>
            <a:r>
              <a:rPr sz="2800" spc="5" dirty="0">
                <a:latin typeface="SimSun"/>
                <a:cs typeface="SimSun"/>
              </a:rPr>
              <a:t>探</a:t>
            </a:r>
            <a:r>
              <a:rPr sz="2800" spc="-5" dirty="0">
                <a:latin typeface="SimSun"/>
                <a:cs typeface="SimSun"/>
              </a:rPr>
              <a:t>讨</a:t>
            </a:r>
            <a:endParaRPr sz="2800" dirty="0">
              <a:latin typeface="SimSun"/>
              <a:cs typeface="SimSun"/>
            </a:endParaRPr>
          </a:p>
          <a:p>
            <a:pPr marL="698500" indent="-685800">
              <a:lnSpc>
                <a:spcPct val="100000"/>
              </a:lnSpc>
              <a:spcBef>
                <a:spcPts val="1345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sz="2800" spc="5" dirty="0" err="1">
                <a:latin typeface="SimSun"/>
                <a:cs typeface="SimSun"/>
              </a:rPr>
              <a:t>实</a:t>
            </a:r>
            <a:r>
              <a:rPr sz="2800" spc="-5" dirty="0" err="1">
                <a:latin typeface="SimSun"/>
                <a:cs typeface="SimSun"/>
              </a:rPr>
              <a:t>验内容</a:t>
            </a:r>
            <a:endParaRPr sz="2800" dirty="0">
              <a:latin typeface="SimSun"/>
              <a:cs typeface="SimSun"/>
            </a:endParaRPr>
          </a:p>
          <a:p>
            <a:pPr marL="1079500" marR="358140" lvl="1" indent="-609600">
              <a:lnSpc>
                <a:spcPct val="120000"/>
              </a:lnSpc>
              <a:spcBef>
                <a:spcPts val="640"/>
              </a:spcBef>
              <a:buClr>
                <a:srgbClr val="1B33E7"/>
              </a:buClr>
              <a:buSzPct val="68750"/>
              <a:buFont typeface="Arial MT"/>
              <a:buAutoNum type="arabicPeriod"/>
              <a:tabLst>
                <a:tab pos="1079500" algn="l"/>
              </a:tabLst>
            </a:pPr>
            <a:r>
              <a:rPr sz="2400" dirty="0">
                <a:solidFill>
                  <a:srgbClr val="000798"/>
                </a:solidFill>
                <a:latin typeface="SimSun"/>
                <a:cs typeface="SimSun"/>
              </a:rPr>
              <a:t>实验题</a:t>
            </a:r>
            <a:r>
              <a:rPr sz="2400" spc="-5" dirty="0">
                <a:solidFill>
                  <a:srgbClr val="000798"/>
                </a:solidFill>
                <a:latin typeface="Arial MT"/>
                <a:cs typeface="Arial MT"/>
              </a:rPr>
              <a:t>1-</a:t>
            </a:r>
            <a:r>
              <a:rPr lang="en-US" altLang="zh-CN" sz="2400" spc="-5" dirty="0">
                <a:solidFill>
                  <a:srgbClr val="000798"/>
                </a:solidFill>
                <a:latin typeface="Arial MT"/>
                <a:cs typeface="Arial MT"/>
              </a:rPr>
              <a:t>1</a:t>
            </a:r>
            <a:r>
              <a:rPr lang="zh-CN" altLang="en-US" sz="2400" dirty="0">
                <a:latin typeface="SimSun"/>
                <a:cs typeface="SimSun"/>
              </a:rPr>
              <a:t>用</a:t>
            </a:r>
            <a:r>
              <a:rPr lang="en-US" altLang="zh-CN" sz="2400" dirty="0">
                <a:latin typeface="SimSun"/>
                <a:cs typeface="SimSun"/>
              </a:rPr>
              <a:t>DDA</a:t>
            </a:r>
            <a:r>
              <a:rPr lang="zh-CN" altLang="en-US" sz="2400" dirty="0">
                <a:latin typeface="SimSun"/>
                <a:cs typeface="SimSun"/>
              </a:rPr>
              <a:t>算法绘制</a:t>
            </a:r>
            <a:r>
              <a:rPr lang="zh-CN" altLang="en-US" sz="2400" dirty="0">
                <a:solidFill>
                  <a:srgbClr val="FF0000"/>
                </a:solidFill>
                <a:latin typeface="SimSun"/>
                <a:cs typeface="SimSun"/>
              </a:rPr>
              <a:t>任意</a:t>
            </a:r>
            <a:r>
              <a:rPr lang="zh-CN" altLang="en-US" sz="2400" dirty="0">
                <a:latin typeface="SimSun"/>
                <a:cs typeface="SimSun"/>
              </a:rPr>
              <a:t>斜率的直线。 </a:t>
            </a:r>
            <a:endParaRPr lang="en-US" altLang="zh-CN" sz="2400" dirty="0">
              <a:latin typeface="SimSun"/>
              <a:cs typeface="SimSun"/>
            </a:endParaRPr>
          </a:p>
          <a:p>
            <a:pPr marL="1079500" marR="358140" lvl="1" indent="-609600">
              <a:lnSpc>
                <a:spcPct val="120000"/>
              </a:lnSpc>
              <a:spcBef>
                <a:spcPts val="640"/>
              </a:spcBef>
              <a:buClr>
                <a:srgbClr val="1B33E7"/>
              </a:buClr>
              <a:buSzPct val="68750"/>
              <a:buFont typeface="Arial MT"/>
              <a:buAutoNum type="arabicPeriod"/>
              <a:tabLst>
                <a:tab pos="1079500" algn="l"/>
              </a:tabLst>
            </a:pPr>
            <a:r>
              <a:rPr lang="zh-CN" altLang="en-US" sz="2400" dirty="0">
                <a:solidFill>
                  <a:srgbClr val="000798"/>
                </a:solidFill>
                <a:latin typeface="SimSun"/>
                <a:cs typeface="SimSun"/>
              </a:rPr>
              <a:t>实验题</a:t>
            </a:r>
            <a:r>
              <a:rPr lang="en-US" altLang="zh-CN" sz="2400" spc="-5" dirty="0">
                <a:solidFill>
                  <a:srgbClr val="000798"/>
                </a:solidFill>
                <a:latin typeface="Arial MT"/>
                <a:cs typeface="Arial MT"/>
              </a:rPr>
              <a:t>1-2,1-3</a:t>
            </a:r>
            <a:r>
              <a:rPr sz="2400" spc="340" dirty="0">
                <a:solidFill>
                  <a:srgbClr val="000798"/>
                </a:solidFill>
                <a:latin typeface="Arial MT"/>
                <a:cs typeface="Arial MT"/>
              </a:rPr>
              <a:t> </a:t>
            </a:r>
            <a:r>
              <a:rPr lang="zh-CN" altLang="en-US" sz="2400" spc="340" dirty="0">
                <a:solidFill>
                  <a:srgbClr val="000798"/>
                </a:solidFill>
                <a:latin typeface="Arial MT"/>
                <a:cs typeface="Arial MT"/>
              </a:rPr>
              <a:t>用</a:t>
            </a:r>
            <a:r>
              <a:rPr sz="2400" dirty="0" err="1">
                <a:latin typeface="SimSun"/>
                <a:cs typeface="SimSun"/>
              </a:rPr>
              <a:t>中点画线</a:t>
            </a:r>
            <a:r>
              <a:rPr lang="zh-CN" altLang="en-US" sz="2400" dirty="0">
                <a:latin typeface="SimSun"/>
                <a:cs typeface="SimSun"/>
              </a:rPr>
              <a:t>和</a:t>
            </a:r>
            <a:r>
              <a:rPr sz="2400" spc="-5" dirty="0" err="1">
                <a:latin typeface="Arial MT"/>
                <a:cs typeface="Arial MT"/>
              </a:rPr>
              <a:t>Bresenham</a:t>
            </a:r>
            <a:r>
              <a:rPr sz="2400" dirty="0" err="1">
                <a:latin typeface="SimSun"/>
                <a:cs typeface="SimSun"/>
              </a:rPr>
              <a:t>画线算法绘制</a:t>
            </a:r>
            <a:r>
              <a:rPr lang="zh-CN" altLang="en-US" sz="2400" dirty="0">
                <a:latin typeface="SimSun"/>
                <a:cs typeface="SimSun"/>
              </a:rPr>
              <a:t>部分斜率</a:t>
            </a:r>
            <a:r>
              <a:rPr sz="2400" dirty="0" err="1">
                <a:latin typeface="SimSun"/>
                <a:cs typeface="SimSun"/>
              </a:rPr>
              <a:t>直线</a:t>
            </a:r>
            <a:r>
              <a:rPr lang="zh-CN" altLang="en-US" sz="2400" dirty="0">
                <a:latin typeface="SimSun"/>
                <a:cs typeface="SimSun"/>
              </a:rPr>
              <a:t>。绘制</a:t>
            </a:r>
            <a:r>
              <a:rPr lang="zh-CN" altLang="en-US" sz="2400" dirty="0">
                <a:solidFill>
                  <a:srgbClr val="FF0000"/>
                </a:solidFill>
                <a:latin typeface="SimSun"/>
                <a:cs typeface="SimSun"/>
              </a:rPr>
              <a:t>任意</a:t>
            </a:r>
            <a:r>
              <a:rPr lang="zh-CN" altLang="en-US" sz="2400" dirty="0">
                <a:latin typeface="SimSun"/>
                <a:cs typeface="SimSun"/>
              </a:rPr>
              <a:t>斜率的直线（选做）</a:t>
            </a:r>
            <a:endParaRPr sz="2400" dirty="0">
              <a:latin typeface="SimSun"/>
              <a:cs typeface="SimSun"/>
            </a:endParaRPr>
          </a:p>
          <a:p>
            <a:pPr marL="469900" marR="360045" algn="just">
              <a:lnSpc>
                <a:spcPct val="120000"/>
              </a:lnSpc>
              <a:spcBef>
                <a:spcPts val="575"/>
              </a:spcBef>
            </a:pPr>
            <a:r>
              <a:rPr sz="2400" dirty="0">
                <a:latin typeface="SimSun"/>
                <a:cs typeface="SimSun"/>
              </a:rPr>
              <a:t>说明：如果键盘输入数据，给出数据值；如果绘制图案</a:t>
            </a:r>
            <a:r>
              <a:rPr sz="2400" spc="10" dirty="0">
                <a:latin typeface="SimSun"/>
                <a:cs typeface="SimSun"/>
              </a:rPr>
              <a:t>，</a:t>
            </a:r>
            <a:r>
              <a:rPr sz="2400" dirty="0">
                <a:latin typeface="SimSun"/>
                <a:cs typeface="SimSun"/>
              </a:rPr>
              <a:t>图 案中应包含各种斜率；如果鼠标确定任意两点，给出操</a:t>
            </a:r>
            <a:r>
              <a:rPr sz="2400" spc="10" dirty="0">
                <a:latin typeface="SimSun"/>
                <a:cs typeface="SimSun"/>
              </a:rPr>
              <a:t>作</a:t>
            </a:r>
            <a:r>
              <a:rPr sz="2400" dirty="0">
                <a:latin typeface="SimSun"/>
                <a:cs typeface="SimSun"/>
              </a:rPr>
              <a:t>说 明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468725"/>
            <a:ext cx="3234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模块１扫描转换算法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403985" indent="-609600">
              <a:lnSpc>
                <a:spcPct val="100000"/>
              </a:lnSpc>
              <a:spcBef>
                <a:spcPts val="1250"/>
              </a:spcBef>
              <a:buClr>
                <a:srgbClr val="1B33E7"/>
              </a:buClr>
              <a:buSzPct val="68750"/>
              <a:buFont typeface="Arial MT"/>
              <a:buAutoNum type="arabicPeriod" startAt="2"/>
              <a:tabLst>
                <a:tab pos="1403985" algn="l"/>
                <a:tab pos="1404620" algn="l"/>
              </a:tabLst>
            </a:pPr>
            <a:r>
              <a:rPr dirty="0">
                <a:solidFill>
                  <a:srgbClr val="000798"/>
                </a:solidFill>
              </a:rPr>
              <a:t>实验题</a:t>
            </a:r>
            <a:r>
              <a:rPr spc="-5" dirty="0">
                <a:solidFill>
                  <a:srgbClr val="000798"/>
                </a:solidFill>
                <a:latin typeface="Arial MT"/>
                <a:cs typeface="Arial MT"/>
              </a:rPr>
              <a:t>1-</a:t>
            </a:r>
            <a:r>
              <a:rPr lang="en-US" altLang="zh-CN" spc="-5" dirty="0">
                <a:solidFill>
                  <a:srgbClr val="000798"/>
                </a:solidFill>
                <a:latin typeface="Arial MT"/>
                <a:cs typeface="Arial MT"/>
              </a:rPr>
              <a:t>4</a:t>
            </a:r>
            <a:r>
              <a:rPr spc="-85" dirty="0">
                <a:solidFill>
                  <a:srgbClr val="000798"/>
                </a:solidFill>
                <a:latin typeface="Arial MT"/>
                <a:cs typeface="Arial MT"/>
              </a:rPr>
              <a:t> </a:t>
            </a:r>
            <a:r>
              <a:rPr dirty="0"/>
              <a:t>已知圆心</a:t>
            </a:r>
            <a:r>
              <a:rPr spc="-5" dirty="0"/>
              <a:t>，</a:t>
            </a:r>
            <a:r>
              <a:rPr spc="-5" dirty="0">
                <a:latin typeface="Arial MT"/>
                <a:cs typeface="Arial MT"/>
              </a:rPr>
              <a:t>a</a:t>
            </a:r>
            <a:r>
              <a:rPr dirty="0"/>
              <a:t>和</a:t>
            </a:r>
            <a:r>
              <a:rPr spc="-5" dirty="0">
                <a:latin typeface="Arial MT"/>
                <a:cs typeface="Arial MT"/>
              </a:rPr>
              <a:t>b</a:t>
            </a:r>
            <a:r>
              <a:rPr spc="-5" dirty="0"/>
              <a:t>，</a:t>
            </a:r>
            <a:r>
              <a:rPr dirty="0"/>
              <a:t>画</a:t>
            </a:r>
            <a:r>
              <a:rPr spc="10" dirty="0"/>
              <a:t>一</a:t>
            </a:r>
            <a:r>
              <a:rPr dirty="0"/>
              <a:t>个完整的椭圆（选做）</a:t>
            </a:r>
          </a:p>
          <a:p>
            <a:pPr marL="1403985" marR="344805" indent="-609600">
              <a:lnSpc>
                <a:spcPct val="120000"/>
              </a:lnSpc>
              <a:spcBef>
                <a:spcPts val="575"/>
              </a:spcBef>
              <a:buClr>
                <a:srgbClr val="1B33E7"/>
              </a:buClr>
              <a:buSzPct val="68750"/>
              <a:buFont typeface="Arial MT"/>
              <a:buAutoNum type="arabicPeriod" startAt="2"/>
              <a:tabLst>
                <a:tab pos="1403985" algn="l"/>
                <a:tab pos="1404620" algn="l"/>
              </a:tabLst>
            </a:pPr>
            <a:r>
              <a:rPr dirty="0">
                <a:solidFill>
                  <a:srgbClr val="000798"/>
                </a:solidFill>
              </a:rPr>
              <a:t>实验题</a:t>
            </a:r>
            <a:r>
              <a:rPr spc="-5" dirty="0">
                <a:solidFill>
                  <a:srgbClr val="000798"/>
                </a:solidFill>
                <a:latin typeface="Arial MT"/>
                <a:cs typeface="Arial MT"/>
              </a:rPr>
              <a:t>1-</a:t>
            </a:r>
            <a:r>
              <a:rPr lang="en-US" altLang="zh-CN" spc="-5" dirty="0">
                <a:solidFill>
                  <a:srgbClr val="000798"/>
                </a:solidFill>
                <a:latin typeface="Arial MT"/>
                <a:cs typeface="Arial MT"/>
              </a:rPr>
              <a:t>5</a:t>
            </a:r>
            <a:r>
              <a:rPr spc="-90" dirty="0">
                <a:solidFill>
                  <a:srgbClr val="000798"/>
                </a:solidFill>
                <a:latin typeface="Arial MT"/>
                <a:cs typeface="Arial MT"/>
              </a:rPr>
              <a:t> </a:t>
            </a:r>
            <a:r>
              <a:rPr dirty="0"/>
              <a:t>设计具有宽度的画线算法，并处理线条连接 处出现缺口的问题（选做）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468725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模块１扫描转换算法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59908" y="3078479"/>
            <a:ext cx="2108200" cy="901065"/>
            <a:chOff x="5359908" y="3078479"/>
            <a:chExt cx="2108200" cy="901065"/>
          </a:xfrm>
        </p:grpSpPr>
        <p:sp>
          <p:nvSpPr>
            <p:cNvPr id="5" name="object 5"/>
            <p:cNvSpPr/>
            <p:nvPr/>
          </p:nvSpPr>
          <p:spPr>
            <a:xfrm>
              <a:off x="5374386" y="3092957"/>
              <a:ext cx="1140460" cy="871855"/>
            </a:xfrm>
            <a:custGeom>
              <a:avLst/>
              <a:gdLst/>
              <a:ahLst/>
              <a:cxnLst/>
              <a:rect l="l" t="t" r="r" b="b"/>
              <a:pathLst>
                <a:path w="1140459" h="871854">
                  <a:moveTo>
                    <a:pt x="0" y="871727"/>
                  </a:moveTo>
                  <a:lnTo>
                    <a:pt x="335280" y="871727"/>
                  </a:lnTo>
                </a:path>
                <a:path w="1140459" h="871854">
                  <a:moveTo>
                    <a:pt x="0" y="871727"/>
                  </a:moveTo>
                  <a:lnTo>
                    <a:pt x="113995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9666" y="3361181"/>
              <a:ext cx="805180" cy="603885"/>
            </a:xfrm>
            <a:custGeom>
              <a:avLst/>
              <a:gdLst/>
              <a:ahLst/>
              <a:cxnLst/>
              <a:rect l="l" t="t" r="r" b="b"/>
              <a:pathLst>
                <a:path w="805179" h="603885">
                  <a:moveTo>
                    <a:pt x="0" y="603503"/>
                  </a:moveTo>
                  <a:lnTo>
                    <a:pt x="80467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14338" y="3092957"/>
              <a:ext cx="939165" cy="402590"/>
            </a:xfrm>
            <a:custGeom>
              <a:avLst/>
              <a:gdLst/>
              <a:ahLst/>
              <a:cxnLst/>
              <a:rect l="l" t="t" r="r" b="b"/>
              <a:pathLst>
                <a:path w="939165" h="402589">
                  <a:moveTo>
                    <a:pt x="0" y="0"/>
                  </a:moveTo>
                  <a:lnTo>
                    <a:pt x="0" y="268224"/>
                  </a:lnTo>
                </a:path>
                <a:path w="939165" h="402589">
                  <a:moveTo>
                    <a:pt x="0" y="0"/>
                  </a:moveTo>
                  <a:lnTo>
                    <a:pt x="938784" y="40233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14338" y="3361181"/>
              <a:ext cx="939165" cy="402590"/>
            </a:xfrm>
            <a:custGeom>
              <a:avLst/>
              <a:gdLst/>
              <a:ahLst/>
              <a:cxnLst/>
              <a:rect l="l" t="t" r="r" b="b"/>
              <a:pathLst>
                <a:path w="939165" h="402589">
                  <a:moveTo>
                    <a:pt x="0" y="0"/>
                  </a:moveTo>
                  <a:lnTo>
                    <a:pt x="938784" y="40233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53122" y="3495293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4">
                  <a:moveTo>
                    <a:pt x="0" y="0"/>
                  </a:moveTo>
                  <a:lnTo>
                    <a:pt x="0" y="26822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08498" y="3227069"/>
              <a:ext cx="1005840" cy="737870"/>
            </a:xfrm>
            <a:custGeom>
              <a:avLst/>
              <a:gdLst/>
              <a:ahLst/>
              <a:cxnLst/>
              <a:rect l="l" t="t" r="r" b="b"/>
              <a:pathLst>
                <a:path w="1005840" h="737870">
                  <a:moveTo>
                    <a:pt x="0" y="737615"/>
                  </a:moveTo>
                  <a:lnTo>
                    <a:pt x="1005840" y="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14338" y="3227069"/>
              <a:ext cx="939165" cy="402590"/>
            </a:xfrm>
            <a:custGeom>
              <a:avLst/>
              <a:gdLst/>
              <a:ahLst/>
              <a:cxnLst/>
              <a:rect l="l" t="t" r="r" b="b"/>
              <a:pathLst>
                <a:path w="939165" h="402589">
                  <a:moveTo>
                    <a:pt x="0" y="0"/>
                  </a:moveTo>
                  <a:lnTo>
                    <a:pt x="938784" y="402336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194560" y="2910839"/>
            <a:ext cx="2040889" cy="1303020"/>
            <a:chOff x="2194560" y="2910839"/>
            <a:chExt cx="2040889" cy="1303020"/>
          </a:xfrm>
        </p:grpSpPr>
        <p:sp>
          <p:nvSpPr>
            <p:cNvPr id="13" name="object 13"/>
            <p:cNvSpPr/>
            <p:nvPr/>
          </p:nvSpPr>
          <p:spPr>
            <a:xfrm>
              <a:off x="2611374" y="3126485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89">
                  <a:moveTo>
                    <a:pt x="0" y="0"/>
                  </a:moveTo>
                  <a:lnTo>
                    <a:pt x="40233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2542" y="2925317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0"/>
                  </a:moveTo>
                  <a:lnTo>
                    <a:pt x="0" y="40233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038" y="4199381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89">
                  <a:moveTo>
                    <a:pt x="0" y="0"/>
                  </a:moveTo>
                  <a:lnTo>
                    <a:pt x="40233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038" y="3126485"/>
              <a:ext cx="402590" cy="1073150"/>
            </a:xfrm>
            <a:custGeom>
              <a:avLst/>
              <a:gdLst/>
              <a:ahLst/>
              <a:cxnLst/>
              <a:rect l="l" t="t" r="r" b="b"/>
              <a:pathLst>
                <a:path w="402589" h="1073150">
                  <a:moveTo>
                    <a:pt x="402336" y="0"/>
                  </a:moveTo>
                  <a:lnTo>
                    <a:pt x="0" y="1072896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11374" y="3126485"/>
              <a:ext cx="402590" cy="1073150"/>
            </a:xfrm>
            <a:custGeom>
              <a:avLst/>
              <a:gdLst/>
              <a:ahLst/>
              <a:cxnLst/>
              <a:rect l="l" t="t" r="r" b="b"/>
              <a:pathLst>
                <a:path w="402589" h="1073150">
                  <a:moveTo>
                    <a:pt x="402336" y="0"/>
                  </a:moveTo>
                  <a:lnTo>
                    <a:pt x="0" y="1072896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0717" y="3193541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0"/>
                  </a:moveTo>
                  <a:lnTo>
                    <a:pt x="0" y="40233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2542" y="3327653"/>
              <a:ext cx="1408430" cy="268605"/>
            </a:xfrm>
            <a:custGeom>
              <a:avLst/>
              <a:gdLst/>
              <a:ahLst/>
              <a:cxnLst/>
              <a:rect l="l" t="t" r="r" b="b"/>
              <a:pathLst>
                <a:path w="1408429" h="268604">
                  <a:moveTo>
                    <a:pt x="0" y="0"/>
                  </a:moveTo>
                  <a:lnTo>
                    <a:pt x="1408176" y="26822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0206" y="3126485"/>
              <a:ext cx="1811020" cy="1073150"/>
            </a:xfrm>
            <a:custGeom>
              <a:avLst/>
              <a:gdLst/>
              <a:ahLst/>
              <a:cxnLst/>
              <a:rect l="l" t="t" r="r" b="b"/>
              <a:pathLst>
                <a:path w="1811020" h="1073150">
                  <a:moveTo>
                    <a:pt x="402336" y="0"/>
                  </a:moveTo>
                  <a:lnTo>
                    <a:pt x="0" y="1072896"/>
                  </a:lnTo>
                </a:path>
                <a:path w="1811020" h="1073150">
                  <a:moveTo>
                    <a:pt x="402336" y="0"/>
                  </a:moveTo>
                  <a:lnTo>
                    <a:pt x="1810512" y="268224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12542" y="2925317"/>
              <a:ext cx="1408430" cy="268605"/>
            </a:xfrm>
            <a:custGeom>
              <a:avLst/>
              <a:gdLst/>
              <a:ahLst/>
              <a:cxnLst/>
              <a:rect l="l" t="t" r="r" b="b"/>
              <a:pathLst>
                <a:path w="1408429" h="268605">
                  <a:moveTo>
                    <a:pt x="0" y="0"/>
                  </a:moveTo>
                  <a:lnTo>
                    <a:pt x="1408176" y="26822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85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 MT</vt:lpstr>
      <vt:lpstr>SimSun</vt:lpstr>
      <vt:lpstr>SimSun</vt:lpstr>
      <vt:lpstr>Calibri</vt:lpstr>
      <vt:lpstr>Wingdings</vt:lpstr>
      <vt:lpstr>Office Theme</vt:lpstr>
      <vt:lpstr>模块１扫描转换算法</vt:lpstr>
      <vt:lpstr>模块１扫描转换算法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subject>计算机图形学</dc:subject>
  <dc:creator>JH</dc:creator>
  <cp:lastModifiedBy>z q</cp:lastModifiedBy>
  <cp:revision>2</cp:revision>
  <dcterms:created xsi:type="dcterms:W3CDTF">2023-02-16T07:46:48Z</dcterms:created>
  <dcterms:modified xsi:type="dcterms:W3CDTF">2023-03-02T15:53:40Z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Acrobat PDFMaker 15 PowerPoint 版</vt:lpwstr>
  </property>
  <property fmtid="{D5CDD505-2E9C-101B-9397-08002B2CF9AE}" pid="4" name="LastSaved">
    <vt:filetime>2023-02-16T00:00:00Z</vt:filetime>
  </property>
</Properties>
</file>