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468884"/>
            <a:ext cx="66999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9942" y="1176852"/>
            <a:ext cx="7424115" cy="1663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模块３图形变换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A74E03-1F1E-467F-BAE3-C5F0D2C1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4" y="76200"/>
            <a:ext cx="6321756" cy="65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1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156430"/>
            <a:ext cx="8767445" cy="23370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440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dirty="0">
                <a:latin typeface="SimSun"/>
                <a:cs typeface="SimSun"/>
              </a:rPr>
              <a:t>实</a:t>
            </a:r>
            <a:r>
              <a:rPr sz="2800" spc="-5" dirty="0">
                <a:latin typeface="SimSun"/>
                <a:cs typeface="SimSun"/>
              </a:rPr>
              <a:t>验目的</a:t>
            </a:r>
            <a:r>
              <a:rPr sz="2800" spc="10" dirty="0">
                <a:latin typeface="SimSun"/>
                <a:cs typeface="SimSun"/>
              </a:rPr>
              <a:t>：</a:t>
            </a:r>
            <a:r>
              <a:rPr sz="2800" spc="-5" dirty="0">
                <a:latin typeface="SimSun"/>
                <a:cs typeface="SimSun"/>
              </a:rPr>
              <a:t>编写图</a:t>
            </a:r>
            <a:r>
              <a:rPr sz="2800" dirty="0">
                <a:latin typeface="SimSun"/>
                <a:cs typeface="SimSun"/>
              </a:rPr>
              <a:t>形</a:t>
            </a:r>
            <a:r>
              <a:rPr sz="2800" spc="-5" dirty="0">
                <a:latin typeface="SimSun"/>
                <a:cs typeface="SimSun"/>
              </a:rPr>
              <a:t>各种变</a:t>
            </a:r>
            <a:r>
              <a:rPr sz="2800" dirty="0">
                <a:latin typeface="SimSun"/>
                <a:cs typeface="SimSun"/>
              </a:rPr>
              <a:t>换</a:t>
            </a:r>
            <a:r>
              <a:rPr sz="2800" spc="5" dirty="0">
                <a:latin typeface="SimSun"/>
                <a:cs typeface="SimSun"/>
              </a:rPr>
              <a:t>的</a:t>
            </a:r>
            <a:r>
              <a:rPr sz="2800" spc="-5" dirty="0">
                <a:latin typeface="SimSun"/>
                <a:cs typeface="SimSun"/>
              </a:rPr>
              <a:t>算法</a:t>
            </a:r>
            <a:endParaRPr sz="2800" dirty="0">
              <a:latin typeface="SimSun"/>
              <a:cs typeface="SimSun"/>
            </a:endParaRPr>
          </a:p>
          <a:p>
            <a:pPr marL="698500" marR="5080" indent="-685800">
              <a:lnSpc>
                <a:spcPct val="120000"/>
              </a:lnSpc>
              <a:spcBef>
                <a:spcPts val="67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spc="70" dirty="0">
                <a:latin typeface="SimSun"/>
                <a:cs typeface="SimSun"/>
              </a:rPr>
              <a:t>实</a:t>
            </a:r>
            <a:r>
              <a:rPr sz="2800" spc="60" dirty="0">
                <a:latin typeface="SimSun"/>
                <a:cs typeface="SimSun"/>
              </a:rPr>
              <a:t>验要求</a:t>
            </a:r>
            <a:r>
              <a:rPr sz="2800" spc="75" dirty="0">
                <a:latin typeface="SimSun"/>
                <a:cs typeface="SimSun"/>
              </a:rPr>
              <a:t>：</a:t>
            </a:r>
            <a:r>
              <a:rPr sz="2800" spc="70" dirty="0">
                <a:latin typeface="SimSun"/>
                <a:cs typeface="SimSun"/>
              </a:rPr>
              <a:t>实</a:t>
            </a:r>
            <a:r>
              <a:rPr sz="2800" spc="60" dirty="0">
                <a:latin typeface="SimSun"/>
                <a:cs typeface="SimSun"/>
              </a:rPr>
              <a:t>验</a:t>
            </a:r>
            <a:r>
              <a:rPr sz="2800" spc="70" dirty="0">
                <a:latin typeface="SimSun"/>
                <a:cs typeface="SimSun"/>
              </a:rPr>
              <a:t>题</a:t>
            </a:r>
            <a:r>
              <a:rPr sz="2800" spc="15" dirty="0">
                <a:latin typeface="Verdana"/>
                <a:cs typeface="Verdana"/>
              </a:rPr>
              <a:t>3-1</a:t>
            </a:r>
            <a:r>
              <a:rPr lang="zh-CN" altLang="en-US" sz="2800" spc="15" dirty="0">
                <a:latin typeface="Verdana"/>
                <a:cs typeface="Verdana"/>
              </a:rPr>
              <a:t>必做</a:t>
            </a:r>
            <a:r>
              <a:rPr sz="2800" spc="75" dirty="0">
                <a:latin typeface="SimSun"/>
                <a:cs typeface="SimSun"/>
              </a:rPr>
              <a:t>、</a:t>
            </a:r>
            <a:r>
              <a:rPr sz="2800" spc="10" dirty="0">
                <a:latin typeface="Verdana"/>
                <a:cs typeface="Verdana"/>
              </a:rPr>
              <a:t>3-2</a:t>
            </a:r>
            <a:r>
              <a:rPr lang="zh-CN" altLang="en-US" sz="2800" spc="10" dirty="0">
                <a:latin typeface="Verdana"/>
                <a:cs typeface="Verdana"/>
              </a:rPr>
              <a:t>选做</a:t>
            </a:r>
            <a:r>
              <a:rPr lang="zh-CN" altLang="en-US" sz="2800" spc="90" dirty="0">
                <a:latin typeface="SimSun"/>
                <a:cs typeface="SimSun"/>
              </a:rPr>
              <a:t>，</a:t>
            </a:r>
            <a:r>
              <a:rPr sz="2800" spc="90" dirty="0" err="1">
                <a:latin typeface="SimSun"/>
                <a:cs typeface="SimSun"/>
              </a:rPr>
              <a:t>在完</a:t>
            </a:r>
            <a:r>
              <a:rPr sz="2800" dirty="0" err="1">
                <a:latin typeface="SimSun"/>
                <a:cs typeface="SimSun"/>
              </a:rPr>
              <a:t>成实后提</a:t>
            </a:r>
            <a:r>
              <a:rPr sz="2800" spc="-5" dirty="0" err="1">
                <a:latin typeface="SimSun"/>
                <a:cs typeface="SimSun"/>
              </a:rPr>
              <a:t>交实验报</a:t>
            </a:r>
            <a:r>
              <a:rPr sz="2800" spc="15" dirty="0" err="1">
                <a:latin typeface="SimSun"/>
                <a:cs typeface="SimSun"/>
              </a:rPr>
              <a:t>告</a:t>
            </a:r>
            <a:r>
              <a:rPr sz="2800" spc="-10" dirty="0" err="1">
                <a:latin typeface="SimSun"/>
                <a:cs typeface="SimSun"/>
              </a:rPr>
              <a:t>（提</a:t>
            </a:r>
            <a:r>
              <a:rPr sz="2800" spc="5" dirty="0" err="1">
                <a:latin typeface="SimSun"/>
                <a:cs typeface="SimSun"/>
              </a:rPr>
              <a:t>交</a:t>
            </a:r>
            <a:r>
              <a:rPr sz="2800" spc="-10" dirty="0" err="1">
                <a:latin typeface="Microsoft Sans Serif"/>
                <a:cs typeface="Microsoft Sans Serif"/>
              </a:rPr>
              <a:t>CPP</a:t>
            </a:r>
            <a:r>
              <a:rPr sz="2800" dirty="0" err="1">
                <a:latin typeface="SimSun"/>
                <a:cs typeface="SimSun"/>
              </a:rPr>
              <a:t>、</a:t>
            </a:r>
            <a:r>
              <a:rPr sz="2800" spc="-5" dirty="0" err="1">
                <a:latin typeface="Microsoft Sans Serif"/>
                <a:cs typeface="Microsoft Sans Serif"/>
              </a:rPr>
              <a:t>docx</a:t>
            </a:r>
            <a:r>
              <a:rPr sz="2800" spc="-5" dirty="0">
                <a:latin typeface="SimSun"/>
                <a:cs typeface="SimSun"/>
              </a:rPr>
              <a:t>）</a:t>
            </a:r>
            <a:endParaRPr sz="2800" dirty="0">
              <a:latin typeface="SimSun"/>
              <a:cs typeface="SimSun"/>
            </a:endParaRPr>
          </a:p>
          <a:p>
            <a:pPr marL="698500" indent="-685800">
              <a:lnSpc>
                <a:spcPct val="100000"/>
              </a:lnSpc>
              <a:spcBef>
                <a:spcPts val="134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dirty="0">
                <a:latin typeface="SimSun"/>
                <a:cs typeface="SimSun"/>
              </a:rPr>
              <a:t>实</a:t>
            </a:r>
            <a:r>
              <a:rPr sz="2800" spc="-5" dirty="0">
                <a:latin typeface="SimSun"/>
                <a:cs typeface="SimSun"/>
              </a:rPr>
              <a:t>验内容</a:t>
            </a:r>
            <a:endParaRPr sz="28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942" y="3981646"/>
            <a:ext cx="1990725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250"/>
              </a:spcBef>
              <a:buClr>
                <a:srgbClr val="1B33E7"/>
              </a:buClr>
              <a:buSzPct val="68750"/>
              <a:buFont typeface="Microsoft Sans Serif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</a:t>
            </a:r>
            <a:r>
              <a:rPr sz="2400" spc="-10" dirty="0">
                <a:solidFill>
                  <a:srgbClr val="000797"/>
                </a:solidFill>
                <a:latin typeface="Microsoft Sans Serif"/>
                <a:cs typeface="Microsoft Sans Serif"/>
              </a:rPr>
              <a:t>3</a:t>
            </a:r>
            <a:r>
              <a:rPr sz="2400" dirty="0">
                <a:solidFill>
                  <a:srgbClr val="000797"/>
                </a:solidFill>
                <a:latin typeface="Microsoft Sans Serif"/>
                <a:cs typeface="Microsoft Sans Serif"/>
              </a:rPr>
              <a:t>-</a:t>
            </a:r>
            <a:r>
              <a:rPr sz="2400" spc="-5" dirty="0">
                <a:solidFill>
                  <a:srgbClr val="000797"/>
                </a:solidFill>
                <a:latin typeface="Microsoft Sans Serif"/>
                <a:cs typeface="Microsoft Sans Serif"/>
              </a:rPr>
              <a:t>1</a:t>
            </a:r>
            <a:endParaRPr sz="2400" dirty="0">
              <a:latin typeface="Microsoft Sans Serif"/>
              <a:cs typeface="Microsoft Sans Serif"/>
            </a:endParaRPr>
          </a:p>
          <a:p>
            <a:pPr marL="621665" indent="-609600">
              <a:lnSpc>
                <a:spcPct val="100000"/>
              </a:lnSpc>
              <a:spcBef>
                <a:spcPts val="1155"/>
              </a:spcBef>
              <a:buClr>
                <a:srgbClr val="1B33E7"/>
              </a:buClr>
              <a:buSzPct val="68750"/>
              <a:buFont typeface="Microsoft Sans Serif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000797"/>
                </a:solidFill>
                <a:latin typeface="SimSun"/>
                <a:cs typeface="SimSun"/>
              </a:rPr>
              <a:t>实验</a:t>
            </a: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题</a:t>
            </a:r>
            <a:r>
              <a:rPr sz="2400" spc="-5" dirty="0">
                <a:solidFill>
                  <a:srgbClr val="000797"/>
                </a:solidFill>
                <a:latin typeface="Microsoft Sans Serif"/>
                <a:cs typeface="Microsoft Sans Serif"/>
              </a:rPr>
              <a:t>3</a:t>
            </a:r>
            <a:r>
              <a:rPr sz="2400" dirty="0">
                <a:solidFill>
                  <a:srgbClr val="000797"/>
                </a:solidFill>
                <a:latin typeface="Microsoft Sans Serif"/>
                <a:cs typeface="Microsoft Sans Serif"/>
              </a:rPr>
              <a:t>-2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298" y="3981646"/>
            <a:ext cx="5670550" cy="2015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95"/>
              </a:spcBef>
            </a:pPr>
            <a:r>
              <a:rPr sz="2400" dirty="0">
                <a:latin typeface="SimSun"/>
                <a:cs typeface="SimSun"/>
              </a:rPr>
              <a:t>自行设计基本图案，完成</a:t>
            </a:r>
            <a:r>
              <a:rPr sz="2400" spc="-5" dirty="0">
                <a:latin typeface="Microsoft Sans Serif"/>
                <a:cs typeface="Microsoft Sans Serif"/>
              </a:rPr>
              <a:t>1-5</a:t>
            </a:r>
            <a:r>
              <a:rPr sz="2400" dirty="0">
                <a:latin typeface="SimSun"/>
                <a:cs typeface="SimSun"/>
              </a:rPr>
              <a:t>种简单变换 </a:t>
            </a:r>
            <a:r>
              <a:rPr sz="2400" spc="5" dirty="0">
                <a:latin typeface="SimSun"/>
                <a:cs typeface="SimSun"/>
              </a:rPr>
              <a:t> </a:t>
            </a:r>
            <a:r>
              <a:rPr lang="zh-CN" altLang="en-US" sz="2400" spc="5" dirty="0">
                <a:latin typeface="SimSun"/>
                <a:cs typeface="SimSun"/>
              </a:rPr>
              <a:t>（选做）</a:t>
            </a:r>
            <a:r>
              <a:rPr sz="2400" spc="5" dirty="0">
                <a:latin typeface="SimSun"/>
                <a:cs typeface="SimSun"/>
              </a:rPr>
              <a:t>在</a:t>
            </a:r>
            <a:r>
              <a:rPr sz="2400" spc="5" dirty="0">
                <a:solidFill>
                  <a:srgbClr val="000797"/>
                </a:solidFill>
                <a:latin typeface="SimSun"/>
                <a:cs typeface="SimSun"/>
              </a:rPr>
              <a:t>实验</a:t>
            </a:r>
            <a:r>
              <a:rPr sz="2400" spc="10" dirty="0">
                <a:solidFill>
                  <a:srgbClr val="000797"/>
                </a:solidFill>
                <a:latin typeface="SimSun"/>
                <a:cs typeface="SimSun"/>
              </a:rPr>
              <a:t>题</a:t>
            </a:r>
            <a:r>
              <a:rPr sz="2400" spc="-5" dirty="0">
                <a:solidFill>
                  <a:srgbClr val="000797"/>
                </a:solidFill>
                <a:latin typeface="Microsoft Sans Serif"/>
                <a:cs typeface="Microsoft Sans Serif"/>
              </a:rPr>
              <a:t>3</a:t>
            </a:r>
            <a:r>
              <a:rPr sz="2400" spc="-10" dirty="0">
                <a:solidFill>
                  <a:srgbClr val="000797"/>
                </a:solidFill>
                <a:latin typeface="Microsoft Sans Serif"/>
                <a:cs typeface="Microsoft Sans Serif"/>
              </a:rPr>
              <a:t>-</a:t>
            </a:r>
            <a:r>
              <a:rPr sz="2400" spc="5" dirty="0">
                <a:solidFill>
                  <a:srgbClr val="000797"/>
                </a:solidFill>
                <a:latin typeface="Microsoft Sans Serif"/>
                <a:cs typeface="Microsoft Sans Serif"/>
              </a:rPr>
              <a:t>1</a:t>
            </a:r>
            <a:r>
              <a:rPr sz="2400" spc="5" dirty="0">
                <a:latin typeface="SimSun"/>
                <a:cs typeface="SimSun"/>
              </a:rPr>
              <a:t>的基础</a:t>
            </a:r>
            <a:r>
              <a:rPr sz="2400" dirty="0">
                <a:latin typeface="SimSun"/>
                <a:cs typeface="SimSun"/>
              </a:rPr>
              <a:t>上实</a:t>
            </a:r>
            <a:r>
              <a:rPr sz="2400" spc="10" dirty="0">
                <a:latin typeface="SimSun"/>
                <a:cs typeface="SimSun"/>
              </a:rPr>
              <a:t>现</a:t>
            </a:r>
            <a:r>
              <a:rPr sz="2400" spc="5" dirty="0">
                <a:latin typeface="SimSun"/>
                <a:cs typeface="SimSun"/>
              </a:rPr>
              <a:t>多步</a:t>
            </a:r>
            <a:r>
              <a:rPr sz="2400" dirty="0">
                <a:latin typeface="SimSun"/>
                <a:cs typeface="SimSun"/>
              </a:rPr>
              <a:t>复合</a:t>
            </a:r>
            <a:r>
              <a:rPr sz="2400" spc="10" dirty="0">
                <a:latin typeface="SimSun"/>
                <a:cs typeface="SimSun"/>
              </a:rPr>
              <a:t>变</a:t>
            </a:r>
            <a:r>
              <a:rPr sz="2400" spc="30" dirty="0">
                <a:latin typeface="SimSun"/>
                <a:cs typeface="SimSun"/>
              </a:rPr>
              <a:t>换</a:t>
            </a:r>
            <a:r>
              <a:rPr sz="2400" dirty="0">
                <a:latin typeface="SimSun"/>
                <a:cs typeface="SimSun"/>
              </a:rPr>
              <a:t>，</a:t>
            </a:r>
            <a:r>
              <a:rPr lang="zh-CN" altLang="en-US" sz="2400" dirty="0">
                <a:latin typeface="SimSun"/>
                <a:cs typeface="SimSun"/>
              </a:rPr>
              <a:t>设计动画效果。</a:t>
            </a:r>
          </a:p>
          <a:p>
            <a:pPr marL="12700" marR="5080">
              <a:lnSpc>
                <a:spcPct val="140100"/>
              </a:lnSpc>
              <a:spcBef>
                <a:spcPts val="95"/>
              </a:spcBef>
            </a:pPr>
            <a:endParaRPr sz="24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模块３图形变换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2101850"/>
            <a:ext cx="1924050" cy="2076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84073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模块３图形变换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8573" y="2101850"/>
            <a:ext cx="3257550" cy="2647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3739" y="2101850"/>
            <a:ext cx="2914650" cy="2943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742" y="1327530"/>
            <a:ext cx="5770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1475" algn="l"/>
              </a:tabLst>
            </a:pPr>
            <a:r>
              <a:rPr sz="2800" spc="5" dirty="0">
                <a:latin typeface="SimSun"/>
                <a:cs typeface="SimSun"/>
              </a:rPr>
              <a:t>实验题</a:t>
            </a:r>
            <a:r>
              <a:rPr sz="2800" spc="-10" dirty="0">
                <a:latin typeface="Verdana"/>
                <a:cs typeface="Verdana"/>
              </a:rPr>
              <a:t>3</a:t>
            </a:r>
            <a:r>
              <a:rPr sz="2800" dirty="0">
                <a:latin typeface="Verdana"/>
                <a:cs typeface="Verdana"/>
              </a:rPr>
              <a:t>-</a:t>
            </a:r>
            <a:r>
              <a:rPr sz="2800" spc="-10" dirty="0">
                <a:latin typeface="Verdana"/>
                <a:cs typeface="Verdana"/>
              </a:rPr>
              <a:t>1</a:t>
            </a:r>
            <a:r>
              <a:rPr sz="2800" spc="5" dirty="0">
                <a:latin typeface="SimSun"/>
                <a:cs typeface="SimSun"/>
              </a:rPr>
              <a:t>，</a:t>
            </a:r>
            <a:r>
              <a:rPr sz="2800" spc="-10" dirty="0">
                <a:latin typeface="Verdana"/>
                <a:cs typeface="Verdana"/>
              </a:rPr>
              <a:t>3</a:t>
            </a:r>
            <a:r>
              <a:rPr sz="2800" spc="-5" dirty="0">
                <a:latin typeface="Verdana"/>
                <a:cs typeface="Verdana"/>
              </a:rPr>
              <a:t>-2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dirty="0">
                <a:latin typeface="SimSun"/>
                <a:cs typeface="SimSun"/>
              </a:rPr>
              <a:t>设计基本图</a:t>
            </a:r>
            <a:r>
              <a:rPr sz="2800" spc="-5" dirty="0">
                <a:latin typeface="SimSun"/>
                <a:cs typeface="SimSun"/>
              </a:rPr>
              <a:t>案举例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56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Microsoft YaHei UI</vt:lpstr>
      <vt:lpstr>SimSun</vt:lpstr>
      <vt:lpstr>SimSun</vt:lpstr>
      <vt:lpstr>Calibri</vt:lpstr>
      <vt:lpstr>Microsoft Sans Serif</vt:lpstr>
      <vt:lpstr>Verdana</vt:lpstr>
      <vt:lpstr>Wingdings</vt:lpstr>
      <vt:lpstr>Office Theme</vt:lpstr>
      <vt:lpstr>模块３图形变换</vt:lpstr>
      <vt:lpstr>模块３图形变换</vt:lpstr>
      <vt:lpstr>模块３图形变换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z q</cp:lastModifiedBy>
  <cp:revision>3</cp:revision>
  <dcterms:created xsi:type="dcterms:W3CDTF">2023-02-16T07:47:14Z</dcterms:created>
  <dcterms:modified xsi:type="dcterms:W3CDTF">2023-03-30T13:54:57Z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2023-02-16T00:00:00Z</vt:filetime>
  </property>
</Properties>
</file>