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CB82-9A72-4D4D-B90F-1AB96DD8EDD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0E29D-14AE-438D-879B-EBDA079B0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E29D-14AE-438D-879B-EBDA079B0B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4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637" y="360362"/>
            <a:ext cx="8488680" cy="719455"/>
          </a:xfrm>
          <a:custGeom>
            <a:avLst/>
            <a:gdLst/>
            <a:ahLst/>
            <a:cxnLst/>
            <a:rect l="l" t="t" r="r" b="b"/>
            <a:pathLst>
              <a:path w="8488680" h="719455">
                <a:moveTo>
                  <a:pt x="0" y="719137"/>
                </a:moveTo>
                <a:lnTo>
                  <a:pt x="8488362" y="719137"/>
                </a:lnTo>
                <a:lnTo>
                  <a:pt x="8488362" y="0"/>
                </a:lnTo>
                <a:lnTo>
                  <a:pt x="0" y="0"/>
                </a:lnTo>
                <a:lnTo>
                  <a:pt x="0" y="719137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86155" cy="1081405"/>
          </a:xfrm>
          <a:custGeom>
            <a:avLst/>
            <a:gdLst/>
            <a:ahLst/>
            <a:cxnLst/>
            <a:rect l="l" t="t" r="r" b="b"/>
            <a:pathLst>
              <a:path w="986155" h="1081405">
                <a:moveTo>
                  <a:pt x="328612" y="719201"/>
                </a:moveTo>
                <a:lnTo>
                  <a:pt x="0" y="719201"/>
                </a:lnTo>
                <a:lnTo>
                  <a:pt x="0" y="1081151"/>
                </a:lnTo>
                <a:lnTo>
                  <a:pt x="328612" y="1081151"/>
                </a:lnTo>
                <a:lnTo>
                  <a:pt x="328612" y="719201"/>
                </a:lnTo>
                <a:close/>
              </a:path>
              <a:path w="986155" h="1081405">
                <a:moveTo>
                  <a:pt x="985837" y="0"/>
                </a:moveTo>
                <a:lnTo>
                  <a:pt x="657225" y="0"/>
                </a:lnTo>
                <a:lnTo>
                  <a:pt x="657225" y="357251"/>
                </a:lnTo>
                <a:lnTo>
                  <a:pt x="328612" y="357251"/>
                </a:lnTo>
                <a:lnTo>
                  <a:pt x="328612" y="719201"/>
                </a:lnTo>
                <a:lnTo>
                  <a:pt x="657225" y="719201"/>
                </a:lnTo>
                <a:lnTo>
                  <a:pt x="657225" y="361950"/>
                </a:lnTo>
                <a:lnTo>
                  <a:pt x="985837" y="361950"/>
                </a:lnTo>
                <a:lnTo>
                  <a:pt x="98583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8612" y="361949"/>
            <a:ext cx="657225" cy="719455"/>
          </a:xfrm>
          <a:custGeom>
            <a:avLst/>
            <a:gdLst/>
            <a:ahLst/>
            <a:cxnLst/>
            <a:rect l="l" t="t" r="r" b="b"/>
            <a:pathLst>
              <a:path w="657225" h="719455">
                <a:moveTo>
                  <a:pt x="657225" y="0"/>
                </a:moveTo>
                <a:lnTo>
                  <a:pt x="328612" y="0"/>
                </a:lnTo>
                <a:lnTo>
                  <a:pt x="328612" y="357251"/>
                </a:lnTo>
                <a:lnTo>
                  <a:pt x="0" y="357251"/>
                </a:lnTo>
                <a:lnTo>
                  <a:pt x="0" y="719201"/>
                </a:lnTo>
                <a:lnTo>
                  <a:pt x="328612" y="719201"/>
                </a:lnTo>
                <a:lnTo>
                  <a:pt x="328612" y="361950"/>
                </a:lnTo>
                <a:lnTo>
                  <a:pt x="657225" y="361950"/>
                </a:lnTo>
                <a:lnTo>
                  <a:pt x="657225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468884"/>
            <a:ext cx="66999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9942" y="1176852"/>
            <a:ext cx="7424115" cy="1663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942" y="1176852"/>
            <a:ext cx="7406005" cy="166306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621665" algn="l"/>
                <a:tab pos="2313940" algn="l"/>
              </a:tabLst>
            </a:pPr>
            <a:r>
              <a:rPr sz="1650" spc="10" dirty="0">
                <a:solidFill>
                  <a:srgbClr val="1B33E7"/>
                </a:solidFill>
                <a:latin typeface="Microsoft Sans Serif"/>
                <a:cs typeface="Microsoft Sans Serif"/>
              </a:rPr>
              <a:t>3.	</a:t>
            </a: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实验题</a:t>
            </a:r>
            <a:r>
              <a:rPr sz="2400" spc="-5" dirty="0">
                <a:solidFill>
                  <a:srgbClr val="000797"/>
                </a:solidFill>
                <a:latin typeface="Microsoft Sans Serif"/>
                <a:cs typeface="Microsoft Sans Serif"/>
              </a:rPr>
              <a:t>3-3	</a:t>
            </a:r>
            <a:r>
              <a:rPr sz="2400" dirty="0">
                <a:latin typeface="SimSun"/>
                <a:cs typeface="SimSun"/>
              </a:rPr>
              <a:t>任意直线的对称变换</a:t>
            </a:r>
          </a:p>
          <a:p>
            <a:pPr marL="685800">
              <a:lnSpc>
                <a:spcPct val="100000"/>
              </a:lnSpc>
              <a:spcBef>
                <a:spcPts val="1155"/>
              </a:spcBef>
            </a:pPr>
            <a:r>
              <a:rPr sz="2400" spc="-5" dirty="0">
                <a:solidFill>
                  <a:srgbClr val="FF0000"/>
                </a:solidFill>
                <a:latin typeface="SimSun"/>
                <a:cs typeface="SimSun"/>
              </a:rPr>
              <a:t>要求：将变换矩阵写在实验报告</a:t>
            </a: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中</a:t>
            </a:r>
            <a:r>
              <a:rPr sz="2400" spc="-5" dirty="0">
                <a:solidFill>
                  <a:srgbClr val="FF0000"/>
                </a:solidFill>
                <a:latin typeface="SimSun"/>
                <a:cs typeface="SimSun"/>
              </a:rPr>
              <a:t>，并与代码匹配</a:t>
            </a:r>
            <a:endParaRPr sz="2400" dirty="0">
              <a:latin typeface="SimSun"/>
              <a:cs typeface="SimSun"/>
            </a:endParaRPr>
          </a:p>
          <a:p>
            <a:pPr marL="613410">
              <a:lnSpc>
                <a:spcPct val="100000"/>
              </a:lnSpc>
              <a:spcBef>
                <a:spcPts val="1945"/>
              </a:spcBef>
            </a:pPr>
            <a:r>
              <a:rPr sz="2400" dirty="0">
                <a:latin typeface="SimSun"/>
                <a:cs typeface="SimSun"/>
              </a:rPr>
              <a:t>求对任意直线</a:t>
            </a:r>
            <a:r>
              <a:rPr sz="2400" spc="-550" dirty="0">
                <a:latin typeface="SimSun"/>
                <a:cs typeface="SimSu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20" dirty="0">
                <a:latin typeface="Microsoft Sans Serif"/>
                <a:cs typeface="Microsoft Sans Serif"/>
              </a:rPr>
              <a:t>x</a:t>
            </a:r>
            <a:r>
              <a:rPr sz="2400" dirty="0">
                <a:latin typeface="Microsoft Sans Serif"/>
                <a:cs typeface="Microsoft Sans Serif"/>
              </a:rPr>
              <a:t>+By+C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SimSun"/>
                <a:cs typeface="SimSun"/>
              </a:rPr>
              <a:t>的对称变换矩阵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468884"/>
            <a:ext cx="252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模块３图形变换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835657" y="3137820"/>
            <a:ext cx="3733800" cy="2349500"/>
            <a:chOff x="1835657" y="3137820"/>
            <a:chExt cx="3733800" cy="2349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51" y="3137820"/>
              <a:ext cx="1033463" cy="10325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35658" y="3505834"/>
              <a:ext cx="3733800" cy="1981835"/>
            </a:xfrm>
            <a:custGeom>
              <a:avLst/>
              <a:gdLst/>
              <a:ahLst/>
              <a:cxnLst/>
              <a:rect l="l" t="t" r="r" b="b"/>
              <a:pathLst>
                <a:path w="3733800" h="1981835">
                  <a:moveTo>
                    <a:pt x="3733800" y="906399"/>
                  </a:moveTo>
                  <a:lnTo>
                    <a:pt x="3721100" y="900049"/>
                  </a:lnTo>
                  <a:lnTo>
                    <a:pt x="3657600" y="868299"/>
                  </a:lnTo>
                  <a:lnTo>
                    <a:pt x="3657600" y="900049"/>
                  </a:lnTo>
                  <a:lnTo>
                    <a:pt x="768350" y="900049"/>
                  </a:lnTo>
                  <a:lnTo>
                    <a:pt x="768350" y="76200"/>
                  </a:lnTo>
                  <a:lnTo>
                    <a:pt x="800100" y="76200"/>
                  </a:lnTo>
                  <a:lnTo>
                    <a:pt x="793750" y="63500"/>
                  </a:lnTo>
                  <a:lnTo>
                    <a:pt x="762000" y="0"/>
                  </a:lnTo>
                  <a:lnTo>
                    <a:pt x="723900" y="76200"/>
                  </a:lnTo>
                  <a:lnTo>
                    <a:pt x="755650" y="76200"/>
                  </a:lnTo>
                  <a:lnTo>
                    <a:pt x="755650" y="900049"/>
                  </a:lnTo>
                  <a:lnTo>
                    <a:pt x="0" y="900049"/>
                  </a:lnTo>
                  <a:lnTo>
                    <a:pt x="0" y="912749"/>
                  </a:lnTo>
                  <a:lnTo>
                    <a:pt x="755650" y="912749"/>
                  </a:lnTo>
                  <a:lnTo>
                    <a:pt x="755650" y="1981212"/>
                  </a:lnTo>
                  <a:lnTo>
                    <a:pt x="768350" y="1981200"/>
                  </a:lnTo>
                  <a:lnTo>
                    <a:pt x="768350" y="912749"/>
                  </a:lnTo>
                  <a:lnTo>
                    <a:pt x="3657600" y="912749"/>
                  </a:lnTo>
                  <a:lnTo>
                    <a:pt x="3657600" y="944499"/>
                  </a:lnTo>
                  <a:lnTo>
                    <a:pt x="3721100" y="912749"/>
                  </a:lnTo>
                  <a:lnTo>
                    <a:pt x="3733800" y="906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30671" y="427609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966" y="3364738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9957" y="3686809"/>
            <a:ext cx="3276600" cy="1524000"/>
          </a:xfrm>
          <a:custGeom>
            <a:avLst/>
            <a:gdLst/>
            <a:ahLst/>
            <a:cxnLst/>
            <a:rect l="l" t="t" r="r" b="b"/>
            <a:pathLst>
              <a:path w="3276600" h="1524000">
                <a:moveTo>
                  <a:pt x="0" y="1524000"/>
                </a:moveTo>
                <a:lnTo>
                  <a:pt x="32766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4723" y="3544570"/>
            <a:ext cx="1829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Ax+By+C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0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3294" y="414693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α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7004" y="4434967"/>
            <a:ext cx="15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β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83769" y="4186301"/>
            <a:ext cx="2066289" cy="688975"/>
            <a:chOff x="2383769" y="4186301"/>
            <a:chExt cx="2066289" cy="6889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1815" y="4695063"/>
              <a:ext cx="112775" cy="1802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75886" y="4186301"/>
              <a:ext cx="273685" cy="220979"/>
            </a:xfrm>
            <a:custGeom>
              <a:avLst/>
              <a:gdLst/>
              <a:ahLst/>
              <a:cxnLst/>
              <a:rect l="l" t="t" r="r" b="b"/>
              <a:pathLst>
                <a:path w="273685" h="220979">
                  <a:moveTo>
                    <a:pt x="230578" y="147408"/>
                  </a:moveTo>
                  <a:lnTo>
                    <a:pt x="199136" y="154050"/>
                  </a:lnTo>
                  <a:lnTo>
                    <a:pt x="252095" y="220725"/>
                  </a:lnTo>
                  <a:lnTo>
                    <a:pt x="267996" y="160019"/>
                  </a:lnTo>
                  <a:lnTo>
                    <a:pt x="234441" y="160019"/>
                  </a:lnTo>
                  <a:lnTo>
                    <a:pt x="230578" y="147408"/>
                  </a:lnTo>
                  <a:close/>
                </a:path>
                <a:path w="273685" h="220979">
                  <a:moveTo>
                    <a:pt x="239965" y="145426"/>
                  </a:moveTo>
                  <a:lnTo>
                    <a:pt x="230578" y="147408"/>
                  </a:lnTo>
                  <a:lnTo>
                    <a:pt x="234441" y="160019"/>
                  </a:lnTo>
                  <a:lnTo>
                    <a:pt x="243586" y="157225"/>
                  </a:lnTo>
                  <a:lnTo>
                    <a:pt x="239965" y="145426"/>
                  </a:lnTo>
                  <a:close/>
                </a:path>
                <a:path w="273685" h="220979">
                  <a:moveTo>
                    <a:pt x="273685" y="138303"/>
                  </a:moveTo>
                  <a:lnTo>
                    <a:pt x="239965" y="145426"/>
                  </a:lnTo>
                  <a:lnTo>
                    <a:pt x="243586" y="157225"/>
                  </a:lnTo>
                  <a:lnTo>
                    <a:pt x="234441" y="160019"/>
                  </a:lnTo>
                  <a:lnTo>
                    <a:pt x="267996" y="160019"/>
                  </a:lnTo>
                  <a:lnTo>
                    <a:pt x="273685" y="138303"/>
                  </a:lnTo>
                  <a:close/>
                </a:path>
                <a:path w="273685" h="220979">
                  <a:moveTo>
                    <a:pt x="237702" y="138049"/>
                  </a:moveTo>
                  <a:lnTo>
                    <a:pt x="227711" y="138049"/>
                  </a:lnTo>
                  <a:lnTo>
                    <a:pt x="228091" y="138937"/>
                  </a:lnTo>
                  <a:lnTo>
                    <a:pt x="230578" y="147408"/>
                  </a:lnTo>
                  <a:lnTo>
                    <a:pt x="239965" y="145426"/>
                  </a:lnTo>
                  <a:lnTo>
                    <a:pt x="237702" y="138049"/>
                  </a:lnTo>
                  <a:close/>
                </a:path>
                <a:path w="273685" h="220979">
                  <a:moveTo>
                    <a:pt x="227851" y="138507"/>
                  </a:moveTo>
                  <a:lnTo>
                    <a:pt x="227983" y="138937"/>
                  </a:lnTo>
                  <a:lnTo>
                    <a:pt x="227851" y="138507"/>
                  </a:lnTo>
                  <a:close/>
                </a:path>
                <a:path w="273685" h="220979">
                  <a:moveTo>
                    <a:pt x="227711" y="138049"/>
                  </a:moveTo>
                  <a:lnTo>
                    <a:pt x="227851" y="138507"/>
                  </a:lnTo>
                  <a:lnTo>
                    <a:pt x="228091" y="138937"/>
                  </a:lnTo>
                  <a:lnTo>
                    <a:pt x="227711" y="138049"/>
                  </a:lnTo>
                  <a:close/>
                </a:path>
                <a:path w="273685" h="220979">
                  <a:moveTo>
                    <a:pt x="380" y="0"/>
                  </a:moveTo>
                  <a:lnTo>
                    <a:pt x="0" y="9398"/>
                  </a:lnTo>
                  <a:lnTo>
                    <a:pt x="25653" y="10541"/>
                  </a:lnTo>
                  <a:lnTo>
                    <a:pt x="50291" y="13843"/>
                  </a:lnTo>
                  <a:lnTo>
                    <a:pt x="96900" y="26162"/>
                  </a:lnTo>
                  <a:lnTo>
                    <a:pt x="138811" y="45847"/>
                  </a:lnTo>
                  <a:lnTo>
                    <a:pt x="175387" y="71755"/>
                  </a:lnTo>
                  <a:lnTo>
                    <a:pt x="205486" y="103124"/>
                  </a:lnTo>
                  <a:lnTo>
                    <a:pt x="227851" y="138507"/>
                  </a:lnTo>
                  <a:lnTo>
                    <a:pt x="227711" y="138049"/>
                  </a:lnTo>
                  <a:lnTo>
                    <a:pt x="237702" y="138049"/>
                  </a:lnTo>
                  <a:lnTo>
                    <a:pt x="236727" y="134874"/>
                  </a:lnTo>
                  <a:lnTo>
                    <a:pt x="236600" y="134619"/>
                  </a:lnTo>
                  <a:lnTo>
                    <a:pt x="236474" y="134238"/>
                  </a:lnTo>
                  <a:lnTo>
                    <a:pt x="212598" y="96774"/>
                  </a:lnTo>
                  <a:lnTo>
                    <a:pt x="181228" y="64135"/>
                  </a:lnTo>
                  <a:lnTo>
                    <a:pt x="143255" y="37337"/>
                  </a:lnTo>
                  <a:lnTo>
                    <a:pt x="99695" y="17144"/>
                  </a:lnTo>
                  <a:lnTo>
                    <a:pt x="51562" y="4318"/>
                  </a:lnTo>
                  <a:lnTo>
                    <a:pt x="26035" y="1143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6944" y="4706219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4">
                  <a:moveTo>
                    <a:pt x="0" y="0"/>
                  </a:moveTo>
                  <a:lnTo>
                    <a:pt x="132216" y="0"/>
                  </a:lnTo>
                </a:path>
              </a:pathLst>
            </a:custGeom>
            <a:ln w="6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82827" y="4698202"/>
            <a:ext cx="13843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15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6406" y="4455682"/>
            <a:ext cx="29527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25" b="1" spc="-15" baseline="-39094" dirty="0">
                <a:latin typeface="Times New Roman"/>
                <a:cs typeface="Times New Roman"/>
              </a:rPr>
              <a:t>-</a:t>
            </a:r>
            <a:r>
              <a:rPr sz="2025" b="1" spc="-104" baseline="-39094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1193" y="470647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88" y="0"/>
                </a:lnTo>
              </a:path>
            </a:pathLst>
          </a:custGeom>
          <a:ln w="6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10842" y="4698456"/>
            <a:ext cx="14795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15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0625" y="4455936"/>
            <a:ext cx="3022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25" b="1" spc="-7" baseline="-39094" dirty="0">
                <a:latin typeface="Times New Roman"/>
                <a:cs typeface="Times New Roman"/>
              </a:rPr>
              <a:t>-</a:t>
            </a:r>
            <a:r>
              <a:rPr sz="2025" b="1" spc="-37" baseline="-39094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50985" y="4357306"/>
            <a:ext cx="2282825" cy="1243330"/>
            <a:chOff x="2550985" y="4357306"/>
            <a:chExt cx="2282825" cy="124333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1120" y="4357306"/>
              <a:ext cx="81533" cy="8153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0985" y="4861242"/>
              <a:ext cx="81533" cy="815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2886" y="4540281"/>
              <a:ext cx="1040321" cy="10599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241701"/>
            <a:ext cx="8424545" cy="25333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20100"/>
              </a:lnSpc>
              <a:spcBef>
                <a:spcPts val="95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z="2800" spc="90" dirty="0" err="1">
                <a:latin typeface="SimSun"/>
                <a:cs typeface="SimSun"/>
              </a:rPr>
              <a:t>实验目的：</a:t>
            </a:r>
            <a:r>
              <a:rPr sz="2800" spc="90" dirty="0" err="1" smtClean="0">
                <a:latin typeface="SimSun"/>
                <a:cs typeface="SimSun"/>
              </a:rPr>
              <a:t>编写三维图形各种变换的投影</a:t>
            </a:r>
            <a:r>
              <a:rPr sz="2800" spc="-10" dirty="0" err="1" smtClean="0">
                <a:latin typeface="SimSun"/>
                <a:cs typeface="SimSun"/>
              </a:rPr>
              <a:t>算法</a:t>
            </a:r>
            <a:endParaRPr sz="2800" dirty="0">
              <a:latin typeface="SimSun"/>
              <a:cs typeface="SimSun"/>
            </a:endParaRPr>
          </a:p>
          <a:p>
            <a:pPr marL="698500" indent="-685800">
              <a:lnSpc>
                <a:spcPct val="100000"/>
              </a:lnSpc>
              <a:spcBef>
                <a:spcPts val="1345"/>
              </a:spcBef>
              <a:buClr>
                <a:srgbClr val="99CCFF"/>
              </a:buClr>
              <a:buFont typeface="Wingdings"/>
              <a:buChar char=""/>
              <a:tabLst>
                <a:tab pos="697865" algn="l"/>
                <a:tab pos="698500" algn="l"/>
              </a:tabLst>
            </a:pPr>
            <a:r>
              <a:rPr sz="2800" spc="-5" dirty="0" err="1" smtClean="0">
                <a:latin typeface="SimSun"/>
                <a:cs typeface="SimSun"/>
              </a:rPr>
              <a:t>实验内容</a:t>
            </a:r>
            <a:endParaRPr sz="2800" dirty="0">
              <a:latin typeface="SimSun"/>
              <a:cs typeface="SimSun"/>
            </a:endParaRPr>
          </a:p>
          <a:p>
            <a:pPr marL="1078865" marR="17145" lvl="1" indent="-609600" algn="just">
              <a:lnSpc>
                <a:spcPct val="120000"/>
              </a:lnSpc>
              <a:spcBef>
                <a:spcPts val="640"/>
              </a:spcBef>
              <a:buClr>
                <a:srgbClr val="1B33E7"/>
              </a:buClr>
              <a:buSzPct val="68750"/>
              <a:buAutoNum type="arabicPeriod"/>
              <a:tabLst>
                <a:tab pos="1079500" algn="l"/>
              </a:tabLst>
            </a:pPr>
            <a:r>
              <a:rPr sz="2400" dirty="0">
                <a:solidFill>
                  <a:srgbClr val="000797"/>
                </a:solidFill>
                <a:latin typeface="SimSun"/>
                <a:cs typeface="SimSun"/>
              </a:rPr>
              <a:t>实验题4-1</a:t>
            </a:r>
            <a:r>
              <a:rPr sz="2400" spc="1100" dirty="0">
                <a:solidFill>
                  <a:srgbClr val="000797"/>
                </a:solidFill>
                <a:latin typeface="SimSun"/>
                <a:cs typeface="SimSun"/>
              </a:rPr>
              <a:t> </a:t>
            </a:r>
            <a:r>
              <a:rPr sz="2400" spc="70" dirty="0">
                <a:latin typeface="SimSun"/>
                <a:cs typeface="SimSun"/>
              </a:rPr>
              <a:t>自行选择三维物体（不能选长方</a:t>
            </a:r>
            <a:r>
              <a:rPr sz="2400" spc="75" dirty="0">
                <a:latin typeface="SimSun"/>
                <a:cs typeface="SimSun"/>
              </a:rPr>
              <a:t>体</a:t>
            </a:r>
            <a:r>
              <a:rPr sz="2400" spc="70" dirty="0">
                <a:latin typeface="SimSun"/>
                <a:cs typeface="SimSun"/>
              </a:rPr>
              <a:t>），</a:t>
            </a:r>
            <a:r>
              <a:rPr sz="2400" dirty="0">
                <a:latin typeface="SimSun"/>
                <a:cs typeface="SimSun"/>
              </a:rPr>
              <a:t>建 </a:t>
            </a:r>
            <a:r>
              <a:rPr sz="2400" spc="-5" dirty="0" err="1">
                <a:latin typeface="SimSun"/>
                <a:cs typeface="SimSun"/>
              </a:rPr>
              <a:t>立坐标</a:t>
            </a:r>
            <a:r>
              <a:rPr sz="2400" dirty="0" err="1">
                <a:latin typeface="SimSun"/>
                <a:cs typeface="SimSun"/>
              </a:rPr>
              <a:t>系</a:t>
            </a:r>
            <a:r>
              <a:rPr sz="2400" spc="5" dirty="0" err="1">
                <a:latin typeface="SimSun"/>
                <a:cs typeface="SimSun"/>
              </a:rPr>
              <a:t>，</a:t>
            </a:r>
            <a:r>
              <a:rPr sz="2400" spc="-5" dirty="0" err="1">
                <a:latin typeface="SimSun"/>
                <a:cs typeface="SimSun"/>
              </a:rPr>
              <a:t>给定点的三维坐标</a:t>
            </a:r>
            <a:r>
              <a:rPr sz="2400" dirty="0" err="1">
                <a:latin typeface="SimSun"/>
                <a:cs typeface="SimSun"/>
              </a:rPr>
              <a:t>值</a:t>
            </a:r>
            <a:r>
              <a:rPr sz="2400" spc="-5" dirty="0" err="1">
                <a:latin typeface="SimSun"/>
                <a:cs typeface="SimSun"/>
              </a:rPr>
              <a:t>，建立边表结</a:t>
            </a:r>
            <a:r>
              <a:rPr sz="2400" dirty="0" err="1">
                <a:latin typeface="SimSun"/>
                <a:cs typeface="SimSun"/>
              </a:rPr>
              <a:t>构</a:t>
            </a:r>
            <a:r>
              <a:rPr sz="2400" spc="-5" dirty="0" err="1">
                <a:latin typeface="SimSun"/>
                <a:cs typeface="SimSun"/>
              </a:rPr>
              <a:t>。完成</a:t>
            </a:r>
            <a:r>
              <a:rPr sz="2400" spc="-5" dirty="0">
                <a:latin typeface="SimSun"/>
                <a:cs typeface="SimSun"/>
              </a:rPr>
              <a:t> </a:t>
            </a:r>
            <a:r>
              <a:rPr sz="2400" dirty="0" err="1" smtClean="0">
                <a:latin typeface="SimSun"/>
                <a:cs typeface="SimSun"/>
              </a:rPr>
              <a:t>三视图</a:t>
            </a:r>
            <a:r>
              <a:rPr lang="zh-CN" altLang="en-US" sz="2400" dirty="0" smtClean="0">
                <a:latin typeface="SimSun"/>
                <a:cs typeface="SimSun"/>
              </a:rPr>
              <a:t>。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468884"/>
            <a:ext cx="4305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模块４三维图形投影和消隐</a:t>
            </a:r>
          </a:p>
        </p:txBody>
      </p:sp>
      <p:sp>
        <p:nvSpPr>
          <p:cNvPr id="4" name="矩形 3"/>
          <p:cNvSpPr/>
          <p:nvPr/>
        </p:nvSpPr>
        <p:spPr>
          <a:xfrm>
            <a:off x="1447800" y="48006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70" dirty="0" smtClean="0">
                <a:latin typeface="SimSun"/>
                <a:cs typeface="SimSun"/>
              </a:rPr>
              <a:t>3-3,4-1</a:t>
            </a:r>
            <a:r>
              <a:rPr lang="zh-CN" altLang="en-US" sz="2800" spc="70" dirty="0" smtClean="0">
                <a:latin typeface="SimSun"/>
                <a:cs typeface="SimSun"/>
              </a:rPr>
              <a:t>任选一道题完成。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1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48</Words>
  <Application>Microsoft Office PowerPoint</Application>
  <PresentationFormat>全屏显示(4:3)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Microsoft YaHei UI</vt:lpstr>
      <vt:lpstr>等线</vt:lpstr>
      <vt:lpstr>宋体</vt:lpstr>
      <vt:lpstr>宋体</vt:lpstr>
      <vt:lpstr>Calibri</vt:lpstr>
      <vt:lpstr>Microsoft Sans Serif</vt:lpstr>
      <vt:lpstr>Times New Roman</vt:lpstr>
      <vt:lpstr>Wingdings</vt:lpstr>
      <vt:lpstr>Office Theme</vt:lpstr>
      <vt:lpstr>模块３图形变换</vt:lpstr>
      <vt:lpstr>模块４三维图形投影和消隐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subject>计算机图形学</dc:subject>
  <dc:creator>JH</dc:creator>
  <cp:lastModifiedBy>xxx</cp:lastModifiedBy>
  <cp:revision>2</cp:revision>
  <dcterms:created xsi:type="dcterms:W3CDTF">2023-02-16T07:47:14Z</dcterms:created>
  <dcterms:modified xsi:type="dcterms:W3CDTF">2023-04-07T02:14:45Z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2023-02-16T00:00:00Z</vt:filetime>
  </property>
</Properties>
</file>