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50" r:id="rId3"/>
    <p:sldId id="352" r:id="rId4"/>
    <p:sldId id="358" r:id="rId5"/>
    <p:sldId id="354" r:id="rId6"/>
    <p:sldId id="355" r:id="rId7"/>
    <p:sldId id="360" r:id="rId8"/>
    <p:sldId id="362" r:id="rId9"/>
    <p:sldId id="361" r:id="rId10"/>
    <p:sldId id="351" r:id="rId11"/>
    <p:sldId id="363"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图片 8" descr="1-01.jpg"/>
          <p:cNvPicPr>
            <a:picLocks noChangeAspect="1"/>
          </p:cNvPicPr>
          <p:nvPr/>
        </p:nvPicPr>
        <p:blipFill>
          <a:blip r:embed="rId2" cstate="print"/>
          <a:srcRect/>
          <a:stretch>
            <a:fillRect/>
          </a:stretch>
        </p:blipFill>
        <p:spPr bwMode="auto">
          <a:xfrm>
            <a:off x="2118" y="0"/>
            <a:ext cx="12187767" cy="6858000"/>
          </a:xfrm>
          <a:prstGeom prst="rect">
            <a:avLst/>
          </a:prstGeom>
          <a:noFill/>
          <a:ln w="9525">
            <a:noFill/>
            <a:miter lim="800000"/>
            <a:headEnd/>
            <a:tailEnd/>
          </a:ln>
        </p:spPr>
      </p:pic>
      <p:sp>
        <p:nvSpPr>
          <p:cNvPr id="125955" name="Rectangle 3"/>
          <p:cNvSpPr>
            <a:spLocks noGrp="1" noChangeArrowheads="1"/>
          </p:cNvSpPr>
          <p:nvPr>
            <p:ph type="ctrTitle"/>
          </p:nvPr>
        </p:nvSpPr>
        <p:spPr>
          <a:xfrm>
            <a:off x="1238216" y="2214558"/>
            <a:ext cx="10363200" cy="1470025"/>
          </a:xfrm>
        </p:spPr>
        <p:txBody>
          <a:bodyPr/>
          <a:lstStyle>
            <a:lvl1pPr>
              <a:defRPr sz="4800">
                <a:solidFill>
                  <a:srgbClr val="000066"/>
                </a:solidFill>
              </a:defRPr>
            </a:lvl1pPr>
          </a:lstStyle>
          <a:p>
            <a:r>
              <a:rPr lang="zh-CN" altLang="en-US"/>
              <a:t>单击此处编辑母版标题样式</a:t>
            </a:r>
            <a:endParaRPr lang="zh-CN" altLang="en-US" dirty="0"/>
          </a:p>
        </p:txBody>
      </p:sp>
      <p:sp>
        <p:nvSpPr>
          <p:cNvPr id="125956" name="Rectangle 4"/>
          <p:cNvSpPr>
            <a:spLocks noGrp="1" noChangeArrowheads="1"/>
          </p:cNvSpPr>
          <p:nvPr>
            <p:ph type="subTitle" idx="1"/>
          </p:nvPr>
        </p:nvSpPr>
        <p:spPr>
          <a:xfrm>
            <a:off x="1238216" y="4643446"/>
            <a:ext cx="6762797" cy="665162"/>
          </a:xfrm>
        </p:spPr>
        <p:txBody>
          <a:bodyPr/>
          <a:lstStyle>
            <a:lvl1pPr marL="0" indent="0" algn="ctr">
              <a:buFontTx/>
              <a:buNone/>
              <a:defRPr sz="2800" b="1"/>
            </a:lvl1pPr>
          </a:lstStyle>
          <a:p>
            <a:r>
              <a:rPr lang="zh-CN" altLang="en-US"/>
              <a:t>单击此处编辑母版副标题样式</a:t>
            </a:r>
            <a:endParaRPr lang="zh-CN" altLang="en-US" dirty="0"/>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99DEF2E9-47C3-4BDA-B5C6-1296E586F6B2}"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p:txBody>
          <a:bodyPr/>
          <a:lstStyle>
            <a:lvl1pPr>
              <a:defRPr/>
            </a:lvl1pPr>
          </a:lstStyle>
          <a:p>
            <a:pPr>
              <a:defRPr/>
            </a:pPr>
            <a:fld id="{A79EEA1B-7863-400A-A665-84931A7823F6}"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0071" y="981075"/>
            <a:ext cx="2952751" cy="55435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41818" y="981075"/>
            <a:ext cx="8655049" cy="55435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p:txBody>
          <a:bodyPr/>
          <a:lstStyle>
            <a:lvl1pPr>
              <a:defRPr/>
            </a:lvl1pPr>
          </a:lstStyle>
          <a:p>
            <a:pPr>
              <a:defRPr/>
            </a:pPr>
            <a:fld id="{4F82AF83-1D28-4313-BC9A-6AADC136DD83}"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85751" y="214314"/>
            <a:ext cx="9048749" cy="719137"/>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287868" y="1106488"/>
            <a:ext cx="11713633" cy="5180012"/>
          </a:xfrm>
        </p:spPr>
        <p:txBody>
          <a:bodyPr/>
          <a:lstStyle/>
          <a:p>
            <a:pPr lvl="0"/>
            <a:endParaRPr lang="zh-CN" altLang="en-US" noProof="0">
              <a:sym typeface="Arial" panose="020B0604020202020204" pitchFamily="34" charset="0"/>
            </a:endParaRPr>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994E2B7C-F0CC-4549-A925-D70304D01EAC}" type="slidenum">
              <a:rPr lang="zh-CN" altLang="en-US">
                <a:solidFill>
                  <a:srgbClr val="000000"/>
                </a:solidFill>
              </a:rPr>
            </a:fld>
            <a:endParaRPr lang="en-US" sz="1800">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57214" y="285728"/>
            <a:ext cx="9048813" cy="719138"/>
          </a:xfrm>
        </p:spPr>
        <p:txBody>
          <a:bodyPr/>
          <a:lstStyle>
            <a:lvl1pPr>
              <a:defRPr sz="4000">
                <a:solidFill>
                  <a:srgbClr val="D8210D"/>
                </a:solidFill>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59417" y="1177944"/>
            <a:ext cx="10570624" cy="5180015"/>
          </a:xfrm>
        </p:spPr>
        <p:txBody>
          <a:bodyPr/>
          <a:lstStyle>
            <a:lvl1pPr marL="177800" indent="-177800" defTabSz="0">
              <a:buFont typeface="Arial" panose="020B0604020202020204" pitchFamily="34" charset="0"/>
              <a:buChar char="•"/>
              <a:tabLst>
                <a:tab pos="177165" algn="l"/>
              </a:tabLst>
              <a:defRPr sz="2800" b="0">
                <a:latin typeface="微软雅黑" panose="020B0503020204020204" pitchFamily="34" charset="-122"/>
                <a:ea typeface="微软雅黑" panose="020B0503020204020204" pitchFamily="34" charset="-122"/>
              </a:defRPr>
            </a:lvl1pPr>
            <a:lvl2pPr>
              <a:defRPr b="0">
                <a:solidFill>
                  <a:schemeClr val="tx1"/>
                </a:solidFill>
                <a:latin typeface="微软雅黑" panose="020B0503020204020204" pitchFamily="34" charset="-122"/>
                <a:ea typeface="微软雅黑" panose="020B0503020204020204" pitchFamily="34"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7"/>
            <a:ext cx="10363200" cy="1500187"/>
          </a:xfrm>
        </p:spPr>
        <p:txBody>
          <a:bodyPr anchor="b"/>
          <a:lstStyle>
            <a:lvl1pPr marL="0" indent="0">
              <a:buNone/>
              <a:defRPr sz="2000"/>
            </a:lvl1pPr>
            <a:lvl2pPr marL="457200" indent="0">
              <a:buNone/>
              <a:defRPr sz="1800"/>
            </a:lvl2pPr>
            <a:lvl3pPr marL="914400" indent="0">
              <a:buNone/>
              <a:defRPr sz="1600"/>
            </a:lvl3pPr>
            <a:lvl4pPr marL="1370965" indent="0">
              <a:buNone/>
              <a:defRPr sz="1400"/>
            </a:lvl4pPr>
            <a:lvl5pPr marL="1828165" indent="0">
              <a:buNone/>
              <a:defRPr sz="1400"/>
            </a:lvl5pPr>
            <a:lvl6pPr marL="2285365" indent="0">
              <a:buNone/>
              <a:defRPr sz="1400"/>
            </a:lvl6pPr>
            <a:lvl7pPr marL="2742565" indent="0">
              <a:buNone/>
              <a:defRPr sz="1400"/>
            </a:lvl7pPr>
            <a:lvl8pPr marL="3199130" indent="0">
              <a:buNone/>
              <a:defRPr sz="1400"/>
            </a:lvl8pPr>
            <a:lvl9pPr marL="3656330" indent="0">
              <a:buNone/>
              <a:defRPr sz="1400"/>
            </a:lvl9pPr>
          </a:lstStyle>
          <a:p>
            <a:pPr lvl="0"/>
            <a:r>
              <a:rPr lang="zh-CN" altLang="en-US"/>
              <a:t>单击此处编辑母版文本样式</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sldNum" sz="quarter" idx="12"/>
          </p:nvPr>
        </p:nvSpPr>
        <p:spPr/>
        <p:txBody>
          <a:bodyPr/>
          <a:lstStyle>
            <a:lvl1pPr>
              <a:defRPr/>
            </a:lvl1pPr>
          </a:lstStyle>
          <a:p>
            <a:pPr>
              <a:defRPr/>
            </a:pPr>
            <a:fld id="{89A1844E-0E0C-47B3-A47F-EB905AB656D2}"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39184" y="1773241"/>
            <a:ext cx="5755216"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5" y="1773241"/>
            <a:ext cx="57552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p:txBody>
          <a:bodyPr/>
          <a:lstStyle>
            <a:lvl1pPr>
              <a:defRPr/>
            </a:lvl1pPr>
          </a:lstStyle>
          <a:p>
            <a:pPr>
              <a:defRPr/>
            </a:pPr>
            <a:fld id="{D8EA8032-8AD3-4FDA-AA8B-0F2356E4F626}"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4"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8"/>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8"/>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5"/>
          <p:cNvSpPr>
            <a:spLocks noGrp="1" noChangeArrowheads="1"/>
          </p:cNvSpPr>
          <p:nvPr>
            <p:ph type="sldNum" sz="quarter" idx="12"/>
          </p:nvPr>
        </p:nvSpPr>
        <p:spPr/>
        <p:txBody>
          <a:bodyPr/>
          <a:lstStyle>
            <a:lvl1pPr>
              <a:defRPr/>
            </a:lvl1pPr>
          </a:lstStyle>
          <a:p>
            <a:pPr>
              <a:defRPr/>
            </a:pPr>
            <a:fld id="{38E0B758-C5CF-41B5-BD96-4F89115FA21F}"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sldNum" sz="quarter" idx="12"/>
          </p:nvPr>
        </p:nvSpPr>
        <p:spPr/>
        <p:txBody>
          <a:bodyPr/>
          <a:lstStyle>
            <a:lvl1pPr>
              <a:defRPr/>
            </a:lvl1pPr>
          </a:lstStyle>
          <a:p>
            <a:pPr>
              <a:defRPr/>
            </a:pPr>
            <a:fld id="{E2CE4800-D257-4BF3-B03D-A216FE25EDEE}"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sldNum" sz="quarter" idx="12"/>
          </p:nvPr>
        </p:nvSpPr>
        <p:spPr/>
        <p:txBody>
          <a:bodyPr/>
          <a:lstStyle>
            <a:lvl1pPr>
              <a:defRPr/>
            </a:lvl1pPr>
          </a:lstStyle>
          <a:p>
            <a:pPr>
              <a:defRPr/>
            </a:pPr>
            <a:fld id="{4574F02C-4C78-4571-9AA2-4C9BB92E1CDB}"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p:txBody>
          <a:bodyPr/>
          <a:lstStyle>
            <a:lvl1pPr>
              <a:defRPr/>
            </a:lvl1pPr>
          </a:lstStyle>
          <a:p>
            <a:pPr>
              <a:defRPr/>
            </a:pPr>
            <a:fld id="{7365D128-D468-43CC-8B8F-1C2EB9BF4029}"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3"/>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zh-CN" altLang="en-US"/>
              <a:t>单击此处编辑母版文本样式</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sldNum" sz="quarter" idx="12"/>
          </p:nvPr>
        </p:nvSpPr>
        <p:spPr/>
        <p:txBody>
          <a:bodyPr/>
          <a:lstStyle>
            <a:lvl1pPr>
              <a:defRPr/>
            </a:lvl1pPr>
          </a:lstStyle>
          <a:p>
            <a:pPr>
              <a:defRPr/>
            </a:pPr>
            <a:fld id="{4600C11D-7857-4A32-AAE8-75048252AD70}" type="slidenum">
              <a:rPr lang="en-US" altLang="zh-CN">
                <a:solidFill>
                  <a:srgbClr val="000000"/>
                </a:solidFill>
              </a:rPr>
            </a:fld>
            <a:endParaRPr lang="en-US" altLang="zh-CN">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4931" name="Rectangle 3"/>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379" tIns="45690" rIns="91379" bIns="45690" numCol="1" anchor="t" anchorCtr="0" compatLnSpc="1"/>
          <a:lstStyle>
            <a:lvl1pPr algn="l">
              <a:defRPr sz="1400" b="0">
                <a:solidFill>
                  <a:schemeClr val="tx1"/>
                </a:solidFill>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24932" name="Rectangle 4"/>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379" tIns="45690" rIns="91379" bIns="45690" numCol="1" anchor="t" anchorCtr="0" compatLnSpc="1"/>
          <a:lstStyle>
            <a:lvl1pPr algn="ctr">
              <a:defRPr sz="1400" b="0">
                <a:solidFill>
                  <a:schemeClr val="tx1"/>
                </a:solidFill>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24933" name="Rectangle 5"/>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379" tIns="45690" rIns="91379" bIns="45690" numCol="1" anchor="t" anchorCtr="0" compatLnSpc="1"/>
          <a:lstStyle>
            <a:lvl1pPr algn="r">
              <a:defRPr sz="1400" b="0">
                <a:solidFill>
                  <a:schemeClr val="tx1"/>
                </a:solidFill>
                <a:ea typeface="宋体" panose="02010600030101010101" pitchFamily="2" charset="-122"/>
              </a:defRPr>
            </a:lvl1pPr>
          </a:lstStyle>
          <a:p>
            <a:pPr fontAlgn="base">
              <a:spcBef>
                <a:spcPct val="0"/>
              </a:spcBef>
              <a:spcAft>
                <a:spcPct val="0"/>
              </a:spcAft>
              <a:defRPr/>
            </a:pPr>
            <a:fld id="{21A7E69E-CFBA-417E-9A2C-40FB690A82C7}" type="slidenum">
              <a:rPr lang="en-US" altLang="zh-CN">
                <a:solidFill>
                  <a:srgbClr val="000000"/>
                </a:solidFill>
              </a:rPr>
            </a:fld>
            <a:endParaRPr lang="en-US" altLang="zh-CN">
              <a:solidFill>
                <a:srgbClr val="000000"/>
              </a:solidFill>
            </a:endParaRPr>
          </a:p>
        </p:txBody>
      </p:sp>
      <p:sp>
        <p:nvSpPr>
          <p:cNvPr id="1029" name="Rectangle 6"/>
          <p:cNvSpPr>
            <a:spLocks noGrp="1" noChangeArrowheads="1"/>
          </p:cNvSpPr>
          <p:nvPr>
            <p:ph type="title"/>
          </p:nvPr>
        </p:nvSpPr>
        <p:spPr bwMode="auto">
          <a:xfrm>
            <a:off x="285751" y="214314"/>
            <a:ext cx="9048749" cy="719137"/>
          </a:xfrm>
          <a:prstGeom prst="rect">
            <a:avLst/>
          </a:prstGeom>
          <a:noFill/>
          <a:ln w="9525">
            <a:noFill/>
            <a:miter lim="800000"/>
          </a:ln>
        </p:spPr>
        <p:txBody>
          <a:bodyPr vert="horz" wrap="square" lIns="91379" tIns="45690" rIns="91379" bIns="45690" numCol="1" anchor="ctr" anchorCtr="0" compatLnSpc="1"/>
          <a:lstStyle/>
          <a:p>
            <a:pPr lvl="0"/>
            <a:r>
              <a:rPr lang="zh-CN" altLang="en-US"/>
              <a:t>单击此处编辑母版标题样式</a:t>
            </a:r>
            <a:endParaRPr lang="zh-CN" altLang="en-US"/>
          </a:p>
        </p:txBody>
      </p:sp>
      <p:sp>
        <p:nvSpPr>
          <p:cNvPr id="1030" name="Rectangle 7"/>
          <p:cNvSpPr>
            <a:spLocks noGrp="1" noChangeArrowheads="1"/>
          </p:cNvSpPr>
          <p:nvPr>
            <p:ph type="body" idx="1"/>
          </p:nvPr>
        </p:nvSpPr>
        <p:spPr bwMode="auto">
          <a:xfrm>
            <a:off x="287868" y="1106488"/>
            <a:ext cx="11713633" cy="5180012"/>
          </a:xfrm>
          <a:prstGeom prst="rect">
            <a:avLst/>
          </a:prstGeom>
          <a:noFill/>
          <a:ln w="9525">
            <a:noFill/>
            <a:miter lim="800000"/>
          </a:ln>
        </p:spPr>
        <p:txBody>
          <a:bodyPr vert="horz" wrap="square" lIns="91379" tIns="45690" rIns="91379" bIns="4569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31" name="Picture 8" descr="C:\Documents and Settings\ADMIN\桌面\2-01.jpg"/>
          <p:cNvPicPr>
            <a:picLocks noChangeAspect="1" noChangeArrowheads="1"/>
          </p:cNvPicPr>
          <p:nvPr/>
        </p:nvPicPr>
        <p:blipFill>
          <a:blip r:embed="rId13"/>
          <a:srcRect/>
          <a:stretch>
            <a:fillRect/>
          </a:stretch>
        </p:blipFill>
        <p:spPr bwMode="auto">
          <a:xfrm>
            <a:off x="0" y="0"/>
            <a:ext cx="12192000"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dt="0"/>
  <p:txStyles>
    <p:titleStyle>
      <a:lvl1pPr algn="l" rtl="0" eaLnBrk="0" fontAlgn="base" hangingPunct="0">
        <a:spcBef>
          <a:spcPct val="0"/>
        </a:spcBef>
        <a:spcAft>
          <a:spcPct val="0"/>
        </a:spcAft>
        <a:defRPr sz="3600" b="1">
          <a:solidFill>
            <a:srgbClr val="000058"/>
          </a:solidFill>
          <a:latin typeface="+mj-lt"/>
          <a:ea typeface="+mj-ea"/>
          <a:cs typeface="+mj-cs"/>
        </a:defRPr>
      </a:lvl1pPr>
      <a:lvl2pPr algn="l" rtl="0" eaLnBrk="0" fontAlgn="base" hangingPunct="0">
        <a:spcBef>
          <a:spcPct val="0"/>
        </a:spcBef>
        <a:spcAft>
          <a:spcPct val="0"/>
        </a:spcAft>
        <a:defRPr sz="3600" b="1">
          <a:solidFill>
            <a:srgbClr val="000058"/>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600" b="1">
          <a:solidFill>
            <a:srgbClr val="000058"/>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600" b="1">
          <a:solidFill>
            <a:srgbClr val="000058"/>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600" b="1">
          <a:solidFill>
            <a:srgbClr val="000058"/>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500" b="1">
          <a:solidFill>
            <a:srgbClr val="000058"/>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3500" b="1">
          <a:solidFill>
            <a:srgbClr val="000058"/>
          </a:solidFill>
          <a:latin typeface="Arial" panose="020B0604020202020204" pitchFamily="34" charset="0"/>
          <a:ea typeface="黑体" panose="02010609060101010101" pitchFamily="49" charset="-122"/>
        </a:defRPr>
      </a:lvl7pPr>
      <a:lvl8pPr marL="1370965" algn="ctr" rtl="0" eaLnBrk="1" fontAlgn="base" hangingPunct="1">
        <a:spcBef>
          <a:spcPct val="0"/>
        </a:spcBef>
        <a:spcAft>
          <a:spcPct val="0"/>
        </a:spcAft>
        <a:defRPr sz="3500" b="1">
          <a:solidFill>
            <a:srgbClr val="000058"/>
          </a:solidFill>
          <a:latin typeface="Arial" panose="020B0604020202020204" pitchFamily="34" charset="0"/>
          <a:ea typeface="黑体" panose="02010609060101010101" pitchFamily="49" charset="-122"/>
        </a:defRPr>
      </a:lvl8pPr>
      <a:lvl9pPr marL="1828165" algn="ctr" rtl="0" eaLnBrk="1" fontAlgn="base" hangingPunct="1">
        <a:spcBef>
          <a:spcPct val="0"/>
        </a:spcBef>
        <a:spcAft>
          <a:spcPct val="0"/>
        </a:spcAft>
        <a:defRPr sz="3500" b="1">
          <a:solidFill>
            <a:srgbClr val="000058"/>
          </a:solidFill>
          <a:latin typeface="Arial" panose="020B0604020202020204" pitchFamily="34" charset="0"/>
          <a:ea typeface="黑体" panose="02010609060101010101" pitchFamily="49" charset="-122"/>
        </a:defRPr>
      </a:lvl9pPr>
    </p:titleStyle>
    <p:bodyStyle>
      <a:lvl1pPr marL="341630" indent="-341630" algn="l" rtl="0" eaLnBrk="0" fontAlgn="base" hangingPunct="0">
        <a:lnSpc>
          <a:spcPct val="120000"/>
        </a:lnSpc>
        <a:spcBef>
          <a:spcPct val="50000"/>
        </a:spcBef>
        <a:spcAft>
          <a:spcPct val="0"/>
        </a:spcAft>
        <a:buClr>
          <a:srgbClr val="066506"/>
        </a:buClr>
        <a:buFont typeface="Wingdings" panose="05000000000000000000" pitchFamily="2" charset="2"/>
        <a:buChar char="l"/>
        <a:defRPr sz="2500" b="1">
          <a:solidFill>
            <a:srgbClr val="000066"/>
          </a:solidFill>
          <a:latin typeface="+mn-lt"/>
          <a:ea typeface="+mn-ea"/>
          <a:cs typeface="+mn-cs"/>
        </a:defRPr>
      </a:lvl1pPr>
      <a:lvl2pPr marL="741680" indent="-284480" algn="l" rtl="0" eaLnBrk="0" fontAlgn="base" hangingPunct="0">
        <a:spcBef>
          <a:spcPct val="20000"/>
        </a:spcBef>
        <a:spcAft>
          <a:spcPct val="0"/>
        </a:spcAft>
        <a:buClr>
          <a:srgbClr val="066506"/>
        </a:buClr>
        <a:buFont typeface="Wingdings" panose="05000000000000000000" pitchFamily="2" charset="2"/>
        <a:buChar char="Ø"/>
        <a:defRPr sz="2200" b="1">
          <a:solidFill>
            <a:srgbClr val="000066"/>
          </a:solidFill>
          <a:latin typeface="+mn-lt"/>
          <a:ea typeface="+mn-ea"/>
        </a:defRPr>
      </a:lvl2pPr>
      <a:lvl3pPr marL="1141730" indent="-227330" algn="l" rtl="0" eaLnBrk="0" fontAlgn="base" hangingPunct="0">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3pPr>
      <a:lvl4pPr marL="1598930" indent="-227330" algn="l" rtl="0" eaLnBrk="0" fontAlgn="base" hangingPunct="0">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4pPr>
      <a:lvl5pPr marL="2054225" indent="-225425" algn="l" rtl="0" eaLnBrk="0" fontAlgn="base" hangingPunct="0">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5pPr>
      <a:lvl6pPr marL="2512060" indent="-226695" algn="l" rtl="0" eaLnBrk="1" fontAlgn="base" hangingPunct="1">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6pPr>
      <a:lvl7pPr marL="2969260" indent="-226695" algn="l" rtl="0" eaLnBrk="1" fontAlgn="base" hangingPunct="1">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7pPr>
      <a:lvl8pPr marL="3426460" indent="-226695" algn="l" rtl="0" eaLnBrk="1" fontAlgn="base" hangingPunct="1">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8pPr>
      <a:lvl9pPr marL="3883660" indent="-226695" algn="l" rtl="0" eaLnBrk="1" fontAlgn="base" hangingPunct="1">
        <a:spcBef>
          <a:spcPct val="20000"/>
        </a:spcBef>
        <a:spcAft>
          <a:spcPct val="0"/>
        </a:spcAft>
        <a:buClr>
          <a:srgbClr val="066506"/>
        </a:buClr>
        <a:buFont typeface="Arial" panose="020B0604020202020204" pitchFamily="34" charset="0"/>
        <a:buChar char="-"/>
        <a:defRPr sz="2000">
          <a:solidFill>
            <a:srgbClr val="000066"/>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2276" y="2019936"/>
            <a:ext cx="8975725" cy="2140585"/>
          </a:xfrm>
        </p:spPr>
        <p:txBody>
          <a:bodyPr/>
          <a:lstStyle/>
          <a:p>
            <a:pPr algn="ctr"/>
            <a:br>
              <a:rPr lang="zh-CN" altLang="en-US" sz="36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278380" y="2468245"/>
            <a:ext cx="8388985" cy="1741170"/>
          </a:xfrm>
          <a:prstGeom prst="rect">
            <a:avLst/>
          </a:prstGeom>
          <a:noFill/>
        </p:spPr>
        <p:txBody>
          <a:bodyPr wrap="square" rtlCol="0">
            <a:noAutofit/>
          </a:bodyPr>
          <a:p>
            <a:r>
              <a:rPr lang="zh-CN" altLang="en-US" sz="5400">
                <a:solidFill>
                  <a:srgbClr val="00B050"/>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rPr>
              <a:t>基于</a:t>
            </a:r>
            <a:r>
              <a:rPr lang="en-US" altLang="zh-CN" sz="5400">
                <a:solidFill>
                  <a:srgbClr val="00B050"/>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rPr>
              <a:t>Matlab</a:t>
            </a:r>
            <a:r>
              <a:rPr lang="zh-CN" altLang="en-US" sz="5400">
                <a:solidFill>
                  <a:srgbClr val="00B050"/>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rPr>
              <a:t>的衍射图样分析</a:t>
            </a:r>
            <a:endParaRPr lang="zh-CN" altLang="en-US" sz="5400">
              <a:solidFill>
                <a:srgbClr val="00B050"/>
              </a:solidFill>
              <a:effectLst>
                <a:outerShdw blurRad="38100" dist="25400" dir="5400000" algn="ctr" rotWithShape="0">
                  <a:srgbClr val="6E747A">
                    <a:alpha val="43000"/>
                  </a:srgbClr>
                </a:outerShdw>
              </a:effectLst>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相关建议总结</a:t>
            </a:r>
            <a:endParaRPr lang="zh-CN" altLang="en-US" sz="2800">
              <a:solidFill>
                <a:schemeClr val="tx1"/>
              </a:solidFill>
              <a:latin typeface="华文楷体" panose="02010600040101010101" charset="-122"/>
              <a:ea typeface="华文楷体" panose="02010600040101010101" charset="-122"/>
            </a:endParaRPr>
          </a:p>
        </p:txBody>
      </p:sp>
      <p:sp>
        <p:nvSpPr>
          <p:cNvPr id="3" name="文本框 2"/>
          <p:cNvSpPr txBox="1"/>
          <p:nvPr/>
        </p:nvSpPr>
        <p:spPr>
          <a:xfrm>
            <a:off x="857250" y="4617085"/>
            <a:ext cx="9994900" cy="1753235"/>
          </a:xfrm>
          <a:prstGeom prst="rect">
            <a:avLst/>
          </a:prstGeom>
          <a:noFill/>
        </p:spPr>
        <p:txBody>
          <a:bodyPr wrap="square" rtlCol="0">
            <a:spAutoFit/>
          </a:bodyPr>
          <a:p>
            <a:r>
              <a:rPr lang="zh-CN" altLang="en-US">
                <a:solidFill>
                  <a:schemeClr val="bg2"/>
                </a:solidFill>
                <a:latin typeface="华文楷体" panose="02010600040101010101" charset="-122"/>
                <a:ea typeface="华文楷体" panose="02010600040101010101" charset="-122"/>
                <a:cs typeface="华文楷体" panose="02010600040101010101" charset="-122"/>
              </a:rPr>
              <a:t>参考文献</a:t>
            </a:r>
            <a:endParaRPr lang="zh-CN" altLang="en-US">
              <a:solidFill>
                <a:schemeClr val="bg2"/>
              </a:solidFill>
              <a:latin typeface="华文楷体" panose="02010600040101010101" charset="-122"/>
              <a:ea typeface="华文楷体" panose="02010600040101010101" charset="-122"/>
              <a:cs typeface="华文楷体" panose="02010600040101010101" charset="-122"/>
            </a:endParaRPr>
          </a:p>
          <a:p>
            <a:r>
              <a:rPr lang="zh-CN" altLang="en-US">
                <a:solidFill>
                  <a:schemeClr val="bg2"/>
                </a:solidFill>
                <a:latin typeface="华文楷体" panose="02010600040101010101" charset="-122"/>
                <a:ea typeface="华文楷体" panose="02010600040101010101" charset="-122"/>
                <a:cs typeface="华文楷体" panose="02010600040101010101" charset="-122"/>
              </a:rPr>
              <a:t>[1]马明祥.光学的发展历史概述[J].大众科技,2007(11):82-83.</a:t>
            </a:r>
            <a:endParaRPr lang="zh-CN" altLang="en-US">
              <a:solidFill>
                <a:schemeClr val="bg2"/>
              </a:solidFill>
              <a:latin typeface="华文楷体" panose="02010600040101010101" charset="-122"/>
              <a:ea typeface="华文楷体" panose="02010600040101010101" charset="-122"/>
              <a:cs typeface="华文楷体" panose="02010600040101010101" charset="-122"/>
            </a:endParaRPr>
          </a:p>
          <a:p>
            <a:r>
              <a:rPr lang="zh-CN" altLang="en-US">
                <a:solidFill>
                  <a:schemeClr val="bg2"/>
                </a:solidFill>
                <a:latin typeface="华文楷体" panose="02010600040101010101" charset="-122"/>
                <a:ea typeface="华文楷体" panose="02010600040101010101" charset="-122"/>
                <a:cs typeface="华文楷体" panose="02010600040101010101" charset="-122"/>
              </a:rPr>
              <a:t>[2]韦早春.光的衍射现象的研究与应用[J].大众科技,2011(12):24-26.</a:t>
            </a:r>
            <a:endParaRPr lang="zh-CN" altLang="en-US">
              <a:solidFill>
                <a:schemeClr val="bg2"/>
              </a:solidFill>
              <a:latin typeface="华文楷体" panose="02010600040101010101" charset="-122"/>
              <a:ea typeface="华文楷体" panose="02010600040101010101" charset="-122"/>
              <a:cs typeface="华文楷体" panose="02010600040101010101" charset="-122"/>
            </a:endParaRPr>
          </a:p>
          <a:p>
            <a:r>
              <a:rPr lang="zh-CN" altLang="en-US">
                <a:solidFill>
                  <a:schemeClr val="bg2"/>
                </a:solidFill>
                <a:latin typeface="华文楷体" panose="02010600040101010101" charset="-122"/>
                <a:ea typeface="华文楷体" panose="02010600040101010101" charset="-122"/>
                <a:cs typeface="华文楷体" panose="02010600040101010101" charset="-122"/>
              </a:rPr>
              <a:t>[3]蒋国保,陈英,林文烽,刘安玲,周远,汪之又,刘莉,邹莹畅.MATLAB仿真辅助激光原理教学的优势[J].长沙大学学报,2019,33(05):17-20.</a:t>
            </a:r>
            <a:endParaRPr lang="zh-CN" altLang="en-US">
              <a:solidFill>
                <a:schemeClr val="bg2"/>
              </a:solidFill>
              <a:latin typeface="华文楷体" panose="02010600040101010101" charset="-122"/>
              <a:ea typeface="华文楷体" panose="02010600040101010101" charset="-122"/>
              <a:cs typeface="华文楷体" panose="02010600040101010101" charset="-122"/>
            </a:endParaRPr>
          </a:p>
          <a:p>
            <a:r>
              <a:rPr lang="zh-CN" altLang="en-US">
                <a:solidFill>
                  <a:schemeClr val="bg2"/>
                </a:solidFill>
                <a:latin typeface="华文楷体" panose="02010600040101010101" charset="-122"/>
                <a:ea typeface="华文楷体" panose="02010600040101010101" charset="-122"/>
                <a:cs typeface="华文楷体" panose="02010600040101010101" charset="-122"/>
              </a:rPr>
              <a:t>[4]吕波.基于Matlab的光学衍射仿真[J].东华理工大学学报(自然科学版),2010,33(04):363-368.</a:t>
            </a:r>
            <a:endParaRPr lang="zh-CN" altLang="en-US">
              <a:solidFill>
                <a:schemeClr val="bg2"/>
              </a:solidFill>
              <a:latin typeface="华文楷体" panose="02010600040101010101" charset="-122"/>
              <a:ea typeface="华文楷体" panose="02010600040101010101" charset="-122"/>
              <a:cs typeface="华文楷体" panose="02010600040101010101" charset="-122"/>
            </a:endParaRPr>
          </a:p>
        </p:txBody>
      </p:sp>
      <p:sp>
        <p:nvSpPr>
          <p:cNvPr id="4" name="文本框 3"/>
          <p:cNvSpPr txBox="1"/>
          <p:nvPr/>
        </p:nvSpPr>
        <p:spPr>
          <a:xfrm>
            <a:off x="857250" y="1802130"/>
            <a:ext cx="10260965" cy="2149475"/>
          </a:xfrm>
          <a:prstGeom prst="rect">
            <a:avLst/>
          </a:prstGeom>
          <a:noFill/>
        </p:spPr>
        <p:txBody>
          <a:bodyPr wrap="square" rtlCol="0">
            <a:noAutofit/>
          </a:bodyPr>
          <a:p>
            <a:r>
              <a:rPr lang="zh-CN" altLang="en-US" sz="2400">
                <a:latin typeface="华文楷体" panose="02010600040101010101" charset="-122"/>
                <a:ea typeface="华文楷体" panose="02010600040101010101" charset="-122"/>
                <a:cs typeface="华文楷体" panose="02010600040101010101" charset="-122"/>
              </a:rPr>
              <a:t>使用</a:t>
            </a:r>
            <a:r>
              <a:rPr lang="en-US" altLang="zh-CN" sz="2400">
                <a:latin typeface="华文楷体" panose="02010600040101010101" charset="-122"/>
                <a:ea typeface="华文楷体" panose="02010600040101010101" charset="-122"/>
                <a:cs typeface="华文楷体" panose="02010600040101010101" charset="-122"/>
              </a:rPr>
              <a:t>Matlab</a:t>
            </a:r>
            <a:r>
              <a:rPr lang="zh-CN" altLang="en-US" sz="2400">
                <a:latin typeface="华文楷体" panose="02010600040101010101" charset="-122"/>
                <a:ea typeface="华文楷体" panose="02010600040101010101" charset="-122"/>
                <a:cs typeface="华文楷体" panose="02010600040101010101" charset="-122"/>
              </a:rPr>
              <a:t>进行仿真实验有以下几点优势：</a:t>
            </a:r>
            <a:endParaRPr lang="zh-CN" altLang="en-US" sz="2400">
              <a:latin typeface="华文楷体" panose="02010600040101010101" charset="-122"/>
              <a:ea typeface="华文楷体" panose="02010600040101010101" charset="-122"/>
              <a:cs typeface="华文楷体" panose="02010600040101010101" charset="-122"/>
            </a:endParaRPr>
          </a:p>
          <a:p>
            <a:pPr marL="457200" lvl="1" indent="457200"/>
            <a:r>
              <a:rPr lang="zh-CN" altLang="en-US" sz="2400">
                <a:latin typeface="华文楷体" panose="02010600040101010101" charset="-122"/>
                <a:ea typeface="华文楷体" panose="02010600040101010101" charset="-122"/>
                <a:cs typeface="华文楷体" panose="02010600040101010101" charset="-122"/>
              </a:rPr>
              <a:t>第一，成本低，仅需一台电脑</a:t>
            </a:r>
            <a:endParaRPr lang="zh-CN" altLang="en-US" sz="2400">
              <a:latin typeface="华文楷体" panose="02010600040101010101" charset="-122"/>
              <a:ea typeface="华文楷体" panose="02010600040101010101" charset="-122"/>
              <a:cs typeface="华文楷体" panose="02010600040101010101" charset="-122"/>
            </a:endParaRPr>
          </a:p>
          <a:p>
            <a:pPr marL="457200" lvl="1" indent="457200"/>
            <a:r>
              <a:rPr lang="zh-CN" altLang="en-US" sz="2400">
                <a:latin typeface="华文楷体" panose="02010600040101010101" charset="-122"/>
                <a:ea typeface="华文楷体" panose="02010600040101010101" charset="-122"/>
                <a:cs typeface="华文楷体" panose="02010600040101010101" charset="-122"/>
              </a:rPr>
              <a:t>第二，效果好，成</a:t>
            </a:r>
            <a:r>
              <a:rPr lang="zh-CN" altLang="en-US" sz="2400">
                <a:latin typeface="华文楷体" panose="02010600040101010101" charset="-122"/>
                <a:ea typeface="华文楷体" panose="02010600040101010101" charset="-122"/>
                <a:cs typeface="华文楷体" panose="02010600040101010101" charset="-122"/>
                <a:sym typeface="+mn-ea"/>
              </a:rPr>
              <a:t>像直观清晰便于观察</a:t>
            </a:r>
            <a:r>
              <a:rPr lang="zh-CN" altLang="en-US"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a:p>
            <a:pPr marL="457200" lvl="1" indent="457200"/>
            <a:r>
              <a:rPr lang="zh-CN" altLang="en-US" sz="2400">
                <a:latin typeface="华文楷体" panose="02010600040101010101" charset="-122"/>
                <a:ea typeface="华文楷体" panose="02010600040101010101" charset="-122"/>
                <a:cs typeface="华文楷体" panose="02010600040101010101" charset="-122"/>
              </a:rPr>
              <a:t>第三，安全性高，不会造成损伤</a:t>
            </a:r>
            <a:endParaRPr lang="zh-CN" altLang="en-US" sz="2400">
              <a:latin typeface="华文楷体" panose="02010600040101010101" charset="-122"/>
              <a:ea typeface="华文楷体" panose="02010600040101010101" charset="-122"/>
              <a:cs typeface="华文楷体" panose="02010600040101010101" charset="-122"/>
            </a:endParaRPr>
          </a:p>
          <a:p>
            <a:pPr marL="457200" lvl="1" indent="457200"/>
            <a:r>
              <a:rPr lang="zh-CN" altLang="en-US" sz="2400">
                <a:latin typeface="华文楷体" panose="02010600040101010101" charset="-122"/>
                <a:ea typeface="华文楷体" panose="02010600040101010101" charset="-122"/>
                <a:cs typeface="华文楷体" panose="02010600040101010101" charset="-122"/>
              </a:rPr>
              <a:t>第四，数据可靠精确便于分析</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选题背景及意义</a:t>
            </a:r>
            <a:endParaRPr lang="zh-CN" altLang="en-US" sz="2800">
              <a:solidFill>
                <a:schemeClr val="tx1"/>
              </a:solidFill>
              <a:latin typeface="华文楷体" panose="02010600040101010101" charset="-122"/>
              <a:ea typeface="华文楷体" panose="02010600040101010101" charset="-122"/>
            </a:endParaRPr>
          </a:p>
        </p:txBody>
      </p:sp>
      <p:sp>
        <p:nvSpPr>
          <p:cNvPr id="4" name="文本框 3"/>
          <p:cNvSpPr txBox="1"/>
          <p:nvPr/>
        </p:nvSpPr>
        <p:spPr>
          <a:xfrm>
            <a:off x="1262380" y="1920875"/>
            <a:ext cx="7449820" cy="2306955"/>
          </a:xfrm>
          <a:prstGeom prst="rect">
            <a:avLst/>
          </a:prstGeom>
          <a:noFill/>
        </p:spPr>
        <p:txBody>
          <a:bodyPr wrap="square" rtlCol="0">
            <a:spAutoFit/>
          </a:bodyPr>
          <a:p>
            <a:pPr indent="457200"/>
            <a:r>
              <a:rPr lang="zh-CN" altLang="en-US" sz="2400" b="1">
                <a:solidFill>
                  <a:schemeClr val="tx2"/>
                </a:solidFill>
                <a:latin typeface="华文楷体" panose="02010600040101010101" charset="-122"/>
                <a:ea typeface="华文楷体" panose="02010600040101010101" charset="-122"/>
              </a:rPr>
              <a:t>光的衍射在光学和物理学中应用范围十分广泛，在大学物理实验中，光的衍射实验也成为了很普遍的实验课题，但是在实验室中，模拟光的衍射现象对实验仪器和实验室环境的</a:t>
            </a:r>
            <a:r>
              <a:rPr lang="zh-CN" altLang="en-US" sz="2400" b="1">
                <a:solidFill>
                  <a:srgbClr val="C00000"/>
                </a:solidFill>
                <a:latin typeface="华文楷体" panose="02010600040101010101" charset="-122"/>
                <a:ea typeface="华文楷体" panose="02010600040101010101" charset="-122"/>
              </a:rPr>
              <a:t>要求很高</a:t>
            </a:r>
            <a:r>
              <a:rPr lang="zh-CN" altLang="en-US" sz="2400" b="1">
                <a:solidFill>
                  <a:schemeClr val="tx2"/>
                </a:solidFill>
                <a:latin typeface="华文楷体" panose="02010600040101010101" charset="-122"/>
                <a:ea typeface="华文楷体" panose="02010600040101010101" charset="-122"/>
              </a:rPr>
              <a:t>，学生在做实验时需要</a:t>
            </a:r>
            <a:r>
              <a:rPr lang="zh-CN" altLang="en-US" sz="2400" b="1">
                <a:solidFill>
                  <a:srgbClr val="C00000"/>
                </a:solidFill>
                <a:latin typeface="华文楷体" panose="02010600040101010101" charset="-122"/>
                <a:ea typeface="华文楷体" panose="02010600040101010101" charset="-122"/>
              </a:rPr>
              <a:t>精准调试</a:t>
            </a:r>
            <a:r>
              <a:rPr lang="zh-CN" altLang="en-US" sz="2400" b="1">
                <a:solidFill>
                  <a:schemeClr val="tx2"/>
                </a:solidFill>
                <a:latin typeface="华文楷体" panose="02010600040101010101" charset="-122"/>
                <a:ea typeface="华文楷体" panose="02010600040101010101" charset="-122"/>
              </a:rPr>
              <a:t>仪器设备，并且衍射现象不易观察，图像模糊，激光还可能对同学们的眼睛</a:t>
            </a:r>
            <a:r>
              <a:rPr lang="zh-CN" altLang="en-US" sz="2400" b="1">
                <a:solidFill>
                  <a:srgbClr val="C00000"/>
                </a:solidFill>
                <a:latin typeface="华文楷体" panose="02010600040101010101" charset="-122"/>
                <a:ea typeface="华文楷体" panose="02010600040101010101" charset="-122"/>
              </a:rPr>
              <a:t>造成损伤</a:t>
            </a:r>
            <a:r>
              <a:rPr lang="zh-CN" altLang="en-US" sz="2400" b="1">
                <a:solidFill>
                  <a:schemeClr val="tx2"/>
                </a:solidFill>
                <a:latin typeface="华文楷体" panose="02010600040101010101" charset="-122"/>
                <a:ea typeface="华文楷体" panose="02010600040101010101" charset="-122"/>
              </a:rPr>
              <a:t>。</a:t>
            </a:r>
            <a:endParaRPr lang="zh-CN" altLang="en-US" sz="2400" b="1">
              <a:solidFill>
                <a:schemeClr val="tx2"/>
              </a:solidFill>
              <a:latin typeface="华文楷体" panose="02010600040101010101" charset="-122"/>
              <a:ea typeface="华文楷体" panose="02010600040101010101" charset="-122"/>
            </a:endParaRPr>
          </a:p>
        </p:txBody>
      </p:sp>
      <p:sp>
        <p:nvSpPr>
          <p:cNvPr id="5" name="文本框 4"/>
          <p:cNvSpPr txBox="1"/>
          <p:nvPr/>
        </p:nvSpPr>
        <p:spPr>
          <a:xfrm>
            <a:off x="749300" y="1297305"/>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选题背景</a:t>
            </a: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49300" y="4344670"/>
            <a:ext cx="4064000" cy="460375"/>
          </a:xfrm>
          <a:prstGeom prst="rect">
            <a:avLst/>
          </a:prstGeom>
          <a:noFill/>
        </p:spPr>
        <p:txBody>
          <a:bodyPr wrap="square" rtlCol="0">
            <a:spAutoFit/>
          </a:bodyPr>
          <a:p>
            <a:pPr>
              <a:buClrTx/>
              <a:buSzTx/>
              <a:buFontTx/>
            </a:pPr>
            <a:r>
              <a:rPr lang="zh-CN" altLang="en-US" sz="2400" b="1">
                <a:latin typeface="华文楷体" panose="02010600040101010101" charset="-122"/>
                <a:ea typeface="华文楷体" panose="02010600040101010101" charset="-122"/>
                <a:sym typeface="+mn-ea"/>
              </a:rPr>
              <a:t>选题</a:t>
            </a:r>
            <a:r>
              <a:rPr lang="zh-CN" altLang="en-US" sz="2400" b="1">
                <a:latin typeface="华文楷体" panose="02010600040101010101" charset="-122"/>
                <a:ea typeface="华文楷体" panose="02010600040101010101" charset="-122"/>
                <a:sym typeface="+mn-ea"/>
              </a:rPr>
              <a:t>意义</a:t>
            </a:r>
            <a:endParaRPr lang="zh-CN" altLang="en-US" sz="2400" b="1">
              <a:latin typeface="华文楷体" panose="02010600040101010101" charset="-122"/>
              <a:ea typeface="华文楷体" panose="02010600040101010101" charset="-122"/>
              <a:sym typeface="+mn-ea"/>
            </a:endParaRPr>
          </a:p>
        </p:txBody>
      </p:sp>
      <p:sp>
        <p:nvSpPr>
          <p:cNvPr id="7" name="文本框 6"/>
          <p:cNvSpPr txBox="1"/>
          <p:nvPr/>
        </p:nvSpPr>
        <p:spPr>
          <a:xfrm>
            <a:off x="1456055" y="4989830"/>
            <a:ext cx="7449820" cy="1568450"/>
          </a:xfrm>
          <a:prstGeom prst="rect">
            <a:avLst/>
          </a:prstGeom>
          <a:noFill/>
        </p:spPr>
        <p:txBody>
          <a:bodyPr wrap="square" rtlCol="0">
            <a:spAutoFit/>
          </a:bodyPr>
          <a:p>
            <a:r>
              <a:rPr lang="zh-CN" altLang="en-US" sz="2400" b="1">
                <a:solidFill>
                  <a:schemeClr val="tx2"/>
                </a:solidFill>
                <a:latin typeface="华文楷体" panose="02010600040101010101" charset="-122"/>
                <a:ea typeface="华文楷体" panose="02010600040101010101" charset="-122"/>
              </a:rPr>
              <a:t>使用Matlab建立衍射图样相关物理模型有助于帮助学生</a:t>
            </a:r>
            <a:r>
              <a:rPr lang="zh-CN" altLang="en-US" sz="2400" b="1">
                <a:solidFill>
                  <a:srgbClr val="C00000"/>
                </a:solidFill>
                <a:latin typeface="华文楷体" panose="02010600040101010101" charset="-122"/>
                <a:ea typeface="华文楷体" panose="02010600040101010101" charset="-122"/>
              </a:rPr>
              <a:t>清晰观察</a:t>
            </a:r>
            <a:r>
              <a:rPr lang="zh-CN" altLang="en-US" sz="2400" b="1">
                <a:solidFill>
                  <a:schemeClr val="tx2"/>
                </a:solidFill>
                <a:latin typeface="华文楷体" panose="02010600040101010101" charset="-122"/>
                <a:ea typeface="华文楷体" panose="02010600040101010101" charset="-122"/>
              </a:rPr>
              <a:t>衍射图样，深入学习理解衍射知识，Matlab建立物理模型直观清晰，并且</a:t>
            </a:r>
            <a:r>
              <a:rPr lang="zh-CN" altLang="en-US" sz="2400" b="1">
                <a:solidFill>
                  <a:srgbClr val="C00000"/>
                </a:solidFill>
                <a:latin typeface="华文楷体" panose="02010600040101010101" charset="-122"/>
                <a:ea typeface="华文楷体" panose="02010600040101010101" charset="-122"/>
              </a:rPr>
              <a:t>方便调节</a:t>
            </a:r>
            <a:r>
              <a:rPr lang="zh-CN" altLang="en-US" sz="2400" b="1">
                <a:solidFill>
                  <a:schemeClr val="tx2"/>
                </a:solidFill>
                <a:latin typeface="华文楷体" panose="02010600040101010101" charset="-122"/>
                <a:ea typeface="华文楷体" panose="02010600040101010101" charset="-122"/>
              </a:rPr>
              <a:t>相关参数，观察多种状态的衍射图样</a:t>
            </a:r>
            <a:r>
              <a:rPr lang="zh-CN" altLang="en-US" sz="2400" b="1"/>
              <a:t>。</a:t>
            </a:r>
            <a:endParaRPr lang="zh-CN" altLang="en-US" sz="2400" b="1"/>
          </a:p>
        </p:txBody>
      </p:sp>
      <p:pic>
        <p:nvPicPr>
          <p:cNvPr id="101" name="图片 100"/>
          <p:cNvPicPr/>
          <p:nvPr/>
        </p:nvPicPr>
        <p:blipFill>
          <a:blip r:embed="rId1"/>
          <a:stretch>
            <a:fillRect/>
          </a:stretch>
        </p:blipFill>
        <p:spPr>
          <a:xfrm>
            <a:off x="9309735" y="2189480"/>
            <a:ext cx="2233930" cy="2830195"/>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研究方法与思路</a:t>
            </a:r>
            <a:endParaRPr lang="zh-CN" altLang="en-US" sz="2800">
              <a:solidFill>
                <a:schemeClr val="tx1"/>
              </a:solidFill>
              <a:latin typeface="华文楷体" panose="02010600040101010101" charset="-122"/>
              <a:ea typeface="华文楷体" panose="02010600040101010101" charset="-122"/>
            </a:endParaRPr>
          </a:p>
        </p:txBody>
      </p:sp>
      <p:sp>
        <p:nvSpPr>
          <p:cNvPr id="3" name="文本框 2"/>
          <p:cNvSpPr txBox="1"/>
          <p:nvPr/>
        </p:nvSpPr>
        <p:spPr>
          <a:xfrm>
            <a:off x="857250" y="128270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单缝衍射原理</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pic>
        <p:nvPicPr>
          <p:cNvPr id="100" name="图片 99"/>
          <p:cNvPicPr/>
          <p:nvPr/>
        </p:nvPicPr>
        <p:blipFill>
          <a:blip r:embed="rId1"/>
          <a:srcRect r="-1412" b="-2761"/>
          <a:stretch>
            <a:fillRect/>
          </a:stretch>
        </p:blipFill>
        <p:spPr>
          <a:xfrm>
            <a:off x="1113155" y="1866265"/>
            <a:ext cx="3552825" cy="2386965"/>
          </a:xfrm>
          <a:prstGeom prst="rect">
            <a:avLst/>
          </a:prstGeom>
          <a:noFill/>
          <a:ln w="9525">
            <a:noFill/>
          </a:ln>
        </p:spPr>
      </p:pic>
      <p:sp>
        <p:nvSpPr>
          <p:cNvPr id="4" name="文本框 3"/>
          <p:cNvSpPr txBox="1"/>
          <p:nvPr/>
        </p:nvSpPr>
        <p:spPr>
          <a:xfrm>
            <a:off x="6168390" y="1500505"/>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条纹宽度特征</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sp>
        <p:nvSpPr>
          <p:cNvPr id="6" name="文本框 5"/>
          <p:cNvSpPr txBox="1"/>
          <p:nvPr/>
        </p:nvSpPr>
        <p:spPr>
          <a:xfrm>
            <a:off x="6311265" y="2052320"/>
            <a:ext cx="4064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对于中央明纹</a:t>
            </a:r>
            <a:r>
              <a:rPr lang="zh-CN" altLang="en-US" sz="1600"/>
              <a:t>：</a:t>
            </a:r>
            <a:endParaRPr lang="zh-CN" altLang="en-US" sz="1600"/>
          </a:p>
        </p:txBody>
      </p:sp>
      <p:pic>
        <p:nvPicPr>
          <p:cNvPr id="7" name="图片 6"/>
          <p:cNvPicPr>
            <a:picLocks noChangeAspect="1"/>
          </p:cNvPicPr>
          <p:nvPr/>
        </p:nvPicPr>
        <p:blipFill>
          <a:blip r:embed="rId2"/>
          <a:stretch>
            <a:fillRect/>
          </a:stretch>
        </p:blipFill>
        <p:spPr>
          <a:xfrm>
            <a:off x="8412480" y="2266950"/>
            <a:ext cx="2143760" cy="801370"/>
          </a:xfrm>
          <a:prstGeom prst="rect">
            <a:avLst/>
          </a:prstGeom>
        </p:spPr>
      </p:pic>
      <p:sp>
        <p:nvSpPr>
          <p:cNvPr id="9" name="文本框 8"/>
          <p:cNvSpPr txBox="1"/>
          <p:nvPr/>
        </p:nvSpPr>
        <p:spPr>
          <a:xfrm>
            <a:off x="7111365" y="2486025"/>
            <a:ext cx="1553210" cy="363220"/>
          </a:xfrm>
          <a:prstGeom prst="rect">
            <a:avLst/>
          </a:prstGeom>
          <a:noFill/>
        </p:spPr>
        <p:txBody>
          <a:bodyPr wrap="square" rtlCol="0">
            <a:noAutofit/>
          </a:bodyPr>
          <a:p>
            <a:r>
              <a:rPr lang="zh-CN" altLang="en-US">
                <a:latin typeface="华文楷体" panose="02010600040101010101" charset="-122"/>
                <a:ea typeface="华文楷体" panose="02010600040101010101" charset="-122"/>
              </a:rPr>
              <a:t>条纹宽度为</a:t>
            </a:r>
            <a:r>
              <a:rPr lang="zh-CN" altLang="en-US" sz="1600">
                <a:latin typeface="华文楷体" panose="02010600040101010101" charset="-122"/>
                <a:ea typeface="华文楷体" panose="02010600040101010101" charset="-122"/>
              </a:rPr>
              <a:t>：</a:t>
            </a:r>
            <a:endParaRPr lang="zh-CN" altLang="en-US" sz="1600">
              <a:latin typeface="华文楷体" panose="02010600040101010101" charset="-122"/>
              <a:ea typeface="华文楷体" panose="02010600040101010101" charset="-122"/>
            </a:endParaRPr>
          </a:p>
        </p:txBody>
      </p:sp>
      <p:sp>
        <p:nvSpPr>
          <p:cNvPr id="10" name="文本框 9"/>
          <p:cNvSpPr txBox="1"/>
          <p:nvPr/>
        </p:nvSpPr>
        <p:spPr>
          <a:xfrm>
            <a:off x="7111365" y="3167698"/>
            <a:ext cx="4064000" cy="368300"/>
          </a:xfrm>
          <a:prstGeom prst="rect">
            <a:avLst/>
          </a:prstGeom>
          <a:noFill/>
        </p:spPr>
        <p:txBody>
          <a:bodyPr wrap="square" rtlCol="0" anchor="ctr" anchorCtr="0">
            <a:spAutoFit/>
          </a:bodyPr>
          <a:p>
            <a:r>
              <a:rPr lang="zh-CN" altLang="en-US">
                <a:latin typeface="华文楷体" panose="02010600040101010101" charset="-122"/>
                <a:ea typeface="华文楷体" panose="02010600040101010101" charset="-122"/>
              </a:rPr>
              <a:t>半角宽度为</a:t>
            </a:r>
            <a:r>
              <a:rPr lang="zh-CN" altLang="en-US"/>
              <a:t>：</a:t>
            </a:r>
            <a:endParaRPr lang="zh-CN" altLang="en-US"/>
          </a:p>
        </p:txBody>
      </p:sp>
      <p:pic>
        <p:nvPicPr>
          <p:cNvPr id="11" name="图片 10"/>
          <p:cNvPicPr>
            <a:picLocks noChangeAspect="1"/>
          </p:cNvPicPr>
          <p:nvPr/>
        </p:nvPicPr>
        <p:blipFill>
          <a:blip r:embed="rId3"/>
          <a:stretch>
            <a:fillRect/>
          </a:stretch>
        </p:blipFill>
        <p:spPr>
          <a:xfrm>
            <a:off x="8560435" y="3004820"/>
            <a:ext cx="1848485" cy="694055"/>
          </a:xfrm>
          <a:prstGeom prst="rect">
            <a:avLst/>
          </a:prstGeom>
        </p:spPr>
      </p:pic>
      <p:sp>
        <p:nvSpPr>
          <p:cNvPr id="12" name="文本框 11"/>
          <p:cNvSpPr txBox="1"/>
          <p:nvPr/>
        </p:nvSpPr>
        <p:spPr>
          <a:xfrm>
            <a:off x="6311265" y="3854450"/>
            <a:ext cx="4064000" cy="398780"/>
          </a:xfrm>
          <a:prstGeom prst="rect">
            <a:avLst/>
          </a:prstGeom>
          <a:noFill/>
        </p:spPr>
        <p:txBody>
          <a:bodyPr wrap="square" rtlCol="0">
            <a:spAutoFit/>
          </a:bodyPr>
          <a:p>
            <a:r>
              <a:rPr lang="zh-CN" altLang="en-US" sz="2000">
                <a:latin typeface="华文楷体" panose="02010600040101010101" charset="-122"/>
                <a:ea typeface="华文楷体" panose="02010600040101010101" charset="-122"/>
              </a:rPr>
              <a:t>其余相邻条纹宽度</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pic>
        <p:nvPicPr>
          <p:cNvPr id="13" name="图片 12"/>
          <p:cNvPicPr>
            <a:picLocks noChangeAspect="1"/>
          </p:cNvPicPr>
          <p:nvPr/>
        </p:nvPicPr>
        <p:blipFill>
          <a:blip r:embed="rId4"/>
          <a:stretch>
            <a:fillRect/>
          </a:stretch>
        </p:blipFill>
        <p:spPr>
          <a:xfrm>
            <a:off x="8603615" y="3636010"/>
            <a:ext cx="2747010" cy="948690"/>
          </a:xfrm>
          <a:prstGeom prst="rect">
            <a:avLst/>
          </a:prstGeom>
        </p:spPr>
      </p:pic>
      <p:sp>
        <p:nvSpPr>
          <p:cNvPr id="14" name="文本框 13"/>
          <p:cNvSpPr txBox="1"/>
          <p:nvPr/>
        </p:nvSpPr>
        <p:spPr>
          <a:xfrm>
            <a:off x="6118860" y="4803140"/>
            <a:ext cx="4064000" cy="460375"/>
          </a:xfrm>
          <a:prstGeom prst="rect">
            <a:avLst/>
          </a:prstGeom>
          <a:noFill/>
        </p:spPr>
        <p:txBody>
          <a:bodyPr wrap="square" rtlCol="0">
            <a:spAutoFit/>
          </a:bodyPr>
          <a:p>
            <a:pPr algn="l">
              <a:buClrTx/>
              <a:buSzTx/>
              <a:buFontTx/>
            </a:pPr>
            <a:r>
              <a:rPr lang="zh-CN" altLang="en-US" sz="2400" b="1">
                <a:latin typeface="华文楷体" panose="02010600040101010101" charset="-122"/>
                <a:ea typeface="华文楷体" panose="02010600040101010101" charset="-122"/>
              </a:rPr>
              <a:t>条纹光强特征：</a:t>
            </a:r>
            <a:endParaRPr lang="zh-CN" altLang="en-US" sz="2400" b="1">
              <a:latin typeface="华文楷体" panose="02010600040101010101" charset="-122"/>
              <a:ea typeface="华文楷体" panose="02010600040101010101" charset="-122"/>
            </a:endParaRPr>
          </a:p>
        </p:txBody>
      </p:sp>
      <p:pic>
        <p:nvPicPr>
          <p:cNvPr id="16" name="图片 15"/>
          <p:cNvPicPr>
            <a:picLocks noChangeAspect="1"/>
          </p:cNvPicPr>
          <p:nvPr/>
        </p:nvPicPr>
        <p:blipFill>
          <a:blip r:embed="rId5"/>
          <a:stretch>
            <a:fillRect/>
          </a:stretch>
        </p:blipFill>
        <p:spPr>
          <a:xfrm>
            <a:off x="8486140" y="4699000"/>
            <a:ext cx="1724660" cy="683260"/>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6311265" y="5539105"/>
                <a:ext cx="4996815" cy="487680"/>
              </a:xfrm>
              <a:prstGeom prst="rect">
                <a:avLst/>
              </a:prstGeom>
              <a:noFill/>
            </p:spPr>
            <p:txBody>
              <a:bodyPr wrap="square" rtlCol="0">
                <a:spAutoFit/>
              </a:bodyPr>
              <a:p>
                <a:r>
                  <a:rPr lang="zh-CN" altLang="en-US" sz="1600">
                    <a:latin typeface="华文楷体" panose="02010600040101010101" charset="-122"/>
                    <a:ea typeface="华文楷体" panose="02010600040101010101" charset="-122"/>
                    <a:cs typeface="华文楷体" panose="02010600040101010101" charset="-122"/>
                  </a:rPr>
                  <a:t>式中，</a:t>
                </a:r>
                <a14:m>
                  <m:oMath xmlns:m="http://schemas.openxmlformats.org/officeDocument/2006/math">
                    <m:sSub>
                      <m:sSubPr>
                        <m:ctrlPr>
                          <a:rPr lang="en-US" altLang="zh-CN" i="1">
                            <a:latin typeface="Cambria Math" panose="02040503050406030204" charset="0"/>
                            <a:ea typeface="华文楷体" panose="02010600040101010101" charset="-122"/>
                            <a:cs typeface="Cambria Math" panose="02040503050406030204" charset="0"/>
                          </a:rPr>
                        </m:ctrlPr>
                      </m:sSubPr>
                      <m:e>
                        <m:r>
                          <a:rPr lang="en-US" altLang="zh-CN" i="1">
                            <a:latin typeface="Cambria Math" panose="02040503050406030204" charset="0"/>
                            <a:ea typeface="华文楷体" panose="02010600040101010101" charset="-122"/>
                            <a:cs typeface="Cambria Math" panose="02040503050406030204" charset="0"/>
                          </a:rPr>
                          <m:t>𝐼</m:t>
                        </m:r>
                      </m:e>
                      <m:sub>
                        <m:r>
                          <a:rPr lang="en-US" altLang="zh-CN" i="1">
                            <a:latin typeface="Cambria Math" panose="02040503050406030204" charset="0"/>
                            <a:ea typeface="MS Mincho" charset="0"/>
                            <a:cs typeface="Cambria Math" panose="02040503050406030204" charset="0"/>
                          </a:rPr>
                          <m:t>0</m:t>
                        </m:r>
                      </m:sub>
                    </m:sSub>
                    <m:r>
                      <a:rPr lang="en-US" altLang="zh-CN" i="1">
                        <a:latin typeface="Cambria Math" panose="02040503050406030204" charset="0"/>
                        <a:ea typeface="MS Mincho" charset="0"/>
                        <a:cs typeface="Cambria Math" panose="02040503050406030204" charset="0"/>
                      </a:rPr>
                      <m:t>为中央明条纹的亮度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𝑢</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𝜋</m:t>
                        </m:r>
                        <m:r>
                          <a:rPr lang="en-US" altLang="zh-CN" i="1">
                            <a:latin typeface="Cambria Math" panose="02040503050406030204" charset="0"/>
                            <a:cs typeface="Cambria Math" panose="02040503050406030204" charset="0"/>
                          </a:rPr>
                          <m:t>𝑎</m:t>
                        </m:r>
                        <m:func>
                          <m:funcPr>
                            <m:ctrlPr>
                              <a:rPr lang="en-US" altLang="zh-CN">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sin</m:t>
                            </m:r>
                          </m:fName>
                          <m:e>
                            <m:r>
                              <a:rPr lang="en-US" altLang="zh-CN" i="1">
                                <a:latin typeface="Cambria Math" panose="02040503050406030204" charset="0"/>
                                <a:cs typeface="Cambria Math" panose="02040503050406030204" charset="0"/>
                              </a:rPr>
                              <m:t>𝜓</m:t>
                            </m:r>
                          </m:e>
                        </m:func>
                      </m:num>
                      <m:den>
                        <m:r>
                          <a:rPr lang="en-US" altLang="zh-CN" i="1">
                            <a:latin typeface="Cambria Math" panose="02040503050406030204" charset="0"/>
                            <a:cs typeface="Cambria Math" panose="02040503050406030204" charset="0"/>
                          </a:rPr>
                          <m:t>𝜆</m:t>
                        </m:r>
                      </m:den>
                    </m:f>
                  </m:oMath>
                </a14:m>
                <a:endParaRPr lang="en-US" altLang="zh-CN"/>
              </a:p>
            </p:txBody>
          </p:sp>
        </mc:Choice>
        <mc:Fallback>
          <p:sp>
            <p:nvSpPr>
              <p:cNvPr id="17" name="文本框 16"/>
              <p:cNvSpPr txBox="1">
                <a:spLocks noRot="1" noChangeAspect="1" noMove="1" noResize="1" noEditPoints="1" noAdjustHandles="1" noChangeArrowheads="1" noChangeShapeType="1" noTextEdit="1"/>
              </p:cNvSpPr>
              <p:nvPr/>
            </p:nvSpPr>
            <p:spPr>
              <a:xfrm>
                <a:off x="6311265" y="5539105"/>
                <a:ext cx="4996815" cy="487680"/>
              </a:xfrm>
              <a:prstGeom prst="rect">
                <a:avLst/>
              </a:prstGeom>
              <a:blipFill rotWithShape="1">
                <a:blip r:embed="rId6"/>
                <a:stretch>
                  <a:fillRect/>
                </a:stretch>
              </a:blipFill>
            </p:spPr>
            <p:txBody>
              <a:bodyPr/>
              <a:lstStyle/>
              <a:p>
                <a:r>
                  <a:rPr lang="zh-CN" altLang="en-US">
                    <a:noFill/>
                  </a:rPr>
                  <a:t> </a:t>
                </a:r>
              </a:p>
            </p:txBody>
          </p:sp>
        </mc:Fallback>
      </mc:AlternateContent>
      <p:sp>
        <p:nvSpPr>
          <p:cNvPr id="18" name="文本框 17"/>
          <p:cNvSpPr txBox="1"/>
          <p:nvPr/>
        </p:nvSpPr>
        <p:spPr>
          <a:xfrm>
            <a:off x="800735" y="4803140"/>
            <a:ext cx="3844925" cy="1978025"/>
          </a:xfrm>
          <a:prstGeom prst="rect">
            <a:avLst/>
          </a:prstGeom>
          <a:noFill/>
        </p:spPr>
        <p:txBody>
          <a:bodyPr wrap="square" rtlCol="0">
            <a:noAutofit/>
          </a:bodyPr>
          <a:p>
            <a:r>
              <a:rPr lang="zh-CN" altLang="en-US" sz="2400">
                <a:latin typeface="华文楷体" panose="02010600040101010101" charset="-122"/>
                <a:ea typeface="华文楷体" panose="02010600040101010101" charset="-122"/>
                <a:cs typeface="华文楷体" panose="02010600040101010101" charset="-122"/>
              </a:rPr>
              <a:t>该实验通过定量分析衍射条纹光强度的分布规律，采用惠更斯-菲涅尔原理积分法进行计算。</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57250" y="120777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衍射成像和光强分布：</a:t>
            </a:r>
            <a:endParaRPr lang="zh-CN" altLang="en-US" sz="2400" b="1">
              <a:latin typeface="华文楷体" panose="02010600040101010101" charset="-122"/>
              <a:ea typeface="华文楷体" panose="02010600040101010101" charset="-122"/>
            </a:endParaRPr>
          </a:p>
        </p:txBody>
      </p:sp>
      <p:sp>
        <p:nvSpPr>
          <p:cNvPr id="9" name="标题 8"/>
          <p:cNvSpPr>
            <a:spLocks noGrp="1"/>
          </p:cNvSpPr>
          <p:nvPr>
            <p:ph type="title"/>
          </p:nvPr>
        </p:nvSpPr>
        <p:spPr/>
        <p:txBody>
          <a:bodyPr/>
          <a:p>
            <a:r>
              <a:rPr lang="zh-CN" altLang="en-US" sz="2800">
                <a:solidFill>
                  <a:schemeClr val="tx1"/>
                </a:solidFill>
                <a:latin typeface="华文楷体" panose="02010600040101010101" charset="-122"/>
                <a:ea typeface="华文楷体" panose="02010600040101010101" charset="-122"/>
              </a:rPr>
              <a:t>研究成果与实现</a:t>
            </a:r>
            <a:endParaRPr lang="zh-CN" altLang="en-US" sz="2800">
              <a:solidFill>
                <a:schemeClr val="tx1"/>
              </a:solidFill>
              <a:latin typeface="华文楷体" panose="02010600040101010101" charset="-122"/>
              <a:ea typeface="华文楷体" panose="02010600040101010101" charset="-122"/>
            </a:endParaRPr>
          </a:p>
        </p:txBody>
      </p:sp>
      <p:pic>
        <p:nvPicPr>
          <p:cNvPr id="10"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249045" y="1727200"/>
            <a:ext cx="3947795" cy="3002280"/>
          </a:xfrm>
          <a:prstGeom prst="rect">
            <a:avLst/>
          </a:prstGeom>
        </p:spPr>
      </p:pic>
      <p:pic>
        <p:nvPicPr>
          <p:cNvPr id="11" name="图片 7"/>
          <p:cNvPicPr>
            <a:picLocks noChangeAspect="1"/>
          </p:cNvPicPr>
          <p:nvPr/>
        </p:nvPicPr>
        <p:blipFill>
          <a:blip r:embed="rId3" cstate="print">
            <a:extLst>
              <a:ext uri="{28A0092B-C50C-407E-A947-70E740481C1C}">
                <a14:useLocalDpi xmlns:a14="http://schemas.microsoft.com/office/drawing/2010/main" val="0"/>
              </a:ext>
            </a:extLst>
          </a:blip>
          <a:srcRect l="2231" b="585"/>
          <a:stretch>
            <a:fillRect/>
          </a:stretch>
        </p:blipFill>
        <p:spPr>
          <a:xfrm>
            <a:off x="6396355" y="1852295"/>
            <a:ext cx="4056380" cy="2870835"/>
          </a:xfrm>
          <a:prstGeom prst="rect">
            <a:avLst/>
          </a:prstGeom>
          <a:ln>
            <a:noFill/>
          </a:ln>
        </p:spPr>
      </p:pic>
      <p:sp>
        <p:nvSpPr>
          <p:cNvPr id="12" name="文本框 11"/>
          <p:cNvSpPr txBox="1"/>
          <p:nvPr/>
        </p:nvSpPr>
        <p:spPr>
          <a:xfrm>
            <a:off x="1156970" y="4723130"/>
            <a:ext cx="9815830" cy="1782445"/>
          </a:xfrm>
          <a:prstGeom prst="rect">
            <a:avLst/>
          </a:prstGeom>
          <a:noFill/>
        </p:spPr>
        <p:txBody>
          <a:bodyPr wrap="square" rtlCol="0">
            <a:noAutofit/>
          </a:bodyPr>
          <a:p>
            <a:r>
              <a:rPr lang="zh-CN" altLang="en-US" sz="2400">
                <a:latin typeface="华文楷体" panose="02010600040101010101" charset="-122"/>
                <a:ea typeface="华文楷体" panose="02010600040101010101" charset="-122"/>
              </a:rPr>
              <a:t>衍射条纹在中央明条纹两侧对称分布，其中中央明纹最宽，其余各级明纹宽度相同且为中央明条纹宽度的一半。改变光波的波长，从实验结果中可以发现中央明纹处光强最大，其余各级明纹随着级数的增长光强依次减小。仿真实验图像绘制采用描点法，模拟效果很好。</a:t>
            </a:r>
            <a:endParaRPr lang="zh-CN" altLang="en-US" sz="2400">
              <a:latin typeface="华文楷体" panose="02010600040101010101" charset="-122"/>
              <a:ea typeface="华文楷体" panose="02010600040101010101"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研究方法与思路</a:t>
            </a:r>
            <a:endParaRPr lang="zh-CN" altLang="en-US" sz="2800">
              <a:solidFill>
                <a:schemeClr val="tx1"/>
              </a:solidFill>
              <a:latin typeface="华文楷体" panose="02010600040101010101" charset="-122"/>
              <a:ea typeface="华文楷体" panose="02010600040101010101" charset="-122"/>
            </a:endParaRPr>
          </a:p>
        </p:txBody>
      </p:sp>
      <p:sp>
        <p:nvSpPr>
          <p:cNvPr id="8" name="文本框 7"/>
          <p:cNvSpPr txBox="1"/>
          <p:nvPr/>
        </p:nvSpPr>
        <p:spPr>
          <a:xfrm>
            <a:off x="857250" y="128270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光栅衍射原理</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pic>
        <p:nvPicPr>
          <p:cNvPr id="9" name="图片 5"/>
          <p:cNvPicPr>
            <a:picLocks noChangeAspect="1"/>
          </p:cNvPicPr>
          <p:nvPr/>
        </p:nvPicPr>
        <p:blipFill>
          <a:blip r:embed="rId1">
            <a:biLevel thresh="75000"/>
            <a:extLst>
              <a:ext uri="{28A0092B-C50C-407E-A947-70E740481C1C}">
                <a14:useLocalDpi xmlns:a14="http://schemas.microsoft.com/office/drawing/2010/main" val="0"/>
              </a:ext>
            </a:extLst>
          </a:blip>
          <a:stretch>
            <a:fillRect/>
          </a:stretch>
        </p:blipFill>
        <p:spPr>
          <a:xfrm>
            <a:off x="1184275" y="2114550"/>
            <a:ext cx="3142615" cy="2153920"/>
          </a:xfrm>
          <a:prstGeom prst="rect">
            <a:avLst/>
          </a:prstGeom>
        </p:spPr>
      </p:pic>
      <p:sp>
        <p:nvSpPr>
          <p:cNvPr id="11" name="文本框 10"/>
          <p:cNvSpPr txBox="1"/>
          <p:nvPr/>
        </p:nvSpPr>
        <p:spPr>
          <a:xfrm>
            <a:off x="742950" y="4782185"/>
            <a:ext cx="4502150" cy="193802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光栅的夫琅和费衍射图样是在大片暗区的背景下分布着一些分立的亮线，与单缝衍射条纹有明显的区别，其显著的特征是：明纹细、亮度大、分的开。</a:t>
            </a:r>
            <a:endParaRPr lang="zh-CN" altLang="en-US" sz="2400">
              <a:latin typeface="华文楷体" panose="02010600040101010101" charset="-122"/>
              <a:ea typeface="华文楷体" panose="02010600040101010101" charset="-122"/>
            </a:endParaRPr>
          </a:p>
        </p:txBody>
      </p:sp>
      <p:sp>
        <p:nvSpPr>
          <p:cNvPr id="12" name="文本框 11"/>
          <p:cNvSpPr txBox="1"/>
          <p:nvPr/>
        </p:nvSpPr>
        <p:spPr>
          <a:xfrm>
            <a:off x="5687695" y="1282700"/>
            <a:ext cx="4064000" cy="46037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光栅条纹分布：</a:t>
            </a:r>
            <a:endParaRPr lang="zh-CN" altLang="en-US" sz="2400">
              <a:latin typeface="华文楷体" panose="02010600040101010101" charset="-122"/>
              <a:ea typeface="华文楷体" panose="02010600040101010101" charset="-122"/>
            </a:endParaRPr>
          </a:p>
        </p:txBody>
      </p:sp>
      <p:sp>
        <p:nvSpPr>
          <p:cNvPr id="13" name="文本框 12"/>
          <p:cNvSpPr txBox="1"/>
          <p:nvPr/>
        </p:nvSpPr>
        <p:spPr>
          <a:xfrm>
            <a:off x="6136005" y="2114550"/>
            <a:ext cx="4064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角坐标系：</a:t>
            </a:r>
            <a:endParaRPr lang="zh-CN" altLang="en-US">
              <a:latin typeface="华文楷体" panose="02010600040101010101" charset="-122"/>
              <a:ea typeface="华文楷体" panose="02010600040101010101" charset="-122"/>
            </a:endParaRPr>
          </a:p>
        </p:txBody>
      </p:sp>
      <p:sp>
        <p:nvSpPr>
          <p:cNvPr id="14" name="文本框 13"/>
          <p:cNvSpPr txBox="1"/>
          <p:nvPr/>
        </p:nvSpPr>
        <p:spPr>
          <a:xfrm>
            <a:off x="6136005" y="3082290"/>
            <a:ext cx="4064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直角坐标系</a:t>
            </a:r>
            <a:r>
              <a:rPr lang="zh-CN" altLang="en-US"/>
              <a:t>：</a:t>
            </a:r>
            <a:endParaRPr lang="zh-CN" altLang="en-US"/>
          </a:p>
        </p:txBody>
      </p:sp>
      <p:pic>
        <p:nvPicPr>
          <p:cNvPr id="15" name="图片 14"/>
          <p:cNvPicPr>
            <a:picLocks noChangeAspect="1"/>
          </p:cNvPicPr>
          <p:nvPr/>
        </p:nvPicPr>
        <p:blipFill>
          <a:blip r:embed="rId2"/>
          <a:stretch>
            <a:fillRect/>
          </a:stretch>
        </p:blipFill>
        <p:spPr>
          <a:xfrm>
            <a:off x="7416165" y="1928495"/>
            <a:ext cx="2161540" cy="740410"/>
          </a:xfrm>
          <a:prstGeom prst="rect">
            <a:avLst/>
          </a:prstGeom>
        </p:spPr>
      </p:pic>
      <p:pic>
        <p:nvPicPr>
          <p:cNvPr id="16" name="图片 15"/>
          <p:cNvPicPr>
            <a:picLocks noChangeAspect="1"/>
          </p:cNvPicPr>
          <p:nvPr/>
        </p:nvPicPr>
        <p:blipFill>
          <a:blip r:embed="rId3"/>
          <a:stretch>
            <a:fillRect/>
          </a:stretch>
        </p:blipFill>
        <p:spPr>
          <a:xfrm>
            <a:off x="7416165" y="2689225"/>
            <a:ext cx="1900555" cy="1023620"/>
          </a:xfrm>
          <a:prstGeom prst="rect">
            <a:avLst/>
          </a:prstGeom>
        </p:spPr>
      </p:pic>
      <p:sp>
        <p:nvSpPr>
          <p:cNvPr id="18" name="文本框 17"/>
          <p:cNvSpPr txBox="1"/>
          <p:nvPr/>
        </p:nvSpPr>
        <p:spPr>
          <a:xfrm>
            <a:off x="5732145" y="3714115"/>
            <a:ext cx="4064000" cy="46037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光栅光强分布：</a:t>
            </a:r>
            <a:endParaRPr lang="zh-CN" altLang="en-US" sz="2400">
              <a:latin typeface="华文楷体" panose="02010600040101010101" charset="-122"/>
              <a:ea typeface="华文楷体" panose="02010600040101010101" charset="-122"/>
            </a:endParaRPr>
          </a:p>
        </p:txBody>
      </p:sp>
      <p:pic>
        <p:nvPicPr>
          <p:cNvPr id="19" name="图片 18"/>
          <p:cNvPicPr>
            <a:picLocks noChangeAspect="1"/>
          </p:cNvPicPr>
          <p:nvPr/>
        </p:nvPicPr>
        <p:blipFill>
          <a:blip r:embed="rId4"/>
          <a:stretch>
            <a:fillRect/>
          </a:stretch>
        </p:blipFill>
        <p:spPr>
          <a:xfrm>
            <a:off x="7030720" y="4232275"/>
            <a:ext cx="2656205" cy="892810"/>
          </a:xfrm>
          <a:prstGeom prst="rect">
            <a:avLst/>
          </a:prstGeom>
        </p:spPr>
      </p:pic>
      <p:sp>
        <p:nvSpPr>
          <p:cNvPr id="20" name="文本框 19"/>
          <p:cNvSpPr txBox="1"/>
          <p:nvPr/>
        </p:nvSpPr>
        <p:spPr>
          <a:xfrm>
            <a:off x="6103620" y="5149215"/>
            <a:ext cx="4140200" cy="343535"/>
          </a:xfrm>
          <a:prstGeom prst="rect">
            <a:avLst/>
          </a:prstGeom>
          <a:noFill/>
        </p:spPr>
        <p:txBody>
          <a:bodyPr wrap="square" rtlCol="0">
            <a:noAutofit/>
          </a:bodyPr>
          <a:p>
            <a:r>
              <a:rPr lang="zh-CN" altLang="en-US" sz="1600">
                <a:latin typeface="华文楷体" panose="02010600040101010101" charset="-122"/>
                <a:ea typeface="华文楷体" panose="02010600040101010101" charset="-122"/>
                <a:cs typeface="华文楷体" panose="02010600040101010101" charset="-122"/>
              </a:rPr>
              <a:t> 为单缝衍射因子</a:t>
            </a:r>
            <a:endParaRPr lang="zh-CN" altLang="en-US" sz="1600">
              <a:latin typeface="华文楷体" panose="02010600040101010101" charset="-122"/>
              <a:ea typeface="华文楷体" panose="02010600040101010101" charset="-122"/>
              <a:cs typeface="华文楷体" panose="02010600040101010101" charset="-122"/>
            </a:endParaRPr>
          </a:p>
        </p:txBody>
      </p:sp>
      <p:pic>
        <p:nvPicPr>
          <p:cNvPr id="21" name="图片 20"/>
          <p:cNvPicPr>
            <a:picLocks noChangeAspect="1"/>
          </p:cNvPicPr>
          <p:nvPr/>
        </p:nvPicPr>
        <p:blipFill>
          <a:blip r:embed="rId5"/>
          <a:stretch>
            <a:fillRect/>
          </a:stretch>
        </p:blipFill>
        <p:spPr>
          <a:xfrm>
            <a:off x="5687695" y="5104765"/>
            <a:ext cx="562610" cy="387985"/>
          </a:xfrm>
          <a:prstGeom prst="rect">
            <a:avLst/>
          </a:prstGeom>
        </p:spPr>
      </p:pic>
      <mc:AlternateContent xmlns:mc="http://schemas.openxmlformats.org/markup-compatibility/2006">
        <mc:Choice xmlns:a14="http://schemas.microsoft.com/office/drawing/2010/main" Requires="a14">
          <p:sp>
            <p:nvSpPr>
              <p:cNvPr id="22" name="文本框 21"/>
              <p:cNvSpPr txBox="1"/>
              <p:nvPr/>
            </p:nvSpPr>
            <p:spPr>
              <a:xfrm>
                <a:off x="7030720" y="5131435"/>
                <a:ext cx="2196465" cy="36131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1000" i="1">
                          <a:latin typeface="Cambria Math" panose="02040503050406030204" charset="0"/>
                          <a:cs typeface="Cambria Math" panose="02040503050406030204" charset="0"/>
                        </a:rPr>
                        <m:t>𝑢</m:t>
                      </m:r>
                      <m:r>
                        <a:rPr lang="en-US" altLang="zh-CN" sz="1000" i="1">
                          <a:latin typeface="Cambria Math" panose="02040503050406030204" charset="0"/>
                          <a:cs typeface="Cambria Math" panose="02040503050406030204" charset="0"/>
                        </a:rPr>
                        <m:t>=</m:t>
                      </m:r>
                      <m:f>
                        <m:fPr>
                          <m:ctrlPr>
                            <a:rPr lang="en-US" altLang="zh-CN" sz="1000" i="1">
                              <a:latin typeface="Cambria Math" panose="02040503050406030204" charset="0"/>
                              <a:cs typeface="Cambria Math" panose="02040503050406030204" charset="0"/>
                            </a:rPr>
                          </m:ctrlPr>
                        </m:fPr>
                        <m:num>
                          <m:r>
                            <a:rPr lang="en-US" altLang="zh-CN" sz="1000" i="1">
                              <a:latin typeface="Cambria Math" panose="02040503050406030204" charset="0"/>
                              <a:cs typeface="Cambria Math" panose="02040503050406030204" charset="0"/>
                            </a:rPr>
                            <m:t>𝜋</m:t>
                          </m:r>
                          <m:r>
                            <a:rPr lang="en-US" altLang="zh-CN" sz="1000" i="1">
                              <a:latin typeface="Cambria Math" panose="02040503050406030204" charset="0"/>
                              <a:cs typeface="Cambria Math" panose="02040503050406030204" charset="0"/>
                            </a:rPr>
                            <m:t>𝑎</m:t>
                          </m:r>
                          <m:func>
                            <m:funcPr>
                              <m:ctrlPr>
                                <a:rPr lang="en-US" altLang="zh-CN" sz="1000">
                                  <a:latin typeface="Cambria Math" panose="02040503050406030204" charset="0"/>
                                  <a:cs typeface="Cambria Math" panose="02040503050406030204" charset="0"/>
                                </a:rPr>
                              </m:ctrlPr>
                            </m:funcPr>
                            <m:fName>
                              <m:r>
                                <m:rPr>
                                  <m:sty m:val="p"/>
                                </m:rPr>
                                <a:rPr lang="en-US" altLang="zh-CN" sz="1000">
                                  <a:latin typeface="Cambria Math" panose="02040503050406030204" charset="0"/>
                                  <a:cs typeface="Cambria Math" panose="02040503050406030204" charset="0"/>
                                </a:rPr>
                                <m:t>sin</m:t>
                              </m:r>
                            </m:fName>
                            <m:e>
                              <m:r>
                                <a:rPr lang="en-US" altLang="zh-CN" sz="1000" i="1">
                                  <a:latin typeface="Cambria Math" panose="02040503050406030204" charset="0"/>
                                  <a:cs typeface="Cambria Math" panose="02040503050406030204" charset="0"/>
                                </a:rPr>
                                <m:t>𝜓</m:t>
                              </m:r>
                            </m:e>
                          </m:func>
                        </m:num>
                        <m:den>
                          <m:r>
                            <a:rPr lang="en-US" altLang="zh-CN" sz="1000" i="1">
                              <a:latin typeface="Cambria Math" panose="02040503050406030204" charset="0"/>
                              <a:cs typeface="Cambria Math" panose="02040503050406030204" charset="0"/>
                            </a:rPr>
                            <m:t>𝜆</m:t>
                          </m:r>
                        </m:den>
                      </m:f>
                    </m:oMath>
                  </m:oMathPara>
                </a14:m>
                <a:endParaRPr lang="en-US" altLang="zh-CN" sz="1000" i="1">
                  <a:latin typeface="Cambria Math" panose="02040503050406030204" charset="0"/>
                  <a:cs typeface="Cambria Math" panose="02040503050406030204"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7030720" y="5131435"/>
                <a:ext cx="2196465" cy="361315"/>
              </a:xfrm>
              <a:prstGeom prst="rect">
                <a:avLst/>
              </a:prstGeom>
              <a:blipFill rotWithShape="1">
                <a:blip r:embed="rId6"/>
                <a:stretch>
                  <a:fillRect/>
                </a:stretch>
              </a:blipFill>
            </p:spPr>
            <p:txBody>
              <a:bodyPr/>
              <a:lstStyle/>
              <a:p>
                <a:r>
                  <a:rPr lang="zh-CN" altLang="en-US">
                    <a:noFill/>
                  </a:rPr>
                  <a:t> </a:t>
                </a:r>
              </a:p>
            </p:txBody>
          </p:sp>
        </mc:Fallback>
      </mc:AlternateContent>
      <p:sp>
        <p:nvSpPr>
          <p:cNvPr id="23" name="文本框 22"/>
          <p:cNvSpPr txBox="1"/>
          <p:nvPr/>
        </p:nvSpPr>
        <p:spPr>
          <a:xfrm>
            <a:off x="6205220" y="5609590"/>
            <a:ext cx="4140200" cy="343535"/>
          </a:xfrm>
          <a:prstGeom prst="rect">
            <a:avLst/>
          </a:prstGeom>
          <a:noFill/>
        </p:spPr>
        <p:txBody>
          <a:bodyPr wrap="square" rtlCol="0">
            <a:noAutofit/>
          </a:bodyPr>
          <a:p>
            <a:r>
              <a:rPr lang="zh-CN" altLang="en-US" sz="1600">
                <a:latin typeface="华文楷体" panose="02010600040101010101" charset="-122"/>
                <a:ea typeface="华文楷体" panose="02010600040101010101" charset="-122"/>
              </a:rPr>
              <a:t>为多光束干涉因子</a:t>
            </a:r>
            <a:endParaRPr lang="zh-CN" altLang="en-US" sz="1600">
              <a:latin typeface="华文楷体" panose="02010600040101010101" charset="-122"/>
              <a:ea typeface="华文楷体" panose="02010600040101010101" charset="-122"/>
            </a:endParaRPr>
          </a:p>
        </p:txBody>
      </p:sp>
      <p:pic>
        <p:nvPicPr>
          <p:cNvPr id="25" name="图片 24"/>
          <p:cNvPicPr>
            <a:picLocks noChangeAspect="1"/>
          </p:cNvPicPr>
          <p:nvPr/>
        </p:nvPicPr>
        <p:blipFill>
          <a:blip r:embed="rId7"/>
          <a:stretch>
            <a:fillRect/>
          </a:stretch>
        </p:blipFill>
        <p:spPr>
          <a:xfrm>
            <a:off x="5687695" y="5528310"/>
            <a:ext cx="517525" cy="446405"/>
          </a:xfrm>
          <a:prstGeom prst="rect">
            <a:avLst/>
          </a:prstGeom>
        </p:spPr>
      </p:pic>
      <p:pic>
        <p:nvPicPr>
          <p:cNvPr id="26" name="图片 25"/>
          <p:cNvPicPr>
            <a:picLocks noChangeAspect="1"/>
          </p:cNvPicPr>
          <p:nvPr/>
        </p:nvPicPr>
        <p:blipFill>
          <a:blip r:embed="rId8"/>
          <a:stretch>
            <a:fillRect/>
          </a:stretch>
        </p:blipFill>
        <p:spPr>
          <a:xfrm>
            <a:off x="7994650" y="5641340"/>
            <a:ext cx="2205355" cy="32956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研究成果与实现</a:t>
            </a:r>
            <a:endParaRPr lang="zh-CN" altLang="en-US" sz="2800">
              <a:solidFill>
                <a:schemeClr val="tx1"/>
              </a:solidFill>
              <a:latin typeface="华文楷体" panose="02010600040101010101" charset="-122"/>
              <a:ea typeface="华文楷体" panose="02010600040101010101" charset="-122"/>
            </a:endParaRPr>
          </a:p>
        </p:txBody>
      </p:sp>
      <p:sp>
        <p:nvSpPr>
          <p:cNvPr id="8" name="文本框 7"/>
          <p:cNvSpPr txBox="1"/>
          <p:nvPr/>
        </p:nvSpPr>
        <p:spPr>
          <a:xfrm>
            <a:off x="857250" y="1278255"/>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衍射成像和光强分布</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pic>
        <p:nvPicPr>
          <p:cNvPr id="7" name="图片 8"/>
          <p:cNvPicPr>
            <a:picLocks noChangeAspect="1"/>
          </p:cNvPicPr>
          <p:nvPr/>
        </p:nvPicPr>
        <p:blipFill>
          <a:blip r:embed="rId1" cstate="print">
            <a:extLst>
              <a:ext uri="{28A0092B-C50C-407E-A947-70E740481C1C}">
                <a14:useLocalDpi xmlns:a14="http://schemas.microsoft.com/office/drawing/2010/main" val="0"/>
              </a:ext>
            </a:extLst>
          </a:blip>
          <a:srcRect l="2922" r="3099" b="2585"/>
          <a:stretch>
            <a:fillRect/>
          </a:stretch>
        </p:blipFill>
        <p:spPr>
          <a:xfrm>
            <a:off x="931545" y="2012315"/>
            <a:ext cx="4392295" cy="3266440"/>
          </a:xfrm>
          <a:prstGeom prst="rect">
            <a:avLst/>
          </a:prstGeom>
          <a:ln>
            <a:noFill/>
          </a:ln>
        </p:spPr>
      </p:pic>
      <p:sp>
        <p:nvSpPr>
          <p:cNvPr id="9" name="文本框 8"/>
          <p:cNvSpPr txBox="1"/>
          <p:nvPr/>
        </p:nvSpPr>
        <p:spPr>
          <a:xfrm>
            <a:off x="5868035" y="2012315"/>
            <a:ext cx="4688205" cy="4244975"/>
          </a:xfrm>
          <a:prstGeom prst="rect">
            <a:avLst/>
          </a:prstGeom>
          <a:noFill/>
        </p:spPr>
        <p:txBody>
          <a:bodyPr wrap="square" rtlCol="0">
            <a:noAutofit/>
          </a:bodyPr>
          <a:p>
            <a:r>
              <a:rPr lang="zh-CN" altLang="en-US" sz="2400">
                <a:latin typeface="华文楷体" panose="02010600040101010101" charset="-122"/>
                <a:ea typeface="华文楷体" panose="02010600040101010101" charset="-122"/>
              </a:rPr>
              <a:t>光栅由等宽度的平行狭缝构成，通过图像可观察到零级条纹处最黑，电子的出现概率最大，随着级数的增加，条纹光强减弱，宽度变细，且存在缺级现象，与单缝衍射条纹有明显的区别，通过仿真实验图样可以发现其明纹更细，亮度更大，距离间距更大。</a:t>
            </a:r>
            <a:endParaRPr lang="zh-CN" altLang="en-US" sz="2400">
              <a:latin typeface="华文楷体" panose="02010600040101010101" charset="-122"/>
              <a:ea typeface="华文楷体" panose="02010600040101010101"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研究方法与思路</a:t>
            </a:r>
            <a:endParaRPr lang="zh-CN" altLang="en-US" sz="2800">
              <a:solidFill>
                <a:schemeClr val="tx1"/>
              </a:solidFill>
              <a:latin typeface="华文楷体" panose="02010600040101010101" charset="-122"/>
              <a:ea typeface="华文楷体" panose="02010600040101010101" charset="-122"/>
            </a:endParaRPr>
          </a:p>
        </p:txBody>
      </p:sp>
      <p:sp>
        <p:nvSpPr>
          <p:cNvPr id="8" name="文本框 7"/>
          <p:cNvSpPr txBox="1"/>
          <p:nvPr/>
        </p:nvSpPr>
        <p:spPr>
          <a:xfrm>
            <a:off x="857250" y="128270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圆孔衍射原理</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pic>
        <p:nvPicPr>
          <p:cNvPr id="2" name="图片 6"/>
          <p:cNvPicPr>
            <a:picLocks noChangeAspect="1"/>
          </p:cNvPicPr>
          <p:nvPr/>
        </p:nvPicPr>
        <p:blipFill>
          <a:blip r:embed="rId1">
            <a:duotone>
              <a:prstClr val="black"/>
              <a:schemeClr val="tx2">
                <a:tint val="45000"/>
                <a:satMod val="400000"/>
              </a:schemeClr>
            </a:duotone>
            <a:extLst>
              <a:ext uri="{28A0092B-C50C-407E-A947-70E740481C1C}">
                <a14:useLocalDpi xmlns:a14="http://schemas.microsoft.com/office/drawing/2010/main" val="0"/>
              </a:ext>
            </a:extLst>
          </a:blip>
          <a:srcRect t="9124" r="1235"/>
          <a:stretch>
            <a:fillRect/>
          </a:stretch>
        </p:blipFill>
        <p:spPr>
          <a:xfrm>
            <a:off x="1089343" y="2122488"/>
            <a:ext cx="3883025" cy="1537335"/>
          </a:xfrm>
          <a:prstGeom prst="rect">
            <a:avLst/>
          </a:prstGeom>
          <a:ln>
            <a:noFill/>
          </a:ln>
        </p:spPr>
      </p:pic>
      <p:sp>
        <p:nvSpPr>
          <p:cNvPr id="4" name="文本框 3"/>
          <p:cNvSpPr txBox="1"/>
          <p:nvPr/>
        </p:nvSpPr>
        <p:spPr>
          <a:xfrm>
            <a:off x="1089660" y="4517390"/>
            <a:ext cx="4064000" cy="156845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圆孔的夫琅和费衍射图样的中央是一个明亮的圆形斑纹，周围是一组同心的、明暗相间的环状条纹。</a:t>
            </a:r>
            <a:endParaRPr lang="zh-CN" altLang="en-US" sz="2400">
              <a:latin typeface="华文楷体" panose="02010600040101010101" charset="-122"/>
              <a:ea typeface="华文楷体" panose="02010600040101010101" charset="-122"/>
            </a:endParaRPr>
          </a:p>
        </p:txBody>
      </p:sp>
      <p:sp>
        <p:nvSpPr>
          <p:cNvPr id="5" name="文本框 4"/>
          <p:cNvSpPr txBox="1"/>
          <p:nvPr/>
        </p:nvSpPr>
        <p:spPr>
          <a:xfrm>
            <a:off x="5594350" y="1997075"/>
            <a:ext cx="5507355" cy="193802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理论研究指出，艾里斑的光强度约占透镜总光强的80%以上，艾里斑的大小与铜光孔的直径D成反比，与入射光的波长λ成正比。圆孔衍射中艾里斑的半角宽度为</a:t>
            </a:r>
            <a:endParaRPr lang="zh-CN" altLang="en-US" sz="2400">
              <a:latin typeface="华文楷体" panose="02010600040101010101" charset="-122"/>
              <a:ea typeface="华文楷体" panose="02010600040101010101" charset="-122"/>
              <a:cs typeface="华文楷体" panose="02010600040101010101" charset="-122"/>
            </a:endParaRPr>
          </a:p>
        </p:txBody>
      </p:sp>
      <p:pic>
        <p:nvPicPr>
          <p:cNvPr id="7" name="图片 6"/>
          <p:cNvPicPr>
            <a:picLocks noChangeAspect="1"/>
          </p:cNvPicPr>
          <p:nvPr/>
        </p:nvPicPr>
        <p:blipFill>
          <a:blip r:embed="rId2"/>
          <a:stretch>
            <a:fillRect/>
          </a:stretch>
        </p:blipFill>
        <p:spPr>
          <a:xfrm>
            <a:off x="6971665" y="4324350"/>
            <a:ext cx="2642870" cy="128333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solidFill>
                  <a:schemeClr val="tx1"/>
                </a:solidFill>
                <a:latin typeface="华文楷体" panose="02010600040101010101" charset="-122"/>
                <a:ea typeface="华文楷体" panose="02010600040101010101" charset="-122"/>
              </a:rPr>
              <a:t>研究成果与实现</a:t>
            </a:r>
            <a:endParaRPr lang="zh-CN" altLang="en-US" sz="2800">
              <a:solidFill>
                <a:schemeClr val="tx1"/>
              </a:solidFill>
              <a:latin typeface="华文楷体" panose="02010600040101010101" charset="-122"/>
              <a:ea typeface="华文楷体" panose="02010600040101010101" charset="-122"/>
            </a:endParaRPr>
          </a:p>
        </p:txBody>
      </p:sp>
      <p:sp>
        <p:nvSpPr>
          <p:cNvPr id="8" name="文本框 7"/>
          <p:cNvSpPr txBox="1"/>
          <p:nvPr/>
        </p:nvSpPr>
        <p:spPr>
          <a:xfrm>
            <a:off x="857250" y="134493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衍射成像和光强分布：</a:t>
            </a:r>
            <a:endParaRPr lang="zh-CN" altLang="en-US" sz="2400" b="1">
              <a:latin typeface="华文楷体" panose="02010600040101010101" charset="-122"/>
              <a:ea typeface="华文楷体" panose="02010600040101010101" charset="-122"/>
            </a:endParaRPr>
          </a:p>
        </p:txBody>
      </p:sp>
      <p:pic>
        <p:nvPicPr>
          <p:cNvPr id="9" name="图片 9"/>
          <p:cNvPicPr>
            <a:picLocks noChangeAspect="1"/>
          </p:cNvPicPr>
          <p:nvPr/>
        </p:nvPicPr>
        <p:blipFill>
          <a:blip r:embed="rId1" cstate="print">
            <a:extLst>
              <a:ext uri="{28A0092B-C50C-407E-A947-70E740481C1C}">
                <a14:useLocalDpi xmlns:a14="http://schemas.microsoft.com/office/drawing/2010/main" val="0"/>
              </a:ext>
            </a:extLst>
          </a:blip>
          <a:srcRect l="3074" t="1" r="-1" b="-631"/>
          <a:stretch>
            <a:fillRect/>
          </a:stretch>
        </p:blipFill>
        <p:spPr>
          <a:xfrm>
            <a:off x="963295" y="1805305"/>
            <a:ext cx="3756660" cy="3089910"/>
          </a:xfrm>
          <a:prstGeom prst="rect">
            <a:avLst/>
          </a:prstGeom>
          <a:ln>
            <a:noFill/>
          </a:ln>
        </p:spPr>
      </p:pic>
      <p:pic>
        <p:nvPicPr>
          <p:cNvPr id="10" name="图片 10"/>
          <p:cNvPicPr>
            <a:picLocks noChangeAspect="1"/>
          </p:cNvPicPr>
          <p:nvPr/>
        </p:nvPicPr>
        <p:blipFill>
          <a:blip r:embed="rId2" cstate="print">
            <a:extLst>
              <a:ext uri="{28A0092B-C50C-407E-A947-70E740481C1C}">
                <a14:useLocalDpi xmlns:a14="http://schemas.microsoft.com/office/drawing/2010/main" val="0"/>
              </a:ext>
            </a:extLst>
          </a:blip>
          <a:srcRect l="2924" b="2198"/>
          <a:stretch>
            <a:fillRect/>
          </a:stretch>
        </p:blipFill>
        <p:spPr>
          <a:xfrm>
            <a:off x="6112510" y="1886585"/>
            <a:ext cx="3866515" cy="2927985"/>
          </a:xfrm>
          <a:prstGeom prst="rect">
            <a:avLst/>
          </a:prstGeom>
          <a:ln>
            <a:noFill/>
          </a:ln>
        </p:spPr>
      </p:pic>
      <p:sp>
        <p:nvSpPr>
          <p:cNvPr id="11" name="文本框 10"/>
          <p:cNvSpPr txBox="1"/>
          <p:nvPr/>
        </p:nvSpPr>
        <p:spPr>
          <a:xfrm>
            <a:off x="913765" y="5050790"/>
            <a:ext cx="9538335" cy="1760220"/>
          </a:xfrm>
          <a:prstGeom prst="rect">
            <a:avLst/>
          </a:prstGeom>
          <a:noFill/>
        </p:spPr>
        <p:txBody>
          <a:bodyPr wrap="square" rtlCol="0">
            <a:noAutofit/>
          </a:bodyPr>
          <a:p>
            <a:r>
              <a:rPr lang="zh-CN" altLang="en-US" sz="2400">
                <a:latin typeface="华文楷体" panose="02010600040101010101" charset="-122"/>
                <a:ea typeface="华文楷体" panose="02010600040101010101" charset="-122"/>
                <a:cs typeface="华文楷体" panose="02010600040101010101" charset="-122"/>
              </a:rPr>
              <a:t>衍射条纹是一系列明暗交替的同心圆环；中央是零级衍射斑，级次越大的条纹角半径越大；不同级次的圆环之间的角距离不相等；艾里斑的总通量基本大于80%。由此可见，仿真实验现象和理论相符合。</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r>
              <a:rPr lang="zh-CN" altLang="en-US" sz="2800">
                <a:solidFill>
                  <a:schemeClr val="tx1"/>
                </a:solidFill>
                <a:latin typeface="华文楷体" panose="02010600040101010101" charset="-122"/>
                <a:ea typeface="华文楷体" panose="02010600040101010101" charset="-122"/>
              </a:rPr>
              <a:t>代码实现</a:t>
            </a:r>
            <a:endParaRPr lang="zh-CN" altLang="en-US" sz="2800">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857250" y="1823720"/>
            <a:ext cx="4704080" cy="4013200"/>
          </a:xfrm>
          <a:prstGeom prst="rect">
            <a:avLst/>
          </a:prstGeom>
          <a:noFill/>
        </p:spPr>
        <p:txBody>
          <a:bodyPr wrap="square" rtlCol="0">
            <a:noAutofit/>
          </a:bodyPr>
          <a:p>
            <a:r>
              <a:rPr lang="zh-CN" altLang="en-US" sz="1200"/>
              <a:t>lambda=500e-9;  %波长（可修改）</a:t>
            </a:r>
            <a:endParaRPr lang="zh-CN" altLang="en-US" sz="1200"/>
          </a:p>
          <a:p>
            <a:r>
              <a:rPr lang="zh-CN" altLang="en-US" sz="1200"/>
              <a:t>a=1e-3; %缝宽（可修改）</a:t>
            </a:r>
            <a:endParaRPr lang="zh-CN" altLang="en-US" sz="1200"/>
          </a:p>
          <a:p>
            <a:r>
              <a:rPr lang="zh-CN" altLang="en-US" sz="1200"/>
              <a:t>f=1;    %透镜到像面的距离（焦距）</a:t>
            </a:r>
            <a:endParaRPr lang="zh-CN" altLang="en-US" sz="1200"/>
          </a:p>
          <a:p>
            <a:r>
              <a:rPr lang="zh-CN" altLang="en-US" sz="1200"/>
              <a:t>ym=6*lambda*f/a;       %屏幕上y的范围</a:t>
            </a:r>
            <a:endParaRPr lang="zh-CN" altLang="en-US" sz="1200"/>
          </a:p>
          <a:p>
            <a:r>
              <a:rPr lang="en-US" altLang="zh-CN" sz="1200"/>
              <a:t>%</a:t>
            </a:r>
            <a:r>
              <a:rPr lang="zh-CN" altLang="en-US" sz="1200"/>
              <a:t>（取观察范围为两暗纹间线宽度的6倍）</a:t>
            </a:r>
            <a:endParaRPr lang="zh-CN" altLang="en-US" sz="1200"/>
          </a:p>
          <a:p>
            <a:r>
              <a:rPr lang="zh-CN" altLang="en-US" sz="1200"/>
              <a:t>n=51;  %设定观察点的数目</a:t>
            </a:r>
            <a:endParaRPr lang="zh-CN" altLang="en-US" sz="1200"/>
          </a:p>
          <a:p>
            <a:r>
              <a:rPr lang="zh-CN" altLang="en-US" sz="1200"/>
              <a:t>ys=linspace(-ym,ym,n);      %划定取样数组</a:t>
            </a:r>
            <a:endParaRPr lang="zh-CN" altLang="en-US" sz="1200"/>
          </a:p>
          <a:p>
            <a:r>
              <a:rPr lang="zh-CN" altLang="en-US" sz="1200"/>
              <a:t>yp=linspace(0,a,n);     %将缝宽也划定数组</a:t>
            </a:r>
            <a:endParaRPr lang="zh-CN" altLang="en-US" sz="1200"/>
          </a:p>
          <a:p>
            <a:r>
              <a:rPr lang="zh-CN" altLang="en-US" sz="1200"/>
              <a:t>for i=1:n</a:t>
            </a:r>
            <a:endParaRPr lang="zh-CN" altLang="en-US" sz="1200"/>
          </a:p>
          <a:p>
            <a:r>
              <a:rPr lang="zh-CN" altLang="en-US" sz="1200"/>
              <a:t>sinphi=ys(i)/f;</a:t>
            </a:r>
            <a:endParaRPr lang="zh-CN" altLang="en-US" sz="1200"/>
          </a:p>
          <a:p>
            <a:r>
              <a:rPr lang="zh-CN" altLang="en-US" sz="1200"/>
              <a:t>u=pi*yp*sinphi/lambda;</a:t>
            </a:r>
            <a:endParaRPr lang="zh-CN" altLang="en-US" sz="1200"/>
          </a:p>
          <a:p>
            <a:r>
              <a:rPr lang="zh-CN" altLang="en-US" sz="1200"/>
              <a:t>sumcos=sum(cos(u));</a:t>
            </a:r>
            <a:endParaRPr lang="zh-CN" altLang="en-US" sz="1200"/>
          </a:p>
          <a:p>
            <a:r>
              <a:rPr lang="zh-CN" altLang="en-US" sz="1200"/>
              <a:t>sumsin=sum(sin(u));</a:t>
            </a:r>
            <a:endParaRPr lang="zh-CN" altLang="en-US" sz="1200"/>
          </a:p>
          <a:p>
            <a:r>
              <a:rPr lang="zh-CN" altLang="en-US" sz="1200"/>
              <a:t>B(i,:)=(sumcos^2+sumsin^2)/n^2;%光强</a:t>
            </a:r>
            <a:endParaRPr lang="zh-CN" altLang="en-US" sz="1200"/>
          </a:p>
          <a:p>
            <a:r>
              <a:rPr lang="zh-CN" altLang="en-US" sz="1200"/>
              <a:t>end</a:t>
            </a:r>
            <a:endParaRPr lang="zh-CN" altLang="en-US" sz="1200"/>
          </a:p>
          <a:p>
            <a:r>
              <a:rPr lang="zh-CN" altLang="en-US" sz="1200"/>
              <a:t>N=255;%图像颜色数		</a:t>
            </a:r>
            <a:endParaRPr lang="zh-CN" altLang="en-US" sz="1200"/>
          </a:p>
          <a:p>
            <a:r>
              <a:rPr lang="zh-CN" altLang="en-US" sz="1200"/>
              <a:t>Br=(B/max(B))*N;</a:t>
            </a:r>
            <a:endParaRPr lang="zh-CN" altLang="en-US" sz="1200"/>
          </a:p>
          <a:p>
            <a:r>
              <a:rPr lang="zh-CN" altLang="en-US" sz="1200"/>
              <a:t>subplot(1,2,1)%建立坐标系</a:t>
            </a:r>
            <a:endParaRPr lang="zh-CN" altLang="en-US" sz="1200"/>
          </a:p>
          <a:p>
            <a:r>
              <a:rPr lang="zh-CN" altLang="en-US" sz="1200"/>
              <a:t>image(ym,ys,Br);</a:t>
            </a:r>
            <a:endParaRPr lang="zh-CN" altLang="en-US" sz="1200"/>
          </a:p>
          <a:p>
            <a:r>
              <a:rPr lang="zh-CN" altLang="en-US" sz="1200"/>
              <a:t>colormap(hot(N)); </a:t>
            </a:r>
            <a:endParaRPr lang="zh-CN" altLang="en-US" sz="1200"/>
          </a:p>
          <a:p>
            <a:r>
              <a:rPr lang="zh-CN" altLang="en-US" sz="1200"/>
              <a:t>subplot(1,2,2) %建立坐标系</a:t>
            </a:r>
            <a:endParaRPr lang="zh-CN" altLang="en-US" sz="1200"/>
          </a:p>
          <a:p>
            <a:r>
              <a:rPr lang="zh-CN" altLang="en-US" sz="1200"/>
              <a:t>plot(B,ys,'k');</a:t>
            </a:r>
            <a:endParaRPr lang="zh-CN" altLang="en-US" sz="1200"/>
          </a:p>
        </p:txBody>
      </p:sp>
      <p:sp>
        <p:nvSpPr>
          <p:cNvPr id="5" name="文本框 4"/>
          <p:cNvSpPr txBox="1"/>
          <p:nvPr/>
        </p:nvSpPr>
        <p:spPr>
          <a:xfrm>
            <a:off x="857250" y="121539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单缝衍射代码实现</a:t>
            </a:r>
            <a:r>
              <a:rPr lang="zh-CN" altLang="en-US" b="1">
                <a:latin typeface="华文楷体" panose="02010600040101010101" charset="-122"/>
                <a:ea typeface="华文楷体" panose="02010600040101010101" charset="-122"/>
              </a:rPr>
              <a:t>：</a:t>
            </a:r>
            <a:endParaRPr lang="zh-CN" altLang="en-US" b="1">
              <a:latin typeface="华文楷体" panose="02010600040101010101" charset="-122"/>
              <a:ea typeface="华文楷体" panose="02010600040101010101" charset="-122"/>
            </a:endParaRPr>
          </a:p>
        </p:txBody>
      </p:sp>
      <p:sp>
        <p:nvSpPr>
          <p:cNvPr id="4" name="文本框 3"/>
          <p:cNvSpPr txBox="1"/>
          <p:nvPr/>
        </p:nvSpPr>
        <p:spPr>
          <a:xfrm>
            <a:off x="3917315" y="1823720"/>
            <a:ext cx="3918585" cy="4421505"/>
          </a:xfrm>
          <a:prstGeom prst="rect">
            <a:avLst/>
          </a:prstGeom>
          <a:noFill/>
        </p:spPr>
        <p:txBody>
          <a:bodyPr wrap="square" rtlCol="0">
            <a:noAutofit/>
          </a:bodyPr>
          <a:p>
            <a:r>
              <a:rPr lang="zh-CN" altLang="en-US" sz="1200"/>
              <a:t>lamda=500e-9;   %波长</a:t>
            </a:r>
            <a:endParaRPr lang="zh-CN" altLang="en-US" sz="1200"/>
          </a:p>
          <a:p>
            <a:r>
              <a:rPr lang="zh-CN" altLang="en-US" sz="1200"/>
              <a:t>N=10;    %缝数 ，可以随意更改变换</a:t>
            </a:r>
            <a:endParaRPr lang="zh-CN" altLang="en-US" sz="1200"/>
          </a:p>
          <a:p>
            <a:r>
              <a:rPr lang="zh-CN" altLang="en-US" sz="1200"/>
              <a:t>a=2e-4;     %缝宽</a:t>
            </a:r>
            <a:endParaRPr lang="zh-CN" altLang="en-US" sz="1200"/>
          </a:p>
          <a:p>
            <a:r>
              <a:rPr lang="zh-CN" altLang="en-US" sz="1200"/>
              <a:t>f=5;        %透镜到像面的距离</a:t>
            </a:r>
            <a:endParaRPr lang="zh-CN" altLang="en-US" sz="1200"/>
          </a:p>
          <a:p>
            <a:r>
              <a:rPr lang="zh-CN" altLang="en-US" sz="1200"/>
              <a:t>d=5*a;      %光栅常数</a:t>
            </a:r>
            <a:endParaRPr lang="zh-CN" altLang="en-US" sz="1200"/>
          </a:p>
          <a:p>
            <a:r>
              <a:rPr lang="zh-CN" altLang="en-US" sz="1200"/>
              <a:t>ym=2*lamda*f/a;     %屏幕上y的范围</a:t>
            </a:r>
            <a:endParaRPr lang="zh-CN" altLang="en-US" sz="1200"/>
          </a:p>
          <a:p>
            <a:r>
              <a:rPr lang="zh-CN" altLang="en-US" sz="1200"/>
              <a:t>xs=ym;</a:t>
            </a:r>
            <a:endParaRPr lang="zh-CN" altLang="en-US" sz="1200"/>
          </a:p>
          <a:p>
            <a:r>
              <a:rPr lang="zh-CN" altLang="en-US" sz="1200"/>
              <a:t>n=1001;</a:t>
            </a:r>
            <a:r>
              <a:rPr lang="en-US" altLang="zh-CN" sz="1200"/>
              <a:t>%</a:t>
            </a:r>
            <a:r>
              <a:rPr lang="zh-CN" altLang="en-US" sz="1200"/>
              <a:t>光栅衍射比单缝衍射的电子取点数更多</a:t>
            </a:r>
            <a:endParaRPr lang="zh-CN" altLang="en-US" sz="1200"/>
          </a:p>
          <a:p>
            <a:r>
              <a:rPr lang="zh-CN" altLang="en-US" sz="1200"/>
              <a:t>ys=linspace(-ym,ym,n);</a:t>
            </a:r>
            <a:endParaRPr lang="zh-CN" altLang="en-US" sz="1200"/>
          </a:p>
          <a:p>
            <a:r>
              <a:rPr lang="zh-CN" altLang="en-US" sz="1200"/>
              <a:t>for i=1:n</a:t>
            </a:r>
            <a:endParaRPr lang="zh-CN" altLang="en-US" sz="1200"/>
          </a:p>
          <a:p>
            <a:r>
              <a:rPr lang="zh-CN" altLang="en-US" sz="1200"/>
              <a:t>  sinphi=ys(i)/f; </a:t>
            </a:r>
            <a:endParaRPr lang="zh-CN" altLang="en-US" sz="1200"/>
          </a:p>
          <a:p>
            <a:r>
              <a:rPr lang="zh-CN" altLang="en-US" sz="1200"/>
              <a:t>  alpha=pi*a*sinphi/lamda;</a:t>
            </a:r>
            <a:endParaRPr lang="zh-CN" altLang="en-US" sz="1200"/>
          </a:p>
          <a:p>
            <a:r>
              <a:rPr lang="zh-CN" altLang="en-US" sz="1200"/>
              <a:t>  beta=pi*d*sinphi/lamda;</a:t>
            </a:r>
            <a:endParaRPr lang="zh-CN" altLang="en-US" sz="1200"/>
          </a:p>
          <a:p>
            <a:r>
              <a:rPr lang="zh-CN" altLang="en-US" sz="1200"/>
              <a:t>  B(i,:)=(sin(alpha)./alpha).^2.*(sin(N*beta)./sin(beta)).^2;</a:t>
            </a:r>
            <a:endParaRPr lang="zh-CN" altLang="en-US" sz="1200"/>
          </a:p>
          <a:p>
            <a:r>
              <a:rPr lang="zh-CN" altLang="en-US" sz="1200"/>
              <a:t>  B1=B/max(B);</a:t>
            </a:r>
            <a:endParaRPr lang="zh-CN" altLang="en-US" sz="1200"/>
          </a:p>
          <a:p>
            <a:r>
              <a:rPr lang="zh-CN" altLang="en-US" sz="1200"/>
              <a:t>end</a:t>
            </a:r>
            <a:endParaRPr lang="zh-CN" altLang="en-US" sz="1200"/>
          </a:p>
          <a:p>
            <a:r>
              <a:rPr lang="zh-CN" altLang="en-US" sz="1200"/>
              <a:t>NC=255; %确定灰度的等级</a:t>
            </a:r>
            <a:endParaRPr lang="zh-CN" altLang="en-US" sz="1200"/>
          </a:p>
          <a:p>
            <a:r>
              <a:rPr lang="zh-CN" altLang="en-US" sz="1200"/>
              <a:t>Br=(B/max(B))*NC;</a:t>
            </a:r>
            <a:endParaRPr lang="zh-CN" altLang="en-US" sz="1200"/>
          </a:p>
          <a:p>
            <a:r>
              <a:rPr lang="zh-CN" altLang="en-US" sz="1200"/>
              <a:t>subplot(1,2,1)</a:t>
            </a:r>
            <a:endParaRPr lang="zh-CN" altLang="en-US" sz="1200"/>
          </a:p>
          <a:p>
            <a:r>
              <a:rPr lang="zh-CN" altLang="en-US" sz="1200"/>
              <a:t>image(xs,ys,Br);</a:t>
            </a:r>
            <a:endParaRPr lang="zh-CN" altLang="en-US" sz="1200"/>
          </a:p>
          <a:p>
            <a:r>
              <a:rPr lang="zh-CN" altLang="en-US" sz="1200"/>
              <a:t>colormap(hot(NC)); %色调处理</a:t>
            </a:r>
            <a:endParaRPr lang="zh-CN" altLang="en-US" sz="1200"/>
          </a:p>
          <a:p>
            <a:r>
              <a:rPr lang="zh-CN" altLang="en-US" sz="1200"/>
              <a:t>subplot(1,2,2)</a:t>
            </a:r>
            <a:endParaRPr lang="zh-CN" altLang="en-US" sz="1200"/>
          </a:p>
          <a:p>
            <a:r>
              <a:rPr lang="zh-CN" altLang="en-US" sz="1200"/>
              <a:t>plot(B1,ys,'k');</a:t>
            </a:r>
            <a:endParaRPr lang="zh-CN" altLang="en-US" sz="1200"/>
          </a:p>
        </p:txBody>
      </p:sp>
      <p:sp>
        <p:nvSpPr>
          <p:cNvPr id="7" name="文本框 6"/>
          <p:cNvSpPr txBox="1"/>
          <p:nvPr/>
        </p:nvSpPr>
        <p:spPr>
          <a:xfrm>
            <a:off x="3844290" y="121539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光栅衍射代码实现：</a:t>
            </a:r>
            <a:endParaRPr lang="zh-CN" altLang="en-US" sz="2400" b="1">
              <a:latin typeface="华文楷体" panose="02010600040101010101" charset="-122"/>
              <a:ea typeface="华文楷体" panose="02010600040101010101" charset="-122"/>
            </a:endParaRPr>
          </a:p>
        </p:txBody>
      </p:sp>
      <p:sp>
        <p:nvSpPr>
          <p:cNvPr id="8" name="文本框 7"/>
          <p:cNvSpPr txBox="1"/>
          <p:nvPr/>
        </p:nvSpPr>
        <p:spPr>
          <a:xfrm>
            <a:off x="7785100" y="1823720"/>
            <a:ext cx="4343400" cy="4632960"/>
          </a:xfrm>
          <a:prstGeom prst="rect">
            <a:avLst/>
          </a:prstGeom>
          <a:noFill/>
        </p:spPr>
        <p:txBody>
          <a:bodyPr wrap="square" rtlCol="0">
            <a:noAutofit/>
          </a:bodyPr>
          <a:p>
            <a:r>
              <a:rPr lang="zh-CN" altLang="en-US" sz="1200"/>
              <a:t>lambda=632.8e-9;        %波长</a:t>
            </a:r>
            <a:endParaRPr lang="zh-CN" altLang="en-US" sz="1200"/>
          </a:p>
          <a:p>
            <a:r>
              <a:rPr lang="zh-CN" altLang="en-US" sz="1200"/>
              <a:t>r=input('please input r:\n');       %圆孔半径</a:t>
            </a:r>
            <a:endParaRPr lang="zh-CN" altLang="en-US" sz="1200"/>
          </a:p>
          <a:p>
            <a:r>
              <a:rPr lang="zh-CN" altLang="en-US" sz="1200"/>
              <a:t>f=1;        %焦距</a:t>
            </a:r>
            <a:endParaRPr lang="zh-CN" altLang="en-US" sz="1200"/>
          </a:p>
          <a:p>
            <a:r>
              <a:rPr lang="zh-CN" altLang="en-US" sz="1200"/>
              <a:t>def=1e-5;</a:t>
            </a:r>
            <a:endParaRPr lang="zh-CN" altLang="en-US" sz="1200"/>
          </a:p>
          <a:p>
            <a:r>
              <a:rPr lang="zh-CN" altLang="en-US" sz="1200"/>
              <a:t>xm=6000*lambda*f;</a:t>
            </a:r>
            <a:endParaRPr lang="zh-CN" altLang="en-US" sz="1200"/>
          </a:p>
          <a:p>
            <a:r>
              <a:rPr lang="zh-CN" altLang="en-US" sz="1200"/>
              <a:t>[x,y]=meshgrid(-xm:def:xm);</a:t>
            </a:r>
            <a:endParaRPr lang="zh-CN" altLang="en-US" sz="1200"/>
          </a:p>
          <a:p>
            <a:r>
              <a:rPr lang="zh-CN" altLang="en-US" sz="1200"/>
              <a:t>s=2*pi*r*sqrt(x.^2+y.^2)./(lambda*f);</a:t>
            </a:r>
            <a:endParaRPr lang="zh-CN" altLang="en-US" sz="1200"/>
          </a:p>
          <a:p>
            <a:r>
              <a:rPr lang="zh-CN" altLang="en-US" sz="1200"/>
              <a:t>I=4*(besselj(1,s)./(s+eps)).^2;</a:t>
            </a:r>
            <a:endParaRPr lang="zh-CN" altLang="en-US" sz="1200"/>
          </a:p>
          <a:p>
            <a:endParaRPr lang="zh-CN" altLang="en-US" sz="1200"/>
          </a:p>
          <a:p>
            <a:r>
              <a:rPr lang="zh-CN" altLang="en-US" sz="1200"/>
              <a:t>figure</a:t>
            </a:r>
            <a:endParaRPr lang="zh-CN" altLang="en-US" sz="1200"/>
          </a:p>
          <a:p>
            <a:r>
              <a:rPr lang="zh-CN" altLang="en-US" sz="1200"/>
              <a:t>plot(-s,I,s,I);</a:t>
            </a:r>
            <a:endParaRPr lang="zh-CN" altLang="en-US" sz="1200"/>
          </a:p>
          <a:p>
            <a:r>
              <a:rPr lang="zh-CN" altLang="en-US" sz="1200"/>
              <a:t>xlabel('s');</a:t>
            </a:r>
            <a:endParaRPr lang="zh-CN" altLang="en-US" sz="1200"/>
          </a:p>
          <a:p>
            <a:r>
              <a:rPr lang="zh-CN" altLang="en-US" sz="1200"/>
              <a:t>ylabel('光强');</a:t>
            </a:r>
            <a:endParaRPr lang="zh-CN" altLang="en-US" sz="1200"/>
          </a:p>
          <a:p>
            <a:r>
              <a:rPr lang="zh-CN" altLang="en-US" sz="1200"/>
              <a:t>figure</a:t>
            </a:r>
            <a:endParaRPr lang="zh-CN" altLang="en-US" sz="1200"/>
          </a:p>
          <a:p>
            <a:r>
              <a:rPr lang="zh-CN" altLang="en-US" sz="1200"/>
              <a:t>imshow(I*255)       %二维图</a:t>
            </a:r>
            <a:endParaRPr lang="zh-CN" altLang="en-US" sz="1200"/>
          </a:p>
          <a:p>
            <a:r>
              <a:rPr lang="zh-CN" altLang="en-US" sz="1200"/>
              <a:t>xlabel('x');</a:t>
            </a:r>
            <a:endParaRPr lang="zh-CN" altLang="en-US" sz="1200"/>
          </a:p>
          <a:p>
            <a:r>
              <a:rPr lang="zh-CN" altLang="en-US" sz="1200"/>
              <a:t>ylabel('y');</a:t>
            </a:r>
            <a:endParaRPr lang="zh-CN" altLang="en-US" sz="1200"/>
          </a:p>
          <a:p>
            <a:r>
              <a:rPr lang="zh-CN" altLang="en-US" sz="1200"/>
              <a:t>figure</a:t>
            </a:r>
            <a:endParaRPr lang="zh-CN" altLang="en-US" sz="1200"/>
          </a:p>
          <a:p>
            <a:r>
              <a:rPr lang="zh-CN" altLang="en-US" sz="1200"/>
              <a:t>mesh(x,y,I)     %三维图</a:t>
            </a:r>
            <a:endParaRPr lang="zh-CN" altLang="en-US" sz="1200"/>
          </a:p>
          <a:p>
            <a:r>
              <a:rPr lang="zh-CN" altLang="en-US" sz="1200"/>
              <a:t>xlabel('x');</a:t>
            </a:r>
            <a:endParaRPr lang="zh-CN" altLang="en-US" sz="1200"/>
          </a:p>
          <a:p>
            <a:r>
              <a:rPr lang="zh-CN" altLang="en-US" sz="1200"/>
              <a:t>ylabel('y');</a:t>
            </a:r>
            <a:endParaRPr lang="zh-CN" altLang="en-US" sz="1200"/>
          </a:p>
          <a:p>
            <a:r>
              <a:rPr lang="zh-CN" altLang="en-US" sz="1200"/>
              <a:t>zlabel('光强')</a:t>
            </a:r>
            <a:endParaRPr lang="zh-CN" altLang="en-US" sz="1200"/>
          </a:p>
        </p:txBody>
      </p:sp>
      <p:sp>
        <p:nvSpPr>
          <p:cNvPr id="11" name="文本框 10"/>
          <p:cNvSpPr txBox="1"/>
          <p:nvPr/>
        </p:nvSpPr>
        <p:spPr>
          <a:xfrm>
            <a:off x="7292340" y="1215390"/>
            <a:ext cx="4064000" cy="460375"/>
          </a:xfrm>
          <a:prstGeom prst="rect">
            <a:avLst/>
          </a:prstGeom>
          <a:noFill/>
        </p:spPr>
        <p:txBody>
          <a:bodyPr wrap="square" rtlCol="0">
            <a:spAutoFit/>
          </a:bodyPr>
          <a:p>
            <a:r>
              <a:rPr lang="zh-CN" altLang="en-US" sz="2400" b="1">
                <a:latin typeface="华文楷体" panose="02010600040101010101" charset="-122"/>
                <a:ea typeface="华文楷体" panose="02010600040101010101" charset="-122"/>
              </a:rPr>
              <a:t>圆孔衍射代码实现：</a:t>
            </a:r>
            <a:endParaRPr lang="zh-CN" altLang="en-US" sz="2400" b="1">
              <a:latin typeface="华文楷体" panose="02010600040101010101" charset="-122"/>
              <a:ea typeface="华文楷体" panose="02010600040101010101" charset="-122"/>
            </a:endParaRPr>
          </a:p>
        </p:txBody>
      </p:sp>
    </p:spTree>
  </p:cSld>
  <p:clrMapOvr>
    <a:masterClrMapping/>
  </p:clrMapOvr>
  <p:transition/>
</p:sld>
</file>

<file path=ppt/tags/tag1.xml><?xml version="1.0" encoding="utf-8"?>
<p:tagLst xmlns:p="http://schemas.openxmlformats.org/presentationml/2006/main">
  <p:tag name="KSO_WM_UNIT_PLACING_PICTURE_USER_VIEWPORT" val="{&quot;height&quot;:3687,&quot;width&quot;:4737}"/>
</p:tagLst>
</file>

<file path=ppt/tags/tag2.xml><?xml version="1.0" encoding="utf-8"?>
<p:tagLst xmlns:p="http://schemas.openxmlformats.org/presentationml/2006/main">
  <p:tag name="KSO_WPP_MARK_KEY" val="a153e620-899f-4db8-8d50-b36c1e4bb923"/>
  <p:tag name="COMMONDATA" val="eyJoZGlkIjoiNTMxZjdlNjEyYzNmNGJkMGE5ZmViODZlMjFjZDM5MjAifQ=="/>
</p:tagLst>
</file>

<file path=ppt/theme/theme1.xml><?xml version="1.0" encoding="utf-8"?>
<a:theme xmlns:a="http://schemas.openxmlformats.org/drawingml/2006/main" name="学校形象识别系统VI讲义模板（生命绿）">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66506"/>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500" b="1" i="0" u="none" strike="noStrike" cap="none" normalizeH="0" baseline="0" smtClean="0">
            <a:ln>
              <a:noFill/>
            </a:ln>
            <a:solidFill>
              <a:schemeClr val="bg1"/>
            </a:solidFill>
            <a:effectLst/>
            <a:latin typeface="Arial" panose="020B0604020202020204" pitchFamily="34" charset="0"/>
            <a:ea typeface="华文中宋" panose="02010600040101010101" pitchFamily="2" charset="-122"/>
          </a:defRPr>
        </a:defPPr>
      </a:lstStyle>
    </a:spDef>
    <a:lnDef>
      <a:spPr bwMode="auto">
        <a:xfrm>
          <a:off x="0" y="0"/>
          <a:ext cx="1" cy="1"/>
        </a:xfrm>
        <a:custGeom>
          <a:avLst/>
          <a:gdLst/>
          <a:ahLst/>
          <a:cxnLst/>
          <a:rect l="0" t="0" r="0" b="0"/>
          <a:pathLst/>
        </a:custGeom>
        <a:solidFill>
          <a:srgbClr val="066506"/>
        </a:solid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3500" b="1" i="0" u="none" strike="noStrike" cap="none" normalizeH="0" baseline="0" smtClean="0">
            <a:ln>
              <a:noFill/>
            </a:ln>
            <a:solidFill>
              <a:schemeClr val="bg1"/>
            </a:solidFill>
            <a:effectLst/>
            <a:latin typeface="Arial" panose="020B0604020202020204" pitchFamily="34" charset="0"/>
            <a:ea typeface="华文中宋" panose="0201060004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2624</Words>
  <Application>WPS 演示</Application>
  <PresentationFormat>宽屏</PresentationFormat>
  <Paragraphs>173</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华文中宋</vt:lpstr>
      <vt:lpstr>黑体</vt:lpstr>
      <vt:lpstr>微软雅黑</vt:lpstr>
      <vt:lpstr>Times New Roman</vt:lpstr>
      <vt:lpstr>仿宋</vt:lpstr>
      <vt:lpstr>华文楷体</vt:lpstr>
      <vt:lpstr>Cambria Math</vt:lpstr>
      <vt:lpstr>MS Mincho</vt:lpstr>
      <vt:lpstr>Segoe Print</vt:lpstr>
      <vt:lpstr>Arial Unicode MS</vt:lpstr>
      <vt:lpstr>Calibri</vt:lpstr>
      <vt:lpstr>学校形象识别系统VI讲义模板（生命绿）</vt:lpstr>
      <vt:lpstr> </vt:lpstr>
      <vt:lpstr>选题背景及意义</vt:lpstr>
      <vt:lpstr>研究方法与思路</vt:lpstr>
      <vt:lpstr>研究成果与实现</vt:lpstr>
      <vt:lpstr>研究方法与思路</vt:lpstr>
      <vt:lpstr>研究成果与实现</vt:lpstr>
      <vt:lpstr>研究方法与思路</vt:lpstr>
      <vt:lpstr>研究成果与实现</vt:lpstr>
      <vt:lpstr>代码实现</vt:lpstr>
      <vt:lpstr>相关建议总结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jingchen</dc:creator>
  <cp:lastModifiedBy>冥尘.</cp:lastModifiedBy>
  <cp:revision>5</cp:revision>
  <dcterms:created xsi:type="dcterms:W3CDTF">2021-05-05T17:04:00Z</dcterms:created>
  <dcterms:modified xsi:type="dcterms:W3CDTF">2022-11-09T09:32:47Z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64BEAA3F52744EE787D75F79CE7A1467</vt:lpwstr>
  </property>
  <property fmtid="{D5CDD505-2E9C-101B-9397-08002B2CF9AE}" pid="3" name="KSOProductBuildVer">
    <vt:lpwstr>2052-11.1.0.12598</vt:lpwstr>
  </property>
</Properties>
</file>