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2" r:id="rId5"/>
    <p:sldId id="263" r:id="rId6"/>
    <p:sldId id="264" r:id="rId7"/>
    <p:sldId id="265" r:id="rId8"/>
    <p:sldId id="266" r:id="rId9"/>
    <p:sldId id="267" r:id="rId10"/>
    <p:sldId id="260" r:id="rId11"/>
    <p:sldId id="261"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FF"/>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4AF969-C9C0-4CDB-837B-29F1A2568065}" type="datetimeFigureOut">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493E43-EC86-4D1D-8288-94845512CD29}" type="slidenum">
              <a:rPr lang="en-US" smtClean="0"/>
              <a:t>‹#›</a:t>
            </a:fld>
            <a:endParaRPr lang="en-US"/>
          </a:p>
        </p:txBody>
      </p:sp>
    </p:spTree>
    <p:extLst>
      <p:ext uri="{BB962C8B-B14F-4D97-AF65-F5344CB8AC3E}">
        <p14:creationId xmlns:p14="http://schemas.microsoft.com/office/powerpoint/2010/main" val="96655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4AF969-C9C0-4CDB-837B-29F1A2568065}" type="datetimeFigureOut">
              <a:rPr lang="en-US" smtClean="0"/>
              <a:t>2/13/2024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493E43-EC86-4D1D-8288-94845512CD29}" type="slidenum">
              <a:rPr lang="en-US" smtClean="0"/>
              <a:t>‹#›</a:t>
            </a:fld>
            <a:endParaRPr lang="en-US"/>
          </a:p>
        </p:txBody>
      </p:sp>
    </p:spTree>
    <p:extLst>
      <p:ext uri="{BB962C8B-B14F-4D97-AF65-F5344CB8AC3E}">
        <p14:creationId xmlns:p14="http://schemas.microsoft.com/office/powerpoint/2010/main" val="2405388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4AF969-C9C0-4CDB-837B-29F1A2568065}" type="datetimeFigureOut">
              <a:rPr lang="en-US" smtClean="0"/>
              <a:t>2/13/2024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493E43-EC86-4D1D-8288-94845512CD29}" type="slidenum">
              <a:rPr lang="en-US" smtClean="0"/>
              <a:t>‹#›</a:t>
            </a:fld>
            <a:endParaRPr lang="en-US"/>
          </a:p>
        </p:txBody>
      </p:sp>
    </p:spTree>
    <p:extLst>
      <p:ext uri="{BB962C8B-B14F-4D97-AF65-F5344CB8AC3E}">
        <p14:creationId xmlns:p14="http://schemas.microsoft.com/office/powerpoint/2010/main" val="1563631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4AF969-C9C0-4CDB-837B-29F1A2568065}" type="datetimeFigureOut">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493E43-EC86-4D1D-8288-94845512CD29}" type="slidenum">
              <a:rPr lang="en-US" smtClean="0"/>
              <a:t>‹#›</a:t>
            </a:fld>
            <a:endParaRPr lang="en-US"/>
          </a:p>
        </p:txBody>
      </p:sp>
    </p:spTree>
    <p:extLst>
      <p:ext uri="{BB962C8B-B14F-4D97-AF65-F5344CB8AC3E}">
        <p14:creationId xmlns:p14="http://schemas.microsoft.com/office/powerpoint/2010/main" val="340892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4AF969-C9C0-4CDB-837B-29F1A2568065}" type="datetimeFigureOut">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493E43-EC86-4D1D-8288-94845512CD29}" type="slidenum">
              <a:rPr lang="en-US" smtClean="0"/>
              <a:t>‹#›</a:t>
            </a:fld>
            <a:endParaRPr lang="en-US"/>
          </a:p>
        </p:txBody>
      </p:sp>
    </p:spTree>
    <p:extLst>
      <p:ext uri="{BB962C8B-B14F-4D97-AF65-F5344CB8AC3E}">
        <p14:creationId xmlns:p14="http://schemas.microsoft.com/office/powerpoint/2010/main" val="2172103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7D4AF969-C9C0-4CDB-837B-29F1A2568065}" type="datetimeFigureOut">
              <a:rPr lang="en-US" smtClean="0"/>
              <a:t>2/13/2024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A493E43-EC86-4D1D-8288-94845512CD29}" type="slidenum">
              <a:rPr lang="en-US" smtClean="0"/>
              <a:t>‹#›</a:t>
            </a:fld>
            <a:endParaRPr lang="en-US"/>
          </a:p>
        </p:txBody>
      </p:sp>
    </p:spTree>
    <p:extLst>
      <p:ext uri="{BB962C8B-B14F-4D97-AF65-F5344CB8AC3E}">
        <p14:creationId xmlns:p14="http://schemas.microsoft.com/office/powerpoint/2010/main" val="4190933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7D4AF969-C9C0-4CDB-837B-29F1A2568065}" type="datetimeFigureOut">
              <a:rPr lang="en-US" smtClean="0"/>
              <a:t>2/13/2024</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4A493E43-EC86-4D1D-8288-94845512CD29}" type="slidenum">
              <a:rPr lang="en-US" smtClean="0"/>
              <a:t>‹#›</a:t>
            </a:fld>
            <a:endParaRPr lang="en-US"/>
          </a:p>
        </p:txBody>
      </p:sp>
    </p:spTree>
    <p:extLst>
      <p:ext uri="{BB962C8B-B14F-4D97-AF65-F5344CB8AC3E}">
        <p14:creationId xmlns:p14="http://schemas.microsoft.com/office/powerpoint/2010/main" val="920280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7D4AF969-C9C0-4CDB-837B-29F1A2568065}" type="datetimeFigureOut">
              <a:rPr lang="en-US" smtClean="0"/>
              <a:t>2/13/2024</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4A493E43-EC86-4D1D-8288-94845512CD29}" type="slidenum">
              <a:rPr lang="en-US" smtClean="0"/>
              <a:t>‹#›</a:t>
            </a:fld>
            <a:endParaRPr lang="en-US"/>
          </a:p>
        </p:txBody>
      </p:sp>
    </p:spTree>
    <p:extLst>
      <p:ext uri="{BB962C8B-B14F-4D97-AF65-F5344CB8AC3E}">
        <p14:creationId xmlns:p14="http://schemas.microsoft.com/office/powerpoint/2010/main" val="343026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D4AF969-C9C0-4CDB-837B-29F1A2568065}" type="datetimeFigureOut">
              <a:rPr lang="en-US" smtClean="0"/>
              <a:t>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493E43-EC86-4D1D-8288-94845512CD29}" type="slidenum">
              <a:rPr lang="en-US" smtClean="0"/>
              <a:t>‹#›</a:t>
            </a:fld>
            <a:endParaRPr lang="en-US"/>
          </a:p>
        </p:txBody>
      </p:sp>
    </p:spTree>
    <p:extLst>
      <p:ext uri="{BB962C8B-B14F-4D97-AF65-F5344CB8AC3E}">
        <p14:creationId xmlns:p14="http://schemas.microsoft.com/office/powerpoint/2010/main" val="4203319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7D4AF969-C9C0-4CDB-837B-29F1A2568065}" type="datetimeFigureOut">
              <a:rPr lang="en-US" smtClean="0"/>
              <a:t>2/13/2024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A493E43-EC86-4D1D-8288-94845512CD29}" type="slidenum">
              <a:rPr lang="en-US" smtClean="0"/>
              <a:t>‹#›</a:t>
            </a:fld>
            <a:endParaRPr lang="en-US"/>
          </a:p>
        </p:txBody>
      </p:sp>
    </p:spTree>
    <p:extLst>
      <p:ext uri="{BB962C8B-B14F-4D97-AF65-F5344CB8AC3E}">
        <p14:creationId xmlns:p14="http://schemas.microsoft.com/office/powerpoint/2010/main" val="2912245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7D4AF969-C9C0-4CDB-837B-29F1A2568065}" type="datetimeFigureOut">
              <a:rPr lang="en-US" smtClean="0"/>
              <a:t>2/13/2024</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4A493E43-EC86-4D1D-8288-94845512CD29}" type="slidenum">
              <a:rPr lang="en-US" smtClean="0"/>
              <a:t>‹#›</a:t>
            </a:fld>
            <a:endParaRPr lang="en-US"/>
          </a:p>
        </p:txBody>
      </p:sp>
    </p:spTree>
    <p:extLst>
      <p:ext uri="{BB962C8B-B14F-4D97-AF65-F5344CB8AC3E}">
        <p14:creationId xmlns:p14="http://schemas.microsoft.com/office/powerpoint/2010/main" val="3969994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7D4AF969-C9C0-4CDB-837B-29F1A2568065}" type="datetimeFigureOut">
              <a:rPr lang="en-US" smtClean="0"/>
              <a:t>2/13/2024</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A493E43-EC86-4D1D-8288-94845512CD29}" type="slidenum">
              <a:rPr lang="en-US" smtClean="0"/>
              <a:t>‹#›</a:t>
            </a:fld>
            <a:endParaRPr lang="en-US"/>
          </a:p>
        </p:txBody>
      </p:sp>
    </p:spTree>
    <p:extLst>
      <p:ext uri="{BB962C8B-B14F-4D97-AF65-F5344CB8AC3E}">
        <p14:creationId xmlns:p14="http://schemas.microsoft.com/office/powerpoint/2010/main" val="100869006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A2740-0919-4098-BE8B-37AF5463FAFC}"/>
              </a:ext>
            </a:extLst>
          </p:cNvPr>
          <p:cNvSpPr>
            <a:spLocks noGrp="1"/>
          </p:cNvSpPr>
          <p:nvPr>
            <p:ph type="ctrTitle"/>
          </p:nvPr>
        </p:nvSpPr>
        <p:spPr/>
        <p:txBody>
          <a:bodyPr/>
          <a:lstStyle/>
          <a:p>
            <a:r>
              <a:rPr lang="en-US" dirty="0"/>
              <a:t>Hypothesis Tests</a:t>
            </a:r>
          </a:p>
        </p:txBody>
      </p:sp>
      <p:sp>
        <p:nvSpPr>
          <p:cNvPr id="3" name="Subtitle 2">
            <a:extLst>
              <a:ext uri="{FF2B5EF4-FFF2-40B4-BE49-F238E27FC236}">
                <a16:creationId xmlns:a16="http://schemas.microsoft.com/office/drawing/2014/main" id="{EEAA1981-DD85-7C62-661D-17BE2BC166CF}"/>
              </a:ext>
            </a:extLst>
          </p:cNvPr>
          <p:cNvSpPr>
            <a:spLocks noGrp="1"/>
          </p:cNvSpPr>
          <p:nvPr>
            <p:ph type="subTitle" idx="1"/>
          </p:nvPr>
        </p:nvSpPr>
        <p:spPr/>
        <p:txBody>
          <a:bodyPr/>
          <a:lstStyle/>
          <a:p>
            <a:r>
              <a:rPr lang="en-US" dirty="0"/>
              <a:t>Sevenett DBA</a:t>
            </a:r>
          </a:p>
        </p:txBody>
      </p:sp>
    </p:spTree>
    <p:extLst>
      <p:ext uri="{BB962C8B-B14F-4D97-AF65-F5344CB8AC3E}">
        <p14:creationId xmlns:p14="http://schemas.microsoft.com/office/powerpoint/2010/main" val="3429702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206BE-793A-F09D-D27D-D1013BE10B13}"/>
              </a:ext>
            </a:extLst>
          </p:cNvPr>
          <p:cNvSpPr>
            <a:spLocks noGrp="1"/>
          </p:cNvSpPr>
          <p:nvPr>
            <p:ph type="title"/>
          </p:nvPr>
        </p:nvSpPr>
        <p:spPr/>
        <p:txBody>
          <a:bodyPr/>
          <a:lstStyle/>
          <a:p>
            <a:r>
              <a:rPr lang="en-US" dirty="0"/>
              <a:t>Using t-tests</a:t>
            </a:r>
          </a:p>
        </p:txBody>
      </p:sp>
      <p:sp>
        <p:nvSpPr>
          <p:cNvPr id="3" name="Content Placeholder 2">
            <a:extLst>
              <a:ext uri="{FF2B5EF4-FFF2-40B4-BE49-F238E27FC236}">
                <a16:creationId xmlns:a16="http://schemas.microsoft.com/office/drawing/2014/main" id="{873A1F0C-96BD-21CC-3A06-DD8F967A7CED}"/>
              </a:ext>
            </a:extLst>
          </p:cNvPr>
          <p:cNvSpPr>
            <a:spLocks noGrp="1"/>
          </p:cNvSpPr>
          <p:nvPr>
            <p:ph idx="1"/>
          </p:nvPr>
        </p:nvSpPr>
        <p:spPr/>
        <p:txBody>
          <a:bodyPr>
            <a:normAutofit lnSpcReduction="10000"/>
          </a:bodyPr>
          <a:lstStyle/>
          <a:p>
            <a:r>
              <a:rPr lang="en-US" b="1" dirty="0">
                <a:solidFill>
                  <a:srgbClr val="0099FF"/>
                </a:solidFill>
              </a:rPr>
              <a:t>Formulating Hypotheses: </a:t>
            </a:r>
            <a:r>
              <a:rPr lang="en-US" dirty="0">
                <a:solidFill>
                  <a:srgbClr val="0099FF"/>
                </a:solidFill>
              </a:rPr>
              <a:t>Start by defining your null and alternative hypotheses based on your research question. The null hypothesis often states that there's no significant difference, while the alternative hypothesis suggests there is a significant difference.</a:t>
            </a:r>
          </a:p>
          <a:p>
            <a:r>
              <a:rPr lang="en-US" b="1" dirty="0">
                <a:solidFill>
                  <a:srgbClr val="0099FF"/>
                </a:solidFill>
              </a:rPr>
              <a:t>Collecting Data: </a:t>
            </a:r>
            <a:r>
              <a:rPr lang="en-US" dirty="0">
                <a:solidFill>
                  <a:srgbClr val="0099FF"/>
                </a:solidFill>
              </a:rPr>
              <a:t>Gather data from your experiment or study for both groups or conditions you're comparing.</a:t>
            </a:r>
          </a:p>
          <a:p>
            <a:r>
              <a:rPr lang="en-US" b="1" dirty="0">
                <a:solidFill>
                  <a:srgbClr val="0099FF"/>
                </a:solidFill>
              </a:rPr>
              <a:t>Calculating the t-statistic</a:t>
            </a:r>
            <a:r>
              <a:rPr lang="en-US" dirty="0">
                <a:solidFill>
                  <a:srgbClr val="0099FF"/>
                </a:solidFill>
              </a:rPr>
              <a:t>: Use statistical software like SPSS to calculate the t-statistic, which measures the difference between the sample means relative to the variation within the groups.</a:t>
            </a:r>
          </a:p>
          <a:p>
            <a:r>
              <a:rPr lang="en-US" b="1" dirty="0">
                <a:solidFill>
                  <a:srgbClr val="0099FF"/>
                </a:solidFill>
              </a:rPr>
              <a:t>Determining Significance</a:t>
            </a:r>
            <a:r>
              <a:rPr lang="en-US" dirty="0">
                <a:solidFill>
                  <a:srgbClr val="0099FF"/>
                </a:solidFill>
              </a:rPr>
              <a:t>: Calculate the p-value associated with the t-statistic. The p-value indicates the probability of obtaining results as extreme as those observed if the null hypothesis were true.</a:t>
            </a:r>
          </a:p>
          <a:p>
            <a:r>
              <a:rPr lang="en-US" b="1" dirty="0">
                <a:solidFill>
                  <a:srgbClr val="0099FF"/>
                </a:solidFill>
              </a:rPr>
              <a:t>Interpreting Results</a:t>
            </a:r>
            <a:r>
              <a:rPr lang="en-US" dirty="0">
                <a:solidFill>
                  <a:srgbClr val="0099FF"/>
                </a:solidFill>
              </a:rPr>
              <a:t>: If the p-value is less than your chosen significance level (usually 0.05), you reject the null hypothesis in favor of the alternative hypothesis. This means you have evidence to support your hypothesis.</a:t>
            </a:r>
          </a:p>
        </p:txBody>
      </p:sp>
    </p:spTree>
    <p:extLst>
      <p:ext uri="{BB962C8B-B14F-4D97-AF65-F5344CB8AC3E}">
        <p14:creationId xmlns:p14="http://schemas.microsoft.com/office/powerpoint/2010/main" val="3652981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F16CF-7FF7-7367-4016-2BCB1298FE1A}"/>
              </a:ext>
            </a:extLst>
          </p:cNvPr>
          <p:cNvSpPr>
            <a:spLocks noGrp="1"/>
          </p:cNvSpPr>
          <p:nvPr>
            <p:ph type="title"/>
          </p:nvPr>
        </p:nvSpPr>
        <p:spPr/>
        <p:txBody>
          <a:bodyPr/>
          <a:lstStyle/>
          <a:p>
            <a:r>
              <a:rPr lang="en-US" dirty="0"/>
              <a:t>P-Value</a:t>
            </a:r>
          </a:p>
        </p:txBody>
      </p:sp>
      <p:sp>
        <p:nvSpPr>
          <p:cNvPr id="3" name="Content Placeholder 2">
            <a:extLst>
              <a:ext uri="{FF2B5EF4-FFF2-40B4-BE49-F238E27FC236}">
                <a16:creationId xmlns:a16="http://schemas.microsoft.com/office/drawing/2014/main" id="{9111FBC3-F7AD-10A7-D070-9C4CFAB48215}"/>
              </a:ext>
            </a:extLst>
          </p:cNvPr>
          <p:cNvSpPr>
            <a:spLocks noGrp="1"/>
          </p:cNvSpPr>
          <p:nvPr>
            <p:ph idx="1"/>
          </p:nvPr>
        </p:nvSpPr>
        <p:spPr/>
        <p:txBody>
          <a:bodyPr>
            <a:normAutofit/>
          </a:bodyPr>
          <a:lstStyle/>
          <a:p>
            <a:r>
              <a:rPr lang="en-US" dirty="0">
                <a:solidFill>
                  <a:srgbClr val="0099FF"/>
                </a:solidFill>
              </a:rPr>
              <a:t>The p-value is a critical component of hypothesis testing using t-tests (or other statistical tests)</a:t>
            </a:r>
          </a:p>
          <a:p>
            <a:r>
              <a:rPr lang="en-US" b="1" dirty="0">
                <a:solidFill>
                  <a:srgbClr val="0099FF"/>
                </a:solidFill>
              </a:rPr>
              <a:t>Quantifying Evidence: </a:t>
            </a:r>
            <a:r>
              <a:rPr lang="en-US" dirty="0">
                <a:solidFill>
                  <a:srgbClr val="0099FF"/>
                </a:solidFill>
              </a:rPr>
              <a:t>The p-value quantifies the strength of evidence against the null hypothesis. A smaller p-value suggests stronger evidence against the null hypothesis.</a:t>
            </a:r>
          </a:p>
          <a:p>
            <a:r>
              <a:rPr lang="en-US" b="1" dirty="0">
                <a:solidFill>
                  <a:srgbClr val="0099FF"/>
                </a:solidFill>
              </a:rPr>
              <a:t>Decision Making: </a:t>
            </a:r>
            <a:r>
              <a:rPr lang="en-US" dirty="0">
                <a:solidFill>
                  <a:srgbClr val="0099FF"/>
                </a:solidFill>
              </a:rPr>
              <a:t>Researchers typically set a significance level (alpha, often 0.05) as a threshold. If the p-value is less than this threshold, you reject the null hypothesis. If it's greater, you fail to reject the null hypothesis.</a:t>
            </a:r>
          </a:p>
          <a:p>
            <a:r>
              <a:rPr lang="en-US" b="1" dirty="0">
                <a:solidFill>
                  <a:srgbClr val="0099FF"/>
                </a:solidFill>
              </a:rPr>
              <a:t>Interpretation: </a:t>
            </a:r>
            <a:r>
              <a:rPr lang="en-US" dirty="0">
                <a:solidFill>
                  <a:srgbClr val="0099FF"/>
                </a:solidFill>
              </a:rPr>
              <a:t>When you reject the null hypothesis based on a small p-value, you're essentially saying that the observed results are unlikely to have occurred by random chance alone. This supports the alternative hypothesis and suggests a meaningful effect.</a:t>
            </a:r>
          </a:p>
        </p:txBody>
      </p:sp>
    </p:spTree>
    <p:extLst>
      <p:ext uri="{BB962C8B-B14F-4D97-AF65-F5344CB8AC3E}">
        <p14:creationId xmlns:p14="http://schemas.microsoft.com/office/powerpoint/2010/main" val="2301709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39FFB-407B-3822-08AE-07F57DB53084}"/>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BECF13A8-FABC-8D8B-5A54-07EAE31F54AE}"/>
              </a:ext>
            </a:extLst>
          </p:cNvPr>
          <p:cNvSpPr>
            <a:spLocks noGrp="1"/>
          </p:cNvSpPr>
          <p:nvPr>
            <p:ph idx="1"/>
          </p:nvPr>
        </p:nvSpPr>
        <p:spPr/>
        <p:txBody>
          <a:bodyPr/>
          <a:lstStyle/>
          <a:p>
            <a:r>
              <a:rPr lang="en-US" dirty="0">
                <a:solidFill>
                  <a:srgbClr val="0099FF"/>
                </a:solidFill>
              </a:rPr>
              <a:t>A hypothesis is an educated guess or prediction in scientific research.</a:t>
            </a:r>
          </a:p>
          <a:p>
            <a:r>
              <a:rPr lang="en-US" dirty="0">
                <a:solidFill>
                  <a:srgbClr val="0099FF"/>
                </a:solidFill>
              </a:rPr>
              <a:t>Hypotheses guide experiments and investigations.</a:t>
            </a:r>
          </a:p>
          <a:p>
            <a:r>
              <a:rPr lang="en-US" dirty="0">
                <a:solidFill>
                  <a:srgbClr val="0099FF"/>
                </a:solidFill>
              </a:rPr>
              <a:t>T-tests are used to evaluate hypotheses by comparing means of groups.</a:t>
            </a:r>
          </a:p>
          <a:p>
            <a:r>
              <a:rPr lang="en-US" dirty="0">
                <a:solidFill>
                  <a:srgbClr val="0099FF"/>
                </a:solidFill>
              </a:rPr>
              <a:t>P-values indicate the strength of evidence against the null hypothesis</a:t>
            </a:r>
          </a:p>
        </p:txBody>
      </p:sp>
    </p:spTree>
    <p:extLst>
      <p:ext uri="{BB962C8B-B14F-4D97-AF65-F5344CB8AC3E}">
        <p14:creationId xmlns:p14="http://schemas.microsoft.com/office/powerpoint/2010/main" val="1003959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75ACA-9A3F-5964-F1BA-538EBCC7D15B}"/>
              </a:ext>
            </a:extLst>
          </p:cNvPr>
          <p:cNvSpPr>
            <a:spLocks noGrp="1"/>
          </p:cNvSpPr>
          <p:nvPr>
            <p:ph type="title"/>
          </p:nvPr>
        </p:nvSpPr>
        <p:spPr/>
        <p:txBody>
          <a:bodyPr/>
          <a:lstStyle/>
          <a:p>
            <a:r>
              <a:rPr lang="en-US" dirty="0"/>
              <a:t>What is Hypothesis</a:t>
            </a:r>
          </a:p>
        </p:txBody>
      </p:sp>
      <p:sp>
        <p:nvSpPr>
          <p:cNvPr id="3" name="Content Placeholder 2">
            <a:extLst>
              <a:ext uri="{FF2B5EF4-FFF2-40B4-BE49-F238E27FC236}">
                <a16:creationId xmlns:a16="http://schemas.microsoft.com/office/drawing/2014/main" id="{52EDE511-AACB-6595-A876-D5AA4C9143A7}"/>
              </a:ext>
            </a:extLst>
          </p:cNvPr>
          <p:cNvSpPr>
            <a:spLocks noGrp="1"/>
          </p:cNvSpPr>
          <p:nvPr>
            <p:ph idx="1"/>
          </p:nvPr>
        </p:nvSpPr>
        <p:spPr/>
        <p:txBody>
          <a:bodyPr>
            <a:normAutofit/>
          </a:bodyPr>
          <a:lstStyle/>
          <a:p>
            <a:r>
              <a:rPr lang="en-US" b="1" dirty="0">
                <a:solidFill>
                  <a:srgbClr val="0099FF"/>
                </a:solidFill>
              </a:rPr>
              <a:t>A hypothesis is a fundamental concept in scientific research, serving as the cornerstone of the scientific method.</a:t>
            </a:r>
          </a:p>
          <a:p>
            <a:r>
              <a:rPr lang="en-US" b="1" i="0" dirty="0">
                <a:solidFill>
                  <a:srgbClr val="0099FF"/>
                </a:solidFill>
                <a:effectLst/>
                <a:latin typeface="Söhne"/>
              </a:rPr>
              <a:t>It is essentially an educated guess or a testable statement that researchers make to predict the outcome of an experiment or a study.</a:t>
            </a:r>
          </a:p>
          <a:p>
            <a:r>
              <a:rPr lang="en-US" b="1" i="0" dirty="0">
                <a:solidFill>
                  <a:srgbClr val="0099FF"/>
                </a:solidFill>
                <a:effectLst/>
                <a:latin typeface="Söhne"/>
              </a:rPr>
              <a:t> In essence, a hypothesis is an informed and specific proposal about what you expect to observe in your research.</a:t>
            </a:r>
          </a:p>
          <a:p>
            <a:r>
              <a:rPr lang="en-US" b="1" dirty="0">
                <a:solidFill>
                  <a:srgbClr val="0099FF"/>
                </a:solidFill>
              </a:rPr>
              <a:t>Hypotheses play a crucial role in the scientific research process. </a:t>
            </a:r>
            <a:endParaRPr lang="en-US" dirty="0">
              <a:solidFill>
                <a:srgbClr val="0099FF"/>
              </a:solidFill>
            </a:endParaRPr>
          </a:p>
        </p:txBody>
      </p:sp>
    </p:spTree>
    <p:extLst>
      <p:ext uri="{BB962C8B-B14F-4D97-AF65-F5344CB8AC3E}">
        <p14:creationId xmlns:p14="http://schemas.microsoft.com/office/powerpoint/2010/main" val="2072389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DC437-8900-1D0F-EEA6-BFDADDBB4013}"/>
              </a:ext>
            </a:extLst>
          </p:cNvPr>
          <p:cNvSpPr>
            <a:spLocks noGrp="1"/>
          </p:cNvSpPr>
          <p:nvPr>
            <p:ph type="title"/>
          </p:nvPr>
        </p:nvSpPr>
        <p:spPr/>
        <p:txBody>
          <a:bodyPr/>
          <a:lstStyle/>
          <a:p>
            <a:r>
              <a:rPr lang="en-US" dirty="0"/>
              <a:t>Role of Hypothesis</a:t>
            </a:r>
          </a:p>
        </p:txBody>
      </p:sp>
      <p:sp>
        <p:nvSpPr>
          <p:cNvPr id="3" name="Content Placeholder 2">
            <a:extLst>
              <a:ext uri="{FF2B5EF4-FFF2-40B4-BE49-F238E27FC236}">
                <a16:creationId xmlns:a16="http://schemas.microsoft.com/office/drawing/2014/main" id="{45D11EC1-B3AF-9D08-1B7F-4F7CE076E869}"/>
              </a:ext>
            </a:extLst>
          </p:cNvPr>
          <p:cNvSpPr>
            <a:spLocks noGrp="1"/>
          </p:cNvSpPr>
          <p:nvPr>
            <p:ph idx="1"/>
          </p:nvPr>
        </p:nvSpPr>
        <p:spPr/>
        <p:txBody>
          <a:bodyPr>
            <a:normAutofit/>
          </a:bodyPr>
          <a:lstStyle/>
          <a:p>
            <a:r>
              <a:rPr lang="en-US" b="1" dirty="0">
                <a:solidFill>
                  <a:srgbClr val="0099FF"/>
                </a:solidFill>
              </a:rPr>
              <a:t>Guiding Research</a:t>
            </a:r>
            <a:r>
              <a:rPr lang="en-US" dirty="0">
                <a:solidFill>
                  <a:srgbClr val="0099FF"/>
                </a:solidFill>
              </a:rPr>
              <a:t>: Hypotheses guide researchers in designing their experiments and investigations. They provide a clear direction for research by focusing on specific questions or relationships.</a:t>
            </a:r>
          </a:p>
          <a:p>
            <a:r>
              <a:rPr lang="en-US" b="1" dirty="0">
                <a:solidFill>
                  <a:srgbClr val="0099FF"/>
                </a:solidFill>
              </a:rPr>
              <a:t>Testing Ideas: </a:t>
            </a:r>
            <a:r>
              <a:rPr lang="en-US" dirty="0">
                <a:solidFill>
                  <a:srgbClr val="0099FF"/>
                </a:solidFill>
              </a:rPr>
              <a:t>Hypotheses allow scientists to test their ideas and hypotheses against empirical evidence. They serve as the starting point for experimentation and observation.</a:t>
            </a:r>
          </a:p>
          <a:p>
            <a:r>
              <a:rPr lang="en-US" b="1" dirty="0">
                <a:solidFill>
                  <a:srgbClr val="0099FF"/>
                </a:solidFill>
              </a:rPr>
              <a:t>Formulating Predictions: </a:t>
            </a:r>
            <a:r>
              <a:rPr lang="en-US" dirty="0">
                <a:solidFill>
                  <a:srgbClr val="0099FF"/>
                </a:solidFill>
              </a:rPr>
              <a:t>Hypotheses help scientists make predictions about the outcomes of experiments. These predictions can then be compared to the actual results to determine whether the hypothesis is supported or not.</a:t>
            </a:r>
          </a:p>
          <a:p>
            <a:r>
              <a:rPr lang="en-US" b="1" dirty="0">
                <a:solidFill>
                  <a:srgbClr val="0099FF"/>
                </a:solidFill>
              </a:rPr>
              <a:t>Building Knowledge: </a:t>
            </a:r>
            <a:r>
              <a:rPr lang="en-US" dirty="0">
                <a:solidFill>
                  <a:srgbClr val="0099FF"/>
                </a:solidFill>
              </a:rPr>
              <a:t>Successful hypotheses contribute to the growth of scientific knowledge. They lead to a deeper understanding of natural phenomena and provide the basis for further research and exploration.</a:t>
            </a:r>
          </a:p>
        </p:txBody>
      </p:sp>
    </p:spTree>
    <p:extLst>
      <p:ext uri="{BB962C8B-B14F-4D97-AF65-F5344CB8AC3E}">
        <p14:creationId xmlns:p14="http://schemas.microsoft.com/office/powerpoint/2010/main" val="458535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3E3DB-F8A2-B858-9586-25417BA1EADB}"/>
              </a:ext>
            </a:extLst>
          </p:cNvPr>
          <p:cNvSpPr>
            <a:spLocks noGrp="1"/>
          </p:cNvSpPr>
          <p:nvPr>
            <p:ph type="title"/>
          </p:nvPr>
        </p:nvSpPr>
        <p:spPr/>
        <p:txBody>
          <a:bodyPr/>
          <a:lstStyle/>
          <a:p>
            <a:r>
              <a:rPr lang="en-US" dirty="0"/>
              <a:t>Hypothesis formulation</a:t>
            </a:r>
          </a:p>
        </p:txBody>
      </p:sp>
      <p:sp>
        <p:nvSpPr>
          <p:cNvPr id="3" name="Content Placeholder 2">
            <a:extLst>
              <a:ext uri="{FF2B5EF4-FFF2-40B4-BE49-F238E27FC236}">
                <a16:creationId xmlns:a16="http://schemas.microsoft.com/office/drawing/2014/main" id="{C412B82C-440D-A29D-226D-525DA6B71846}"/>
              </a:ext>
            </a:extLst>
          </p:cNvPr>
          <p:cNvSpPr>
            <a:spLocks noGrp="1"/>
          </p:cNvSpPr>
          <p:nvPr>
            <p:ph idx="1"/>
          </p:nvPr>
        </p:nvSpPr>
        <p:spPr/>
        <p:txBody>
          <a:bodyPr>
            <a:normAutofit/>
          </a:bodyPr>
          <a:lstStyle/>
          <a:p>
            <a:r>
              <a:rPr lang="en-US" dirty="0">
                <a:solidFill>
                  <a:srgbClr val="0099FF"/>
                </a:solidFill>
              </a:rPr>
              <a:t>Step 1: Pose a Question</a:t>
            </a:r>
          </a:p>
          <a:p>
            <a:pPr lvl="1"/>
            <a:r>
              <a:rPr lang="en-US" dirty="0">
                <a:solidFill>
                  <a:srgbClr val="0099FF"/>
                </a:solidFill>
              </a:rPr>
              <a:t>Imagine we have a question: "Does the availability of nutritious meals improve the nutritional status of children under 60 months?" This is a common type of question in public health research.</a:t>
            </a:r>
          </a:p>
          <a:p>
            <a:r>
              <a:rPr lang="en-US" dirty="0">
                <a:solidFill>
                  <a:srgbClr val="0099FF"/>
                </a:solidFill>
              </a:rPr>
              <a:t>Step 2: Identify the Variables</a:t>
            </a:r>
          </a:p>
          <a:p>
            <a:pPr lvl="1"/>
            <a:r>
              <a:rPr lang="en-US" dirty="0">
                <a:solidFill>
                  <a:srgbClr val="0099FF"/>
                </a:solidFill>
              </a:rPr>
              <a:t>In this question, we have two key variables:</a:t>
            </a:r>
          </a:p>
          <a:p>
            <a:pPr lvl="1"/>
            <a:r>
              <a:rPr lang="en-US" dirty="0">
                <a:solidFill>
                  <a:srgbClr val="0099FF"/>
                </a:solidFill>
              </a:rPr>
              <a:t>Independent Variable: Availability of nutritious meals (what we're manipulating or testing).</a:t>
            </a:r>
          </a:p>
          <a:p>
            <a:pPr lvl="1"/>
            <a:r>
              <a:rPr lang="en-US" dirty="0">
                <a:solidFill>
                  <a:srgbClr val="0099FF"/>
                </a:solidFill>
              </a:rPr>
              <a:t>Dependent Variable: Nutritional status of children under 60 months (what we're measuring or observing).</a:t>
            </a:r>
          </a:p>
          <a:p>
            <a:r>
              <a:rPr lang="en-US" dirty="0">
                <a:solidFill>
                  <a:srgbClr val="0099FF"/>
                </a:solidFill>
              </a:rPr>
              <a:t>Step 3: Formulate the Null Hypothesis (H0)</a:t>
            </a:r>
          </a:p>
          <a:p>
            <a:pPr lvl="1"/>
            <a:endParaRPr lang="en-US" dirty="0">
              <a:solidFill>
                <a:srgbClr val="0099FF"/>
              </a:solidFill>
            </a:endParaRPr>
          </a:p>
          <a:p>
            <a:pPr lvl="1"/>
            <a:r>
              <a:rPr lang="en-US" dirty="0">
                <a:solidFill>
                  <a:srgbClr val="0099FF"/>
                </a:solidFill>
              </a:rPr>
              <a:t>The null hypothesis is a statement that suggests there is no effect or no relationship between the variables. In this case, our null hypothesis (H0) might be: "The availability of nutritious meals has no effect on the nutritional status of children under 60 months."</a:t>
            </a:r>
          </a:p>
        </p:txBody>
      </p:sp>
    </p:spTree>
    <p:extLst>
      <p:ext uri="{BB962C8B-B14F-4D97-AF65-F5344CB8AC3E}">
        <p14:creationId xmlns:p14="http://schemas.microsoft.com/office/powerpoint/2010/main" val="305609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5BAB9-08E4-8A0F-C112-83C5D5112D58}"/>
              </a:ext>
            </a:extLst>
          </p:cNvPr>
          <p:cNvSpPr>
            <a:spLocks noGrp="1"/>
          </p:cNvSpPr>
          <p:nvPr>
            <p:ph type="title"/>
          </p:nvPr>
        </p:nvSpPr>
        <p:spPr/>
        <p:txBody>
          <a:bodyPr/>
          <a:lstStyle/>
          <a:p>
            <a:r>
              <a:rPr lang="en-US" dirty="0"/>
              <a:t>Hypothesis formulation</a:t>
            </a:r>
          </a:p>
        </p:txBody>
      </p:sp>
      <p:sp>
        <p:nvSpPr>
          <p:cNvPr id="3" name="Content Placeholder 2">
            <a:extLst>
              <a:ext uri="{FF2B5EF4-FFF2-40B4-BE49-F238E27FC236}">
                <a16:creationId xmlns:a16="http://schemas.microsoft.com/office/drawing/2014/main" id="{05B34446-5B4A-06A5-B2CC-A217F96135FF}"/>
              </a:ext>
            </a:extLst>
          </p:cNvPr>
          <p:cNvSpPr>
            <a:spLocks noGrp="1"/>
          </p:cNvSpPr>
          <p:nvPr>
            <p:ph idx="1"/>
          </p:nvPr>
        </p:nvSpPr>
        <p:spPr/>
        <p:txBody>
          <a:bodyPr>
            <a:normAutofit/>
          </a:bodyPr>
          <a:lstStyle/>
          <a:p>
            <a:r>
              <a:rPr lang="en-US" dirty="0">
                <a:solidFill>
                  <a:srgbClr val="0099FF"/>
                </a:solidFill>
              </a:rPr>
              <a:t>Step 4: Formulate the Alternative Hypothesis (Ha)</a:t>
            </a:r>
          </a:p>
          <a:p>
            <a:pPr lvl="1"/>
            <a:r>
              <a:rPr lang="en-US" dirty="0">
                <a:solidFill>
                  <a:srgbClr val="0099FF"/>
                </a:solidFill>
              </a:rPr>
              <a:t>The alternative hypothesis is the opposite of the null hypothesis. It suggests that there is an effect or a relationship between the variables. In our example, the alternative hypothesis (Ha) could be: "If nutritious meals are readily available to children under 60 months, then their nutritional status will be significantly better than that of children without access to such meals."</a:t>
            </a:r>
          </a:p>
          <a:p>
            <a:r>
              <a:rPr lang="en-US" dirty="0">
                <a:solidFill>
                  <a:srgbClr val="0099FF"/>
                </a:solidFill>
              </a:rPr>
              <a:t>Step 5: Make It Testable</a:t>
            </a:r>
          </a:p>
          <a:p>
            <a:pPr lvl="1"/>
            <a:r>
              <a:rPr lang="en-US" dirty="0">
                <a:solidFill>
                  <a:srgbClr val="0099FF"/>
                </a:solidFill>
              </a:rPr>
              <a:t>To make a hypothesis testable, it's essential to specify how you will measure or observe the variables and under what conditions. In our example, we need to define what "better nutritional status" means and describe the conditions for the availability of nutritious meals.</a:t>
            </a:r>
          </a:p>
          <a:p>
            <a:pPr lvl="1"/>
            <a:r>
              <a:rPr lang="en-US" dirty="0">
                <a:solidFill>
                  <a:srgbClr val="0099FF"/>
                </a:solidFill>
              </a:rPr>
              <a:t>For instance, we could further refine our hypothesis: "If children under 60 months have daily access to a balanced diet that meets their nutritional needs, then their nutritional status, as measured by weight-for-height, will be significantly higher than that of children who do not have access to such meals."</a:t>
            </a:r>
          </a:p>
        </p:txBody>
      </p:sp>
    </p:spTree>
    <p:extLst>
      <p:ext uri="{BB962C8B-B14F-4D97-AF65-F5344CB8AC3E}">
        <p14:creationId xmlns:p14="http://schemas.microsoft.com/office/powerpoint/2010/main" val="3819891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5E15A-D793-929B-B6F9-CCCCAA20ABB1}"/>
              </a:ext>
            </a:extLst>
          </p:cNvPr>
          <p:cNvSpPr>
            <a:spLocks noGrp="1"/>
          </p:cNvSpPr>
          <p:nvPr>
            <p:ph type="title"/>
          </p:nvPr>
        </p:nvSpPr>
        <p:spPr/>
        <p:txBody>
          <a:bodyPr/>
          <a:lstStyle/>
          <a:p>
            <a:r>
              <a:rPr lang="en-US" dirty="0"/>
              <a:t>Hypothesis formulation</a:t>
            </a:r>
          </a:p>
        </p:txBody>
      </p:sp>
      <p:sp>
        <p:nvSpPr>
          <p:cNvPr id="3" name="Content Placeholder 2">
            <a:extLst>
              <a:ext uri="{FF2B5EF4-FFF2-40B4-BE49-F238E27FC236}">
                <a16:creationId xmlns:a16="http://schemas.microsoft.com/office/drawing/2014/main" id="{8CA93023-63EE-A35E-D137-755D34ED781A}"/>
              </a:ext>
            </a:extLst>
          </p:cNvPr>
          <p:cNvSpPr>
            <a:spLocks noGrp="1"/>
          </p:cNvSpPr>
          <p:nvPr>
            <p:ph idx="1"/>
          </p:nvPr>
        </p:nvSpPr>
        <p:spPr/>
        <p:txBody>
          <a:bodyPr/>
          <a:lstStyle/>
          <a:p>
            <a:r>
              <a:rPr lang="en-US" dirty="0">
                <a:solidFill>
                  <a:srgbClr val="0099FF"/>
                </a:solidFill>
              </a:rPr>
              <a:t>Step 6: Predict the Outcome</a:t>
            </a:r>
          </a:p>
          <a:p>
            <a:pPr lvl="1"/>
            <a:r>
              <a:rPr lang="en-US" dirty="0">
                <a:solidFill>
                  <a:srgbClr val="0099FF"/>
                </a:solidFill>
              </a:rPr>
              <a:t>Your hypothesis should also include a prediction about what you expect to observe. In our case, we predict that children with daily access to nutritious meals will have a better nutritional status compared to those who do not have such access.</a:t>
            </a:r>
          </a:p>
          <a:p>
            <a:r>
              <a:rPr lang="en-US" dirty="0">
                <a:solidFill>
                  <a:srgbClr val="0099FF"/>
                </a:solidFill>
              </a:rPr>
              <a:t>Step 7: Test the Hypothesis</a:t>
            </a:r>
          </a:p>
          <a:p>
            <a:pPr lvl="1"/>
            <a:r>
              <a:rPr lang="en-US" dirty="0">
                <a:solidFill>
                  <a:srgbClr val="0099FF"/>
                </a:solidFill>
              </a:rPr>
              <a:t>Once you've formulated your hypothesis, you can design a study or an intervention to test it. You would collect data on the nutritional status of children, including their access to nutritious meals, and analyze the results to determine if they support or reject your hypothesis.</a:t>
            </a:r>
          </a:p>
        </p:txBody>
      </p:sp>
    </p:spTree>
    <p:extLst>
      <p:ext uri="{BB962C8B-B14F-4D97-AF65-F5344CB8AC3E}">
        <p14:creationId xmlns:p14="http://schemas.microsoft.com/office/powerpoint/2010/main" val="3088047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8C87-778A-EEE0-2530-36978DFC9298}"/>
              </a:ext>
            </a:extLst>
          </p:cNvPr>
          <p:cNvSpPr>
            <a:spLocks noGrp="1"/>
          </p:cNvSpPr>
          <p:nvPr>
            <p:ph type="title"/>
          </p:nvPr>
        </p:nvSpPr>
        <p:spPr/>
        <p:txBody>
          <a:bodyPr/>
          <a:lstStyle/>
          <a:p>
            <a:r>
              <a:rPr lang="en-US" b="1" i="0" dirty="0">
                <a:effectLst/>
                <a:latin typeface="Söhne"/>
              </a:rPr>
              <a:t>P-Values</a:t>
            </a:r>
            <a:endParaRPr lang="en-US" dirty="0"/>
          </a:p>
        </p:txBody>
      </p:sp>
      <p:sp>
        <p:nvSpPr>
          <p:cNvPr id="3" name="Content Placeholder 2">
            <a:extLst>
              <a:ext uri="{FF2B5EF4-FFF2-40B4-BE49-F238E27FC236}">
                <a16:creationId xmlns:a16="http://schemas.microsoft.com/office/drawing/2014/main" id="{B3C0ED3A-02E0-B3A0-8D1E-950C559A912D}"/>
              </a:ext>
            </a:extLst>
          </p:cNvPr>
          <p:cNvSpPr>
            <a:spLocks noGrp="1"/>
          </p:cNvSpPr>
          <p:nvPr>
            <p:ph idx="1"/>
          </p:nvPr>
        </p:nvSpPr>
        <p:spPr/>
        <p:txBody>
          <a:bodyPr/>
          <a:lstStyle/>
          <a:p>
            <a:r>
              <a:rPr lang="en-US" dirty="0">
                <a:solidFill>
                  <a:srgbClr val="0099FF"/>
                </a:solidFill>
              </a:rPr>
              <a:t>A p-value, or probability value, is a numerical measure of evidence against a null hypothesis in statistical hypothesis testing. In simpler terms, it tells us how likely it is to obtain the observed results (or more extreme results) if the null hypothesis were actually true.</a:t>
            </a:r>
          </a:p>
          <a:p>
            <a:endParaRPr lang="en-US" dirty="0">
              <a:solidFill>
                <a:srgbClr val="0099FF"/>
              </a:solidFill>
            </a:endParaRPr>
          </a:p>
          <a:p>
            <a:r>
              <a:rPr lang="en-US" dirty="0">
                <a:solidFill>
                  <a:srgbClr val="0099FF"/>
                </a:solidFill>
              </a:rPr>
              <a:t>Imagine the null hypothesis as a "default" or "no-effect" assumption. The p-value informs us of the strength of the evidence contradicting this assumption.</a:t>
            </a:r>
          </a:p>
        </p:txBody>
      </p:sp>
    </p:spTree>
    <p:extLst>
      <p:ext uri="{BB962C8B-B14F-4D97-AF65-F5344CB8AC3E}">
        <p14:creationId xmlns:p14="http://schemas.microsoft.com/office/powerpoint/2010/main" val="3356127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8B9B0-DF13-A616-55F5-FB84EBB2EE4B}"/>
              </a:ext>
            </a:extLst>
          </p:cNvPr>
          <p:cNvSpPr>
            <a:spLocks noGrp="1"/>
          </p:cNvSpPr>
          <p:nvPr>
            <p:ph type="title"/>
          </p:nvPr>
        </p:nvSpPr>
        <p:spPr/>
        <p:txBody>
          <a:bodyPr/>
          <a:lstStyle/>
          <a:p>
            <a:r>
              <a:rPr lang="en-US" dirty="0"/>
              <a:t>Interpreting P-Values</a:t>
            </a:r>
          </a:p>
        </p:txBody>
      </p:sp>
      <p:sp>
        <p:nvSpPr>
          <p:cNvPr id="3" name="Content Placeholder 2">
            <a:extLst>
              <a:ext uri="{FF2B5EF4-FFF2-40B4-BE49-F238E27FC236}">
                <a16:creationId xmlns:a16="http://schemas.microsoft.com/office/drawing/2014/main" id="{6F421C62-5377-D438-481C-580288F85DAF}"/>
              </a:ext>
            </a:extLst>
          </p:cNvPr>
          <p:cNvSpPr>
            <a:spLocks noGrp="1"/>
          </p:cNvSpPr>
          <p:nvPr>
            <p:ph idx="1"/>
          </p:nvPr>
        </p:nvSpPr>
        <p:spPr/>
        <p:txBody>
          <a:bodyPr>
            <a:normAutofit lnSpcReduction="10000"/>
          </a:bodyPr>
          <a:lstStyle/>
          <a:p>
            <a:r>
              <a:rPr lang="en-US" dirty="0">
                <a:solidFill>
                  <a:srgbClr val="0099FF"/>
                </a:solidFill>
              </a:rPr>
              <a:t>Small P-Values (typically less than 0.05): When the p-value is very small, such as less than 0.05 (often the chosen significance level), it suggests strong evidence against the null hypothesis. In this case, we have reason to doubt the null hypothesis and may support the alternative hypothesis. This is like saying, "The results are highly unlikely to have occurred by chance alone."</a:t>
            </a:r>
          </a:p>
          <a:p>
            <a:endParaRPr lang="en-US" dirty="0">
              <a:solidFill>
                <a:srgbClr val="0099FF"/>
              </a:solidFill>
            </a:endParaRPr>
          </a:p>
          <a:p>
            <a:r>
              <a:rPr lang="en-US" dirty="0">
                <a:solidFill>
                  <a:srgbClr val="0099FF"/>
                </a:solidFill>
              </a:rPr>
              <a:t>Large P-Values (typically greater than 0.05): Conversely, when the p-value is large (greater than 0.05), it implies weaker evidence against the null hypothesis. In such cases, we may fail to reject the null hypothesis, indicating that the observed results are reasonably consistent with what we'd expect under the null hypothesis.</a:t>
            </a:r>
          </a:p>
          <a:p>
            <a:r>
              <a:rPr lang="en-US" dirty="0">
                <a:solidFill>
                  <a:srgbClr val="0099FF"/>
                </a:solidFill>
              </a:rPr>
              <a:t>Significance Level (Alpha):</a:t>
            </a:r>
          </a:p>
          <a:p>
            <a:pPr lvl="1"/>
            <a:r>
              <a:rPr lang="en-US" dirty="0">
                <a:solidFill>
                  <a:srgbClr val="0099FF"/>
                </a:solidFill>
              </a:rPr>
              <a:t>Researchers often set a predetermined significance level denoted as alpha (α), commonly at 0.05. This serves as a threshold for determining statistical significance. If the p-value is less than alpha (p &lt; α), we typically reject the null hypothesis.</a:t>
            </a:r>
          </a:p>
        </p:txBody>
      </p:sp>
    </p:spTree>
    <p:extLst>
      <p:ext uri="{BB962C8B-B14F-4D97-AF65-F5344CB8AC3E}">
        <p14:creationId xmlns:p14="http://schemas.microsoft.com/office/powerpoint/2010/main" val="4096784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4D04C-3020-B585-05FC-64F2AEC2E825}"/>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395A4C2C-E4DA-08DD-3F0C-5D16DEAC9CB1}"/>
              </a:ext>
            </a:extLst>
          </p:cNvPr>
          <p:cNvSpPr>
            <a:spLocks noGrp="1"/>
          </p:cNvSpPr>
          <p:nvPr>
            <p:ph idx="1"/>
          </p:nvPr>
        </p:nvSpPr>
        <p:spPr/>
        <p:txBody>
          <a:bodyPr>
            <a:normAutofit fontScale="92500" lnSpcReduction="20000"/>
          </a:bodyPr>
          <a:lstStyle/>
          <a:p>
            <a:r>
              <a:rPr lang="en-US" dirty="0">
                <a:solidFill>
                  <a:srgbClr val="0099FF"/>
                </a:solidFill>
              </a:rPr>
              <a:t>Suppose we are investigating a hypothesis related to child malnutrition: "If children under 60 months have daily access to a balanced diet that meets their nutritional needs, then their nutritional status, as measured by height-for-age, will be significantly better than that of children who do not have access to such meals.“</a:t>
            </a:r>
          </a:p>
          <a:p>
            <a:r>
              <a:rPr lang="en-US" dirty="0">
                <a:solidFill>
                  <a:srgbClr val="0099FF"/>
                </a:solidFill>
                <a:highlight>
                  <a:srgbClr val="FFFF00"/>
                </a:highlight>
              </a:rPr>
              <a:t>Children with access to balanced diet cannot be malnutrition</a:t>
            </a:r>
          </a:p>
          <a:p>
            <a:r>
              <a:rPr lang="en-US" dirty="0" err="1">
                <a:solidFill>
                  <a:srgbClr val="0099FF"/>
                </a:solidFill>
                <a:highlight>
                  <a:srgbClr val="FFFF00"/>
                </a:highlight>
              </a:rPr>
              <a:t>Pvalue</a:t>
            </a:r>
            <a:r>
              <a:rPr lang="en-US" dirty="0">
                <a:solidFill>
                  <a:srgbClr val="0099FF"/>
                </a:solidFill>
                <a:highlight>
                  <a:srgbClr val="FFFF00"/>
                </a:highlight>
              </a:rPr>
              <a:t> 0.02</a:t>
            </a:r>
          </a:p>
          <a:p>
            <a:r>
              <a:rPr lang="en-US" dirty="0">
                <a:solidFill>
                  <a:srgbClr val="0099FF"/>
                </a:solidFill>
              </a:rPr>
              <a:t>******************************</a:t>
            </a:r>
          </a:p>
          <a:p>
            <a:r>
              <a:rPr lang="en-US" b="0" i="0" dirty="0">
                <a:solidFill>
                  <a:srgbClr val="0099FF"/>
                </a:solidFill>
                <a:effectLst/>
                <a:latin typeface="Söhne"/>
              </a:rPr>
              <a:t>Suppose we conducted a study comparing the nutritional status (height-for-age) of two groups of children: one with daily access to balanced meals and another without such access. After analyzing the data, we calculated a p-value of 0.02.</a:t>
            </a:r>
          </a:p>
          <a:p>
            <a:pPr lvl="1"/>
            <a:r>
              <a:rPr lang="en-US" dirty="0">
                <a:solidFill>
                  <a:srgbClr val="0099FF"/>
                </a:solidFill>
              </a:rPr>
              <a:t>The small p-value (0.02) suggests strong evidence against the null hypothesis.</a:t>
            </a:r>
          </a:p>
          <a:p>
            <a:pPr lvl="1"/>
            <a:r>
              <a:rPr lang="en-US" dirty="0">
                <a:solidFill>
                  <a:srgbClr val="0099FF"/>
                </a:solidFill>
              </a:rPr>
              <a:t>We would conclude that there is a significant difference in nutritional status between the two groups.</a:t>
            </a:r>
          </a:p>
          <a:p>
            <a:pPr lvl="1"/>
            <a:r>
              <a:rPr lang="en-US" dirty="0">
                <a:solidFill>
                  <a:srgbClr val="0099FF"/>
                </a:solidFill>
              </a:rPr>
              <a:t>This supports our alternative hypothesis, indicating that access to a balanced diet has a positive effect on the nutritional status of children under 60 months.</a:t>
            </a:r>
          </a:p>
        </p:txBody>
      </p:sp>
    </p:spTree>
    <p:extLst>
      <p:ext uri="{BB962C8B-B14F-4D97-AF65-F5344CB8AC3E}">
        <p14:creationId xmlns:p14="http://schemas.microsoft.com/office/powerpoint/2010/main" val="705718509"/>
      </p:ext>
    </p:extLst>
  </p:cSld>
  <p:clrMapOvr>
    <a:masterClrMapping/>
  </p:clrMapOvr>
</p:sld>
</file>

<file path=ppt/theme/theme1.xml><?xml version="1.0" encoding="utf-8"?>
<a:theme xmlns:a="http://schemas.openxmlformats.org/drawingml/2006/main" name="Fra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39D77354-939E-4A26-AE51-B3F9618B14B7}"/>
    </a:ext>
  </a:extLst>
</a:theme>
</file>

<file path=docProps/app.xml><?xml version="1.0" encoding="utf-8"?>
<Properties xmlns="http://schemas.openxmlformats.org/officeDocument/2006/extended-properties" xmlns:vt="http://schemas.openxmlformats.org/officeDocument/2006/docPropsVTypes">
  <Template>TM03457475[[fn=Frame]]</Template>
  <TotalTime>387</TotalTime>
  <Words>1428</Words>
  <Application>Microsoft Office PowerPoint</Application>
  <PresentationFormat>Widescreen</PresentationFormat>
  <Paragraphs>68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Corbel</vt:lpstr>
      <vt:lpstr>Söhne</vt:lpstr>
      <vt:lpstr>Wingdings 2</vt:lpstr>
      <vt:lpstr>Frame</vt:lpstr>
      <vt:lpstr>Hypothesis Tests</vt:lpstr>
      <vt:lpstr>What is Hypothesis</vt:lpstr>
      <vt:lpstr>Role of Hypothesis</vt:lpstr>
      <vt:lpstr>Hypothesis formulation</vt:lpstr>
      <vt:lpstr>Hypothesis formulation</vt:lpstr>
      <vt:lpstr>Hypothesis formulation</vt:lpstr>
      <vt:lpstr>P-Values</vt:lpstr>
      <vt:lpstr>Interpreting P-Values</vt:lpstr>
      <vt:lpstr>Example</vt:lpstr>
      <vt:lpstr>Using t-tests</vt:lpstr>
      <vt:lpstr>P-Value</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SPSS Day 8: Hypothesis</dc:title>
  <dc:creator>ADMIN</dc:creator>
  <cp:lastModifiedBy>ADMIN</cp:lastModifiedBy>
  <cp:revision>5</cp:revision>
  <dcterms:created xsi:type="dcterms:W3CDTF">2023-09-04T10:38:24Z</dcterms:created>
  <dcterms:modified xsi:type="dcterms:W3CDTF">2024-02-13T14:39:41Z</dcterms:modified>
</cp:coreProperties>
</file>