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60" r:id="rId5"/>
    <p:sldId id="261" r:id="rId6"/>
    <p:sldId id="263" r:id="rId7"/>
    <p:sldId id="265" r:id="rId8"/>
    <p:sldId id="266" r:id="rId9"/>
    <p:sldId id="264" r:id="rId10"/>
    <p:sldId id="267" r:id="rId11"/>
    <p:sldId id="268" r:id="rId12"/>
    <p:sldId id="269" r:id="rId13"/>
    <p:sldId id="272" r:id="rId14"/>
    <p:sldId id="271" r:id="rId15"/>
    <p:sldId id="273" r:id="rId16"/>
    <p:sldId id="274" r:id="rId17"/>
    <p:sldId id="270"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8" r:id="rId31"/>
    <p:sldId id="287"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14" r:id="rId47"/>
    <p:sldId id="304" r:id="rId48"/>
    <p:sldId id="305" r:id="rId49"/>
    <p:sldId id="306" r:id="rId50"/>
    <p:sldId id="307" r:id="rId51"/>
    <p:sldId id="308" r:id="rId52"/>
    <p:sldId id="309" r:id="rId53"/>
    <p:sldId id="310" r:id="rId54"/>
    <p:sldId id="311" r:id="rId55"/>
    <p:sldId id="313"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27"/>
    <p:restoredTop sz="96234"/>
  </p:normalViewPr>
  <p:slideViewPr>
    <p:cSldViewPr snapToGrid="0">
      <p:cViewPr>
        <p:scale>
          <a:sx n="100" d="100"/>
          <a:sy n="100" d="100"/>
        </p:scale>
        <p:origin x="128" y="93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ata1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svg"/><Relationship Id="rId1" Type="http://schemas.openxmlformats.org/officeDocument/2006/relationships/image" Target="../media/image83.png"/><Relationship Id="rId6" Type="http://schemas.openxmlformats.org/officeDocument/2006/relationships/image" Target="../media/image88.svg"/><Relationship Id="rId5" Type="http://schemas.openxmlformats.org/officeDocument/2006/relationships/image" Target="../media/image87.png"/><Relationship Id="rId4" Type="http://schemas.openxmlformats.org/officeDocument/2006/relationships/image" Target="../media/image86.svg"/></Relationships>
</file>

<file path=ppt/diagrams/_rels/data12.xml.rels><?xml version="1.0" encoding="UTF-8" standalone="yes"?>
<Relationships xmlns="http://schemas.openxmlformats.org/package/2006/relationships"><Relationship Id="rId8" Type="http://schemas.openxmlformats.org/officeDocument/2006/relationships/image" Target="../media/image92.svg"/><Relationship Id="rId3" Type="http://schemas.openxmlformats.org/officeDocument/2006/relationships/image" Target="../media/image30.png"/><Relationship Id="rId7" Type="http://schemas.openxmlformats.org/officeDocument/2006/relationships/image" Target="../media/image91.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90.svg"/><Relationship Id="rId5" Type="http://schemas.openxmlformats.org/officeDocument/2006/relationships/image" Target="../media/image89.png"/><Relationship Id="rId4" Type="http://schemas.openxmlformats.org/officeDocument/2006/relationships/image" Target="../media/image31.svg"/></Relationships>
</file>

<file path=ppt/diagrams/_rels/data13.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93.png"/><Relationship Id="rId7" Type="http://schemas.openxmlformats.org/officeDocument/2006/relationships/image" Target="../media/image4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96.svg"/><Relationship Id="rId5" Type="http://schemas.openxmlformats.org/officeDocument/2006/relationships/image" Target="../media/image95.png"/><Relationship Id="rId4" Type="http://schemas.openxmlformats.org/officeDocument/2006/relationships/image" Target="../media/image94.svg"/></Relationships>
</file>

<file path=ppt/diagrams/_rels/data14.xml.rels><?xml version="1.0" encoding="UTF-8" standalone="yes"?>
<Relationships xmlns="http://schemas.openxmlformats.org/package/2006/relationships"><Relationship Id="rId8" Type="http://schemas.openxmlformats.org/officeDocument/2006/relationships/image" Target="../media/image104.svg"/><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102.svg"/><Relationship Id="rId5" Type="http://schemas.openxmlformats.org/officeDocument/2006/relationships/image" Target="../media/image101.png"/><Relationship Id="rId4" Type="http://schemas.openxmlformats.org/officeDocument/2006/relationships/image" Target="../media/image100.svg"/></Relationships>
</file>

<file path=ppt/diagrams/_rels/data1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108.png"/><Relationship Id="rId7" Type="http://schemas.openxmlformats.org/officeDocument/2006/relationships/image" Target="../media/image30.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86.svg"/><Relationship Id="rId5" Type="http://schemas.openxmlformats.org/officeDocument/2006/relationships/image" Target="../media/image85.png"/><Relationship Id="rId4" Type="http://schemas.openxmlformats.org/officeDocument/2006/relationships/image" Target="../media/image109.sv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ata7.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61.png"/><Relationship Id="rId7" Type="http://schemas.openxmlformats.org/officeDocument/2006/relationships/image" Target="../media/image42.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55.svg"/><Relationship Id="rId4" Type="http://schemas.openxmlformats.org/officeDocument/2006/relationships/image" Target="../media/image62.svg"/><Relationship Id="rId9" Type="http://schemas.openxmlformats.org/officeDocument/2006/relationships/image" Target="../media/image54.png"/></Relationships>
</file>

<file path=ppt/diagrams/_rels/data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4.svg"/><Relationship Id="rId1" Type="http://schemas.openxmlformats.org/officeDocument/2006/relationships/image" Target="../media/image63.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svg"/><Relationship Id="rId1" Type="http://schemas.openxmlformats.org/officeDocument/2006/relationships/image" Target="../media/image83.png"/><Relationship Id="rId6" Type="http://schemas.openxmlformats.org/officeDocument/2006/relationships/image" Target="../media/image88.svg"/><Relationship Id="rId5" Type="http://schemas.openxmlformats.org/officeDocument/2006/relationships/image" Target="../media/image87.png"/><Relationship Id="rId4" Type="http://schemas.openxmlformats.org/officeDocument/2006/relationships/image" Target="../media/image86.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92.svg"/><Relationship Id="rId3" Type="http://schemas.openxmlformats.org/officeDocument/2006/relationships/image" Target="../media/image30.png"/><Relationship Id="rId7" Type="http://schemas.openxmlformats.org/officeDocument/2006/relationships/image" Target="../media/image91.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90.svg"/><Relationship Id="rId5" Type="http://schemas.openxmlformats.org/officeDocument/2006/relationships/image" Target="../media/image89.png"/><Relationship Id="rId4" Type="http://schemas.openxmlformats.org/officeDocument/2006/relationships/image" Target="../media/image31.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93.png"/><Relationship Id="rId7" Type="http://schemas.openxmlformats.org/officeDocument/2006/relationships/image" Target="../media/image4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96.svg"/><Relationship Id="rId5" Type="http://schemas.openxmlformats.org/officeDocument/2006/relationships/image" Target="../media/image95.png"/><Relationship Id="rId4" Type="http://schemas.openxmlformats.org/officeDocument/2006/relationships/image" Target="../media/image94.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104.svg"/><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102.svg"/><Relationship Id="rId5" Type="http://schemas.openxmlformats.org/officeDocument/2006/relationships/image" Target="../media/image101.png"/><Relationship Id="rId4" Type="http://schemas.openxmlformats.org/officeDocument/2006/relationships/image" Target="../media/image100.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108.png"/><Relationship Id="rId7" Type="http://schemas.openxmlformats.org/officeDocument/2006/relationships/image" Target="../media/image30.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86.svg"/><Relationship Id="rId5" Type="http://schemas.openxmlformats.org/officeDocument/2006/relationships/image" Target="../media/image85.png"/><Relationship Id="rId4" Type="http://schemas.openxmlformats.org/officeDocument/2006/relationships/image" Target="../media/image10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61.png"/><Relationship Id="rId7" Type="http://schemas.openxmlformats.org/officeDocument/2006/relationships/image" Target="../media/image42.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55.svg"/><Relationship Id="rId4" Type="http://schemas.openxmlformats.org/officeDocument/2006/relationships/image" Target="../media/image62.svg"/><Relationship Id="rId9" Type="http://schemas.openxmlformats.org/officeDocument/2006/relationships/image" Target="../media/image54.png"/></Relationships>
</file>

<file path=ppt/diagrams/_rels/drawing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4.svg"/><Relationship Id="rId1" Type="http://schemas.openxmlformats.org/officeDocument/2006/relationships/image" Target="../media/image63.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453948-7A31-4C78-B7A0-7B79A90AC36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B64ED0D-276D-4C8D-8116-6A41A4699007}">
      <dgm:prSet/>
      <dgm:spPr/>
      <dgm:t>
        <a:bodyPr/>
        <a:lstStyle/>
        <a:p>
          <a:pPr>
            <a:lnSpc>
              <a:spcPct val="100000"/>
            </a:lnSpc>
          </a:pPr>
          <a:r>
            <a:rPr lang="en-US"/>
            <a:t>Decision-making: Data analysis provides valuable insights that support informed decision-making. </a:t>
          </a:r>
        </a:p>
      </dgm:t>
    </dgm:pt>
    <dgm:pt modelId="{CAA15AEE-5A21-4BFF-936C-45D477FC6AF2}" type="parTrans" cxnId="{39426606-22D2-4A96-B0F4-7A0F78AA494D}">
      <dgm:prSet/>
      <dgm:spPr/>
      <dgm:t>
        <a:bodyPr/>
        <a:lstStyle/>
        <a:p>
          <a:endParaRPr lang="en-US"/>
        </a:p>
      </dgm:t>
    </dgm:pt>
    <dgm:pt modelId="{11FE483A-AA14-4A02-8A86-00DBE5148DD4}" type="sibTrans" cxnId="{39426606-22D2-4A96-B0F4-7A0F78AA494D}">
      <dgm:prSet/>
      <dgm:spPr/>
      <dgm:t>
        <a:bodyPr/>
        <a:lstStyle/>
        <a:p>
          <a:endParaRPr lang="en-US"/>
        </a:p>
      </dgm:t>
    </dgm:pt>
    <dgm:pt modelId="{07CCDF33-1B1F-4ACA-A37F-92C1856CAFBA}">
      <dgm:prSet/>
      <dgm:spPr/>
      <dgm:t>
        <a:bodyPr/>
        <a:lstStyle/>
        <a:p>
          <a:pPr>
            <a:lnSpc>
              <a:spcPct val="100000"/>
            </a:lnSpc>
          </a:pPr>
          <a:r>
            <a:rPr lang="en-US"/>
            <a:t>Problem-solving: Data analysis helps in identifying and solving problems. </a:t>
          </a:r>
        </a:p>
      </dgm:t>
    </dgm:pt>
    <dgm:pt modelId="{38AC3E68-060E-4591-90DD-6D2502549B14}" type="parTrans" cxnId="{2B192003-5F6B-4004-8267-EF755A9D97B5}">
      <dgm:prSet/>
      <dgm:spPr/>
      <dgm:t>
        <a:bodyPr/>
        <a:lstStyle/>
        <a:p>
          <a:endParaRPr lang="en-US"/>
        </a:p>
      </dgm:t>
    </dgm:pt>
    <dgm:pt modelId="{243EBCE1-0BDF-42CF-BB1A-DEE0190D575D}" type="sibTrans" cxnId="{2B192003-5F6B-4004-8267-EF755A9D97B5}">
      <dgm:prSet/>
      <dgm:spPr/>
      <dgm:t>
        <a:bodyPr/>
        <a:lstStyle/>
        <a:p>
          <a:endParaRPr lang="en-US"/>
        </a:p>
      </dgm:t>
    </dgm:pt>
    <dgm:pt modelId="{F9C73DBB-5E43-4F7A-98A5-CF9DA8DD4381}">
      <dgm:prSet/>
      <dgm:spPr/>
      <dgm:t>
        <a:bodyPr/>
        <a:lstStyle/>
        <a:p>
          <a:pPr>
            <a:lnSpc>
              <a:spcPct val="100000"/>
            </a:lnSpc>
          </a:pPr>
          <a:r>
            <a:rPr lang="en-US"/>
            <a:t>Performance evaluation: Data analysis allows organizations to evaluate their performance and measure progress towards goals. </a:t>
          </a:r>
        </a:p>
      </dgm:t>
    </dgm:pt>
    <dgm:pt modelId="{2D1F6CF7-9950-46CA-BB81-4969393E42F2}" type="parTrans" cxnId="{E13129AD-2678-44FC-B09C-51B942F72667}">
      <dgm:prSet/>
      <dgm:spPr/>
      <dgm:t>
        <a:bodyPr/>
        <a:lstStyle/>
        <a:p>
          <a:endParaRPr lang="en-US"/>
        </a:p>
      </dgm:t>
    </dgm:pt>
    <dgm:pt modelId="{F4BE2740-EEDD-4D9C-8A85-10B5F20D73B4}" type="sibTrans" cxnId="{E13129AD-2678-44FC-B09C-51B942F72667}">
      <dgm:prSet/>
      <dgm:spPr/>
      <dgm:t>
        <a:bodyPr/>
        <a:lstStyle/>
        <a:p>
          <a:endParaRPr lang="en-US"/>
        </a:p>
      </dgm:t>
    </dgm:pt>
    <dgm:pt modelId="{40E8F7E1-A7DC-43F8-A1F6-35A87462D573}">
      <dgm:prSet/>
      <dgm:spPr/>
      <dgm:t>
        <a:bodyPr/>
        <a:lstStyle/>
        <a:p>
          <a:pPr>
            <a:lnSpc>
              <a:spcPct val="100000"/>
            </a:lnSpc>
          </a:pPr>
          <a:r>
            <a:rPr lang="en-US"/>
            <a:t>Insights and discoveries: Data analysis can reveal valuable insights and discoveries that may not be immediately apparent. </a:t>
          </a:r>
        </a:p>
      </dgm:t>
    </dgm:pt>
    <dgm:pt modelId="{49D1CF1D-F1EC-4863-8333-5F00D6C61E13}" type="parTrans" cxnId="{9773698D-3C57-4D75-A924-BAA793F5ACC8}">
      <dgm:prSet/>
      <dgm:spPr/>
      <dgm:t>
        <a:bodyPr/>
        <a:lstStyle/>
        <a:p>
          <a:endParaRPr lang="en-US"/>
        </a:p>
      </dgm:t>
    </dgm:pt>
    <dgm:pt modelId="{4548E3CF-5587-44E5-A1E5-E7D5347FB2EA}" type="sibTrans" cxnId="{9773698D-3C57-4D75-A924-BAA793F5ACC8}">
      <dgm:prSet/>
      <dgm:spPr/>
      <dgm:t>
        <a:bodyPr/>
        <a:lstStyle/>
        <a:p>
          <a:endParaRPr lang="en-US"/>
        </a:p>
      </dgm:t>
    </dgm:pt>
    <dgm:pt modelId="{8647A782-6F5B-4DDC-8EB1-0AAF26E39AE1}">
      <dgm:prSet/>
      <dgm:spPr/>
      <dgm:t>
        <a:bodyPr/>
        <a:lstStyle/>
        <a:p>
          <a:pPr>
            <a:lnSpc>
              <a:spcPct val="100000"/>
            </a:lnSpc>
          </a:pPr>
          <a:r>
            <a:rPr lang="en-US"/>
            <a:t>Risk management: Data analysis plays a crucial role in identifying and mitigating risks. </a:t>
          </a:r>
        </a:p>
      </dgm:t>
    </dgm:pt>
    <dgm:pt modelId="{BAE854EE-60B4-47D0-A97F-A6D6B9A7AEF6}" type="parTrans" cxnId="{04051B63-F1C9-4B62-A0A1-23A0FF75F442}">
      <dgm:prSet/>
      <dgm:spPr/>
      <dgm:t>
        <a:bodyPr/>
        <a:lstStyle/>
        <a:p>
          <a:endParaRPr lang="en-US"/>
        </a:p>
      </dgm:t>
    </dgm:pt>
    <dgm:pt modelId="{C43FBDB1-43B4-4DF8-A3FD-E686A28F32F0}" type="sibTrans" cxnId="{04051B63-F1C9-4B62-A0A1-23A0FF75F442}">
      <dgm:prSet/>
      <dgm:spPr/>
      <dgm:t>
        <a:bodyPr/>
        <a:lstStyle/>
        <a:p>
          <a:endParaRPr lang="en-US"/>
        </a:p>
      </dgm:t>
    </dgm:pt>
    <dgm:pt modelId="{663D6B75-8CDF-4645-933C-10FEFBD2DE67}">
      <dgm:prSet/>
      <dgm:spPr/>
      <dgm:t>
        <a:bodyPr/>
        <a:lstStyle/>
        <a:p>
          <a:pPr>
            <a:lnSpc>
              <a:spcPct val="100000"/>
            </a:lnSpc>
          </a:pPr>
          <a:r>
            <a:rPr lang="en-US"/>
            <a:t>Customer understanding: Data analysis enables organizations to gain a better understanding of their customers. .</a:t>
          </a:r>
        </a:p>
      </dgm:t>
    </dgm:pt>
    <dgm:pt modelId="{53642B13-321F-41AE-9E56-FF394F3C25FA}" type="parTrans" cxnId="{A83954F1-8441-4009-95C7-4A911EF2D24F}">
      <dgm:prSet/>
      <dgm:spPr/>
      <dgm:t>
        <a:bodyPr/>
        <a:lstStyle/>
        <a:p>
          <a:endParaRPr lang="en-US"/>
        </a:p>
      </dgm:t>
    </dgm:pt>
    <dgm:pt modelId="{EB6A292A-67FE-4A27-B5A3-253CACE9F95F}" type="sibTrans" cxnId="{A83954F1-8441-4009-95C7-4A911EF2D24F}">
      <dgm:prSet/>
      <dgm:spPr/>
      <dgm:t>
        <a:bodyPr/>
        <a:lstStyle/>
        <a:p>
          <a:endParaRPr lang="en-US"/>
        </a:p>
      </dgm:t>
    </dgm:pt>
    <dgm:pt modelId="{2866C8F6-C94D-4015-BB6D-A3E7B43CCF7C}">
      <dgm:prSet/>
      <dgm:spPr/>
      <dgm:t>
        <a:bodyPr/>
        <a:lstStyle/>
        <a:p>
          <a:pPr>
            <a:lnSpc>
              <a:spcPct val="100000"/>
            </a:lnSpc>
          </a:pPr>
          <a:r>
            <a:rPr lang="en-US"/>
            <a:t>Competitive advantage: In today's data-driven world, organizations that can effectively analyze data have a competitive advantage. </a:t>
          </a:r>
        </a:p>
      </dgm:t>
    </dgm:pt>
    <dgm:pt modelId="{6C7E92A9-C438-42A4-8126-5B363B485954}" type="parTrans" cxnId="{16D390BD-409D-4D71-BDD9-60D38D839D6B}">
      <dgm:prSet/>
      <dgm:spPr/>
      <dgm:t>
        <a:bodyPr/>
        <a:lstStyle/>
        <a:p>
          <a:endParaRPr lang="en-US"/>
        </a:p>
      </dgm:t>
    </dgm:pt>
    <dgm:pt modelId="{AC681463-EDC7-4766-98EB-7376E5FCEEED}" type="sibTrans" cxnId="{16D390BD-409D-4D71-BDD9-60D38D839D6B}">
      <dgm:prSet/>
      <dgm:spPr/>
      <dgm:t>
        <a:bodyPr/>
        <a:lstStyle/>
        <a:p>
          <a:endParaRPr lang="en-US"/>
        </a:p>
      </dgm:t>
    </dgm:pt>
    <dgm:pt modelId="{EC5C06EB-A070-49FD-82FE-8D5252966DE9}" type="pres">
      <dgm:prSet presAssocID="{B1453948-7A31-4C78-B7A0-7B79A90AC361}" presName="root" presStyleCnt="0">
        <dgm:presLayoutVars>
          <dgm:dir/>
          <dgm:resizeHandles val="exact"/>
        </dgm:presLayoutVars>
      </dgm:prSet>
      <dgm:spPr/>
    </dgm:pt>
    <dgm:pt modelId="{2F5E039B-FB6C-441B-87B4-A232A7E0C820}" type="pres">
      <dgm:prSet presAssocID="{EB64ED0D-276D-4C8D-8116-6A41A4699007}" presName="compNode" presStyleCnt="0"/>
      <dgm:spPr/>
    </dgm:pt>
    <dgm:pt modelId="{BA270ED5-8726-4882-903B-1F5D2FE93570}" type="pres">
      <dgm:prSet presAssocID="{EB64ED0D-276D-4C8D-8116-6A41A4699007}" presName="bgRect" presStyleLbl="bgShp" presStyleIdx="0" presStyleCnt="7"/>
      <dgm:spPr/>
    </dgm:pt>
    <dgm:pt modelId="{FFF069AC-D1FC-4E8E-ABDA-5EB6DC98CB65}" type="pres">
      <dgm:prSet presAssocID="{EB64ED0D-276D-4C8D-8116-6A41A4699007}"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sion chart"/>
        </a:ext>
      </dgm:extLst>
    </dgm:pt>
    <dgm:pt modelId="{A029418E-06A3-4AEB-874A-1DC53B48AB6A}" type="pres">
      <dgm:prSet presAssocID="{EB64ED0D-276D-4C8D-8116-6A41A4699007}" presName="spaceRect" presStyleCnt="0"/>
      <dgm:spPr/>
    </dgm:pt>
    <dgm:pt modelId="{15FEA060-F956-4E69-B65A-1038074B95AE}" type="pres">
      <dgm:prSet presAssocID="{EB64ED0D-276D-4C8D-8116-6A41A4699007}" presName="parTx" presStyleLbl="revTx" presStyleIdx="0" presStyleCnt="7">
        <dgm:presLayoutVars>
          <dgm:chMax val="0"/>
          <dgm:chPref val="0"/>
        </dgm:presLayoutVars>
      </dgm:prSet>
      <dgm:spPr/>
    </dgm:pt>
    <dgm:pt modelId="{B78885E6-8982-436D-9E68-0F97FB9466E9}" type="pres">
      <dgm:prSet presAssocID="{11FE483A-AA14-4A02-8A86-00DBE5148DD4}" presName="sibTrans" presStyleCnt="0"/>
      <dgm:spPr/>
    </dgm:pt>
    <dgm:pt modelId="{D459E71B-F091-48F8-8E67-0759825B8A26}" type="pres">
      <dgm:prSet presAssocID="{07CCDF33-1B1F-4ACA-A37F-92C1856CAFBA}" presName="compNode" presStyleCnt="0"/>
      <dgm:spPr/>
    </dgm:pt>
    <dgm:pt modelId="{41EEAE67-A6DA-4040-B86B-2C3E1DE919B5}" type="pres">
      <dgm:prSet presAssocID="{07CCDF33-1B1F-4ACA-A37F-92C1856CAFBA}" presName="bgRect" presStyleLbl="bgShp" presStyleIdx="1" presStyleCnt="7"/>
      <dgm:spPr/>
    </dgm:pt>
    <dgm:pt modelId="{48EA529C-371E-443A-B2EB-09E57DFB61A8}" type="pres">
      <dgm:prSet presAssocID="{07CCDF33-1B1F-4ACA-A37F-92C1856CAFBA}"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2539D539-960E-48B8-9DD9-5FA15A7CAA3A}" type="pres">
      <dgm:prSet presAssocID="{07CCDF33-1B1F-4ACA-A37F-92C1856CAFBA}" presName="spaceRect" presStyleCnt="0"/>
      <dgm:spPr/>
    </dgm:pt>
    <dgm:pt modelId="{67490EA8-B54D-484C-B2D7-95A2E20AE7FF}" type="pres">
      <dgm:prSet presAssocID="{07CCDF33-1B1F-4ACA-A37F-92C1856CAFBA}" presName="parTx" presStyleLbl="revTx" presStyleIdx="1" presStyleCnt="7">
        <dgm:presLayoutVars>
          <dgm:chMax val="0"/>
          <dgm:chPref val="0"/>
        </dgm:presLayoutVars>
      </dgm:prSet>
      <dgm:spPr/>
    </dgm:pt>
    <dgm:pt modelId="{C1140474-CB54-42AC-BBE7-BB81251FC36A}" type="pres">
      <dgm:prSet presAssocID="{243EBCE1-0BDF-42CF-BB1A-DEE0190D575D}" presName="sibTrans" presStyleCnt="0"/>
      <dgm:spPr/>
    </dgm:pt>
    <dgm:pt modelId="{DC2E1B0A-6AEB-45E1-B99A-B5FBB6417053}" type="pres">
      <dgm:prSet presAssocID="{F9C73DBB-5E43-4F7A-98A5-CF9DA8DD4381}" presName="compNode" presStyleCnt="0"/>
      <dgm:spPr/>
    </dgm:pt>
    <dgm:pt modelId="{FB0C3B70-0B45-4D8E-9E20-6137F33353CA}" type="pres">
      <dgm:prSet presAssocID="{F9C73DBB-5E43-4F7A-98A5-CF9DA8DD4381}" presName="bgRect" presStyleLbl="bgShp" presStyleIdx="2" presStyleCnt="7"/>
      <dgm:spPr/>
    </dgm:pt>
    <dgm:pt modelId="{9B17B021-3923-4C5B-B726-90F6249CFE75}" type="pres">
      <dgm:prSet presAssocID="{F9C73DBB-5E43-4F7A-98A5-CF9DA8DD438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395E4BF7-991E-43F9-B9B2-1968577C11D0}" type="pres">
      <dgm:prSet presAssocID="{F9C73DBB-5E43-4F7A-98A5-CF9DA8DD4381}" presName="spaceRect" presStyleCnt="0"/>
      <dgm:spPr/>
    </dgm:pt>
    <dgm:pt modelId="{18B87D2D-342A-497E-B3CA-A43E67C7BF2B}" type="pres">
      <dgm:prSet presAssocID="{F9C73DBB-5E43-4F7A-98A5-CF9DA8DD4381}" presName="parTx" presStyleLbl="revTx" presStyleIdx="2" presStyleCnt="7">
        <dgm:presLayoutVars>
          <dgm:chMax val="0"/>
          <dgm:chPref val="0"/>
        </dgm:presLayoutVars>
      </dgm:prSet>
      <dgm:spPr/>
    </dgm:pt>
    <dgm:pt modelId="{67FF1E87-D05B-46A2-ACD2-E3177DEC8BAB}" type="pres">
      <dgm:prSet presAssocID="{F4BE2740-EEDD-4D9C-8A85-10B5F20D73B4}" presName="sibTrans" presStyleCnt="0"/>
      <dgm:spPr/>
    </dgm:pt>
    <dgm:pt modelId="{D18FFA5F-1172-4ED7-95B5-14244FCB1AA4}" type="pres">
      <dgm:prSet presAssocID="{40E8F7E1-A7DC-43F8-A1F6-35A87462D573}" presName="compNode" presStyleCnt="0"/>
      <dgm:spPr/>
    </dgm:pt>
    <dgm:pt modelId="{4663E009-C11D-4FAE-BA90-2EFE868E306F}" type="pres">
      <dgm:prSet presAssocID="{40E8F7E1-A7DC-43F8-A1F6-35A87462D573}" presName="bgRect" presStyleLbl="bgShp" presStyleIdx="3" presStyleCnt="7"/>
      <dgm:spPr/>
    </dgm:pt>
    <dgm:pt modelId="{570EC7F4-CAD5-4918-BB00-29E27B924646}" type="pres">
      <dgm:prSet presAssocID="{40E8F7E1-A7DC-43F8-A1F6-35A87462D573}"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AAF37CCA-9C77-438A-AA81-EEC596FB95BB}" type="pres">
      <dgm:prSet presAssocID="{40E8F7E1-A7DC-43F8-A1F6-35A87462D573}" presName="spaceRect" presStyleCnt="0"/>
      <dgm:spPr/>
    </dgm:pt>
    <dgm:pt modelId="{76B29777-9095-4530-B857-2EFB09CCF595}" type="pres">
      <dgm:prSet presAssocID="{40E8F7E1-A7DC-43F8-A1F6-35A87462D573}" presName="parTx" presStyleLbl="revTx" presStyleIdx="3" presStyleCnt="7">
        <dgm:presLayoutVars>
          <dgm:chMax val="0"/>
          <dgm:chPref val="0"/>
        </dgm:presLayoutVars>
      </dgm:prSet>
      <dgm:spPr/>
    </dgm:pt>
    <dgm:pt modelId="{45F0799F-6B9E-493A-96FC-A847F889A5BF}" type="pres">
      <dgm:prSet presAssocID="{4548E3CF-5587-44E5-A1E5-E7D5347FB2EA}" presName="sibTrans" presStyleCnt="0"/>
      <dgm:spPr/>
    </dgm:pt>
    <dgm:pt modelId="{E903C7CA-69B8-4E77-A52A-F014FA1460DF}" type="pres">
      <dgm:prSet presAssocID="{8647A782-6F5B-4DDC-8EB1-0AAF26E39AE1}" presName="compNode" presStyleCnt="0"/>
      <dgm:spPr/>
    </dgm:pt>
    <dgm:pt modelId="{29F6370A-411E-4AE0-9890-3374FDE66AD9}" type="pres">
      <dgm:prSet presAssocID="{8647A782-6F5B-4DDC-8EB1-0AAF26E39AE1}" presName="bgRect" presStyleLbl="bgShp" presStyleIdx="4" presStyleCnt="7"/>
      <dgm:spPr/>
    </dgm:pt>
    <dgm:pt modelId="{29B72EC5-FAD2-4724-A181-61D45F7883B9}" type="pres">
      <dgm:prSet presAssocID="{8647A782-6F5B-4DDC-8EB1-0AAF26E39AE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erarchy"/>
        </a:ext>
      </dgm:extLst>
    </dgm:pt>
    <dgm:pt modelId="{F10FDFD3-FA11-4108-9A66-5A3654AB54AE}" type="pres">
      <dgm:prSet presAssocID="{8647A782-6F5B-4DDC-8EB1-0AAF26E39AE1}" presName="spaceRect" presStyleCnt="0"/>
      <dgm:spPr/>
    </dgm:pt>
    <dgm:pt modelId="{98DC815E-0612-45A0-8D45-CD2C0A6A9945}" type="pres">
      <dgm:prSet presAssocID="{8647A782-6F5B-4DDC-8EB1-0AAF26E39AE1}" presName="parTx" presStyleLbl="revTx" presStyleIdx="4" presStyleCnt="7">
        <dgm:presLayoutVars>
          <dgm:chMax val="0"/>
          <dgm:chPref val="0"/>
        </dgm:presLayoutVars>
      </dgm:prSet>
      <dgm:spPr/>
    </dgm:pt>
    <dgm:pt modelId="{436584E2-7A95-4363-9BEA-4B6AAD09CBD3}" type="pres">
      <dgm:prSet presAssocID="{C43FBDB1-43B4-4DF8-A3FD-E686A28F32F0}" presName="sibTrans" presStyleCnt="0"/>
      <dgm:spPr/>
    </dgm:pt>
    <dgm:pt modelId="{39EF4486-368E-4C56-B4FC-6E9100F27C99}" type="pres">
      <dgm:prSet presAssocID="{663D6B75-8CDF-4645-933C-10FEFBD2DE67}" presName="compNode" presStyleCnt="0"/>
      <dgm:spPr/>
    </dgm:pt>
    <dgm:pt modelId="{5D4E0277-4F8B-4DB9-A84C-BC49CB9D7A63}" type="pres">
      <dgm:prSet presAssocID="{663D6B75-8CDF-4645-933C-10FEFBD2DE67}" presName="bgRect" presStyleLbl="bgShp" presStyleIdx="5" presStyleCnt="7"/>
      <dgm:spPr/>
    </dgm:pt>
    <dgm:pt modelId="{D239D529-C966-4B16-ABD5-DA275B567D45}" type="pres">
      <dgm:prSet presAssocID="{663D6B75-8CDF-4645-933C-10FEFBD2DE6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esearch"/>
        </a:ext>
      </dgm:extLst>
    </dgm:pt>
    <dgm:pt modelId="{BA471298-A18E-4073-A8E3-7FBFE00381A1}" type="pres">
      <dgm:prSet presAssocID="{663D6B75-8CDF-4645-933C-10FEFBD2DE67}" presName="spaceRect" presStyleCnt="0"/>
      <dgm:spPr/>
    </dgm:pt>
    <dgm:pt modelId="{FB8AC4B3-6004-4A91-B545-3B8CF869A032}" type="pres">
      <dgm:prSet presAssocID="{663D6B75-8CDF-4645-933C-10FEFBD2DE67}" presName="parTx" presStyleLbl="revTx" presStyleIdx="5" presStyleCnt="7">
        <dgm:presLayoutVars>
          <dgm:chMax val="0"/>
          <dgm:chPref val="0"/>
        </dgm:presLayoutVars>
      </dgm:prSet>
      <dgm:spPr/>
    </dgm:pt>
    <dgm:pt modelId="{2FE48443-CC79-4997-AD55-BBBBD1FDF8DB}" type="pres">
      <dgm:prSet presAssocID="{EB6A292A-67FE-4A27-B5A3-253CACE9F95F}" presName="sibTrans" presStyleCnt="0"/>
      <dgm:spPr/>
    </dgm:pt>
    <dgm:pt modelId="{A2B4BAD4-53DB-46B0-813F-0AF18770B65A}" type="pres">
      <dgm:prSet presAssocID="{2866C8F6-C94D-4015-BB6D-A3E7B43CCF7C}" presName="compNode" presStyleCnt="0"/>
      <dgm:spPr/>
    </dgm:pt>
    <dgm:pt modelId="{E435200E-A437-48FC-B0BD-D3F0C83C76A7}" type="pres">
      <dgm:prSet presAssocID="{2866C8F6-C94D-4015-BB6D-A3E7B43CCF7C}" presName="bgRect" presStyleLbl="bgShp" presStyleIdx="6" presStyleCnt="7"/>
      <dgm:spPr/>
    </dgm:pt>
    <dgm:pt modelId="{BFE5F938-7CA7-45E5-8801-E8A8395C8A84}" type="pres">
      <dgm:prSet presAssocID="{2866C8F6-C94D-4015-BB6D-A3E7B43CCF7C}"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Medal"/>
        </a:ext>
      </dgm:extLst>
    </dgm:pt>
    <dgm:pt modelId="{8805B279-FC46-4A9D-80ED-02FD579DA376}" type="pres">
      <dgm:prSet presAssocID="{2866C8F6-C94D-4015-BB6D-A3E7B43CCF7C}" presName="spaceRect" presStyleCnt="0"/>
      <dgm:spPr/>
    </dgm:pt>
    <dgm:pt modelId="{15EA480D-9CE3-46EA-80DF-313EC6E4E6E4}" type="pres">
      <dgm:prSet presAssocID="{2866C8F6-C94D-4015-BB6D-A3E7B43CCF7C}" presName="parTx" presStyleLbl="revTx" presStyleIdx="6" presStyleCnt="7">
        <dgm:presLayoutVars>
          <dgm:chMax val="0"/>
          <dgm:chPref val="0"/>
        </dgm:presLayoutVars>
      </dgm:prSet>
      <dgm:spPr/>
    </dgm:pt>
  </dgm:ptLst>
  <dgm:cxnLst>
    <dgm:cxn modelId="{2B192003-5F6B-4004-8267-EF755A9D97B5}" srcId="{B1453948-7A31-4C78-B7A0-7B79A90AC361}" destId="{07CCDF33-1B1F-4ACA-A37F-92C1856CAFBA}" srcOrd="1" destOrd="0" parTransId="{38AC3E68-060E-4591-90DD-6D2502549B14}" sibTransId="{243EBCE1-0BDF-42CF-BB1A-DEE0190D575D}"/>
    <dgm:cxn modelId="{39426606-22D2-4A96-B0F4-7A0F78AA494D}" srcId="{B1453948-7A31-4C78-B7A0-7B79A90AC361}" destId="{EB64ED0D-276D-4C8D-8116-6A41A4699007}" srcOrd="0" destOrd="0" parTransId="{CAA15AEE-5A21-4BFF-936C-45D477FC6AF2}" sibTransId="{11FE483A-AA14-4A02-8A86-00DBE5148DD4}"/>
    <dgm:cxn modelId="{F98DDC0A-A1AB-3645-AD76-860BBF560972}" type="presOf" srcId="{B1453948-7A31-4C78-B7A0-7B79A90AC361}" destId="{EC5C06EB-A070-49FD-82FE-8D5252966DE9}" srcOrd="0" destOrd="0" presId="urn:microsoft.com/office/officeart/2018/2/layout/IconVerticalSolidList"/>
    <dgm:cxn modelId="{04051B63-F1C9-4B62-A0A1-23A0FF75F442}" srcId="{B1453948-7A31-4C78-B7A0-7B79A90AC361}" destId="{8647A782-6F5B-4DDC-8EB1-0AAF26E39AE1}" srcOrd="4" destOrd="0" parTransId="{BAE854EE-60B4-47D0-A97F-A6D6B9A7AEF6}" sibTransId="{C43FBDB1-43B4-4DF8-A3FD-E686A28F32F0}"/>
    <dgm:cxn modelId="{53720276-0683-954A-A913-2ABBD7C063A5}" type="presOf" srcId="{663D6B75-8CDF-4645-933C-10FEFBD2DE67}" destId="{FB8AC4B3-6004-4A91-B545-3B8CF869A032}" srcOrd="0" destOrd="0" presId="urn:microsoft.com/office/officeart/2018/2/layout/IconVerticalSolidList"/>
    <dgm:cxn modelId="{83EF6A8B-3E45-0243-B00C-DC99FE53F4B8}" type="presOf" srcId="{8647A782-6F5B-4DDC-8EB1-0AAF26E39AE1}" destId="{98DC815E-0612-45A0-8D45-CD2C0A6A9945}" srcOrd="0" destOrd="0" presId="urn:microsoft.com/office/officeart/2018/2/layout/IconVerticalSolidList"/>
    <dgm:cxn modelId="{9773698D-3C57-4D75-A924-BAA793F5ACC8}" srcId="{B1453948-7A31-4C78-B7A0-7B79A90AC361}" destId="{40E8F7E1-A7DC-43F8-A1F6-35A87462D573}" srcOrd="3" destOrd="0" parTransId="{49D1CF1D-F1EC-4863-8333-5F00D6C61E13}" sibTransId="{4548E3CF-5587-44E5-A1E5-E7D5347FB2EA}"/>
    <dgm:cxn modelId="{E13129AD-2678-44FC-B09C-51B942F72667}" srcId="{B1453948-7A31-4C78-B7A0-7B79A90AC361}" destId="{F9C73DBB-5E43-4F7A-98A5-CF9DA8DD4381}" srcOrd="2" destOrd="0" parTransId="{2D1F6CF7-9950-46CA-BB81-4969393E42F2}" sibTransId="{F4BE2740-EEDD-4D9C-8A85-10B5F20D73B4}"/>
    <dgm:cxn modelId="{35FA05B9-EE45-024F-B46F-74EB03C11786}" type="presOf" srcId="{07CCDF33-1B1F-4ACA-A37F-92C1856CAFBA}" destId="{67490EA8-B54D-484C-B2D7-95A2E20AE7FF}" srcOrd="0" destOrd="0" presId="urn:microsoft.com/office/officeart/2018/2/layout/IconVerticalSolidList"/>
    <dgm:cxn modelId="{16D390BD-409D-4D71-BDD9-60D38D839D6B}" srcId="{B1453948-7A31-4C78-B7A0-7B79A90AC361}" destId="{2866C8F6-C94D-4015-BB6D-A3E7B43CCF7C}" srcOrd="6" destOrd="0" parTransId="{6C7E92A9-C438-42A4-8126-5B363B485954}" sibTransId="{AC681463-EDC7-4766-98EB-7376E5FCEEED}"/>
    <dgm:cxn modelId="{5BD5E3BE-BADB-4140-BD69-D609D204F387}" type="presOf" srcId="{2866C8F6-C94D-4015-BB6D-A3E7B43CCF7C}" destId="{15EA480D-9CE3-46EA-80DF-313EC6E4E6E4}" srcOrd="0" destOrd="0" presId="urn:microsoft.com/office/officeart/2018/2/layout/IconVerticalSolidList"/>
    <dgm:cxn modelId="{836E16E5-2EE3-0448-9F54-F9E39769518F}" type="presOf" srcId="{EB64ED0D-276D-4C8D-8116-6A41A4699007}" destId="{15FEA060-F956-4E69-B65A-1038074B95AE}" srcOrd="0" destOrd="0" presId="urn:microsoft.com/office/officeart/2018/2/layout/IconVerticalSolidList"/>
    <dgm:cxn modelId="{B5025DEB-7293-1B46-9287-381CE66D9526}" type="presOf" srcId="{F9C73DBB-5E43-4F7A-98A5-CF9DA8DD4381}" destId="{18B87D2D-342A-497E-B3CA-A43E67C7BF2B}" srcOrd="0" destOrd="0" presId="urn:microsoft.com/office/officeart/2018/2/layout/IconVerticalSolidList"/>
    <dgm:cxn modelId="{A83954F1-8441-4009-95C7-4A911EF2D24F}" srcId="{B1453948-7A31-4C78-B7A0-7B79A90AC361}" destId="{663D6B75-8CDF-4645-933C-10FEFBD2DE67}" srcOrd="5" destOrd="0" parTransId="{53642B13-321F-41AE-9E56-FF394F3C25FA}" sibTransId="{EB6A292A-67FE-4A27-B5A3-253CACE9F95F}"/>
    <dgm:cxn modelId="{BA6BE5FD-7669-524C-B291-31668506959D}" type="presOf" srcId="{40E8F7E1-A7DC-43F8-A1F6-35A87462D573}" destId="{76B29777-9095-4530-B857-2EFB09CCF595}" srcOrd="0" destOrd="0" presId="urn:microsoft.com/office/officeart/2018/2/layout/IconVerticalSolidList"/>
    <dgm:cxn modelId="{A1CB0939-4FD7-E84D-8135-EAFB07B45E17}" type="presParOf" srcId="{EC5C06EB-A070-49FD-82FE-8D5252966DE9}" destId="{2F5E039B-FB6C-441B-87B4-A232A7E0C820}" srcOrd="0" destOrd="0" presId="urn:microsoft.com/office/officeart/2018/2/layout/IconVerticalSolidList"/>
    <dgm:cxn modelId="{923C3B9D-081F-AB45-A6C4-DD0A3E1B531A}" type="presParOf" srcId="{2F5E039B-FB6C-441B-87B4-A232A7E0C820}" destId="{BA270ED5-8726-4882-903B-1F5D2FE93570}" srcOrd="0" destOrd="0" presId="urn:microsoft.com/office/officeart/2018/2/layout/IconVerticalSolidList"/>
    <dgm:cxn modelId="{06DA12F4-DA7F-464E-A522-C3633C555128}" type="presParOf" srcId="{2F5E039B-FB6C-441B-87B4-A232A7E0C820}" destId="{FFF069AC-D1FC-4E8E-ABDA-5EB6DC98CB65}" srcOrd="1" destOrd="0" presId="urn:microsoft.com/office/officeart/2018/2/layout/IconVerticalSolidList"/>
    <dgm:cxn modelId="{3310C033-759D-3843-B5DD-013A23D8E6D8}" type="presParOf" srcId="{2F5E039B-FB6C-441B-87B4-A232A7E0C820}" destId="{A029418E-06A3-4AEB-874A-1DC53B48AB6A}" srcOrd="2" destOrd="0" presId="urn:microsoft.com/office/officeart/2018/2/layout/IconVerticalSolidList"/>
    <dgm:cxn modelId="{B8DC3C30-1B32-F74A-8E28-EDABF5036BA3}" type="presParOf" srcId="{2F5E039B-FB6C-441B-87B4-A232A7E0C820}" destId="{15FEA060-F956-4E69-B65A-1038074B95AE}" srcOrd="3" destOrd="0" presId="urn:microsoft.com/office/officeart/2018/2/layout/IconVerticalSolidList"/>
    <dgm:cxn modelId="{ACCB3D0E-0B3F-5C40-BA52-304862A30371}" type="presParOf" srcId="{EC5C06EB-A070-49FD-82FE-8D5252966DE9}" destId="{B78885E6-8982-436D-9E68-0F97FB9466E9}" srcOrd="1" destOrd="0" presId="urn:microsoft.com/office/officeart/2018/2/layout/IconVerticalSolidList"/>
    <dgm:cxn modelId="{3B2725D1-4997-9349-BEC5-7CFDD8DF7AC5}" type="presParOf" srcId="{EC5C06EB-A070-49FD-82FE-8D5252966DE9}" destId="{D459E71B-F091-48F8-8E67-0759825B8A26}" srcOrd="2" destOrd="0" presId="urn:microsoft.com/office/officeart/2018/2/layout/IconVerticalSolidList"/>
    <dgm:cxn modelId="{26DA8558-CDBC-454B-9AEA-BD76CBD7ADB3}" type="presParOf" srcId="{D459E71B-F091-48F8-8E67-0759825B8A26}" destId="{41EEAE67-A6DA-4040-B86B-2C3E1DE919B5}" srcOrd="0" destOrd="0" presId="urn:microsoft.com/office/officeart/2018/2/layout/IconVerticalSolidList"/>
    <dgm:cxn modelId="{0EE8B938-B95A-2748-8072-58936862432B}" type="presParOf" srcId="{D459E71B-F091-48F8-8E67-0759825B8A26}" destId="{48EA529C-371E-443A-B2EB-09E57DFB61A8}" srcOrd="1" destOrd="0" presId="urn:microsoft.com/office/officeart/2018/2/layout/IconVerticalSolidList"/>
    <dgm:cxn modelId="{7AB0F237-CAE8-A84A-BC5E-F50B0DEF3B78}" type="presParOf" srcId="{D459E71B-F091-48F8-8E67-0759825B8A26}" destId="{2539D539-960E-48B8-9DD9-5FA15A7CAA3A}" srcOrd="2" destOrd="0" presId="urn:microsoft.com/office/officeart/2018/2/layout/IconVerticalSolidList"/>
    <dgm:cxn modelId="{0809A287-92AF-A04F-A0BB-57016341EA02}" type="presParOf" srcId="{D459E71B-F091-48F8-8E67-0759825B8A26}" destId="{67490EA8-B54D-484C-B2D7-95A2E20AE7FF}" srcOrd="3" destOrd="0" presId="urn:microsoft.com/office/officeart/2018/2/layout/IconVerticalSolidList"/>
    <dgm:cxn modelId="{48E18358-17AF-C447-A9C4-D67EA1DDE7D9}" type="presParOf" srcId="{EC5C06EB-A070-49FD-82FE-8D5252966DE9}" destId="{C1140474-CB54-42AC-BBE7-BB81251FC36A}" srcOrd="3" destOrd="0" presId="urn:microsoft.com/office/officeart/2018/2/layout/IconVerticalSolidList"/>
    <dgm:cxn modelId="{E614D77C-02A7-3A49-A6A8-EB077A8009D8}" type="presParOf" srcId="{EC5C06EB-A070-49FD-82FE-8D5252966DE9}" destId="{DC2E1B0A-6AEB-45E1-B99A-B5FBB6417053}" srcOrd="4" destOrd="0" presId="urn:microsoft.com/office/officeart/2018/2/layout/IconVerticalSolidList"/>
    <dgm:cxn modelId="{7B1E7E8E-8293-194F-AE9F-C77186BFCF0D}" type="presParOf" srcId="{DC2E1B0A-6AEB-45E1-B99A-B5FBB6417053}" destId="{FB0C3B70-0B45-4D8E-9E20-6137F33353CA}" srcOrd="0" destOrd="0" presId="urn:microsoft.com/office/officeart/2018/2/layout/IconVerticalSolidList"/>
    <dgm:cxn modelId="{6D1E6760-3ACC-9440-9791-62597C991191}" type="presParOf" srcId="{DC2E1B0A-6AEB-45E1-B99A-B5FBB6417053}" destId="{9B17B021-3923-4C5B-B726-90F6249CFE75}" srcOrd="1" destOrd="0" presId="urn:microsoft.com/office/officeart/2018/2/layout/IconVerticalSolidList"/>
    <dgm:cxn modelId="{4F024ABB-AA67-8245-BA54-A8CE2C1F8728}" type="presParOf" srcId="{DC2E1B0A-6AEB-45E1-B99A-B5FBB6417053}" destId="{395E4BF7-991E-43F9-B9B2-1968577C11D0}" srcOrd="2" destOrd="0" presId="urn:microsoft.com/office/officeart/2018/2/layout/IconVerticalSolidList"/>
    <dgm:cxn modelId="{1F313FC1-FEA1-A845-AF65-AEEF1A1DEDF4}" type="presParOf" srcId="{DC2E1B0A-6AEB-45E1-B99A-B5FBB6417053}" destId="{18B87D2D-342A-497E-B3CA-A43E67C7BF2B}" srcOrd="3" destOrd="0" presId="urn:microsoft.com/office/officeart/2018/2/layout/IconVerticalSolidList"/>
    <dgm:cxn modelId="{640EE9B5-E13B-894F-A17F-85839C4C0688}" type="presParOf" srcId="{EC5C06EB-A070-49FD-82FE-8D5252966DE9}" destId="{67FF1E87-D05B-46A2-ACD2-E3177DEC8BAB}" srcOrd="5" destOrd="0" presId="urn:microsoft.com/office/officeart/2018/2/layout/IconVerticalSolidList"/>
    <dgm:cxn modelId="{CF65DE4D-6FEB-604C-B938-32805F73AD20}" type="presParOf" srcId="{EC5C06EB-A070-49FD-82FE-8D5252966DE9}" destId="{D18FFA5F-1172-4ED7-95B5-14244FCB1AA4}" srcOrd="6" destOrd="0" presId="urn:microsoft.com/office/officeart/2018/2/layout/IconVerticalSolidList"/>
    <dgm:cxn modelId="{4F1BCA99-8AF6-4345-AA6E-419919EEF953}" type="presParOf" srcId="{D18FFA5F-1172-4ED7-95B5-14244FCB1AA4}" destId="{4663E009-C11D-4FAE-BA90-2EFE868E306F}" srcOrd="0" destOrd="0" presId="urn:microsoft.com/office/officeart/2018/2/layout/IconVerticalSolidList"/>
    <dgm:cxn modelId="{307E028B-724E-A34F-B8C9-7054A1D4A3C2}" type="presParOf" srcId="{D18FFA5F-1172-4ED7-95B5-14244FCB1AA4}" destId="{570EC7F4-CAD5-4918-BB00-29E27B924646}" srcOrd="1" destOrd="0" presId="urn:microsoft.com/office/officeart/2018/2/layout/IconVerticalSolidList"/>
    <dgm:cxn modelId="{048C0532-AAD4-8249-AA92-697CC6891473}" type="presParOf" srcId="{D18FFA5F-1172-4ED7-95B5-14244FCB1AA4}" destId="{AAF37CCA-9C77-438A-AA81-EEC596FB95BB}" srcOrd="2" destOrd="0" presId="urn:microsoft.com/office/officeart/2018/2/layout/IconVerticalSolidList"/>
    <dgm:cxn modelId="{A87AADED-832C-D840-8240-10422EF3AB5C}" type="presParOf" srcId="{D18FFA5F-1172-4ED7-95B5-14244FCB1AA4}" destId="{76B29777-9095-4530-B857-2EFB09CCF595}" srcOrd="3" destOrd="0" presId="urn:microsoft.com/office/officeart/2018/2/layout/IconVerticalSolidList"/>
    <dgm:cxn modelId="{16FA8B9B-CFB2-7947-BEC7-D2FFB4E40435}" type="presParOf" srcId="{EC5C06EB-A070-49FD-82FE-8D5252966DE9}" destId="{45F0799F-6B9E-493A-96FC-A847F889A5BF}" srcOrd="7" destOrd="0" presId="urn:microsoft.com/office/officeart/2018/2/layout/IconVerticalSolidList"/>
    <dgm:cxn modelId="{C84E16BD-624D-6345-AAE2-2899D80AD0BF}" type="presParOf" srcId="{EC5C06EB-A070-49FD-82FE-8D5252966DE9}" destId="{E903C7CA-69B8-4E77-A52A-F014FA1460DF}" srcOrd="8" destOrd="0" presId="urn:microsoft.com/office/officeart/2018/2/layout/IconVerticalSolidList"/>
    <dgm:cxn modelId="{FEE8D385-0927-4E42-A8CD-71EDE2B3EAB9}" type="presParOf" srcId="{E903C7CA-69B8-4E77-A52A-F014FA1460DF}" destId="{29F6370A-411E-4AE0-9890-3374FDE66AD9}" srcOrd="0" destOrd="0" presId="urn:microsoft.com/office/officeart/2018/2/layout/IconVerticalSolidList"/>
    <dgm:cxn modelId="{DE33DDD2-7D7E-F748-9027-C13BF73D56E5}" type="presParOf" srcId="{E903C7CA-69B8-4E77-A52A-F014FA1460DF}" destId="{29B72EC5-FAD2-4724-A181-61D45F7883B9}" srcOrd="1" destOrd="0" presId="urn:microsoft.com/office/officeart/2018/2/layout/IconVerticalSolidList"/>
    <dgm:cxn modelId="{291AC53B-9A7C-EF48-8414-2974DADB807B}" type="presParOf" srcId="{E903C7CA-69B8-4E77-A52A-F014FA1460DF}" destId="{F10FDFD3-FA11-4108-9A66-5A3654AB54AE}" srcOrd="2" destOrd="0" presId="urn:microsoft.com/office/officeart/2018/2/layout/IconVerticalSolidList"/>
    <dgm:cxn modelId="{6FF5CECB-FB6A-304A-B9C7-A786CA1B308C}" type="presParOf" srcId="{E903C7CA-69B8-4E77-A52A-F014FA1460DF}" destId="{98DC815E-0612-45A0-8D45-CD2C0A6A9945}" srcOrd="3" destOrd="0" presId="urn:microsoft.com/office/officeart/2018/2/layout/IconVerticalSolidList"/>
    <dgm:cxn modelId="{59034858-8C4D-9147-A0D9-942B6159CFB0}" type="presParOf" srcId="{EC5C06EB-A070-49FD-82FE-8D5252966DE9}" destId="{436584E2-7A95-4363-9BEA-4B6AAD09CBD3}" srcOrd="9" destOrd="0" presId="urn:microsoft.com/office/officeart/2018/2/layout/IconVerticalSolidList"/>
    <dgm:cxn modelId="{77D6FDFF-857C-D548-BE27-B43AADABBC80}" type="presParOf" srcId="{EC5C06EB-A070-49FD-82FE-8D5252966DE9}" destId="{39EF4486-368E-4C56-B4FC-6E9100F27C99}" srcOrd="10" destOrd="0" presId="urn:microsoft.com/office/officeart/2018/2/layout/IconVerticalSolidList"/>
    <dgm:cxn modelId="{0E0C2E16-660B-654D-93D7-247000D06871}" type="presParOf" srcId="{39EF4486-368E-4C56-B4FC-6E9100F27C99}" destId="{5D4E0277-4F8B-4DB9-A84C-BC49CB9D7A63}" srcOrd="0" destOrd="0" presId="urn:microsoft.com/office/officeart/2018/2/layout/IconVerticalSolidList"/>
    <dgm:cxn modelId="{063D9449-ECD2-DE49-A2FD-79A75782317B}" type="presParOf" srcId="{39EF4486-368E-4C56-B4FC-6E9100F27C99}" destId="{D239D529-C966-4B16-ABD5-DA275B567D45}" srcOrd="1" destOrd="0" presId="urn:microsoft.com/office/officeart/2018/2/layout/IconVerticalSolidList"/>
    <dgm:cxn modelId="{BD5D1645-BF2C-914A-9A2F-ABC11F842E62}" type="presParOf" srcId="{39EF4486-368E-4C56-B4FC-6E9100F27C99}" destId="{BA471298-A18E-4073-A8E3-7FBFE00381A1}" srcOrd="2" destOrd="0" presId="urn:microsoft.com/office/officeart/2018/2/layout/IconVerticalSolidList"/>
    <dgm:cxn modelId="{29541595-F158-D54D-925C-A7D3C6462646}" type="presParOf" srcId="{39EF4486-368E-4C56-B4FC-6E9100F27C99}" destId="{FB8AC4B3-6004-4A91-B545-3B8CF869A032}" srcOrd="3" destOrd="0" presId="urn:microsoft.com/office/officeart/2018/2/layout/IconVerticalSolidList"/>
    <dgm:cxn modelId="{5624E9B2-A22D-FC44-84FE-8D3F524BAEC4}" type="presParOf" srcId="{EC5C06EB-A070-49FD-82FE-8D5252966DE9}" destId="{2FE48443-CC79-4997-AD55-BBBBD1FDF8DB}" srcOrd="11" destOrd="0" presId="urn:microsoft.com/office/officeart/2018/2/layout/IconVerticalSolidList"/>
    <dgm:cxn modelId="{A96F4586-DA61-9A48-AD44-2CF94E6C8BBC}" type="presParOf" srcId="{EC5C06EB-A070-49FD-82FE-8D5252966DE9}" destId="{A2B4BAD4-53DB-46B0-813F-0AF18770B65A}" srcOrd="12" destOrd="0" presId="urn:microsoft.com/office/officeart/2018/2/layout/IconVerticalSolidList"/>
    <dgm:cxn modelId="{CC8D0723-09DA-5344-A7B0-3E0E0DCBCF58}" type="presParOf" srcId="{A2B4BAD4-53DB-46B0-813F-0AF18770B65A}" destId="{E435200E-A437-48FC-B0BD-D3F0C83C76A7}" srcOrd="0" destOrd="0" presId="urn:microsoft.com/office/officeart/2018/2/layout/IconVerticalSolidList"/>
    <dgm:cxn modelId="{BBF7D658-08A2-6D49-80BD-45D9690D707F}" type="presParOf" srcId="{A2B4BAD4-53DB-46B0-813F-0AF18770B65A}" destId="{BFE5F938-7CA7-45E5-8801-E8A8395C8A84}" srcOrd="1" destOrd="0" presId="urn:microsoft.com/office/officeart/2018/2/layout/IconVerticalSolidList"/>
    <dgm:cxn modelId="{1CAC6CB4-ADFD-0942-B3C0-7BAB932ACCD2}" type="presParOf" srcId="{A2B4BAD4-53DB-46B0-813F-0AF18770B65A}" destId="{8805B279-FC46-4A9D-80ED-02FD579DA376}" srcOrd="2" destOrd="0" presId="urn:microsoft.com/office/officeart/2018/2/layout/IconVerticalSolidList"/>
    <dgm:cxn modelId="{4935D210-8F20-7B4C-96E5-7AB444CB5058}" type="presParOf" srcId="{A2B4BAD4-53DB-46B0-813F-0AF18770B65A}" destId="{15EA480D-9CE3-46EA-80DF-313EC6E4E6E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4D82CCF-E3FD-4BDF-8D0D-5EFA5997A541}"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11B1EC88-6100-41A1-9547-387EE9EE1865}">
      <dgm:prSet/>
      <dgm:spPr/>
      <dgm:t>
        <a:bodyPr/>
        <a:lstStyle/>
        <a:p>
          <a:r>
            <a:rPr lang="en-US"/>
            <a:t>Power BI Desktop:</a:t>
          </a:r>
        </a:p>
      </dgm:t>
    </dgm:pt>
    <dgm:pt modelId="{C91F4CC8-DBC4-4EBE-93AA-6E4AE5C55358}" type="parTrans" cxnId="{C1AFE7AD-6EFA-420D-9136-2BF3478516E7}">
      <dgm:prSet/>
      <dgm:spPr/>
      <dgm:t>
        <a:bodyPr/>
        <a:lstStyle/>
        <a:p>
          <a:endParaRPr lang="en-US"/>
        </a:p>
      </dgm:t>
    </dgm:pt>
    <dgm:pt modelId="{D1BE6BD1-1495-469D-BA86-649FCCC5B8C0}" type="sibTrans" cxnId="{C1AFE7AD-6EFA-420D-9136-2BF3478516E7}">
      <dgm:prSet/>
      <dgm:spPr/>
      <dgm:t>
        <a:bodyPr/>
        <a:lstStyle/>
        <a:p>
          <a:endParaRPr lang="en-US"/>
        </a:p>
      </dgm:t>
    </dgm:pt>
    <dgm:pt modelId="{7E17BAD2-B874-4380-B2DC-CE99853BB537}">
      <dgm:prSet/>
      <dgm:spPr/>
      <dgm:t>
        <a:bodyPr/>
        <a:lstStyle/>
        <a:p>
          <a:r>
            <a:rPr lang="en-US"/>
            <a:t>Desktop application for creating and designing data models, reports, and dashboards.</a:t>
          </a:r>
        </a:p>
      </dgm:t>
    </dgm:pt>
    <dgm:pt modelId="{954D1911-FFA4-4A80-8F2E-D1106822A841}" type="parTrans" cxnId="{1F506519-ED52-4CD0-8D6E-C83B95C8A609}">
      <dgm:prSet/>
      <dgm:spPr/>
      <dgm:t>
        <a:bodyPr/>
        <a:lstStyle/>
        <a:p>
          <a:endParaRPr lang="en-US"/>
        </a:p>
      </dgm:t>
    </dgm:pt>
    <dgm:pt modelId="{3FC56B7D-EB16-4507-B6FB-DF837047D168}" type="sibTrans" cxnId="{1F506519-ED52-4CD0-8D6E-C83B95C8A609}">
      <dgm:prSet/>
      <dgm:spPr/>
      <dgm:t>
        <a:bodyPr/>
        <a:lstStyle/>
        <a:p>
          <a:endParaRPr lang="en-US"/>
        </a:p>
      </dgm:t>
    </dgm:pt>
    <dgm:pt modelId="{78597EE8-5465-4E5A-AE6D-01EB7208DD56}">
      <dgm:prSet/>
      <dgm:spPr/>
      <dgm:t>
        <a:bodyPr/>
        <a:lstStyle/>
        <a:p>
          <a:r>
            <a:rPr lang="en-US"/>
            <a:t>Features include data importing, data modeling, report authoring, and visualization customization.</a:t>
          </a:r>
        </a:p>
      </dgm:t>
    </dgm:pt>
    <dgm:pt modelId="{8172B523-5192-4A9D-B3B6-FDDCA6E21A87}" type="parTrans" cxnId="{B9937A15-3FBA-4611-8B42-59861B86B9D3}">
      <dgm:prSet/>
      <dgm:spPr/>
      <dgm:t>
        <a:bodyPr/>
        <a:lstStyle/>
        <a:p>
          <a:endParaRPr lang="en-US"/>
        </a:p>
      </dgm:t>
    </dgm:pt>
    <dgm:pt modelId="{866530BE-A72E-4910-B5D5-3A661E632D4F}" type="sibTrans" cxnId="{B9937A15-3FBA-4611-8B42-59861B86B9D3}">
      <dgm:prSet/>
      <dgm:spPr/>
      <dgm:t>
        <a:bodyPr/>
        <a:lstStyle/>
        <a:p>
          <a:endParaRPr lang="en-US"/>
        </a:p>
      </dgm:t>
    </dgm:pt>
    <dgm:pt modelId="{C1305794-F0D0-4973-AB97-1BFA1A5A88FA}">
      <dgm:prSet/>
      <dgm:spPr/>
      <dgm:t>
        <a:bodyPr/>
        <a:lstStyle/>
        <a:p>
          <a:r>
            <a:rPr lang="en-US"/>
            <a:t>Power BI Service:</a:t>
          </a:r>
        </a:p>
      </dgm:t>
    </dgm:pt>
    <dgm:pt modelId="{2DBBA11B-A326-4BA4-B1DF-4F36822CDD92}" type="parTrans" cxnId="{AFD132CD-B418-4645-9A4E-1D3EFF27D04A}">
      <dgm:prSet/>
      <dgm:spPr/>
      <dgm:t>
        <a:bodyPr/>
        <a:lstStyle/>
        <a:p>
          <a:endParaRPr lang="en-US"/>
        </a:p>
      </dgm:t>
    </dgm:pt>
    <dgm:pt modelId="{1E3E98B8-C02A-4E85-95D7-4661F9D41BF3}" type="sibTrans" cxnId="{AFD132CD-B418-4645-9A4E-1D3EFF27D04A}">
      <dgm:prSet/>
      <dgm:spPr/>
      <dgm:t>
        <a:bodyPr/>
        <a:lstStyle/>
        <a:p>
          <a:endParaRPr lang="en-US"/>
        </a:p>
      </dgm:t>
    </dgm:pt>
    <dgm:pt modelId="{39064FE7-856E-4444-8A24-010629774552}">
      <dgm:prSet/>
      <dgm:spPr/>
      <dgm:t>
        <a:bodyPr/>
        <a:lstStyle/>
        <a:p>
          <a:r>
            <a:rPr lang="en-US"/>
            <a:t>Web-based platform for publishing, sharing, and collaborating on Power BI content.</a:t>
          </a:r>
        </a:p>
      </dgm:t>
    </dgm:pt>
    <dgm:pt modelId="{AFAAF7EC-7E31-4EDC-B902-CB3ED4213631}" type="parTrans" cxnId="{CA4076CE-AD5D-41BD-9FAC-58F3A88E8280}">
      <dgm:prSet/>
      <dgm:spPr/>
      <dgm:t>
        <a:bodyPr/>
        <a:lstStyle/>
        <a:p>
          <a:endParaRPr lang="en-US"/>
        </a:p>
      </dgm:t>
    </dgm:pt>
    <dgm:pt modelId="{AB4789C0-4501-469E-80D7-2ADCA3A81415}" type="sibTrans" cxnId="{CA4076CE-AD5D-41BD-9FAC-58F3A88E8280}">
      <dgm:prSet/>
      <dgm:spPr/>
      <dgm:t>
        <a:bodyPr/>
        <a:lstStyle/>
        <a:p>
          <a:endParaRPr lang="en-US"/>
        </a:p>
      </dgm:t>
    </dgm:pt>
    <dgm:pt modelId="{68F09BA1-2A83-4570-BCC1-E2CE4EC18667}">
      <dgm:prSet/>
      <dgm:spPr/>
      <dgm:t>
        <a:bodyPr/>
        <a:lstStyle/>
        <a:p>
          <a:r>
            <a:rPr lang="en-US"/>
            <a:t>Allows users to view and interact with reports and dashboards, schedule data refreshes, and manage access permissions.</a:t>
          </a:r>
        </a:p>
      </dgm:t>
    </dgm:pt>
    <dgm:pt modelId="{C04B317F-1F8E-4A57-ABD1-742CF800511F}" type="parTrans" cxnId="{92902B6A-9E54-448F-9AF1-7DA8A38B0BB6}">
      <dgm:prSet/>
      <dgm:spPr/>
      <dgm:t>
        <a:bodyPr/>
        <a:lstStyle/>
        <a:p>
          <a:endParaRPr lang="en-US"/>
        </a:p>
      </dgm:t>
    </dgm:pt>
    <dgm:pt modelId="{EE487C64-748B-4B95-87FF-55EB224A288C}" type="sibTrans" cxnId="{92902B6A-9E54-448F-9AF1-7DA8A38B0BB6}">
      <dgm:prSet/>
      <dgm:spPr/>
      <dgm:t>
        <a:bodyPr/>
        <a:lstStyle/>
        <a:p>
          <a:endParaRPr lang="en-US"/>
        </a:p>
      </dgm:t>
    </dgm:pt>
    <dgm:pt modelId="{97C0F2E9-753B-42D6-A32E-70FCBC3BBE14}">
      <dgm:prSet/>
      <dgm:spPr/>
      <dgm:t>
        <a:bodyPr/>
        <a:lstStyle/>
        <a:p>
          <a:r>
            <a:rPr lang="en-US"/>
            <a:t>Power BI Mobile:</a:t>
          </a:r>
        </a:p>
      </dgm:t>
    </dgm:pt>
    <dgm:pt modelId="{4FBCD524-4C3E-4F49-8886-85043C887EAB}" type="parTrans" cxnId="{9407AB16-0FA9-4C88-9EEC-65B5A734BD7D}">
      <dgm:prSet/>
      <dgm:spPr/>
      <dgm:t>
        <a:bodyPr/>
        <a:lstStyle/>
        <a:p>
          <a:endParaRPr lang="en-US"/>
        </a:p>
      </dgm:t>
    </dgm:pt>
    <dgm:pt modelId="{8ACD60E8-D51E-4136-BD1E-D218CAB9D298}" type="sibTrans" cxnId="{9407AB16-0FA9-4C88-9EEC-65B5A734BD7D}">
      <dgm:prSet/>
      <dgm:spPr/>
      <dgm:t>
        <a:bodyPr/>
        <a:lstStyle/>
        <a:p>
          <a:endParaRPr lang="en-US"/>
        </a:p>
      </dgm:t>
    </dgm:pt>
    <dgm:pt modelId="{F13BC0E2-50E6-4A5E-B586-D98D3331B37C}">
      <dgm:prSet/>
      <dgm:spPr/>
      <dgm:t>
        <a:bodyPr/>
        <a:lstStyle/>
        <a:p>
          <a:r>
            <a:rPr lang="en-US"/>
            <a:t>Mobile app for accessing Power BI content on smartphones and tablets.</a:t>
          </a:r>
        </a:p>
      </dgm:t>
    </dgm:pt>
    <dgm:pt modelId="{32432C3D-952B-48DF-B595-0569CA231B90}" type="parTrans" cxnId="{33FB82FE-664C-456C-B5FD-D1006E91CBB9}">
      <dgm:prSet/>
      <dgm:spPr/>
      <dgm:t>
        <a:bodyPr/>
        <a:lstStyle/>
        <a:p>
          <a:endParaRPr lang="en-US"/>
        </a:p>
      </dgm:t>
    </dgm:pt>
    <dgm:pt modelId="{52224425-2424-43F3-AE9F-28E255C8DA5C}" type="sibTrans" cxnId="{33FB82FE-664C-456C-B5FD-D1006E91CBB9}">
      <dgm:prSet/>
      <dgm:spPr/>
      <dgm:t>
        <a:bodyPr/>
        <a:lstStyle/>
        <a:p>
          <a:endParaRPr lang="en-US"/>
        </a:p>
      </dgm:t>
    </dgm:pt>
    <dgm:pt modelId="{E58FCFCC-4F04-4A39-B01B-263DFEEF48C3}">
      <dgm:prSet/>
      <dgm:spPr/>
      <dgm:t>
        <a:bodyPr/>
        <a:lstStyle/>
        <a:p>
          <a:r>
            <a:rPr lang="en-US"/>
            <a:t>Provides interactive viewing of reports and dashboards, with support for offline access and notifications. </a:t>
          </a:r>
        </a:p>
      </dgm:t>
    </dgm:pt>
    <dgm:pt modelId="{BFAC5ECF-C5DD-4D66-84BA-F30AA8F8173B}" type="parTrans" cxnId="{024EC1D6-10BA-4117-A01F-86DD32763351}">
      <dgm:prSet/>
      <dgm:spPr/>
      <dgm:t>
        <a:bodyPr/>
        <a:lstStyle/>
        <a:p>
          <a:endParaRPr lang="en-US"/>
        </a:p>
      </dgm:t>
    </dgm:pt>
    <dgm:pt modelId="{EC36B583-57E5-41A1-934D-2B46DAE8F80B}" type="sibTrans" cxnId="{024EC1D6-10BA-4117-A01F-86DD32763351}">
      <dgm:prSet/>
      <dgm:spPr/>
      <dgm:t>
        <a:bodyPr/>
        <a:lstStyle/>
        <a:p>
          <a:endParaRPr lang="en-US"/>
        </a:p>
      </dgm:t>
    </dgm:pt>
    <dgm:pt modelId="{8E5BE919-DC1B-924B-9140-48A087C118C4}" type="pres">
      <dgm:prSet presAssocID="{74D82CCF-E3FD-4BDF-8D0D-5EFA5997A541}" presName="Name0" presStyleCnt="0">
        <dgm:presLayoutVars>
          <dgm:dir/>
          <dgm:animLvl val="lvl"/>
          <dgm:resizeHandles val="exact"/>
        </dgm:presLayoutVars>
      </dgm:prSet>
      <dgm:spPr/>
    </dgm:pt>
    <dgm:pt modelId="{99807358-A133-E143-B045-714DD98153C6}" type="pres">
      <dgm:prSet presAssocID="{11B1EC88-6100-41A1-9547-387EE9EE1865}" presName="composite" presStyleCnt="0"/>
      <dgm:spPr/>
    </dgm:pt>
    <dgm:pt modelId="{1823C38A-7B4D-F94C-A844-3358B0B8BBF6}" type="pres">
      <dgm:prSet presAssocID="{11B1EC88-6100-41A1-9547-387EE9EE1865}" presName="parTx" presStyleLbl="alignNode1" presStyleIdx="0" presStyleCnt="3">
        <dgm:presLayoutVars>
          <dgm:chMax val="0"/>
          <dgm:chPref val="0"/>
          <dgm:bulletEnabled val="1"/>
        </dgm:presLayoutVars>
      </dgm:prSet>
      <dgm:spPr/>
    </dgm:pt>
    <dgm:pt modelId="{F4A70C11-AD64-4241-BCA3-6DCC732E3D90}" type="pres">
      <dgm:prSet presAssocID="{11B1EC88-6100-41A1-9547-387EE9EE1865}" presName="desTx" presStyleLbl="alignAccFollowNode1" presStyleIdx="0" presStyleCnt="3">
        <dgm:presLayoutVars>
          <dgm:bulletEnabled val="1"/>
        </dgm:presLayoutVars>
      </dgm:prSet>
      <dgm:spPr/>
    </dgm:pt>
    <dgm:pt modelId="{1C84F58F-74E9-A842-B55D-3BF81D6E5186}" type="pres">
      <dgm:prSet presAssocID="{D1BE6BD1-1495-469D-BA86-649FCCC5B8C0}" presName="space" presStyleCnt="0"/>
      <dgm:spPr/>
    </dgm:pt>
    <dgm:pt modelId="{2953098F-781C-424D-89DF-1E735A8D7510}" type="pres">
      <dgm:prSet presAssocID="{C1305794-F0D0-4973-AB97-1BFA1A5A88FA}" presName="composite" presStyleCnt="0"/>
      <dgm:spPr/>
    </dgm:pt>
    <dgm:pt modelId="{DD8828A9-D20E-BF4B-81FD-AAA2ED3AFDFB}" type="pres">
      <dgm:prSet presAssocID="{C1305794-F0D0-4973-AB97-1BFA1A5A88FA}" presName="parTx" presStyleLbl="alignNode1" presStyleIdx="1" presStyleCnt="3">
        <dgm:presLayoutVars>
          <dgm:chMax val="0"/>
          <dgm:chPref val="0"/>
          <dgm:bulletEnabled val="1"/>
        </dgm:presLayoutVars>
      </dgm:prSet>
      <dgm:spPr/>
    </dgm:pt>
    <dgm:pt modelId="{AF275070-83CD-4E40-8B12-89D91179170C}" type="pres">
      <dgm:prSet presAssocID="{C1305794-F0D0-4973-AB97-1BFA1A5A88FA}" presName="desTx" presStyleLbl="alignAccFollowNode1" presStyleIdx="1" presStyleCnt="3">
        <dgm:presLayoutVars>
          <dgm:bulletEnabled val="1"/>
        </dgm:presLayoutVars>
      </dgm:prSet>
      <dgm:spPr/>
    </dgm:pt>
    <dgm:pt modelId="{45E56FC3-B700-C248-8D3B-FFB57867A3BA}" type="pres">
      <dgm:prSet presAssocID="{1E3E98B8-C02A-4E85-95D7-4661F9D41BF3}" presName="space" presStyleCnt="0"/>
      <dgm:spPr/>
    </dgm:pt>
    <dgm:pt modelId="{2492D9C7-AEDE-064A-8216-DE1334F49469}" type="pres">
      <dgm:prSet presAssocID="{97C0F2E9-753B-42D6-A32E-70FCBC3BBE14}" presName="composite" presStyleCnt="0"/>
      <dgm:spPr/>
    </dgm:pt>
    <dgm:pt modelId="{23D385F3-BA5E-7D48-B922-4E107C6BBEB0}" type="pres">
      <dgm:prSet presAssocID="{97C0F2E9-753B-42D6-A32E-70FCBC3BBE14}" presName="parTx" presStyleLbl="alignNode1" presStyleIdx="2" presStyleCnt="3">
        <dgm:presLayoutVars>
          <dgm:chMax val="0"/>
          <dgm:chPref val="0"/>
          <dgm:bulletEnabled val="1"/>
        </dgm:presLayoutVars>
      </dgm:prSet>
      <dgm:spPr/>
    </dgm:pt>
    <dgm:pt modelId="{FB3ED8C6-6B00-9B4E-B48A-30FEDEE3A8D0}" type="pres">
      <dgm:prSet presAssocID="{97C0F2E9-753B-42D6-A32E-70FCBC3BBE14}" presName="desTx" presStyleLbl="alignAccFollowNode1" presStyleIdx="2" presStyleCnt="3">
        <dgm:presLayoutVars>
          <dgm:bulletEnabled val="1"/>
        </dgm:presLayoutVars>
      </dgm:prSet>
      <dgm:spPr/>
    </dgm:pt>
  </dgm:ptLst>
  <dgm:cxnLst>
    <dgm:cxn modelId="{E5C5C313-CA12-484D-A259-CE85C7B78553}" type="presOf" srcId="{68F09BA1-2A83-4570-BCC1-E2CE4EC18667}" destId="{AF275070-83CD-4E40-8B12-89D91179170C}" srcOrd="0" destOrd="1" presId="urn:microsoft.com/office/officeart/2005/8/layout/hList1"/>
    <dgm:cxn modelId="{B9937A15-3FBA-4611-8B42-59861B86B9D3}" srcId="{11B1EC88-6100-41A1-9547-387EE9EE1865}" destId="{78597EE8-5465-4E5A-AE6D-01EB7208DD56}" srcOrd="1" destOrd="0" parTransId="{8172B523-5192-4A9D-B3B6-FDDCA6E21A87}" sibTransId="{866530BE-A72E-4910-B5D5-3A661E632D4F}"/>
    <dgm:cxn modelId="{9407AB16-0FA9-4C88-9EEC-65B5A734BD7D}" srcId="{74D82CCF-E3FD-4BDF-8D0D-5EFA5997A541}" destId="{97C0F2E9-753B-42D6-A32E-70FCBC3BBE14}" srcOrd="2" destOrd="0" parTransId="{4FBCD524-4C3E-4F49-8886-85043C887EAB}" sibTransId="{8ACD60E8-D51E-4136-BD1E-D218CAB9D298}"/>
    <dgm:cxn modelId="{1F506519-ED52-4CD0-8D6E-C83B95C8A609}" srcId="{11B1EC88-6100-41A1-9547-387EE9EE1865}" destId="{7E17BAD2-B874-4380-B2DC-CE99853BB537}" srcOrd="0" destOrd="0" parTransId="{954D1911-FFA4-4A80-8F2E-D1106822A841}" sibTransId="{3FC56B7D-EB16-4507-B6FB-DF837047D168}"/>
    <dgm:cxn modelId="{A5A74E5F-CF14-2644-A900-6AF146B8B458}" type="presOf" srcId="{74D82CCF-E3FD-4BDF-8D0D-5EFA5997A541}" destId="{8E5BE919-DC1B-924B-9140-48A087C118C4}" srcOrd="0" destOrd="0" presId="urn:microsoft.com/office/officeart/2005/8/layout/hList1"/>
    <dgm:cxn modelId="{55D03868-AF31-4C41-801A-9308E1A75894}" type="presOf" srcId="{11B1EC88-6100-41A1-9547-387EE9EE1865}" destId="{1823C38A-7B4D-F94C-A844-3358B0B8BBF6}" srcOrd="0" destOrd="0" presId="urn:microsoft.com/office/officeart/2005/8/layout/hList1"/>
    <dgm:cxn modelId="{92902B6A-9E54-448F-9AF1-7DA8A38B0BB6}" srcId="{C1305794-F0D0-4973-AB97-1BFA1A5A88FA}" destId="{68F09BA1-2A83-4570-BCC1-E2CE4EC18667}" srcOrd="1" destOrd="0" parTransId="{C04B317F-1F8E-4A57-ABD1-742CF800511F}" sibTransId="{EE487C64-748B-4B95-87FF-55EB224A288C}"/>
    <dgm:cxn modelId="{47821489-224E-5C4F-8D3F-6B3575C693D7}" type="presOf" srcId="{C1305794-F0D0-4973-AB97-1BFA1A5A88FA}" destId="{DD8828A9-D20E-BF4B-81FD-AAA2ED3AFDFB}" srcOrd="0" destOrd="0" presId="urn:microsoft.com/office/officeart/2005/8/layout/hList1"/>
    <dgm:cxn modelId="{1D9A6190-8466-6248-AF98-42F5AD8EBDEF}" type="presOf" srcId="{E58FCFCC-4F04-4A39-B01B-263DFEEF48C3}" destId="{FB3ED8C6-6B00-9B4E-B48A-30FEDEE3A8D0}" srcOrd="0" destOrd="1" presId="urn:microsoft.com/office/officeart/2005/8/layout/hList1"/>
    <dgm:cxn modelId="{4EBF209A-1BFB-A144-96AF-A342D8BCDCED}" type="presOf" srcId="{97C0F2E9-753B-42D6-A32E-70FCBC3BBE14}" destId="{23D385F3-BA5E-7D48-B922-4E107C6BBEB0}" srcOrd="0" destOrd="0" presId="urn:microsoft.com/office/officeart/2005/8/layout/hList1"/>
    <dgm:cxn modelId="{ECFD4E9B-4A3C-9342-8A96-1F314D27BE52}" type="presOf" srcId="{78597EE8-5465-4E5A-AE6D-01EB7208DD56}" destId="{F4A70C11-AD64-4241-BCA3-6DCC732E3D90}" srcOrd="0" destOrd="1" presId="urn:microsoft.com/office/officeart/2005/8/layout/hList1"/>
    <dgm:cxn modelId="{C1AFE7AD-6EFA-420D-9136-2BF3478516E7}" srcId="{74D82CCF-E3FD-4BDF-8D0D-5EFA5997A541}" destId="{11B1EC88-6100-41A1-9547-387EE9EE1865}" srcOrd="0" destOrd="0" parTransId="{C91F4CC8-DBC4-4EBE-93AA-6E4AE5C55358}" sibTransId="{D1BE6BD1-1495-469D-BA86-649FCCC5B8C0}"/>
    <dgm:cxn modelId="{6187BABA-3757-794A-B396-C4CEEB51A17D}" type="presOf" srcId="{7E17BAD2-B874-4380-B2DC-CE99853BB537}" destId="{F4A70C11-AD64-4241-BCA3-6DCC732E3D90}" srcOrd="0" destOrd="0" presId="urn:microsoft.com/office/officeart/2005/8/layout/hList1"/>
    <dgm:cxn modelId="{AFD132CD-B418-4645-9A4E-1D3EFF27D04A}" srcId="{74D82CCF-E3FD-4BDF-8D0D-5EFA5997A541}" destId="{C1305794-F0D0-4973-AB97-1BFA1A5A88FA}" srcOrd="1" destOrd="0" parTransId="{2DBBA11B-A326-4BA4-B1DF-4F36822CDD92}" sibTransId="{1E3E98B8-C02A-4E85-95D7-4661F9D41BF3}"/>
    <dgm:cxn modelId="{CA4076CE-AD5D-41BD-9FAC-58F3A88E8280}" srcId="{C1305794-F0D0-4973-AB97-1BFA1A5A88FA}" destId="{39064FE7-856E-4444-8A24-010629774552}" srcOrd="0" destOrd="0" parTransId="{AFAAF7EC-7E31-4EDC-B902-CB3ED4213631}" sibTransId="{AB4789C0-4501-469E-80D7-2ADCA3A81415}"/>
    <dgm:cxn modelId="{C8ED5BD5-5A94-464B-978C-8D3E0443A372}" type="presOf" srcId="{39064FE7-856E-4444-8A24-010629774552}" destId="{AF275070-83CD-4E40-8B12-89D91179170C}" srcOrd="0" destOrd="0" presId="urn:microsoft.com/office/officeart/2005/8/layout/hList1"/>
    <dgm:cxn modelId="{024EC1D6-10BA-4117-A01F-86DD32763351}" srcId="{97C0F2E9-753B-42D6-A32E-70FCBC3BBE14}" destId="{E58FCFCC-4F04-4A39-B01B-263DFEEF48C3}" srcOrd="1" destOrd="0" parTransId="{BFAC5ECF-C5DD-4D66-84BA-F30AA8F8173B}" sibTransId="{EC36B583-57E5-41A1-934D-2B46DAE8F80B}"/>
    <dgm:cxn modelId="{F6EE6AF8-0EF3-584D-930D-3105395194D7}" type="presOf" srcId="{F13BC0E2-50E6-4A5E-B586-D98D3331B37C}" destId="{FB3ED8C6-6B00-9B4E-B48A-30FEDEE3A8D0}" srcOrd="0" destOrd="0" presId="urn:microsoft.com/office/officeart/2005/8/layout/hList1"/>
    <dgm:cxn modelId="{33FB82FE-664C-456C-B5FD-D1006E91CBB9}" srcId="{97C0F2E9-753B-42D6-A32E-70FCBC3BBE14}" destId="{F13BC0E2-50E6-4A5E-B586-D98D3331B37C}" srcOrd="0" destOrd="0" parTransId="{32432C3D-952B-48DF-B595-0569CA231B90}" sibTransId="{52224425-2424-43F3-AE9F-28E255C8DA5C}"/>
    <dgm:cxn modelId="{111869F3-50D5-C64D-B828-D9D589FF4988}" type="presParOf" srcId="{8E5BE919-DC1B-924B-9140-48A087C118C4}" destId="{99807358-A133-E143-B045-714DD98153C6}" srcOrd="0" destOrd="0" presId="urn:microsoft.com/office/officeart/2005/8/layout/hList1"/>
    <dgm:cxn modelId="{9B7041F2-1F79-754B-B29D-013C2D6FD5A7}" type="presParOf" srcId="{99807358-A133-E143-B045-714DD98153C6}" destId="{1823C38A-7B4D-F94C-A844-3358B0B8BBF6}" srcOrd="0" destOrd="0" presId="urn:microsoft.com/office/officeart/2005/8/layout/hList1"/>
    <dgm:cxn modelId="{54F89A50-CDB4-014D-9AE4-04261ED3A91D}" type="presParOf" srcId="{99807358-A133-E143-B045-714DD98153C6}" destId="{F4A70C11-AD64-4241-BCA3-6DCC732E3D90}" srcOrd="1" destOrd="0" presId="urn:microsoft.com/office/officeart/2005/8/layout/hList1"/>
    <dgm:cxn modelId="{18E297A8-056B-C744-8502-C8FB10B38A25}" type="presParOf" srcId="{8E5BE919-DC1B-924B-9140-48A087C118C4}" destId="{1C84F58F-74E9-A842-B55D-3BF81D6E5186}" srcOrd="1" destOrd="0" presId="urn:microsoft.com/office/officeart/2005/8/layout/hList1"/>
    <dgm:cxn modelId="{A79E1CA0-6D64-C847-BC6F-AF9D43E8CF7E}" type="presParOf" srcId="{8E5BE919-DC1B-924B-9140-48A087C118C4}" destId="{2953098F-781C-424D-89DF-1E735A8D7510}" srcOrd="2" destOrd="0" presId="urn:microsoft.com/office/officeart/2005/8/layout/hList1"/>
    <dgm:cxn modelId="{F44B3DBA-13CB-4348-A93F-B6531EC8099C}" type="presParOf" srcId="{2953098F-781C-424D-89DF-1E735A8D7510}" destId="{DD8828A9-D20E-BF4B-81FD-AAA2ED3AFDFB}" srcOrd="0" destOrd="0" presId="urn:microsoft.com/office/officeart/2005/8/layout/hList1"/>
    <dgm:cxn modelId="{B9EAAB3C-5030-9443-8E51-9712CFEE4EBE}" type="presParOf" srcId="{2953098F-781C-424D-89DF-1E735A8D7510}" destId="{AF275070-83CD-4E40-8B12-89D91179170C}" srcOrd="1" destOrd="0" presId="urn:microsoft.com/office/officeart/2005/8/layout/hList1"/>
    <dgm:cxn modelId="{E94457F2-EA5E-094D-8ADD-21301B7E714B}" type="presParOf" srcId="{8E5BE919-DC1B-924B-9140-48A087C118C4}" destId="{45E56FC3-B700-C248-8D3B-FFB57867A3BA}" srcOrd="3" destOrd="0" presId="urn:microsoft.com/office/officeart/2005/8/layout/hList1"/>
    <dgm:cxn modelId="{BD14CA03-B6E4-A445-8025-3A05106062AA}" type="presParOf" srcId="{8E5BE919-DC1B-924B-9140-48A087C118C4}" destId="{2492D9C7-AEDE-064A-8216-DE1334F49469}" srcOrd="4" destOrd="0" presId="urn:microsoft.com/office/officeart/2005/8/layout/hList1"/>
    <dgm:cxn modelId="{10720D50-B9DC-4845-B99D-A8FBE60E14B7}" type="presParOf" srcId="{2492D9C7-AEDE-064A-8216-DE1334F49469}" destId="{23D385F3-BA5E-7D48-B922-4E107C6BBEB0}" srcOrd="0" destOrd="0" presId="urn:microsoft.com/office/officeart/2005/8/layout/hList1"/>
    <dgm:cxn modelId="{8F3B5650-6D2C-7748-AF70-15087656C38A}" type="presParOf" srcId="{2492D9C7-AEDE-064A-8216-DE1334F49469}" destId="{FB3ED8C6-6B00-9B4E-B48A-30FEDEE3A8D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D0E97B6-9813-4F25-A0F3-6A2A1588E9FF}"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A5ACC96E-9D5F-4980-A034-3D5AE4398862}">
      <dgm:prSet/>
      <dgm:spPr/>
      <dgm:t>
        <a:bodyPr/>
        <a:lstStyle/>
        <a:p>
          <a:pPr>
            <a:lnSpc>
              <a:spcPct val="100000"/>
            </a:lnSpc>
            <a:defRPr b="1"/>
          </a:pPr>
          <a:r>
            <a:rPr lang="en-US"/>
            <a:t>Tableau Desktop:</a:t>
          </a:r>
        </a:p>
      </dgm:t>
    </dgm:pt>
    <dgm:pt modelId="{AA39B7A8-DA68-4665-AB7D-C657A76EB365}" type="parTrans" cxnId="{442AF482-7DEB-420A-93DE-EA3CE04D8867}">
      <dgm:prSet/>
      <dgm:spPr/>
      <dgm:t>
        <a:bodyPr/>
        <a:lstStyle/>
        <a:p>
          <a:endParaRPr lang="en-US"/>
        </a:p>
      </dgm:t>
    </dgm:pt>
    <dgm:pt modelId="{BEF997E1-04F9-44F6-BE33-F088A5C130E7}" type="sibTrans" cxnId="{442AF482-7DEB-420A-93DE-EA3CE04D8867}">
      <dgm:prSet/>
      <dgm:spPr/>
      <dgm:t>
        <a:bodyPr/>
        <a:lstStyle/>
        <a:p>
          <a:endParaRPr lang="en-US"/>
        </a:p>
      </dgm:t>
    </dgm:pt>
    <dgm:pt modelId="{D3402FF3-4C4E-49B7-A52B-5C32E565A9EB}">
      <dgm:prSet/>
      <dgm:spPr/>
      <dgm:t>
        <a:bodyPr/>
        <a:lstStyle/>
        <a:p>
          <a:pPr>
            <a:lnSpc>
              <a:spcPct val="100000"/>
            </a:lnSpc>
          </a:pPr>
          <a:r>
            <a:rPr lang="en-US"/>
            <a:t>Desktop application for creating and designing interactive dashboards, reports, and visualizations.</a:t>
          </a:r>
        </a:p>
      </dgm:t>
    </dgm:pt>
    <dgm:pt modelId="{0CDAC9EA-EB46-4AF9-A699-B4209A19763A}" type="parTrans" cxnId="{04CB19D2-1475-4442-A3DD-7ECAF5C1B0CF}">
      <dgm:prSet/>
      <dgm:spPr/>
      <dgm:t>
        <a:bodyPr/>
        <a:lstStyle/>
        <a:p>
          <a:endParaRPr lang="en-US"/>
        </a:p>
      </dgm:t>
    </dgm:pt>
    <dgm:pt modelId="{CD4F52AD-685D-4FFF-BC8B-7D7E1F85855E}" type="sibTrans" cxnId="{04CB19D2-1475-4442-A3DD-7ECAF5C1B0CF}">
      <dgm:prSet/>
      <dgm:spPr/>
      <dgm:t>
        <a:bodyPr/>
        <a:lstStyle/>
        <a:p>
          <a:endParaRPr lang="en-US"/>
        </a:p>
      </dgm:t>
    </dgm:pt>
    <dgm:pt modelId="{5FF1B11A-26CA-486B-9E1E-826297AD5294}">
      <dgm:prSet/>
      <dgm:spPr/>
      <dgm:t>
        <a:bodyPr/>
        <a:lstStyle/>
        <a:p>
          <a:pPr>
            <a:lnSpc>
              <a:spcPct val="100000"/>
            </a:lnSpc>
          </a:pPr>
          <a:r>
            <a:rPr lang="en-US"/>
            <a:t>Features include data connection, data preparation, visualization design, and dashboard creation.</a:t>
          </a:r>
        </a:p>
      </dgm:t>
    </dgm:pt>
    <dgm:pt modelId="{A639FEE4-F40C-45D3-9722-B65EA9272491}" type="parTrans" cxnId="{644A1E80-F326-4762-B9AB-472F186F422C}">
      <dgm:prSet/>
      <dgm:spPr/>
      <dgm:t>
        <a:bodyPr/>
        <a:lstStyle/>
        <a:p>
          <a:endParaRPr lang="en-US"/>
        </a:p>
      </dgm:t>
    </dgm:pt>
    <dgm:pt modelId="{8C7D081D-50C1-4882-83EE-34A82EE7794F}" type="sibTrans" cxnId="{644A1E80-F326-4762-B9AB-472F186F422C}">
      <dgm:prSet/>
      <dgm:spPr/>
      <dgm:t>
        <a:bodyPr/>
        <a:lstStyle/>
        <a:p>
          <a:endParaRPr lang="en-US"/>
        </a:p>
      </dgm:t>
    </dgm:pt>
    <dgm:pt modelId="{34F293CA-A575-4F0F-8F5B-E41E15FC98E7}">
      <dgm:prSet/>
      <dgm:spPr/>
      <dgm:t>
        <a:bodyPr/>
        <a:lstStyle/>
        <a:p>
          <a:pPr>
            <a:lnSpc>
              <a:spcPct val="100000"/>
            </a:lnSpc>
            <a:defRPr b="1"/>
          </a:pPr>
          <a:r>
            <a:rPr lang="en-US"/>
            <a:t>Tableau Server:</a:t>
          </a:r>
        </a:p>
      </dgm:t>
    </dgm:pt>
    <dgm:pt modelId="{038F53D5-9011-4805-800F-6F4831EB36DF}" type="parTrans" cxnId="{231650D8-AA51-4411-BCE2-40777AB7E1FF}">
      <dgm:prSet/>
      <dgm:spPr/>
      <dgm:t>
        <a:bodyPr/>
        <a:lstStyle/>
        <a:p>
          <a:endParaRPr lang="en-US"/>
        </a:p>
      </dgm:t>
    </dgm:pt>
    <dgm:pt modelId="{3BA6E14B-0166-4459-B854-5073BF0EB1D8}" type="sibTrans" cxnId="{231650D8-AA51-4411-BCE2-40777AB7E1FF}">
      <dgm:prSet/>
      <dgm:spPr/>
      <dgm:t>
        <a:bodyPr/>
        <a:lstStyle/>
        <a:p>
          <a:endParaRPr lang="en-US"/>
        </a:p>
      </dgm:t>
    </dgm:pt>
    <dgm:pt modelId="{A54D4258-A39A-45A1-803B-65B98B45AB97}">
      <dgm:prSet/>
      <dgm:spPr/>
      <dgm:t>
        <a:bodyPr/>
        <a:lstStyle/>
        <a:p>
          <a:pPr>
            <a:lnSpc>
              <a:spcPct val="100000"/>
            </a:lnSpc>
          </a:pPr>
          <a:r>
            <a:rPr lang="en-US" dirty="0"/>
            <a:t>Enterprise-grade platform for publishing, sharing, and managing Tableau content within an organization.</a:t>
          </a:r>
        </a:p>
      </dgm:t>
    </dgm:pt>
    <dgm:pt modelId="{D7C60B26-AADF-43E7-A1C4-18D969F8C160}" type="parTrans" cxnId="{A373A886-DBD6-4579-BD7D-E307A454829E}">
      <dgm:prSet/>
      <dgm:spPr/>
      <dgm:t>
        <a:bodyPr/>
        <a:lstStyle/>
        <a:p>
          <a:endParaRPr lang="en-US"/>
        </a:p>
      </dgm:t>
    </dgm:pt>
    <dgm:pt modelId="{2ABBFE03-B410-4BDE-A01E-56AF711ABA6B}" type="sibTrans" cxnId="{A373A886-DBD6-4579-BD7D-E307A454829E}">
      <dgm:prSet/>
      <dgm:spPr/>
      <dgm:t>
        <a:bodyPr/>
        <a:lstStyle/>
        <a:p>
          <a:endParaRPr lang="en-US"/>
        </a:p>
      </dgm:t>
    </dgm:pt>
    <dgm:pt modelId="{2B275D77-2DB6-4303-8827-9F1AAC89B7B2}">
      <dgm:prSet/>
      <dgm:spPr/>
      <dgm:t>
        <a:bodyPr/>
        <a:lstStyle/>
        <a:p>
          <a:pPr>
            <a:lnSpc>
              <a:spcPct val="100000"/>
            </a:lnSpc>
          </a:pPr>
          <a:r>
            <a:rPr lang="en-US"/>
            <a:t>Provides centralized data governance, security, and scalability for large-scale deployments.</a:t>
          </a:r>
        </a:p>
      </dgm:t>
    </dgm:pt>
    <dgm:pt modelId="{C8378984-46C8-446C-AF52-8640CC2B2155}" type="parTrans" cxnId="{C04D5A62-56A0-483A-AA00-CDAFC12B1C5F}">
      <dgm:prSet/>
      <dgm:spPr/>
      <dgm:t>
        <a:bodyPr/>
        <a:lstStyle/>
        <a:p>
          <a:endParaRPr lang="en-US"/>
        </a:p>
      </dgm:t>
    </dgm:pt>
    <dgm:pt modelId="{9047E1A5-61DF-4562-9D71-730DF0A8AF85}" type="sibTrans" cxnId="{C04D5A62-56A0-483A-AA00-CDAFC12B1C5F}">
      <dgm:prSet/>
      <dgm:spPr/>
      <dgm:t>
        <a:bodyPr/>
        <a:lstStyle/>
        <a:p>
          <a:endParaRPr lang="en-US"/>
        </a:p>
      </dgm:t>
    </dgm:pt>
    <dgm:pt modelId="{5BE93658-B94E-4F3F-852C-0DE4097914DE}">
      <dgm:prSet/>
      <dgm:spPr/>
      <dgm:t>
        <a:bodyPr/>
        <a:lstStyle/>
        <a:p>
          <a:pPr>
            <a:lnSpc>
              <a:spcPct val="100000"/>
            </a:lnSpc>
            <a:defRPr b="1"/>
          </a:pPr>
          <a:r>
            <a:rPr lang="en-US"/>
            <a:t>Tableau Online:</a:t>
          </a:r>
        </a:p>
      </dgm:t>
    </dgm:pt>
    <dgm:pt modelId="{9C9F1EB1-6BDE-41C0-AE3E-361D90F2C599}" type="parTrans" cxnId="{8078DEB1-90BD-433F-B32A-C7AC9D067E11}">
      <dgm:prSet/>
      <dgm:spPr/>
      <dgm:t>
        <a:bodyPr/>
        <a:lstStyle/>
        <a:p>
          <a:endParaRPr lang="en-US"/>
        </a:p>
      </dgm:t>
    </dgm:pt>
    <dgm:pt modelId="{32E58BC9-3EC3-4FD2-8B80-FB35138A23DD}" type="sibTrans" cxnId="{8078DEB1-90BD-433F-B32A-C7AC9D067E11}">
      <dgm:prSet/>
      <dgm:spPr/>
      <dgm:t>
        <a:bodyPr/>
        <a:lstStyle/>
        <a:p>
          <a:endParaRPr lang="en-US"/>
        </a:p>
      </dgm:t>
    </dgm:pt>
    <dgm:pt modelId="{B298DFA1-D3D1-47F3-8957-E8F38E7AD3E5}">
      <dgm:prSet/>
      <dgm:spPr/>
      <dgm:t>
        <a:bodyPr/>
        <a:lstStyle/>
        <a:p>
          <a:pPr>
            <a:lnSpc>
              <a:spcPct val="100000"/>
            </a:lnSpc>
          </a:pPr>
          <a:r>
            <a:rPr lang="en-US"/>
            <a:t>Cloud-based version of Tableau Server hosted by Tableau, offering similar functionality for sharing and collaboration.</a:t>
          </a:r>
        </a:p>
      </dgm:t>
    </dgm:pt>
    <dgm:pt modelId="{7107B978-8D38-4D0B-91ED-B0208B8374A7}" type="parTrans" cxnId="{B2A75610-3885-4D13-BB0E-1AB988E98940}">
      <dgm:prSet/>
      <dgm:spPr/>
      <dgm:t>
        <a:bodyPr/>
        <a:lstStyle/>
        <a:p>
          <a:endParaRPr lang="en-US"/>
        </a:p>
      </dgm:t>
    </dgm:pt>
    <dgm:pt modelId="{EF885010-2B76-4F0C-8742-9CB5DF42391E}" type="sibTrans" cxnId="{B2A75610-3885-4D13-BB0E-1AB988E98940}">
      <dgm:prSet/>
      <dgm:spPr/>
      <dgm:t>
        <a:bodyPr/>
        <a:lstStyle/>
        <a:p>
          <a:endParaRPr lang="en-US"/>
        </a:p>
      </dgm:t>
    </dgm:pt>
    <dgm:pt modelId="{E4B7CE68-9FF3-4713-B514-9FC45AD122CE}">
      <dgm:prSet/>
      <dgm:spPr/>
      <dgm:t>
        <a:bodyPr/>
        <a:lstStyle/>
        <a:p>
          <a:pPr>
            <a:lnSpc>
              <a:spcPct val="100000"/>
            </a:lnSpc>
          </a:pPr>
          <a:r>
            <a:rPr lang="en-US"/>
            <a:t>Ideal for organizations looking for a scalable and low-maintenance solution without the need for on-premises infrastructure.</a:t>
          </a:r>
        </a:p>
      </dgm:t>
    </dgm:pt>
    <dgm:pt modelId="{147391F4-5FE5-4FB6-9233-B79409684E1F}" type="parTrans" cxnId="{4F8A7EB0-07A3-40FE-BCB0-E0A9A450954C}">
      <dgm:prSet/>
      <dgm:spPr/>
      <dgm:t>
        <a:bodyPr/>
        <a:lstStyle/>
        <a:p>
          <a:endParaRPr lang="en-US"/>
        </a:p>
      </dgm:t>
    </dgm:pt>
    <dgm:pt modelId="{7A5CF403-FE5C-4B96-9228-D4022C1418DB}" type="sibTrans" cxnId="{4F8A7EB0-07A3-40FE-BCB0-E0A9A450954C}">
      <dgm:prSet/>
      <dgm:spPr/>
      <dgm:t>
        <a:bodyPr/>
        <a:lstStyle/>
        <a:p>
          <a:endParaRPr lang="en-US"/>
        </a:p>
      </dgm:t>
    </dgm:pt>
    <dgm:pt modelId="{9B3D9156-BA57-45FD-B3E1-C53BF5CF08FF}" type="pres">
      <dgm:prSet presAssocID="{DD0E97B6-9813-4F25-A0F3-6A2A1588E9FF}" presName="root" presStyleCnt="0">
        <dgm:presLayoutVars>
          <dgm:dir/>
          <dgm:resizeHandles val="exact"/>
        </dgm:presLayoutVars>
      </dgm:prSet>
      <dgm:spPr/>
    </dgm:pt>
    <dgm:pt modelId="{019BAFF8-2106-4BD3-B80E-4B187B5024DA}" type="pres">
      <dgm:prSet presAssocID="{A5ACC96E-9D5F-4980-A034-3D5AE4398862}" presName="compNode" presStyleCnt="0"/>
      <dgm:spPr/>
    </dgm:pt>
    <dgm:pt modelId="{124BEDC6-653E-4C13-8919-6C52D17419F3}" type="pres">
      <dgm:prSet presAssocID="{A5ACC96E-9D5F-4980-A034-3D5AE439886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itor"/>
        </a:ext>
      </dgm:extLst>
    </dgm:pt>
    <dgm:pt modelId="{249ACACA-B3B7-4415-9178-4A466EE14935}" type="pres">
      <dgm:prSet presAssocID="{A5ACC96E-9D5F-4980-A034-3D5AE4398862}" presName="iconSpace" presStyleCnt="0"/>
      <dgm:spPr/>
    </dgm:pt>
    <dgm:pt modelId="{9449C7F5-0F52-4C97-A343-0529CEFFAC22}" type="pres">
      <dgm:prSet presAssocID="{A5ACC96E-9D5F-4980-A034-3D5AE4398862}" presName="parTx" presStyleLbl="revTx" presStyleIdx="0" presStyleCnt="6">
        <dgm:presLayoutVars>
          <dgm:chMax val="0"/>
          <dgm:chPref val="0"/>
        </dgm:presLayoutVars>
      </dgm:prSet>
      <dgm:spPr/>
    </dgm:pt>
    <dgm:pt modelId="{4011E225-6781-451F-9972-9D1D887F51B7}" type="pres">
      <dgm:prSet presAssocID="{A5ACC96E-9D5F-4980-A034-3D5AE4398862}" presName="txSpace" presStyleCnt="0"/>
      <dgm:spPr/>
    </dgm:pt>
    <dgm:pt modelId="{47984BBA-2FAF-40FD-B0D6-1D17B07C7CE4}" type="pres">
      <dgm:prSet presAssocID="{A5ACC96E-9D5F-4980-A034-3D5AE4398862}" presName="desTx" presStyleLbl="revTx" presStyleIdx="1" presStyleCnt="6">
        <dgm:presLayoutVars/>
      </dgm:prSet>
      <dgm:spPr/>
    </dgm:pt>
    <dgm:pt modelId="{9E8D0A2A-D54A-4114-A355-F6D9A2875229}" type="pres">
      <dgm:prSet presAssocID="{BEF997E1-04F9-44F6-BE33-F088A5C130E7}" presName="sibTrans" presStyleCnt="0"/>
      <dgm:spPr/>
    </dgm:pt>
    <dgm:pt modelId="{D0CEF96C-7CA3-4ED7-ACB8-ED9DB85C106D}" type="pres">
      <dgm:prSet presAssocID="{34F293CA-A575-4F0F-8F5B-E41E15FC98E7}" presName="compNode" presStyleCnt="0"/>
      <dgm:spPr/>
    </dgm:pt>
    <dgm:pt modelId="{73946405-79B5-4790-9BE6-3C9C97E3EBBA}" type="pres">
      <dgm:prSet presAssocID="{34F293CA-A575-4F0F-8F5B-E41E15FC98E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61E83D1A-D077-42EE-8DA3-03BADD0668D8}" type="pres">
      <dgm:prSet presAssocID="{34F293CA-A575-4F0F-8F5B-E41E15FC98E7}" presName="iconSpace" presStyleCnt="0"/>
      <dgm:spPr/>
    </dgm:pt>
    <dgm:pt modelId="{54E77460-711B-4BBD-BFF9-9E156C71F1C6}" type="pres">
      <dgm:prSet presAssocID="{34F293CA-A575-4F0F-8F5B-E41E15FC98E7}" presName="parTx" presStyleLbl="revTx" presStyleIdx="2" presStyleCnt="6">
        <dgm:presLayoutVars>
          <dgm:chMax val="0"/>
          <dgm:chPref val="0"/>
        </dgm:presLayoutVars>
      </dgm:prSet>
      <dgm:spPr/>
    </dgm:pt>
    <dgm:pt modelId="{B89EB3CB-FA13-4E33-816B-2B82ED1E8369}" type="pres">
      <dgm:prSet presAssocID="{34F293CA-A575-4F0F-8F5B-E41E15FC98E7}" presName="txSpace" presStyleCnt="0"/>
      <dgm:spPr/>
    </dgm:pt>
    <dgm:pt modelId="{ECBF75E7-366D-4B24-AC62-82B72DE5B2F2}" type="pres">
      <dgm:prSet presAssocID="{34F293CA-A575-4F0F-8F5B-E41E15FC98E7}" presName="desTx" presStyleLbl="revTx" presStyleIdx="3" presStyleCnt="6">
        <dgm:presLayoutVars/>
      </dgm:prSet>
      <dgm:spPr/>
    </dgm:pt>
    <dgm:pt modelId="{96D03B34-258C-4A9B-83A0-4320D7BC9133}" type="pres">
      <dgm:prSet presAssocID="{3BA6E14B-0166-4459-B854-5073BF0EB1D8}" presName="sibTrans" presStyleCnt="0"/>
      <dgm:spPr/>
    </dgm:pt>
    <dgm:pt modelId="{D7C61220-4A75-4C0E-A2A4-A42C59CBE1BF}" type="pres">
      <dgm:prSet presAssocID="{5BE93658-B94E-4F3F-852C-0DE4097914DE}" presName="compNode" presStyleCnt="0"/>
      <dgm:spPr/>
    </dgm:pt>
    <dgm:pt modelId="{34CB2483-EEDE-49F3-AF12-F519715331DF}" type="pres">
      <dgm:prSet presAssocID="{5BE93658-B94E-4F3F-852C-0DE4097914D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3184E06A-FC53-4AD8-BC3B-A0DC43AF385E}" type="pres">
      <dgm:prSet presAssocID="{5BE93658-B94E-4F3F-852C-0DE4097914DE}" presName="iconSpace" presStyleCnt="0"/>
      <dgm:spPr/>
    </dgm:pt>
    <dgm:pt modelId="{5B038EE6-757C-4193-AC37-E97931DDF27B}" type="pres">
      <dgm:prSet presAssocID="{5BE93658-B94E-4F3F-852C-0DE4097914DE}" presName="parTx" presStyleLbl="revTx" presStyleIdx="4" presStyleCnt="6">
        <dgm:presLayoutVars>
          <dgm:chMax val="0"/>
          <dgm:chPref val="0"/>
        </dgm:presLayoutVars>
      </dgm:prSet>
      <dgm:spPr/>
    </dgm:pt>
    <dgm:pt modelId="{02980C67-2B8C-4D03-B2D3-C3C216938FC7}" type="pres">
      <dgm:prSet presAssocID="{5BE93658-B94E-4F3F-852C-0DE4097914DE}" presName="txSpace" presStyleCnt="0"/>
      <dgm:spPr/>
    </dgm:pt>
    <dgm:pt modelId="{E4EC933C-4A19-404A-ACD7-C28D21E0BA56}" type="pres">
      <dgm:prSet presAssocID="{5BE93658-B94E-4F3F-852C-0DE4097914DE}" presName="desTx" presStyleLbl="revTx" presStyleIdx="5" presStyleCnt="6">
        <dgm:presLayoutVars/>
      </dgm:prSet>
      <dgm:spPr/>
    </dgm:pt>
  </dgm:ptLst>
  <dgm:cxnLst>
    <dgm:cxn modelId="{B2A75610-3885-4D13-BB0E-1AB988E98940}" srcId="{5BE93658-B94E-4F3F-852C-0DE4097914DE}" destId="{B298DFA1-D3D1-47F3-8957-E8F38E7AD3E5}" srcOrd="0" destOrd="0" parTransId="{7107B978-8D38-4D0B-91ED-B0208B8374A7}" sibTransId="{EF885010-2B76-4F0C-8742-9CB5DF42391E}"/>
    <dgm:cxn modelId="{A24C7E32-E926-4F75-9773-80EF7FF427F8}" type="presOf" srcId="{5BE93658-B94E-4F3F-852C-0DE4097914DE}" destId="{5B038EE6-757C-4193-AC37-E97931DDF27B}" srcOrd="0" destOrd="0" presId="urn:microsoft.com/office/officeart/2018/2/layout/IconLabelDescriptionList"/>
    <dgm:cxn modelId="{044EF53C-297C-41B2-B3C9-E26DF8B13C45}" type="presOf" srcId="{5FF1B11A-26CA-486B-9E1E-826297AD5294}" destId="{47984BBA-2FAF-40FD-B0D6-1D17B07C7CE4}" srcOrd="0" destOrd="1" presId="urn:microsoft.com/office/officeart/2018/2/layout/IconLabelDescriptionList"/>
    <dgm:cxn modelId="{C04D5A62-56A0-483A-AA00-CDAFC12B1C5F}" srcId="{34F293CA-A575-4F0F-8F5B-E41E15FC98E7}" destId="{2B275D77-2DB6-4303-8827-9F1AAC89B7B2}" srcOrd="1" destOrd="0" parTransId="{C8378984-46C8-446C-AF52-8640CC2B2155}" sibTransId="{9047E1A5-61DF-4562-9D71-730DF0A8AF85}"/>
    <dgm:cxn modelId="{2A63116E-4D23-4B76-A374-E04A427E7B3B}" type="presOf" srcId="{A54D4258-A39A-45A1-803B-65B98B45AB97}" destId="{ECBF75E7-366D-4B24-AC62-82B72DE5B2F2}" srcOrd="0" destOrd="0" presId="urn:microsoft.com/office/officeart/2018/2/layout/IconLabelDescriptionList"/>
    <dgm:cxn modelId="{3CDC1D6F-F330-4267-BEAA-8A8ED034F3BF}" type="presOf" srcId="{D3402FF3-4C4E-49B7-A52B-5C32E565A9EB}" destId="{47984BBA-2FAF-40FD-B0D6-1D17B07C7CE4}" srcOrd="0" destOrd="0" presId="urn:microsoft.com/office/officeart/2018/2/layout/IconLabelDescriptionList"/>
    <dgm:cxn modelId="{A668CB72-5CCB-4640-B052-462A393DED19}" type="presOf" srcId="{34F293CA-A575-4F0F-8F5B-E41E15FC98E7}" destId="{54E77460-711B-4BBD-BFF9-9E156C71F1C6}" srcOrd="0" destOrd="0" presId="urn:microsoft.com/office/officeart/2018/2/layout/IconLabelDescriptionList"/>
    <dgm:cxn modelId="{644A1E80-F326-4762-B9AB-472F186F422C}" srcId="{A5ACC96E-9D5F-4980-A034-3D5AE4398862}" destId="{5FF1B11A-26CA-486B-9E1E-826297AD5294}" srcOrd="1" destOrd="0" parTransId="{A639FEE4-F40C-45D3-9722-B65EA9272491}" sibTransId="{8C7D081D-50C1-4882-83EE-34A82EE7794F}"/>
    <dgm:cxn modelId="{442AF482-7DEB-420A-93DE-EA3CE04D8867}" srcId="{DD0E97B6-9813-4F25-A0F3-6A2A1588E9FF}" destId="{A5ACC96E-9D5F-4980-A034-3D5AE4398862}" srcOrd="0" destOrd="0" parTransId="{AA39B7A8-DA68-4665-AB7D-C657A76EB365}" sibTransId="{BEF997E1-04F9-44F6-BE33-F088A5C130E7}"/>
    <dgm:cxn modelId="{A373A886-DBD6-4579-BD7D-E307A454829E}" srcId="{34F293CA-A575-4F0F-8F5B-E41E15FC98E7}" destId="{A54D4258-A39A-45A1-803B-65B98B45AB97}" srcOrd="0" destOrd="0" parTransId="{D7C60B26-AADF-43E7-A1C4-18D969F8C160}" sibTransId="{2ABBFE03-B410-4BDE-A01E-56AF711ABA6B}"/>
    <dgm:cxn modelId="{41293D99-37C7-42FF-B307-B3CC8478B0E1}" type="presOf" srcId="{2B275D77-2DB6-4303-8827-9F1AAC89B7B2}" destId="{ECBF75E7-366D-4B24-AC62-82B72DE5B2F2}" srcOrd="0" destOrd="1" presId="urn:microsoft.com/office/officeart/2018/2/layout/IconLabelDescriptionList"/>
    <dgm:cxn modelId="{4F8A7EB0-07A3-40FE-BCB0-E0A9A450954C}" srcId="{5BE93658-B94E-4F3F-852C-0DE4097914DE}" destId="{E4B7CE68-9FF3-4713-B514-9FC45AD122CE}" srcOrd="1" destOrd="0" parTransId="{147391F4-5FE5-4FB6-9233-B79409684E1F}" sibTransId="{7A5CF403-FE5C-4B96-9228-D4022C1418DB}"/>
    <dgm:cxn modelId="{8078DEB1-90BD-433F-B32A-C7AC9D067E11}" srcId="{DD0E97B6-9813-4F25-A0F3-6A2A1588E9FF}" destId="{5BE93658-B94E-4F3F-852C-0DE4097914DE}" srcOrd="2" destOrd="0" parTransId="{9C9F1EB1-6BDE-41C0-AE3E-361D90F2C599}" sibTransId="{32E58BC9-3EC3-4FD2-8B80-FB35138A23DD}"/>
    <dgm:cxn modelId="{43DC4EC2-E15A-40E1-AB21-C948F74C9C3B}" type="presOf" srcId="{A5ACC96E-9D5F-4980-A034-3D5AE4398862}" destId="{9449C7F5-0F52-4C97-A343-0529CEFFAC22}" srcOrd="0" destOrd="0" presId="urn:microsoft.com/office/officeart/2018/2/layout/IconLabelDescriptionList"/>
    <dgm:cxn modelId="{0CE618C3-E15B-4A5E-B7A9-45267DC34B56}" type="presOf" srcId="{E4B7CE68-9FF3-4713-B514-9FC45AD122CE}" destId="{E4EC933C-4A19-404A-ACD7-C28D21E0BA56}" srcOrd="0" destOrd="1" presId="urn:microsoft.com/office/officeart/2018/2/layout/IconLabelDescriptionList"/>
    <dgm:cxn modelId="{04CB19D2-1475-4442-A3DD-7ECAF5C1B0CF}" srcId="{A5ACC96E-9D5F-4980-A034-3D5AE4398862}" destId="{D3402FF3-4C4E-49B7-A52B-5C32E565A9EB}" srcOrd="0" destOrd="0" parTransId="{0CDAC9EA-EB46-4AF9-A699-B4209A19763A}" sibTransId="{CD4F52AD-685D-4FFF-BC8B-7D7E1F85855E}"/>
    <dgm:cxn modelId="{616336D3-F075-4061-AC7C-E2A80FB4C687}" type="presOf" srcId="{B298DFA1-D3D1-47F3-8957-E8F38E7AD3E5}" destId="{E4EC933C-4A19-404A-ACD7-C28D21E0BA56}" srcOrd="0" destOrd="0" presId="urn:microsoft.com/office/officeart/2018/2/layout/IconLabelDescriptionList"/>
    <dgm:cxn modelId="{231650D8-AA51-4411-BCE2-40777AB7E1FF}" srcId="{DD0E97B6-9813-4F25-A0F3-6A2A1588E9FF}" destId="{34F293CA-A575-4F0F-8F5B-E41E15FC98E7}" srcOrd="1" destOrd="0" parTransId="{038F53D5-9011-4805-800F-6F4831EB36DF}" sibTransId="{3BA6E14B-0166-4459-B854-5073BF0EB1D8}"/>
    <dgm:cxn modelId="{D4B066E7-C260-418E-B835-588E550EF361}" type="presOf" srcId="{DD0E97B6-9813-4F25-A0F3-6A2A1588E9FF}" destId="{9B3D9156-BA57-45FD-B3E1-C53BF5CF08FF}" srcOrd="0" destOrd="0" presId="urn:microsoft.com/office/officeart/2018/2/layout/IconLabelDescriptionList"/>
    <dgm:cxn modelId="{EDFD2708-F6E0-43DD-B1D4-A42BBDF2F8EB}" type="presParOf" srcId="{9B3D9156-BA57-45FD-B3E1-C53BF5CF08FF}" destId="{019BAFF8-2106-4BD3-B80E-4B187B5024DA}" srcOrd="0" destOrd="0" presId="urn:microsoft.com/office/officeart/2018/2/layout/IconLabelDescriptionList"/>
    <dgm:cxn modelId="{3DDB83EC-5EA8-4D43-A0F7-F8B9A285D07F}" type="presParOf" srcId="{019BAFF8-2106-4BD3-B80E-4B187B5024DA}" destId="{124BEDC6-653E-4C13-8919-6C52D17419F3}" srcOrd="0" destOrd="0" presId="urn:microsoft.com/office/officeart/2018/2/layout/IconLabelDescriptionList"/>
    <dgm:cxn modelId="{31F106E8-0419-4E09-BCAE-7449301004B9}" type="presParOf" srcId="{019BAFF8-2106-4BD3-B80E-4B187B5024DA}" destId="{249ACACA-B3B7-4415-9178-4A466EE14935}" srcOrd="1" destOrd="0" presId="urn:microsoft.com/office/officeart/2018/2/layout/IconLabelDescriptionList"/>
    <dgm:cxn modelId="{6A2A180C-8474-4825-AA01-B36B96708B74}" type="presParOf" srcId="{019BAFF8-2106-4BD3-B80E-4B187B5024DA}" destId="{9449C7F5-0F52-4C97-A343-0529CEFFAC22}" srcOrd="2" destOrd="0" presId="urn:microsoft.com/office/officeart/2018/2/layout/IconLabelDescriptionList"/>
    <dgm:cxn modelId="{7BE3A244-E5A2-4D1F-8E7F-99237E168BC5}" type="presParOf" srcId="{019BAFF8-2106-4BD3-B80E-4B187B5024DA}" destId="{4011E225-6781-451F-9972-9D1D887F51B7}" srcOrd="3" destOrd="0" presId="urn:microsoft.com/office/officeart/2018/2/layout/IconLabelDescriptionList"/>
    <dgm:cxn modelId="{FC3DEF0E-E689-4359-B2ED-8F6D1AD435F5}" type="presParOf" srcId="{019BAFF8-2106-4BD3-B80E-4B187B5024DA}" destId="{47984BBA-2FAF-40FD-B0D6-1D17B07C7CE4}" srcOrd="4" destOrd="0" presId="urn:microsoft.com/office/officeart/2018/2/layout/IconLabelDescriptionList"/>
    <dgm:cxn modelId="{91703230-B619-4287-945C-EF343D7BA9AC}" type="presParOf" srcId="{9B3D9156-BA57-45FD-B3E1-C53BF5CF08FF}" destId="{9E8D0A2A-D54A-4114-A355-F6D9A2875229}" srcOrd="1" destOrd="0" presId="urn:microsoft.com/office/officeart/2018/2/layout/IconLabelDescriptionList"/>
    <dgm:cxn modelId="{3140316E-FC12-470E-BCE4-DDF5352F7418}" type="presParOf" srcId="{9B3D9156-BA57-45FD-B3E1-C53BF5CF08FF}" destId="{D0CEF96C-7CA3-4ED7-ACB8-ED9DB85C106D}" srcOrd="2" destOrd="0" presId="urn:microsoft.com/office/officeart/2018/2/layout/IconLabelDescriptionList"/>
    <dgm:cxn modelId="{5F4322A3-E13A-4372-B34C-6986E0B5574E}" type="presParOf" srcId="{D0CEF96C-7CA3-4ED7-ACB8-ED9DB85C106D}" destId="{73946405-79B5-4790-9BE6-3C9C97E3EBBA}" srcOrd="0" destOrd="0" presId="urn:microsoft.com/office/officeart/2018/2/layout/IconLabelDescriptionList"/>
    <dgm:cxn modelId="{DAAE5B96-DB24-4261-A7E2-66E42DF19F0E}" type="presParOf" srcId="{D0CEF96C-7CA3-4ED7-ACB8-ED9DB85C106D}" destId="{61E83D1A-D077-42EE-8DA3-03BADD0668D8}" srcOrd="1" destOrd="0" presId="urn:microsoft.com/office/officeart/2018/2/layout/IconLabelDescriptionList"/>
    <dgm:cxn modelId="{D4FD8A5D-60DF-49DF-B2C6-581176830D69}" type="presParOf" srcId="{D0CEF96C-7CA3-4ED7-ACB8-ED9DB85C106D}" destId="{54E77460-711B-4BBD-BFF9-9E156C71F1C6}" srcOrd="2" destOrd="0" presId="urn:microsoft.com/office/officeart/2018/2/layout/IconLabelDescriptionList"/>
    <dgm:cxn modelId="{0EC32AFF-D206-4FEF-B79A-D9A16DF3A929}" type="presParOf" srcId="{D0CEF96C-7CA3-4ED7-ACB8-ED9DB85C106D}" destId="{B89EB3CB-FA13-4E33-816B-2B82ED1E8369}" srcOrd="3" destOrd="0" presId="urn:microsoft.com/office/officeart/2018/2/layout/IconLabelDescriptionList"/>
    <dgm:cxn modelId="{2510EF6C-6347-4DAF-9DDA-9BE0891AB6F2}" type="presParOf" srcId="{D0CEF96C-7CA3-4ED7-ACB8-ED9DB85C106D}" destId="{ECBF75E7-366D-4B24-AC62-82B72DE5B2F2}" srcOrd="4" destOrd="0" presId="urn:microsoft.com/office/officeart/2018/2/layout/IconLabelDescriptionList"/>
    <dgm:cxn modelId="{51450877-3A3C-4F9F-B5C7-5BDA2F10997D}" type="presParOf" srcId="{9B3D9156-BA57-45FD-B3E1-C53BF5CF08FF}" destId="{96D03B34-258C-4A9B-83A0-4320D7BC9133}" srcOrd="3" destOrd="0" presId="urn:microsoft.com/office/officeart/2018/2/layout/IconLabelDescriptionList"/>
    <dgm:cxn modelId="{48206596-8AE0-486E-9C7C-CC8C9EF7F3F2}" type="presParOf" srcId="{9B3D9156-BA57-45FD-B3E1-C53BF5CF08FF}" destId="{D7C61220-4A75-4C0E-A2A4-A42C59CBE1BF}" srcOrd="4" destOrd="0" presId="urn:microsoft.com/office/officeart/2018/2/layout/IconLabelDescriptionList"/>
    <dgm:cxn modelId="{CD7C71E3-C895-451C-A311-A3BB41634B53}" type="presParOf" srcId="{D7C61220-4A75-4C0E-A2A4-A42C59CBE1BF}" destId="{34CB2483-EEDE-49F3-AF12-F519715331DF}" srcOrd="0" destOrd="0" presId="urn:microsoft.com/office/officeart/2018/2/layout/IconLabelDescriptionList"/>
    <dgm:cxn modelId="{2CA0CDC8-F12E-4522-A6AF-AADA85C4E658}" type="presParOf" srcId="{D7C61220-4A75-4C0E-A2A4-A42C59CBE1BF}" destId="{3184E06A-FC53-4AD8-BC3B-A0DC43AF385E}" srcOrd="1" destOrd="0" presId="urn:microsoft.com/office/officeart/2018/2/layout/IconLabelDescriptionList"/>
    <dgm:cxn modelId="{DFEC9E1B-A92C-45D4-BEB1-942D1DE18EFC}" type="presParOf" srcId="{D7C61220-4A75-4C0E-A2A4-A42C59CBE1BF}" destId="{5B038EE6-757C-4193-AC37-E97931DDF27B}" srcOrd="2" destOrd="0" presId="urn:microsoft.com/office/officeart/2018/2/layout/IconLabelDescriptionList"/>
    <dgm:cxn modelId="{9640E9F0-FF03-437A-8C97-E7D653D7215E}" type="presParOf" srcId="{D7C61220-4A75-4C0E-A2A4-A42C59CBE1BF}" destId="{02980C67-2B8C-4D03-B2D3-C3C216938FC7}" srcOrd="3" destOrd="0" presId="urn:microsoft.com/office/officeart/2018/2/layout/IconLabelDescriptionList"/>
    <dgm:cxn modelId="{E8708746-CDE9-488A-998C-D9C8CBE4C96A}" type="presParOf" srcId="{D7C61220-4A75-4C0E-A2A4-A42C59CBE1BF}" destId="{E4EC933C-4A19-404A-ACD7-C28D21E0BA5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EB44B32-8C97-4545-9B4D-DCE91141062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6D84A244-790E-4242-AF2A-06FB4FBD32C1}">
      <dgm:prSet/>
      <dgm:spPr/>
      <dgm:t>
        <a:bodyPr/>
        <a:lstStyle/>
        <a:p>
          <a:pPr>
            <a:lnSpc>
              <a:spcPct val="100000"/>
            </a:lnSpc>
            <a:defRPr b="1"/>
          </a:pPr>
          <a:r>
            <a:rPr lang="en-US"/>
            <a:t>Data Connection and Preparation:</a:t>
          </a:r>
        </a:p>
      </dgm:t>
    </dgm:pt>
    <dgm:pt modelId="{F4E2874C-E05A-4B60-92C9-BD38AF972A45}" type="parTrans" cxnId="{16ACF806-4FB9-4697-89FD-2A0CBAD347E8}">
      <dgm:prSet/>
      <dgm:spPr/>
      <dgm:t>
        <a:bodyPr/>
        <a:lstStyle/>
        <a:p>
          <a:endParaRPr lang="en-US"/>
        </a:p>
      </dgm:t>
    </dgm:pt>
    <dgm:pt modelId="{C03D8457-CB71-4831-B530-9DD08A4AC7FE}" type="sibTrans" cxnId="{16ACF806-4FB9-4697-89FD-2A0CBAD347E8}">
      <dgm:prSet/>
      <dgm:spPr/>
      <dgm:t>
        <a:bodyPr/>
        <a:lstStyle/>
        <a:p>
          <a:endParaRPr lang="en-US"/>
        </a:p>
      </dgm:t>
    </dgm:pt>
    <dgm:pt modelId="{E7EB5247-2EA2-40B1-860E-7F375BBA75E1}">
      <dgm:prSet/>
      <dgm:spPr/>
      <dgm:t>
        <a:bodyPr/>
        <a:lstStyle/>
        <a:p>
          <a:pPr>
            <a:lnSpc>
              <a:spcPct val="100000"/>
            </a:lnSpc>
          </a:pPr>
          <a:r>
            <a:rPr lang="en-US"/>
            <a:t>Tableau allows users to connect to a wide range of data sources, including databases, spreadsheets, web data connectors, and cloud services.</a:t>
          </a:r>
        </a:p>
      </dgm:t>
    </dgm:pt>
    <dgm:pt modelId="{E4F7C154-9FD7-4513-9E2E-AE6ABBFDA233}" type="parTrans" cxnId="{2F9BB70C-06E2-4F97-93E6-532BAB7E4685}">
      <dgm:prSet/>
      <dgm:spPr/>
      <dgm:t>
        <a:bodyPr/>
        <a:lstStyle/>
        <a:p>
          <a:endParaRPr lang="en-US"/>
        </a:p>
      </dgm:t>
    </dgm:pt>
    <dgm:pt modelId="{EF2928A1-5018-42B8-9613-A82D12B18ADF}" type="sibTrans" cxnId="{2F9BB70C-06E2-4F97-93E6-532BAB7E4685}">
      <dgm:prSet/>
      <dgm:spPr/>
      <dgm:t>
        <a:bodyPr/>
        <a:lstStyle/>
        <a:p>
          <a:endParaRPr lang="en-US"/>
        </a:p>
      </dgm:t>
    </dgm:pt>
    <dgm:pt modelId="{5D0615E2-262B-4304-B5E9-FF8C51CB9701}">
      <dgm:prSet/>
      <dgm:spPr/>
      <dgm:t>
        <a:bodyPr/>
        <a:lstStyle/>
        <a:p>
          <a:pPr>
            <a:lnSpc>
              <a:spcPct val="100000"/>
            </a:lnSpc>
          </a:pPr>
          <a:r>
            <a:rPr lang="en-US"/>
            <a:t>Data preparation features enable users to clean, shape, and transform data within Tableau for analysis.</a:t>
          </a:r>
        </a:p>
      </dgm:t>
    </dgm:pt>
    <dgm:pt modelId="{330E24E5-AECC-48C0-872C-8D3A41633B98}" type="parTrans" cxnId="{A4455E40-0D71-4D98-BD4D-94D7AE65E8CA}">
      <dgm:prSet/>
      <dgm:spPr/>
      <dgm:t>
        <a:bodyPr/>
        <a:lstStyle/>
        <a:p>
          <a:endParaRPr lang="en-US"/>
        </a:p>
      </dgm:t>
    </dgm:pt>
    <dgm:pt modelId="{87A30C02-67C9-4E18-8F8E-A55BAB0379B5}" type="sibTrans" cxnId="{A4455E40-0D71-4D98-BD4D-94D7AE65E8CA}">
      <dgm:prSet/>
      <dgm:spPr/>
      <dgm:t>
        <a:bodyPr/>
        <a:lstStyle/>
        <a:p>
          <a:endParaRPr lang="en-US"/>
        </a:p>
      </dgm:t>
    </dgm:pt>
    <dgm:pt modelId="{F1319F09-77B4-4FF6-8A34-4A597CB56FC9}">
      <dgm:prSet/>
      <dgm:spPr/>
      <dgm:t>
        <a:bodyPr/>
        <a:lstStyle/>
        <a:p>
          <a:pPr>
            <a:lnSpc>
              <a:spcPct val="100000"/>
            </a:lnSpc>
            <a:defRPr b="1"/>
          </a:pPr>
          <a:r>
            <a:rPr lang="en-US"/>
            <a:t>Data Visualization:</a:t>
          </a:r>
        </a:p>
      </dgm:t>
    </dgm:pt>
    <dgm:pt modelId="{EF24F0D3-D6C4-46B1-8EE3-9469DA96E6E9}" type="parTrans" cxnId="{F44C5E7B-AF99-448E-9B08-9B330144E140}">
      <dgm:prSet/>
      <dgm:spPr/>
      <dgm:t>
        <a:bodyPr/>
        <a:lstStyle/>
        <a:p>
          <a:endParaRPr lang="en-US"/>
        </a:p>
      </dgm:t>
    </dgm:pt>
    <dgm:pt modelId="{EA842B85-820D-4737-AE9B-87046D0D4416}" type="sibTrans" cxnId="{F44C5E7B-AF99-448E-9B08-9B330144E140}">
      <dgm:prSet/>
      <dgm:spPr/>
      <dgm:t>
        <a:bodyPr/>
        <a:lstStyle/>
        <a:p>
          <a:endParaRPr lang="en-US"/>
        </a:p>
      </dgm:t>
    </dgm:pt>
    <dgm:pt modelId="{D7912727-10CF-4F3A-9144-4EEECFFADF67}">
      <dgm:prSet/>
      <dgm:spPr/>
      <dgm:t>
        <a:bodyPr/>
        <a:lstStyle/>
        <a:p>
          <a:pPr>
            <a:lnSpc>
              <a:spcPct val="100000"/>
            </a:lnSpc>
          </a:pPr>
          <a:r>
            <a:rPr lang="en-US"/>
            <a:t>Tableau offers a rich library of visualization types, including bar charts, line charts, scatter plots, maps, and dashboards.</a:t>
          </a:r>
        </a:p>
      </dgm:t>
    </dgm:pt>
    <dgm:pt modelId="{FB96555D-8409-490D-8D40-23D43AA17B55}" type="parTrans" cxnId="{6356E72F-4600-4D5C-B2F2-82BE44068615}">
      <dgm:prSet/>
      <dgm:spPr/>
      <dgm:t>
        <a:bodyPr/>
        <a:lstStyle/>
        <a:p>
          <a:endParaRPr lang="en-US"/>
        </a:p>
      </dgm:t>
    </dgm:pt>
    <dgm:pt modelId="{FD6B241E-C78A-42E3-8C5F-116B77A8B4C5}" type="sibTrans" cxnId="{6356E72F-4600-4D5C-B2F2-82BE44068615}">
      <dgm:prSet/>
      <dgm:spPr/>
      <dgm:t>
        <a:bodyPr/>
        <a:lstStyle/>
        <a:p>
          <a:endParaRPr lang="en-US"/>
        </a:p>
      </dgm:t>
    </dgm:pt>
    <dgm:pt modelId="{B0727380-CFB2-4C27-AC49-E571EB65DDEE}">
      <dgm:prSet/>
      <dgm:spPr/>
      <dgm:t>
        <a:bodyPr/>
        <a:lstStyle/>
        <a:p>
          <a:pPr>
            <a:lnSpc>
              <a:spcPct val="100000"/>
            </a:lnSpc>
          </a:pPr>
          <a:r>
            <a:rPr lang="en-US"/>
            <a:t>Users can easily create interactive visualizations by dragging and dropping fields onto the canvas and configuring properties.</a:t>
          </a:r>
        </a:p>
      </dgm:t>
    </dgm:pt>
    <dgm:pt modelId="{FEB233E7-973F-449B-8B19-AB2548164A24}" type="parTrans" cxnId="{DF593C3E-A1F0-4ABA-8D02-D7D953894097}">
      <dgm:prSet/>
      <dgm:spPr/>
      <dgm:t>
        <a:bodyPr/>
        <a:lstStyle/>
        <a:p>
          <a:endParaRPr lang="en-US"/>
        </a:p>
      </dgm:t>
    </dgm:pt>
    <dgm:pt modelId="{6B049B09-BC65-49E4-957D-FC8D0DF05A6D}" type="sibTrans" cxnId="{DF593C3E-A1F0-4ABA-8D02-D7D953894097}">
      <dgm:prSet/>
      <dgm:spPr/>
      <dgm:t>
        <a:bodyPr/>
        <a:lstStyle/>
        <a:p>
          <a:endParaRPr lang="en-US"/>
        </a:p>
      </dgm:t>
    </dgm:pt>
    <dgm:pt modelId="{657BAB4F-EA1F-490D-8B72-2797D39A5742}">
      <dgm:prSet/>
      <dgm:spPr/>
      <dgm:t>
        <a:bodyPr/>
        <a:lstStyle/>
        <a:p>
          <a:pPr>
            <a:lnSpc>
              <a:spcPct val="100000"/>
            </a:lnSpc>
            <a:defRPr b="1"/>
          </a:pPr>
          <a:r>
            <a:rPr lang="en-US"/>
            <a:t>Advanced Analytics:</a:t>
          </a:r>
        </a:p>
      </dgm:t>
    </dgm:pt>
    <dgm:pt modelId="{0BB6E194-952B-4616-B296-3565BE39AFCA}" type="parTrans" cxnId="{FBC96914-CB4C-4A93-AC58-D9A2209CF262}">
      <dgm:prSet/>
      <dgm:spPr/>
      <dgm:t>
        <a:bodyPr/>
        <a:lstStyle/>
        <a:p>
          <a:endParaRPr lang="en-US"/>
        </a:p>
      </dgm:t>
    </dgm:pt>
    <dgm:pt modelId="{7F741915-72D4-401D-AE6C-AAEB8AAEA704}" type="sibTrans" cxnId="{FBC96914-CB4C-4A93-AC58-D9A2209CF262}">
      <dgm:prSet/>
      <dgm:spPr/>
      <dgm:t>
        <a:bodyPr/>
        <a:lstStyle/>
        <a:p>
          <a:endParaRPr lang="en-US"/>
        </a:p>
      </dgm:t>
    </dgm:pt>
    <dgm:pt modelId="{804A9D2D-4990-463E-847C-12E4BAD41247}">
      <dgm:prSet/>
      <dgm:spPr/>
      <dgm:t>
        <a:bodyPr/>
        <a:lstStyle/>
        <a:p>
          <a:pPr>
            <a:lnSpc>
              <a:spcPct val="100000"/>
            </a:lnSpc>
          </a:pPr>
          <a:r>
            <a:rPr lang="en-US"/>
            <a:t>Tableau integrates with R and Python for advanced analytics and predictive modeling, allowing users to leverage custom scripts and algorithms.</a:t>
          </a:r>
        </a:p>
      </dgm:t>
    </dgm:pt>
    <dgm:pt modelId="{7D6C723F-645E-46FB-91D6-68E44D1B9070}" type="parTrans" cxnId="{163CED3D-B7F5-4500-8DE9-080D3595C5F1}">
      <dgm:prSet/>
      <dgm:spPr/>
      <dgm:t>
        <a:bodyPr/>
        <a:lstStyle/>
        <a:p>
          <a:endParaRPr lang="en-US"/>
        </a:p>
      </dgm:t>
    </dgm:pt>
    <dgm:pt modelId="{748D3BCA-3A60-40F6-BF0E-5D6352E6082D}" type="sibTrans" cxnId="{163CED3D-B7F5-4500-8DE9-080D3595C5F1}">
      <dgm:prSet/>
      <dgm:spPr/>
      <dgm:t>
        <a:bodyPr/>
        <a:lstStyle/>
        <a:p>
          <a:endParaRPr lang="en-US"/>
        </a:p>
      </dgm:t>
    </dgm:pt>
    <dgm:pt modelId="{C3A92D55-5FA0-44CD-8160-087E2D880379}">
      <dgm:prSet/>
      <dgm:spPr/>
      <dgm:t>
        <a:bodyPr/>
        <a:lstStyle/>
        <a:p>
          <a:pPr>
            <a:lnSpc>
              <a:spcPct val="100000"/>
            </a:lnSpc>
          </a:pPr>
          <a:r>
            <a:rPr lang="en-US"/>
            <a:t>Built-in statistical functions and calculations enable users to perform trend analysis, forecasting, and clustering within Tableau.</a:t>
          </a:r>
        </a:p>
      </dgm:t>
    </dgm:pt>
    <dgm:pt modelId="{FF6C302E-BED3-47C1-8D70-7C1B61B5C9F2}" type="parTrans" cxnId="{554B3552-39F7-4825-843B-829884029937}">
      <dgm:prSet/>
      <dgm:spPr/>
      <dgm:t>
        <a:bodyPr/>
        <a:lstStyle/>
        <a:p>
          <a:endParaRPr lang="en-US"/>
        </a:p>
      </dgm:t>
    </dgm:pt>
    <dgm:pt modelId="{54FE8F65-9FDC-4226-999E-CDF8A85212EA}" type="sibTrans" cxnId="{554B3552-39F7-4825-843B-829884029937}">
      <dgm:prSet/>
      <dgm:spPr/>
      <dgm:t>
        <a:bodyPr/>
        <a:lstStyle/>
        <a:p>
          <a:endParaRPr lang="en-US"/>
        </a:p>
      </dgm:t>
    </dgm:pt>
    <dgm:pt modelId="{D6FD5C65-FE8E-4B5A-9474-B2D00D040A60}">
      <dgm:prSet/>
      <dgm:spPr/>
      <dgm:t>
        <a:bodyPr/>
        <a:lstStyle/>
        <a:p>
          <a:pPr>
            <a:lnSpc>
              <a:spcPct val="100000"/>
            </a:lnSpc>
            <a:defRPr b="1"/>
          </a:pPr>
          <a:r>
            <a:rPr lang="en-US"/>
            <a:t>Dashboard Design and Interactivity:</a:t>
          </a:r>
        </a:p>
      </dgm:t>
    </dgm:pt>
    <dgm:pt modelId="{61FBC5BE-3711-4129-B756-B57F82DE6ABE}" type="parTrans" cxnId="{B0E69363-243E-4AE6-B27F-4055547D6258}">
      <dgm:prSet/>
      <dgm:spPr/>
      <dgm:t>
        <a:bodyPr/>
        <a:lstStyle/>
        <a:p>
          <a:endParaRPr lang="en-US"/>
        </a:p>
      </dgm:t>
    </dgm:pt>
    <dgm:pt modelId="{0BA96A6D-9A40-4129-954D-9212468852CC}" type="sibTrans" cxnId="{B0E69363-243E-4AE6-B27F-4055547D6258}">
      <dgm:prSet/>
      <dgm:spPr/>
      <dgm:t>
        <a:bodyPr/>
        <a:lstStyle/>
        <a:p>
          <a:endParaRPr lang="en-US"/>
        </a:p>
      </dgm:t>
    </dgm:pt>
    <dgm:pt modelId="{F24EFC55-E598-4564-B616-F3945204D7E0}">
      <dgm:prSet/>
      <dgm:spPr/>
      <dgm:t>
        <a:bodyPr/>
        <a:lstStyle/>
        <a:p>
          <a:pPr>
            <a:lnSpc>
              <a:spcPct val="100000"/>
            </a:lnSpc>
          </a:pPr>
          <a:r>
            <a:rPr lang="en-US"/>
            <a:t>Tableau enables users to create interactive dashboards that combine multiple visualizations into a single view.</a:t>
          </a:r>
        </a:p>
      </dgm:t>
    </dgm:pt>
    <dgm:pt modelId="{60111C88-2F20-4DB9-AB5F-BD0353F4C26F}" type="parTrans" cxnId="{E918A490-A75E-4A5E-8943-87536610201C}">
      <dgm:prSet/>
      <dgm:spPr/>
      <dgm:t>
        <a:bodyPr/>
        <a:lstStyle/>
        <a:p>
          <a:endParaRPr lang="en-US"/>
        </a:p>
      </dgm:t>
    </dgm:pt>
    <dgm:pt modelId="{5F13B491-3F92-435C-9EF1-86AE4A00573E}" type="sibTrans" cxnId="{E918A490-A75E-4A5E-8943-87536610201C}">
      <dgm:prSet/>
      <dgm:spPr/>
      <dgm:t>
        <a:bodyPr/>
        <a:lstStyle/>
        <a:p>
          <a:endParaRPr lang="en-US"/>
        </a:p>
      </dgm:t>
    </dgm:pt>
    <dgm:pt modelId="{4EB7D25E-56AF-4274-998D-92785BCB1C80}">
      <dgm:prSet/>
      <dgm:spPr/>
      <dgm:t>
        <a:bodyPr/>
        <a:lstStyle/>
        <a:p>
          <a:pPr>
            <a:lnSpc>
              <a:spcPct val="100000"/>
            </a:lnSpc>
          </a:pPr>
          <a:r>
            <a:rPr lang="en-US"/>
            <a:t>Dashboard elements can be linked together to facilitate drill-down, filtering, and exploration of data insights.</a:t>
          </a:r>
        </a:p>
      </dgm:t>
    </dgm:pt>
    <dgm:pt modelId="{2D087AC2-BF7B-4B5D-B736-007068252176}" type="parTrans" cxnId="{9BBDA1EE-2DC7-4CDD-852F-8CB22476EC95}">
      <dgm:prSet/>
      <dgm:spPr/>
      <dgm:t>
        <a:bodyPr/>
        <a:lstStyle/>
        <a:p>
          <a:endParaRPr lang="en-US"/>
        </a:p>
      </dgm:t>
    </dgm:pt>
    <dgm:pt modelId="{D672D376-3949-4CA6-9103-B98C2854FFB1}" type="sibTrans" cxnId="{9BBDA1EE-2DC7-4CDD-852F-8CB22476EC95}">
      <dgm:prSet/>
      <dgm:spPr/>
      <dgm:t>
        <a:bodyPr/>
        <a:lstStyle/>
        <a:p>
          <a:endParaRPr lang="en-US"/>
        </a:p>
      </dgm:t>
    </dgm:pt>
    <dgm:pt modelId="{086D6EDC-5133-4390-89DC-0B1226463CFF}" type="pres">
      <dgm:prSet presAssocID="{5EB44B32-8C97-4545-9B4D-DCE91141062C}" presName="root" presStyleCnt="0">
        <dgm:presLayoutVars>
          <dgm:dir/>
          <dgm:resizeHandles val="exact"/>
        </dgm:presLayoutVars>
      </dgm:prSet>
      <dgm:spPr/>
    </dgm:pt>
    <dgm:pt modelId="{3EE80A23-3DC6-455E-A342-2FDB6BF325BC}" type="pres">
      <dgm:prSet presAssocID="{6D84A244-790E-4242-AF2A-06FB4FBD32C1}" presName="compNode" presStyleCnt="0"/>
      <dgm:spPr/>
    </dgm:pt>
    <dgm:pt modelId="{1AFB7F73-BBF8-47FB-969F-4C24D134EC24}" type="pres">
      <dgm:prSet presAssocID="{6D84A244-790E-4242-AF2A-06FB4FBD32C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1563FF09-C307-4106-BCBF-F5FA30D433C1}" type="pres">
      <dgm:prSet presAssocID="{6D84A244-790E-4242-AF2A-06FB4FBD32C1}" presName="iconSpace" presStyleCnt="0"/>
      <dgm:spPr/>
    </dgm:pt>
    <dgm:pt modelId="{5B045E56-0544-4C54-AF03-23EE81545DD9}" type="pres">
      <dgm:prSet presAssocID="{6D84A244-790E-4242-AF2A-06FB4FBD32C1}" presName="parTx" presStyleLbl="revTx" presStyleIdx="0" presStyleCnt="8">
        <dgm:presLayoutVars>
          <dgm:chMax val="0"/>
          <dgm:chPref val="0"/>
        </dgm:presLayoutVars>
      </dgm:prSet>
      <dgm:spPr/>
    </dgm:pt>
    <dgm:pt modelId="{3B25B251-D83F-490F-B240-01ACC3C41D5E}" type="pres">
      <dgm:prSet presAssocID="{6D84A244-790E-4242-AF2A-06FB4FBD32C1}" presName="txSpace" presStyleCnt="0"/>
      <dgm:spPr/>
    </dgm:pt>
    <dgm:pt modelId="{3ED4D8D5-51C4-4657-9603-3C93E77A9D20}" type="pres">
      <dgm:prSet presAssocID="{6D84A244-790E-4242-AF2A-06FB4FBD32C1}" presName="desTx" presStyleLbl="revTx" presStyleIdx="1" presStyleCnt="8">
        <dgm:presLayoutVars/>
      </dgm:prSet>
      <dgm:spPr/>
    </dgm:pt>
    <dgm:pt modelId="{DAC880BD-8F4D-4BA8-81A1-6A134B21B45C}" type="pres">
      <dgm:prSet presAssocID="{C03D8457-CB71-4831-B530-9DD08A4AC7FE}" presName="sibTrans" presStyleCnt="0"/>
      <dgm:spPr/>
    </dgm:pt>
    <dgm:pt modelId="{AD6785CB-7523-47E8-BF41-AA937C3B594A}" type="pres">
      <dgm:prSet presAssocID="{F1319F09-77B4-4FF6-8A34-4A597CB56FC9}" presName="compNode" presStyleCnt="0"/>
      <dgm:spPr/>
    </dgm:pt>
    <dgm:pt modelId="{EB00B88D-A4EC-4448-A516-19D590FDB102}" type="pres">
      <dgm:prSet presAssocID="{F1319F09-77B4-4FF6-8A34-4A597CB56FC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FD598E1D-858B-47EA-AB46-E06518D84D41}" type="pres">
      <dgm:prSet presAssocID="{F1319F09-77B4-4FF6-8A34-4A597CB56FC9}" presName="iconSpace" presStyleCnt="0"/>
      <dgm:spPr/>
    </dgm:pt>
    <dgm:pt modelId="{884A931A-73A6-45D8-857E-EB22E6A35ABE}" type="pres">
      <dgm:prSet presAssocID="{F1319F09-77B4-4FF6-8A34-4A597CB56FC9}" presName="parTx" presStyleLbl="revTx" presStyleIdx="2" presStyleCnt="8">
        <dgm:presLayoutVars>
          <dgm:chMax val="0"/>
          <dgm:chPref val="0"/>
        </dgm:presLayoutVars>
      </dgm:prSet>
      <dgm:spPr/>
    </dgm:pt>
    <dgm:pt modelId="{C68DBE44-DCC5-441F-887B-2988A72913CC}" type="pres">
      <dgm:prSet presAssocID="{F1319F09-77B4-4FF6-8A34-4A597CB56FC9}" presName="txSpace" presStyleCnt="0"/>
      <dgm:spPr/>
    </dgm:pt>
    <dgm:pt modelId="{B4A7884C-C8D1-4D63-8AC5-0D2E4543B3CA}" type="pres">
      <dgm:prSet presAssocID="{F1319F09-77B4-4FF6-8A34-4A597CB56FC9}" presName="desTx" presStyleLbl="revTx" presStyleIdx="3" presStyleCnt="8">
        <dgm:presLayoutVars/>
      </dgm:prSet>
      <dgm:spPr/>
    </dgm:pt>
    <dgm:pt modelId="{18288FDC-4887-4BA4-9015-9B080799135A}" type="pres">
      <dgm:prSet presAssocID="{EA842B85-820D-4737-AE9B-87046D0D4416}" presName="sibTrans" presStyleCnt="0"/>
      <dgm:spPr/>
    </dgm:pt>
    <dgm:pt modelId="{080D80D1-D2D5-4AFE-AD77-69BC689AEEBB}" type="pres">
      <dgm:prSet presAssocID="{657BAB4F-EA1F-490D-8B72-2797D39A5742}" presName="compNode" presStyleCnt="0"/>
      <dgm:spPr/>
    </dgm:pt>
    <dgm:pt modelId="{17DCCB32-0E28-452C-B6E8-5D8AFAC59B50}" type="pres">
      <dgm:prSet presAssocID="{657BAB4F-EA1F-490D-8B72-2797D39A574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3008B467-6E66-4769-8122-26A8E8872FF6}" type="pres">
      <dgm:prSet presAssocID="{657BAB4F-EA1F-490D-8B72-2797D39A5742}" presName="iconSpace" presStyleCnt="0"/>
      <dgm:spPr/>
    </dgm:pt>
    <dgm:pt modelId="{2C21FD28-ECC3-4FE8-B1F4-73CB93AFD85D}" type="pres">
      <dgm:prSet presAssocID="{657BAB4F-EA1F-490D-8B72-2797D39A5742}" presName="parTx" presStyleLbl="revTx" presStyleIdx="4" presStyleCnt="8">
        <dgm:presLayoutVars>
          <dgm:chMax val="0"/>
          <dgm:chPref val="0"/>
        </dgm:presLayoutVars>
      </dgm:prSet>
      <dgm:spPr/>
    </dgm:pt>
    <dgm:pt modelId="{B3484AC4-4C5E-42A8-B2A7-DE11858C60D9}" type="pres">
      <dgm:prSet presAssocID="{657BAB4F-EA1F-490D-8B72-2797D39A5742}" presName="txSpace" presStyleCnt="0"/>
      <dgm:spPr/>
    </dgm:pt>
    <dgm:pt modelId="{E7CF8E89-1D32-4947-96A3-4A9FD90F1002}" type="pres">
      <dgm:prSet presAssocID="{657BAB4F-EA1F-490D-8B72-2797D39A5742}" presName="desTx" presStyleLbl="revTx" presStyleIdx="5" presStyleCnt="8">
        <dgm:presLayoutVars/>
      </dgm:prSet>
      <dgm:spPr/>
    </dgm:pt>
    <dgm:pt modelId="{4005B00F-5F5B-46D2-B89C-73E57DA5DF62}" type="pres">
      <dgm:prSet presAssocID="{7F741915-72D4-401D-AE6C-AAEB8AAEA704}" presName="sibTrans" presStyleCnt="0"/>
      <dgm:spPr/>
    </dgm:pt>
    <dgm:pt modelId="{AB9E375E-2F85-456E-A555-7C4D2C920656}" type="pres">
      <dgm:prSet presAssocID="{D6FD5C65-FE8E-4B5A-9474-B2D00D040A60}" presName="compNode" presStyleCnt="0"/>
      <dgm:spPr/>
    </dgm:pt>
    <dgm:pt modelId="{05CED478-3642-4866-83A3-A0846D288C8A}" type="pres">
      <dgm:prSet presAssocID="{D6FD5C65-FE8E-4B5A-9474-B2D00D040A6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4DBDCA29-6312-469C-8C39-26EC8894F70B}" type="pres">
      <dgm:prSet presAssocID="{D6FD5C65-FE8E-4B5A-9474-B2D00D040A60}" presName="iconSpace" presStyleCnt="0"/>
      <dgm:spPr/>
    </dgm:pt>
    <dgm:pt modelId="{34777B23-AA6E-4069-A7EC-914BB2DA263F}" type="pres">
      <dgm:prSet presAssocID="{D6FD5C65-FE8E-4B5A-9474-B2D00D040A60}" presName="parTx" presStyleLbl="revTx" presStyleIdx="6" presStyleCnt="8">
        <dgm:presLayoutVars>
          <dgm:chMax val="0"/>
          <dgm:chPref val="0"/>
        </dgm:presLayoutVars>
      </dgm:prSet>
      <dgm:spPr/>
    </dgm:pt>
    <dgm:pt modelId="{FAC5E846-2333-4DA8-A676-7E3D6C5B7DEE}" type="pres">
      <dgm:prSet presAssocID="{D6FD5C65-FE8E-4B5A-9474-B2D00D040A60}" presName="txSpace" presStyleCnt="0"/>
      <dgm:spPr/>
    </dgm:pt>
    <dgm:pt modelId="{92FB74A1-FA23-43D1-8550-D43A1EA87D3E}" type="pres">
      <dgm:prSet presAssocID="{D6FD5C65-FE8E-4B5A-9474-B2D00D040A60}" presName="desTx" presStyleLbl="revTx" presStyleIdx="7" presStyleCnt="8">
        <dgm:presLayoutVars/>
      </dgm:prSet>
      <dgm:spPr/>
    </dgm:pt>
  </dgm:ptLst>
  <dgm:cxnLst>
    <dgm:cxn modelId="{16ACF806-4FB9-4697-89FD-2A0CBAD347E8}" srcId="{5EB44B32-8C97-4545-9B4D-DCE91141062C}" destId="{6D84A244-790E-4242-AF2A-06FB4FBD32C1}" srcOrd="0" destOrd="0" parTransId="{F4E2874C-E05A-4B60-92C9-BD38AF972A45}" sibTransId="{C03D8457-CB71-4831-B530-9DD08A4AC7FE}"/>
    <dgm:cxn modelId="{2F9BB70C-06E2-4F97-93E6-532BAB7E4685}" srcId="{6D84A244-790E-4242-AF2A-06FB4FBD32C1}" destId="{E7EB5247-2EA2-40B1-860E-7F375BBA75E1}" srcOrd="0" destOrd="0" parTransId="{E4F7C154-9FD7-4513-9E2E-AE6ABBFDA233}" sibTransId="{EF2928A1-5018-42B8-9613-A82D12B18ADF}"/>
    <dgm:cxn modelId="{DCF94A0D-3B34-45C6-A29B-C6D9208C4F24}" type="presOf" srcId="{B0727380-CFB2-4C27-AC49-E571EB65DDEE}" destId="{B4A7884C-C8D1-4D63-8AC5-0D2E4543B3CA}" srcOrd="0" destOrd="1" presId="urn:microsoft.com/office/officeart/2018/2/layout/IconLabelDescriptionList"/>
    <dgm:cxn modelId="{FBC96914-CB4C-4A93-AC58-D9A2209CF262}" srcId="{5EB44B32-8C97-4545-9B4D-DCE91141062C}" destId="{657BAB4F-EA1F-490D-8B72-2797D39A5742}" srcOrd="2" destOrd="0" parTransId="{0BB6E194-952B-4616-B296-3565BE39AFCA}" sibTransId="{7F741915-72D4-401D-AE6C-AAEB8AAEA704}"/>
    <dgm:cxn modelId="{B73FF42A-4B4F-45CE-B1FE-1F07112A69E1}" type="presOf" srcId="{5EB44B32-8C97-4545-9B4D-DCE91141062C}" destId="{086D6EDC-5133-4390-89DC-0B1226463CFF}" srcOrd="0" destOrd="0" presId="urn:microsoft.com/office/officeart/2018/2/layout/IconLabelDescriptionList"/>
    <dgm:cxn modelId="{6356E72F-4600-4D5C-B2F2-82BE44068615}" srcId="{F1319F09-77B4-4FF6-8A34-4A597CB56FC9}" destId="{D7912727-10CF-4F3A-9144-4EEECFFADF67}" srcOrd="0" destOrd="0" parTransId="{FB96555D-8409-490D-8D40-23D43AA17B55}" sibTransId="{FD6B241E-C78A-42E3-8C5F-116B77A8B4C5}"/>
    <dgm:cxn modelId="{5B0D543D-F667-4294-A4A6-D4AAB470BE47}" type="presOf" srcId="{D7912727-10CF-4F3A-9144-4EEECFFADF67}" destId="{B4A7884C-C8D1-4D63-8AC5-0D2E4543B3CA}" srcOrd="0" destOrd="0" presId="urn:microsoft.com/office/officeart/2018/2/layout/IconLabelDescriptionList"/>
    <dgm:cxn modelId="{163CED3D-B7F5-4500-8DE9-080D3595C5F1}" srcId="{657BAB4F-EA1F-490D-8B72-2797D39A5742}" destId="{804A9D2D-4990-463E-847C-12E4BAD41247}" srcOrd="0" destOrd="0" parTransId="{7D6C723F-645E-46FB-91D6-68E44D1B9070}" sibTransId="{748D3BCA-3A60-40F6-BF0E-5D6352E6082D}"/>
    <dgm:cxn modelId="{DF593C3E-A1F0-4ABA-8D02-D7D953894097}" srcId="{F1319F09-77B4-4FF6-8A34-4A597CB56FC9}" destId="{B0727380-CFB2-4C27-AC49-E571EB65DDEE}" srcOrd="1" destOrd="0" parTransId="{FEB233E7-973F-449B-8B19-AB2548164A24}" sibTransId="{6B049B09-BC65-49E4-957D-FC8D0DF05A6D}"/>
    <dgm:cxn modelId="{A4455E40-0D71-4D98-BD4D-94D7AE65E8CA}" srcId="{6D84A244-790E-4242-AF2A-06FB4FBD32C1}" destId="{5D0615E2-262B-4304-B5E9-FF8C51CB9701}" srcOrd="1" destOrd="0" parTransId="{330E24E5-AECC-48C0-872C-8D3A41633B98}" sibTransId="{87A30C02-67C9-4E18-8F8E-A55BAB0379B5}"/>
    <dgm:cxn modelId="{554B3552-39F7-4825-843B-829884029937}" srcId="{657BAB4F-EA1F-490D-8B72-2797D39A5742}" destId="{C3A92D55-5FA0-44CD-8160-087E2D880379}" srcOrd="1" destOrd="0" parTransId="{FF6C302E-BED3-47C1-8D70-7C1B61B5C9F2}" sibTransId="{54FE8F65-9FDC-4226-999E-CDF8A85212EA}"/>
    <dgm:cxn modelId="{B529F360-6F0B-418D-B1F6-8E728EC8C779}" type="presOf" srcId="{C3A92D55-5FA0-44CD-8160-087E2D880379}" destId="{E7CF8E89-1D32-4947-96A3-4A9FD90F1002}" srcOrd="0" destOrd="1" presId="urn:microsoft.com/office/officeart/2018/2/layout/IconLabelDescriptionList"/>
    <dgm:cxn modelId="{B0E69363-243E-4AE6-B27F-4055547D6258}" srcId="{5EB44B32-8C97-4545-9B4D-DCE91141062C}" destId="{D6FD5C65-FE8E-4B5A-9474-B2D00D040A60}" srcOrd="3" destOrd="0" parTransId="{61FBC5BE-3711-4129-B756-B57F82DE6ABE}" sibTransId="{0BA96A6D-9A40-4129-954D-9212468852CC}"/>
    <dgm:cxn modelId="{95DD0F6A-D374-4F77-9E84-6C18417D58F5}" type="presOf" srcId="{4EB7D25E-56AF-4274-998D-92785BCB1C80}" destId="{92FB74A1-FA23-43D1-8550-D43A1EA87D3E}" srcOrd="0" destOrd="1" presId="urn:microsoft.com/office/officeart/2018/2/layout/IconLabelDescriptionList"/>
    <dgm:cxn modelId="{6EEA7B72-B1FE-4990-8C1E-E2BD296E6B74}" type="presOf" srcId="{657BAB4F-EA1F-490D-8B72-2797D39A5742}" destId="{2C21FD28-ECC3-4FE8-B1F4-73CB93AFD85D}" srcOrd="0" destOrd="0" presId="urn:microsoft.com/office/officeart/2018/2/layout/IconLabelDescriptionList"/>
    <dgm:cxn modelId="{088FE77A-E091-4D7F-83AF-7419F04D725C}" type="presOf" srcId="{804A9D2D-4990-463E-847C-12E4BAD41247}" destId="{E7CF8E89-1D32-4947-96A3-4A9FD90F1002}" srcOrd="0" destOrd="0" presId="urn:microsoft.com/office/officeart/2018/2/layout/IconLabelDescriptionList"/>
    <dgm:cxn modelId="{F44C5E7B-AF99-448E-9B08-9B330144E140}" srcId="{5EB44B32-8C97-4545-9B4D-DCE91141062C}" destId="{F1319F09-77B4-4FF6-8A34-4A597CB56FC9}" srcOrd="1" destOrd="0" parTransId="{EF24F0D3-D6C4-46B1-8EE3-9469DA96E6E9}" sibTransId="{EA842B85-820D-4737-AE9B-87046D0D4416}"/>
    <dgm:cxn modelId="{1B782187-B183-4143-BDBC-3F76141526F7}" type="presOf" srcId="{E7EB5247-2EA2-40B1-860E-7F375BBA75E1}" destId="{3ED4D8D5-51C4-4657-9603-3C93E77A9D20}" srcOrd="0" destOrd="0" presId="urn:microsoft.com/office/officeart/2018/2/layout/IconLabelDescriptionList"/>
    <dgm:cxn modelId="{E918A490-A75E-4A5E-8943-87536610201C}" srcId="{D6FD5C65-FE8E-4B5A-9474-B2D00D040A60}" destId="{F24EFC55-E598-4564-B616-F3945204D7E0}" srcOrd="0" destOrd="0" parTransId="{60111C88-2F20-4DB9-AB5F-BD0353F4C26F}" sibTransId="{5F13B491-3F92-435C-9EF1-86AE4A00573E}"/>
    <dgm:cxn modelId="{9FCE5091-470B-4C05-8837-0F55856212E0}" type="presOf" srcId="{6D84A244-790E-4242-AF2A-06FB4FBD32C1}" destId="{5B045E56-0544-4C54-AF03-23EE81545DD9}" srcOrd="0" destOrd="0" presId="urn:microsoft.com/office/officeart/2018/2/layout/IconLabelDescriptionList"/>
    <dgm:cxn modelId="{C4C9B29B-8873-406E-BE38-6F304C4EA0C8}" type="presOf" srcId="{F1319F09-77B4-4FF6-8A34-4A597CB56FC9}" destId="{884A931A-73A6-45D8-857E-EB22E6A35ABE}" srcOrd="0" destOrd="0" presId="urn:microsoft.com/office/officeart/2018/2/layout/IconLabelDescriptionList"/>
    <dgm:cxn modelId="{3EC971BD-88A6-4086-A1BA-B7FD78229D3A}" type="presOf" srcId="{D6FD5C65-FE8E-4B5A-9474-B2D00D040A60}" destId="{34777B23-AA6E-4069-A7EC-914BB2DA263F}" srcOrd="0" destOrd="0" presId="urn:microsoft.com/office/officeart/2018/2/layout/IconLabelDescriptionList"/>
    <dgm:cxn modelId="{0D7470C0-59F8-41A1-B2B1-77D743E9766C}" type="presOf" srcId="{5D0615E2-262B-4304-B5E9-FF8C51CB9701}" destId="{3ED4D8D5-51C4-4657-9603-3C93E77A9D20}" srcOrd="0" destOrd="1" presId="urn:microsoft.com/office/officeart/2018/2/layout/IconLabelDescriptionList"/>
    <dgm:cxn modelId="{B4DA53EC-9E93-412D-9412-656B760A564A}" type="presOf" srcId="{F24EFC55-E598-4564-B616-F3945204D7E0}" destId="{92FB74A1-FA23-43D1-8550-D43A1EA87D3E}" srcOrd="0" destOrd="0" presId="urn:microsoft.com/office/officeart/2018/2/layout/IconLabelDescriptionList"/>
    <dgm:cxn modelId="{9BBDA1EE-2DC7-4CDD-852F-8CB22476EC95}" srcId="{D6FD5C65-FE8E-4B5A-9474-B2D00D040A60}" destId="{4EB7D25E-56AF-4274-998D-92785BCB1C80}" srcOrd="1" destOrd="0" parTransId="{2D087AC2-BF7B-4B5D-B736-007068252176}" sibTransId="{D672D376-3949-4CA6-9103-B98C2854FFB1}"/>
    <dgm:cxn modelId="{839AE577-5501-49BC-A9FD-29007536C50E}" type="presParOf" srcId="{086D6EDC-5133-4390-89DC-0B1226463CFF}" destId="{3EE80A23-3DC6-455E-A342-2FDB6BF325BC}" srcOrd="0" destOrd="0" presId="urn:microsoft.com/office/officeart/2018/2/layout/IconLabelDescriptionList"/>
    <dgm:cxn modelId="{A8340E5C-0CDF-407F-80E4-CA87AEBFEDD7}" type="presParOf" srcId="{3EE80A23-3DC6-455E-A342-2FDB6BF325BC}" destId="{1AFB7F73-BBF8-47FB-969F-4C24D134EC24}" srcOrd="0" destOrd="0" presId="urn:microsoft.com/office/officeart/2018/2/layout/IconLabelDescriptionList"/>
    <dgm:cxn modelId="{5A2E46B7-A38B-4F48-A7D0-8574C52F4C72}" type="presParOf" srcId="{3EE80A23-3DC6-455E-A342-2FDB6BF325BC}" destId="{1563FF09-C307-4106-BCBF-F5FA30D433C1}" srcOrd="1" destOrd="0" presId="urn:microsoft.com/office/officeart/2018/2/layout/IconLabelDescriptionList"/>
    <dgm:cxn modelId="{A3366531-E121-464D-AEEB-71440B5CDBA8}" type="presParOf" srcId="{3EE80A23-3DC6-455E-A342-2FDB6BF325BC}" destId="{5B045E56-0544-4C54-AF03-23EE81545DD9}" srcOrd="2" destOrd="0" presId="urn:microsoft.com/office/officeart/2018/2/layout/IconLabelDescriptionList"/>
    <dgm:cxn modelId="{639DC8DA-C9D8-4547-B5C5-885D4CB45731}" type="presParOf" srcId="{3EE80A23-3DC6-455E-A342-2FDB6BF325BC}" destId="{3B25B251-D83F-490F-B240-01ACC3C41D5E}" srcOrd="3" destOrd="0" presId="urn:microsoft.com/office/officeart/2018/2/layout/IconLabelDescriptionList"/>
    <dgm:cxn modelId="{1DC827D8-40E9-43E6-90F5-A222E48FDFA6}" type="presParOf" srcId="{3EE80A23-3DC6-455E-A342-2FDB6BF325BC}" destId="{3ED4D8D5-51C4-4657-9603-3C93E77A9D20}" srcOrd="4" destOrd="0" presId="urn:microsoft.com/office/officeart/2018/2/layout/IconLabelDescriptionList"/>
    <dgm:cxn modelId="{1D7A5524-082F-41F9-890C-24DCEB254F5A}" type="presParOf" srcId="{086D6EDC-5133-4390-89DC-0B1226463CFF}" destId="{DAC880BD-8F4D-4BA8-81A1-6A134B21B45C}" srcOrd="1" destOrd="0" presId="urn:microsoft.com/office/officeart/2018/2/layout/IconLabelDescriptionList"/>
    <dgm:cxn modelId="{40EF13B6-6D49-4DEC-A1FF-4BBB740B4D5B}" type="presParOf" srcId="{086D6EDC-5133-4390-89DC-0B1226463CFF}" destId="{AD6785CB-7523-47E8-BF41-AA937C3B594A}" srcOrd="2" destOrd="0" presId="urn:microsoft.com/office/officeart/2018/2/layout/IconLabelDescriptionList"/>
    <dgm:cxn modelId="{9FBD63A2-8B11-404B-A16F-266B24590C80}" type="presParOf" srcId="{AD6785CB-7523-47E8-BF41-AA937C3B594A}" destId="{EB00B88D-A4EC-4448-A516-19D590FDB102}" srcOrd="0" destOrd="0" presId="urn:microsoft.com/office/officeart/2018/2/layout/IconLabelDescriptionList"/>
    <dgm:cxn modelId="{AD2F32CC-02EA-4BE0-9069-765A8673C312}" type="presParOf" srcId="{AD6785CB-7523-47E8-BF41-AA937C3B594A}" destId="{FD598E1D-858B-47EA-AB46-E06518D84D41}" srcOrd="1" destOrd="0" presId="urn:microsoft.com/office/officeart/2018/2/layout/IconLabelDescriptionList"/>
    <dgm:cxn modelId="{6A95CB58-CCF7-4AA0-980F-ADE10A3EE786}" type="presParOf" srcId="{AD6785CB-7523-47E8-BF41-AA937C3B594A}" destId="{884A931A-73A6-45D8-857E-EB22E6A35ABE}" srcOrd="2" destOrd="0" presId="urn:microsoft.com/office/officeart/2018/2/layout/IconLabelDescriptionList"/>
    <dgm:cxn modelId="{73E7DB54-17E1-416D-8279-326128BBCD31}" type="presParOf" srcId="{AD6785CB-7523-47E8-BF41-AA937C3B594A}" destId="{C68DBE44-DCC5-441F-887B-2988A72913CC}" srcOrd="3" destOrd="0" presId="urn:microsoft.com/office/officeart/2018/2/layout/IconLabelDescriptionList"/>
    <dgm:cxn modelId="{717C051D-538C-45B9-B1D5-B8C6E1571C61}" type="presParOf" srcId="{AD6785CB-7523-47E8-BF41-AA937C3B594A}" destId="{B4A7884C-C8D1-4D63-8AC5-0D2E4543B3CA}" srcOrd="4" destOrd="0" presId="urn:microsoft.com/office/officeart/2018/2/layout/IconLabelDescriptionList"/>
    <dgm:cxn modelId="{710E27FE-9A6C-4A57-9BF1-91FD87723565}" type="presParOf" srcId="{086D6EDC-5133-4390-89DC-0B1226463CFF}" destId="{18288FDC-4887-4BA4-9015-9B080799135A}" srcOrd="3" destOrd="0" presId="urn:microsoft.com/office/officeart/2018/2/layout/IconLabelDescriptionList"/>
    <dgm:cxn modelId="{E74AD069-0314-40CD-9816-E9468AD9C75A}" type="presParOf" srcId="{086D6EDC-5133-4390-89DC-0B1226463CFF}" destId="{080D80D1-D2D5-4AFE-AD77-69BC689AEEBB}" srcOrd="4" destOrd="0" presId="urn:microsoft.com/office/officeart/2018/2/layout/IconLabelDescriptionList"/>
    <dgm:cxn modelId="{D43B5617-2A74-49CB-8787-13D60ED09F65}" type="presParOf" srcId="{080D80D1-D2D5-4AFE-AD77-69BC689AEEBB}" destId="{17DCCB32-0E28-452C-B6E8-5D8AFAC59B50}" srcOrd="0" destOrd="0" presId="urn:microsoft.com/office/officeart/2018/2/layout/IconLabelDescriptionList"/>
    <dgm:cxn modelId="{692B7FDA-9C85-4E69-B2DB-6E5E6B7B3BC9}" type="presParOf" srcId="{080D80D1-D2D5-4AFE-AD77-69BC689AEEBB}" destId="{3008B467-6E66-4769-8122-26A8E8872FF6}" srcOrd="1" destOrd="0" presId="urn:microsoft.com/office/officeart/2018/2/layout/IconLabelDescriptionList"/>
    <dgm:cxn modelId="{95E67EDE-D77F-44E0-95A5-7367F37EE493}" type="presParOf" srcId="{080D80D1-D2D5-4AFE-AD77-69BC689AEEBB}" destId="{2C21FD28-ECC3-4FE8-B1F4-73CB93AFD85D}" srcOrd="2" destOrd="0" presId="urn:microsoft.com/office/officeart/2018/2/layout/IconLabelDescriptionList"/>
    <dgm:cxn modelId="{89D94D9E-A926-4594-9DD0-E8B14167FFBC}" type="presParOf" srcId="{080D80D1-D2D5-4AFE-AD77-69BC689AEEBB}" destId="{B3484AC4-4C5E-42A8-B2A7-DE11858C60D9}" srcOrd="3" destOrd="0" presId="urn:microsoft.com/office/officeart/2018/2/layout/IconLabelDescriptionList"/>
    <dgm:cxn modelId="{D700DFED-CE8A-44DC-87AB-EC6A974A23E6}" type="presParOf" srcId="{080D80D1-D2D5-4AFE-AD77-69BC689AEEBB}" destId="{E7CF8E89-1D32-4947-96A3-4A9FD90F1002}" srcOrd="4" destOrd="0" presId="urn:microsoft.com/office/officeart/2018/2/layout/IconLabelDescriptionList"/>
    <dgm:cxn modelId="{E9E58011-0059-404A-8C11-66BE60BFB742}" type="presParOf" srcId="{086D6EDC-5133-4390-89DC-0B1226463CFF}" destId="{4005B00F-5F5B-46D2-B89C-73E57DA5DF62}" srcOrd="5" destOrd="0" presId="urn:microsoft.com/office/officeart/2018/2/layout/IconLabelDescriptionList"/>
    <dgm:cxn modelId="{E9BB718E-1306-4B27-AB79-84BC6A329DF4}" type="presParOf" srcId="{086D6EDC-5133-4390-89DC-0B1226463CFF}" destId="{AB9E375E-2F85-456E-A555-7C4D2C920656}" srcOrd="6" destOrd="0" presId="urn:microsoft.com/office/officeart/2018/2/layout/IconLabelDescriptionList"/>
    <dgm:cxn modelId="{7545A07F-F590-4DC9-A8AB-2DF56014E638}" type="presParOf" srcId="{AB9E375E-2F85-456E-A555-7C4D2C920656}" destId="{05CED478-3642-4866-83A3-A0846D288C8A}" srcOrd="0" destOrd="0" presId="urn:microsoft.com/office/officeart/2018/2/layout/IconLabelDescriptionList"/>
    <dgm:cxn modelId="{A9118E74-D99F-4AA5-A490-000E776F9516}" type="presParOf" srcId="{AB9E375E-2F85-456E-A555-7C4D2C920656}" destId="{4DBDCA29-6312-469C-8C39-26EC8894F70B}" srcOrd="1" destOrd="0" presId="urn:microsoft.com/office/officeart/2018/2/layout/IconLabelDescriptionList"/>
    <dgm:cxn modelId="{343EC46E-CEE5-4182-9382-4C1DA9BE558E}" type="presParOf" srcId="{AB9E375E-2F85-456E-A555-7C4D2C920656}" destId="{34777B23-AA6E-4069-A7EC-914BB2DA263F}" srcOrd="2" destOrd="0" presId="urn:microsoft.com/office/officeart/2018/2/layout/IconLabelDescriptionList"/>
    <dgm:cxn modelId="{F59DBCD0-F0C2-4E39-A99A-29E7A2B304EB}" type="presParOf" srcId="{AB9E375E-2F85-456E-A555-7C4D2C920656}" destId="{FAC5E846-2333-4DA8-A676-7E3D6C5B7DEE}" srcOrd="3" destOrd="0" presId="urn:microsoft.com/office/officeart/2018/2/layout/IconLabelDescriptionList"/>
    <dgm:cxn modelId="{E57E5DB1-143B-4ABC-A611-1622D436FA2E}" type="presParOf" srcId="{AB9E375E-2F85-456E-A555-7C4D2C920656}" destId="{92FB74A1-FA23-43D1-8550-D43A1EA87D3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B7F5E8E-FC0E-4483-8D94-2488757B1C8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A460548-10E7-45F9-9D94-8864AC4BC665}">
      <dgm:prSet/>
      <dgm:spPr/>
      <dgm:t>
        <a:bodyPr/>
        <a:lstStyle/>
        <a:p>
          <a:pPr>
            <a:lnSpc>
              <a:spcPct val="100000"/>
            </a:lnSpc>
          </a:pPr>
          <a:r>
            <a:rPr lang="en-US"/>
            <a:t>Business Intelligence and Reporting:</a:t>
          </a:r>
        </a:p>
      </dgm:t>
    </dgm:pt>
    <dgm:pt modelId="{C8721E39-5505-49B5-B4E8-33DCCAEE707E}" type="parTrans" cxnId="{616F174F-A083-4A6F-9C7E-4B93B3EB7B5B}">
      <dgm:prSet/>
      <dgm:spPr/>
      <dgm:t>
        <a:bodyPr/>
        <a:lstStyle/>
        <a:p>
          <a:endParaRPr lang="en-US"/>
        </a:p>
      </dgm:t>
    </dgm:pt>
    <dgm:pt modelId="{1A6860D9-FD80-48C2-97DC-01943528A5CA}" type="sibTrans" cxnId="{616F174F-A083-4A6F-9C7E-4B93B3EB7B5B}">
      <dgm:prSet/>
      <dgm:spPr/>
      <dgm:t>
        <a:bodyPr/>
        <a:lstStyle/>
        <a:p>
          <a:endParaRPr lang="en-US"/>
        </a:p>
      </dgm:t>
    </dgm:pt>
    <dgm:pt modelId="{B8E0060C-5970-4A46-A46F-3880151D8F73}">
      <dgm:prSet/>
      <dgm:spPr/>
      <dgm:t>
        <a:bodyPr/>
        <a:lstStyle/>
        <a:p>
          <a:pPr>
            <a:lnSpc>
              <a:spcPct val="100000"/>
            </a:lnSpc>
          </a:pPr>
          <a:r>
            <a:rPr lang="en-US"/>
            <a:t>Tableau is widely used for business intelligence and reporting, allowing organizations to monitor performance, analyze trends, and track KPIs through interactive dashboards and reports.</a:t>
          </a:r>
        </a:p>
      </dgm:t>
    </dgm:pt>
    <dgm:pt modelId="{41ECF2E0-11C4-4078-A8A0-437202D05C14}" type="parTrans" cxnId="{0CA561B5-6E66-4D2B-8302-A714F3D69347}">
      <dgm:prSet/>
      <dgm:spPr/>
      <dgm:t>
        <a:bodyPr/>
        <a:lstStyle/>
        <a:p>
          <a:endParaRPr lang="en-US"/>
        </a:p>
      </dgm:t>
    </dgm:pt>
    <dgm:pt modelId="{6506301D-8F6C-4CFA-A36A-7C699C6869F4}" type="sibTrans" cxnId="{0CA561B5-6E66-4D2B-8302-A714F3D69347}">
      <dgm:prSet/>
      <dgm:spPr/>
      <dgm:t>
        <a:bodyPr/>
        <a:lstStyle/>
        <a:p>
          <a:endParaRPr lang="en-US"/>
        </a:p>
      </dgm:t>
    </dgm:pt>
    <dgm:pt modelId="{24D018C2-558F-4BD0-90B9-7FFB14B8894A}">
      <dgm:prSet/>
      <dgm:spPr/>
      <dgm:t>
        <a:bodyPr/>
        <a:lstStyle/>
        <a:p>
          <a:pPr>
            <a:lnSpc>
              <a:spcPct val="100000"/>
            </a:lnSpc>
          </a:pPr>
          <a:r>
            <a:rPr lang="en-US"/>
            <a:t>Exploratory Data Analysis (EDA):</a:t>
          </a:r>
        </a:p>
      </dgm:t>
    </dgm:pt>
    <dgm:pt modelId="{7C8555E3-08B1-4970-89F9-59BEF0411753}" type="parTrans" cxnId="{1B565508-E224-4C3B-8AB2-FFBC32EA461B}">
      <dgm:prSet/>
      <dgm:spPr/>
      <dgm:t>
        <a:bodyPr/>
        <a:lstStyle/>
        <a:p>
          <a:endParaRPr lang="en-US"/>
        </a:p>
      </dgm:t>
    </dgm:pt>
    <dgm:pt modelId="{7CD69EE9-8FF4-4020-909D-61083DA18DB0}" type="sibTrans" cxnId="{1B565508-E224-4C3B-8AB2-FFBC32EA461B}">
      <dgm:prSet/>
      <dgm:spPr/>
      <dgm:t>
        <a:bodyPr/>
        <a:lstStyle/>
        <a:p>
          <a:endParaRPr lang="en-US"/>
        </a:p>
      </dgm:t>
    </dgm:pt>
    <dgm:pt modelId="{0E2D976B-6C8D-49D7-8C2C-0EAB7959F166}">
      <dgm:prSet/>
      <dgm:spPr/>
      <dgm:t>
        <a:bodyPr/>
        <a:lstStyle/>
        <a:p>
          <a:pPr>
            <a:lnSpc>
              <a:spcPct val="100000"/>
            </a:lnSpc>
          </a:pPr>
          <a:r>
            <a:rPr lang="en-US"/>
            <a:t>Users can explore and analyze large datasets quickly using Tableau's intuitive interface and powerful visualizations, uncovering insights and identifying patterns.</a:t>
          </a:r>
        </a:p>
      </dgm:t>
    </dgm:pt>
    <dgm:pt modelId="{7157AC65-5C91-4EAF-A824-301E26100793}" type="parTrans" cxnId="{9A0E0029-8BCF-41E3-A59E-DF02971B6A06}">
      <dgm:prSet/>
      <dgm:spPr/>
      <dgm:t>
        <a:bodyPr/>
        <a:lstStyle/>
        <a:p>
          <a:endParaRPr lang="en-US"/>
        </a:p>
      </dgm:t>
    </dgm:pt>
    <dgm:pt modelId="{5E1AB6C9-5ED3-4829-A6F1-956B0925970E}" type="sibTrans" cxnId="{9A0E0029-8BCF-41E3-A59E-DF02971B6A06}">
      <dgm:prSet/>
      <dgm:spPr/>
      <dgm:t>
        <a:bodyPr/>
        <a:lstStyle/>
        <a:p>
          <a:endParaRPr lang="en-US"/>
        </a:p>
      </dgm:t>
    </dgm:pt>
    <dgm:pt modelId="{98A6272D-BFD6-4C9A-8747-7F3C043AFB7A}">
      <dgm:prSet/>
      <dgm:spPr/>
      <dgm:t>
        <a:bodyPr/>
        <a:lstStyle/>
        <a:p>
          <a:pPr>
            <a:lnSpc>
              <a:spcPct val="100000"/>
            </a:lnSpc>
          </a:pPr>
          <a:r>
            <a:rPr lang="en-US"/>
            <a:t>Predictive Analytics and Forecasting:</a:t>
          </a:r>
        </a:p>
      </dgm:t>
    </dgm:pt>
    <dgm:pt modelId="{EE9F3250-4173-4BF9-8FAB-345E64A47B7D}" type="parTrans" cxnId="{F6ED99A4-02FD-495C-B1B6-E7F0D37BCFA7}">
      <dgm:prSet/>
      <dgm:spPr/>
      <dgm:t>
        <a:bodyPr/>
        <a:lstStyle/>
        <a:p>
          <a:endParaRPr lang="en-US"/>
        </a:p>
      </dgm:t>
    </dgm:pt>
    <dgm:pt modelId="{9394D3A0-DFE8-48E4-9408-3E0D1FFB440E}" type="sibTrans" cxnId="{F6ED99A4-02FD-495C-B1B6-E7F0D37BCFA7}">
      <dgm:prSet/>
      <dgm:spPr/>
      <dgm:t>
        <a:bodyPr/>
        <a:lstStyle/>
        <a:p>
          <a:endParaRPr lang="en-US"/>
        </a:p>
      </dgm:t>
    </dgm:pt>
    <dgm:pt modelId="{BF12E080-AD90-41C9-A590-D0F422E307E6}">
      <dgm:prSet/>
      <dgm:spPr/>
      <dgm:t>
        <a:bodyPr/>
        <a:lstStyle/>
        <a:p>
          <a:pPr>
            <a:lnSpc>
              <a:spcPct val="100000"/>
            </a:lnSpc>
          </a:pPr>
          <a:r>
            <a:rPr lang="en-US"/>
            <a:t>Tableau's integration with R and Python enables users to perform predictive analytics tasks such as regression analysis, time series forecasting, and predictive modeling.</a:t>
          </a:r>
        </a:p>
      </dgm:t>
    </dgm:pt>
    <dgm:pt modelId="{744528F0-7EA3-45DE-ADF9-2336C6BC9311}" type="parTrans" cxnId="{149B16B5-8F75-479E-8A66-FAC6EE89EBA3}">
      <dgm:prSet/>
      <dgm:spPr/>
      <dgm:t>
        <a:bodyPr/>
        <a:lstStyle/>
        <a:p>
          <a:endParaRPr lang="en-US"/>
        </a:p>
      </dgm:t>
    </dgm:pt>
    <dgm:pt modelId="{9C6F3ABA-27AA-444B-837C-FD506424A9BE}" type="sibTrans" cxnId="{149B16B5-8F75-479E-8A66-FAC6EE89EBA3}">
      <dgm:prSet/>
      <dgm:spPr/>
      <dgm:t>
        <a:bodyPr/>
        <a:lstStyle/>
        <a:p>
          <a:endParaRPr lang="en-US"/>
        </a:p>
      </dgm:t>
    </dgm:pt>
    <dgm:pt modelId="{74698712-B5A0-4858-A8CF-8D87F9CED9AA}">
      <dgm:prSet/>
      <dgm:spPr/>
      <dgm:t>
        <a:bodyPr/>
        <a:lstStyle/>
        <a:p>
          <a:pPr>
            <a:lnSpc>
              <a:spcPct val="100000"/>
            </a:lnSpc>
          </a:pPr>
          <a:r>
            <a:rPr lang="en-US"/>
            <a:t>Operational Analytics:</a:t>
          </a:r>
        </a:p>
      </dgm:t>
    </dgm:pt>
    <dgm:pt modelId="{8C1C82AE-8401-4939-8947-8A2A267D5067}" type="parTrans" cxnId="{4D8F42B9-043F-4AC7-A15E-08D9D304D06B}">
      <dgm:prSet/>
      <dgm:spPr/>
      <dgm:t>
        <a:bodyPr/>
        <a:lstStyle/>
        <a:p>
          <a:endParaRPr lang="en-US"/>
        </a:p>
      </dgm:t>
    </dgm:pt>
    <dgm:pt modelId="{ED9B7DED-607E-437A-8A00-10CEAC516E4B}" type="sibTrans" cxnId="{4D8F42B9-043F-4AC7-A15E-08D9D304D06B}">
      <dgm:prSet/>
      <dgm:spPr/>
      <dgm:t>
        <a:bodyPr/>
        <a:lstStyle/>
        <a:p>
          <a:endParaRPr lang="en-US"/>
        </a:p>
      </dgm:t>
    </dgm:pt>
    <dgm:pt modelId="{4E188A2E-8DE1-4DE6-822F-F980B82563C1}">
      <dgm:prSet/>
      <dgm:spPr/>
      <dgm:t>
        <a:bodyPr/>
        <a:lstStyle/>
        <a:p>
          <a:pPr>
            <a:lnSpc>
              <a:spcPct val="100000"/>
            </a:lnSpc>
          </a:pPr>
          <a:r>
            <a:rPr lang="en-US"/>
            <a:t>Tableau can be used for operational analytics to monitor real-time data streams, detect anomalies, and optimize processes for efficiency and performance.</a:t>
          </a:r>
        </a:p>
      </dgm:t>
    </dgm:pt>
    <dgm:pt modelId="{BB7F08D3-2634-4CF8-9E86-6D8949EA3CAB}" type="parTrans" cxnId="{93BC70BF-EEAC-4F27-B956-829EE268F98A}">
      <dgm:prSet/>
      <dgm:spPr/>
      <dgm:t>
        <a:bodyPr/>
        <a:lstStyle/>
        <a:p>
          <a:endParaRPr lang="en-US"/>
        </a:p>
      </dgm:t>
    </dgm:pt>
    <dgm:pt modelId="{240E5CF2-F29B-4DB1-A084-FB047AF6A976}" type="sibTrans" cxnId="{93BC70BF-EEAC-4F27-B956-829EE268F98A}">
      <dgm:prSet/>
      <dgm:spPr/>
      <dgm:t>
        <a:bodyPr/>
        <a:lstStyle/>
        <a:p>
          <a:endParaRPr lang="en-US"/>
        </a:p>
      </dgm:t>
    </dgm:pt>
    <dgm:pt modelId="{2EAD2EC6-E9A3-4D9A-87A9-80BB0F5C1516}" type="pres">
      <dgm:prSet presAssocID="{8B7F5E8E-FC0E-4483-8D94-2488757B1C87}" presName="root" presStyleCnt="0">
        <dgm:presLayoutVars>
          <dgm:dir/>
          <dgm:resizeHandles val="exact"/>
        </dgm:presLayoutVars>
      </dgm:prSet>
      <dgm:spPr/>
    </dgm:pt>
    <dgm:pt modelId="{B3BF9AF1-699B-4388-B19D-5A05B4BC2E47}" type="pres">
      <dgm:prSet presAssocID="{4A460548-10E7-45F9-9D94-8864AC4BC665}" presName="compNode" presStyleCnt="0"/>
      <dgm:spPr/>
    </dgm:pt>
    <dgm:pt modelId="{558594F5-1CF9-4F04-83AA-2E2AF30A09E0}" type="pres">
      <dgm:prSet presAssocID="{4A460548-10E7-45F9-9D94-8864AC4BC665}" presName="bgRect" presStyleLbl="bgShp" presStyleIdx="0" presStyleCnt="4"/>
      <dgm:spPr/>
    </dgm:pt>
    <dgm:pt modelId="{509F6C79-77F7-410C-BB5F-0A12CAC442B4}" type="pres">
      <dgm:prSet presAssocID="{4A460548-10E7-45F9-9D94-8864AC4BC66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D75813AD-5622-4B43-A8E6-ACC71F7B7D02}" type="pres">
      <dgm:prSet presAssocID="{4A460548-10E7-45F9-9D94-8864AC4BC665}" presName="spaceRect" presStyleCnt="0"/>
      <dgm:spPr/>
    </dgm:pt>
    <dgm:pt modelId="{5129636C-E734-4BBA-B23B-E21A3DD1124B}" type="pres">
      <dgm:prSet presAssocID="{4A460548-10E7-45F9-9D94-8864AC4BC665}" presName="parTx" presStyleLbl="revTx" presStyleIdx="0" presStyleCnt="8">
        <dgm:presLayoutVars>
          <dgm:chMax val="0"/>
          <dgm:chPref val="0"/>
        </dgm:presLayoutVars>
      </dgm:prSet>
      <dgm:spPr/>
    </dgm:pt>
    <dgm:pt modelId="{55F8C190-B2F2-487F-BE91-3EDE394D1AA0}" type="pres">
      <dgm:prSet presAssocID="{4A460548-10E7-45F9-9D94-8864AC4BC665}" presName="desTx" presStyleLbl="revTx" presStyleIdx="1" presStyleCnt="8">
        <dgm:presLayoutVars/>
      </dgm:prSet>
      <dgm:spPr/>
    </dgm:pt>
    <dgm:pt modelId="{571058A3-4D40-4BD2-9B61-9AD9640B1812}" type="pres">
      <dgm:prSet presAssocID="{1A6860D9-FD80-48C2-97DC-01943528A5CA}" presName="sibTrans" presStyleCnt="0"/>
      <dgm:spPr/>
    </dgm:pt>
    <dgm:pt modelId="{6500E51E-654B-43AC-BF86-19399C3CC7B1}" type="pres">
      <dgm:prSet presAssocID="{24D018C2-558F-4BD0-90B9-7FFB14B8894A}" presName="compNode" presStyleCnt="0"/>
      <dgm:spPr/>
    </dgm:pt>
    <dgm:pt modelId="{D0A5B5DA-7578-49C9-9A6E-F9B9EE229523}" type="pres">
      <dgm:prSet presAssocID="{24D018C2-558F-4BD0-90B9-7FFB14B8894A}" presName="bgRect" presStyleLbl="bgShp" presStyleIdx="1" presStyleCnt="4"/>
      <dgm:spPr/>
    </dgm:pt>
    <dgm:pt modelId="{C7B8503C-68B1-420B-A38B-00F70F036C1B}" type="pres">
      <dgm:prSet presAssocID="{24D018C2-558F-4BD0-90B9-7FFB14B8894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ze"/>
        </a:ext>
      </dgm:extLst>
    </dgm:pt>
    <dgm:pt modelId="{A6B33485-878D-4464-B934-9D8C7E007F7C}" type="pres">
      <dgm:prSet presAssocID="{24D018C2-558F-4BD0-90B9-7FFB14B8894A}" presName="spaceRect" presStyleCnt="0"/>
      <dgm:spPr/>
    </dgm:pt>
    <dgm:pt modelId="{A0A6F47E-638B-4039-8C11-B5095A8DD598}" type="pres">
      <dgm:prSet presAssocID="{24D018C2-558F-4BD0-90B9-7FFB14B8894A}" presName="parTx" presStyleLbl="revTx" presStyleIdx="2" presStyleCnt="8">
        <dgm:presLayoutVars>
          <dgm:chMax val="0"/>
          <dgm:chPref val="0"/>
        </dgm:presLayoutVars>
      </dgm:prSet>
      <dgm:spPr/>
    </dgm:pt>
    <dgm:pt modelId="{88F5F01B-E1F7-4D32-8827-C23430A0C636}" type="pres">
      <dgm:prSet presAssocID="{24D018C2-558F-4BD0-90B9-7FFB14B8894A}" presName="desTx" presStyleLbl="revTx" presStyleIdx="3" presStyleCnt="8">
        <dgm:presLayoutVars/>
      </dgm:prSet>
      <dgm:spPr/>
    </dgm:pt>
    <dgm:pt modelId="{A7263003-031E-4FEA-8E7A-8F8B77B43688}" type="pres">
      <dgm:prSet presAssocID="{7CD69EE9-8FF4-4020-909D-61083DA18DB0}" presName="sibTrans" presStyleCnt="0"/>
      <dgm:spPr/>
    </dgm:pt>
    <dgm:pt modelId="{32B58A7D-D7C9-4311-AAF6-06BA27A41B67}" type="pres">
      <dgm:prSet presAssocID="{98A6272D-BFD6-4C9A-8747-7F3C043AFB7A}" presName="compNode" presStyleCnt="0"/>
      <dgm:spPr/>
    </dgm:pt>
    <dgm:pt modelId="{43ADA8E8-5D35-41F6-B795-15F1A72A296B}" type="pres">
      <dgm:prSet presAssocID="{98A6272D-BFD6-4C9A-8747-7F3C043AFB7A}" presName="bgRect" presStyleLbl="bgShp" presStyleIdx="2" presStyleCnt="4"/>
      <dgm:spPr/>
    </dgm:pt>
    <dgm:pt modelId="{9032DD3C-F9E9-45E2-9062-291235C28611}" type="pres">
      <dgm:prSet presAssocID="{98A6272D-BFD6-4C9A-8747-7F3C043AFB7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B1F23FA8-F200-469B-9CBA-2A2D5EE3853F}" type="pres">
      <dgm:prSet presAssocID="{98A6272D-BFD6-4C9A-8747-7F3C043AFB7A}" presName="spaceRect" presStyleCnt="0"/>
      <dgm:spPr/>
    </dgm:pt>
    <dgm:pt modelId="{F2550854-1383-4FC4-AD7C-0419004D3355}" type="pres">
      <dgm:prSet presAssocID="{98A6272D-BFD6-4C9A-8747-7F3C043AFB7A}" presName="parTx" presStyleLbl="revTx" presStyleIdx="4" presStyleCnt="8">
        <dgm:presLayoutVars>
          <dgm:chMax val="0"/>
          <dgm:chPref val="0"/>
        </dgm:presLayoutVars>
      </dgm:prSet>
      <dgm:spPr/>
    </dgm:pt>
    <dgm:pt modelId="{AC29EF1B-BFDA-4B63-91F7-304AC806EBA7}" type="pres">
      <dgm:prSet presAssocID="{98A6272D-BFD6-4C9A-8747-7F3C043AFB7A}" presName="desTx" presStyleLbl="revTx" presStyleIdx="5" presStyleCnt="8">
        <dgm:presLayoutVars/>
      </dgm:prSet>
      <dgm:spPr/>
    </dgm:pt>
    <dgm:pt modelId="{4892EB22-42DA-464C-AE72-19167774A4D6}" type="pres">
      <dgm:prSet presAssocID="{9394D3A0-DFE8-48E4-9408-3E0D1FFB440E}" presName="sibTrans" presStyleCnt="0"/>
      <dgm:spPr/>
    </dgm:pt>
    <dgm:pt modelId="{1D656015-8355-407C-8B4B-DBA7D7EBAF61}" type="pres">
      <dgm:prSet presAssocID="{74698712-B5A0-4858-A8CF-8D87F9CED9AA}" presName="compNode" presStyleCnt="0"/>
      <dgm:spPr/>
    </dgm:pt>
    <dgm:pt modelId="{F6722EB5-5991-40C3-8EA3-3D7C561CDC92}" type="pres">
      <dgm:prSet presAssocID="{74698712-B5A0-4858-A8CF-8D87F9CED9AA}" presName="bgRect" presStyleLbl="bgShp" presStyleIdx="3" presStyleCnt="4"/>
      <dgm:spPr/>
    </dgm:pt>
    <dgm:pt modelId="{06B1F58C-25EE-4EE9-B752-EE38B64416DF}" type="pres">
      <dgm:prSet presAssocID="{74698712-B5A0-4858-A8CF-8D87F9CED9A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A0ACE291-E62C-4D63-88E5-153F56FFA915}" type="pres">
      <dgm:prSet presAssocID="{74698712-B5A0-4858-A8CF-8D87F9CED9AA}" presName="spaceRect" presStyleCnt="0"/>
      <dgm:spPr/>
    </dgm:pt>
    <dgm:pt modelId="{9A1E604E-60A4-48BD-9386-B8950F0407D2}" type="pres">
      <dgm:prSet presAssocID="{74698712-B5A0-4858-A8CF-8D87F9CED9AA}" presName="parTx" presStyleLbl="revTx" presStyleIdx="6" presStyleCnt="8">
        <dgm:presLayoutVars>
          <dgm:chMax val="0"/>
          <dgm:chPref val="0"/>
        </dgm:presLayoutVars>
      </dgm:prSet>
      <dgm:spPr/>
    </dgm:pt>
    <dgm:pt modelId="{CC00D522-C84D-4738-B39B-E3F719BC44C3}" type="pres">
      <dgm:prSet presAssocID="{74698712-B5A0-4858-A8CF-8D87F9CED9AA}" presName="desTx" presStyleLbl="revTx" presStyleIdx="7" presStyleCnt="8">
        <dgm:presLayoutVars/>
      </dgm:prSet>
      <dgm:spPr/>
    </dgm:pt>
  </dgm:ptLst>
  <dgm:cxnLst>
    <dgm:cxn modelId="{1B565508-E224-4C3B-8AB2-FFBC32EA461B}" srcId="{8B7F5E8E-FC0E-4483-8D94-2488757B1C87}" destId="{24D018C2-558F-4BD0-90B9-7FFB14B8894A}" srcOrd="1" destOrd="0" parTransId="{7C8555E3-08B1-4970-89F9-59BEF0411753}" sibTransId="{7CD69EE9-8FF4-4020-909D-61083DA18DB0}"/>
    <dgm:cxn modelId="{76B85F11-3099-4A85-8103-A583ABDBB0F9}" type="presOf" srcId="{4A460548-10E7-45F9-9D94-8864AC4BC665}" destId="{5129636C-E734-4BBA-B23B-E21A3DD1124B}" srcOrd="0" destOrd="0" presId="urn:microsoft.com/office/officeart/2018/2/layout/IconVerticalSolidList"/>
    <dgm:cxn modelId="{9A0E0029-8BCF-41E3-A59E-DF02971B6A06}" srcId="{24D018C2-558F-4BD0-90B9-7FFB14B8894A}" destId="{0E2D976B-6C8D-49D7-8C2C-0EAB7959F166}" srcOrd="0" destOrd="0" parTransId="{7157AC65-5C91-4EAF-A824-301E26100793}" sibTransId="{5E1AB6C9-5ED3-4829-A6F1-956B0925970E}"/>
    <dgm:cxn modelId="{8688F629-AAE5-4DED-94C1-350C5A858A1D}" type="presOf" srcId="{74698712-B5A0-4858-A8CF-8D87F9CED9AA}" destId="{9A1E604E-60A4-48BD-9386-B8950F0407D2}" srcOrd="0" destOrd="0" presId="urn:microsoft.com/office/officeart/2018/2/layout/IconVerticalSolidList"/>
    <dgm:cxn modelId="{CB82F22C-D9DD-4E57-9D25-0D6E14C0E526}" type="presOf" srcId="{98A6272D-BFD6-4C9A-8747-7F3C043AFB7A}" destId="{F2550854-1383-4FC4-AD7C-0419004D3355}" srcOrd="0" destOrd="0" presId="urn:microsoft.com/office/officeart/2018/2/layout/IconVerticalSolidList"/>
    <dgm:cxn modelId="{616F174F-A083-4A6F-9C7E-4B93B3EB7B5B}" srcId="{8B7F5E8E-FC0E-4483-8D94-2488757B1C87}" destId="{4A460548-10E7-45F9-9D94-8864AC4BC665}" srcOrd="0" destOrd="0" parTransId="{C8721E39-5505-49B5-B4E8-33DCCAEE707E}" sibTransId="{1A6860D9-FD80-48C2-97DC-01943528A5CA}"/>
    <dgm:cxn modelId="{B856A192-20F4-4648-B3B3-A96E9F9D601D}" type="presOf" srcId="{24D018C2-558F-4BD0-90B9-7FFB14B8894A}" destId="{A0A6F47E-638B-4039-8C11-B5095A8DD598}" srcOrd="0" destOrd="0" presId="urn:microsoft.com/office/officeart/2018/2/layout/IconVerticalSolidList"/>
    <dgm:cxn modelId="{4EA12799-A2A9-411E-936F-100EE9D871F2}" type="presOf" srcId="{B8E0060C-5970-4A46-A46F-3880151D8F73}" destId="{55F8C190-B2F2-487F-BE91-3EDE394D1AA0}" srcOrd="0" destOrd="0" presId="urn:microsoft.com/office/officeart/2018/2/layout/IconVerticalSolidList"/>
    <dgm:cxn modelId="{F6ED99A4-02FD-495C-B1B6-E7F0D37BCFA7}" srcId="{8B7F5E8E-FC0E-4483-8D94-2488757B1C87}" destId="{98A6272D-BFD6-4C9A-8747-7F3C043AFB7A}" srcOrd="2" destOrd="0" parTransId="{EE9F3250-4173-4BF9-8FAB-345E64A47B7D}" sibTransId="{9394D3A0-DFE8-48E4-9408-3E0D1FFB440E}"/>
    <dgm:cxn modelId="{7BAC04A7-FA6F-4AE7-8DC1-B5E59E129F7D}" type="presOf" srcId="{0E2D976B-6C8D-49D7-8C2C-0EAB7959F166}" destId="{88F5F01B-E1F7-4D32-8827-C23430A0C636}" srcOrd="0" destOrd="0" presId="urn:microsoft.com/office/officeart/2018/2/layout/IconVerticalSolidList"/>
    <dgm:cxn modelId="{149B16B5-8F75-479E-8A66-FAC6EE89EBA3}" srcId="{98A6272D-BFD6-4C9A-8747-7F3C043AFB7A}" destId="{BF12E080-AD90-41C9-A590-D0F422E307E6}" srcOrd="0" destOrd="0" parTransId="{744528F0-7EA3-45DE-ADF9-2336C6BC9311}" sibTransId="{9C6F3ABA-27AA-444B-837C-FD506424A9BE}"/>
    <dgm:cxn modelId="{0CA561B5-6E66-4D2B-8302-A714F3D69347}" srcId="{4A460548-10E7-45F9-9D94-8864AC4BC665}" destId="{B8E0060C-5970-4A46-A46F-3880151D8F73}" srcOrd="0" destOrd="0" parTransId="{41ECF2E0-11C4-4078-A8A0-437202D05C14}" sibTransId="{6506301D-8F6C-4CFA-A36A-7C699C6869F4}"/>
    <dgm:cxn modelId="{4D8F42B9-043F-4AC7-A15E-08D9D304D06B}" srcId="{8B7F5E8E-FC0E-4483-8D94-2488757B1C87}" destId="{74698712-B5A0-4858-A8CF-8D87F9CED9AA}" srcOrd="3" destOrd="0" parTransId="{8C1C82AE-8401-4939-8947-8A2A267D5067}" sibTransId="{ED9B7DED-607E-437A-8A00-10CEAC516E4B}"/>
    <dgm:cxn modelId="{5A3E0DBF-F82F-4932-BDC1-F6E008397045}" type="presOf" srcId="{8B7F5E8E-FC0E-4483-8D94-2488757B1C87}" destId="{2EAD2EC6-E9A3-4D9A-87A9-80BB0F5C1516}" srcOrd="0" destOrd="0" presId="urn:microsoft.com/office/officeart/2018/2/layout/IconVerticalSolidList"/>
    <dgm:cxn modelId="{93BC70BF-EEAC-4F27-B956-829EE268F98A}" srcId="{74698712-B5A0-4858-A8CF-8D87F9CED9AA}" destId="{4E188A2E-8DE1-4DE6-822F-F980B82563C1}" srcOrd="0" destOrd="0" parTransId="{BB7F08D3-2634-4CF8-9E86-6D8949EA3CAB}" sibTransId="{240E5CF2-F29B-4DB1-A084-FB047AF6A976}"/>
    <dgm:cxn modelId="{73F3C9DF-BAD0-4FF7-BCDE-75A194701890}" type="presOf" srcId="{4E188A2E-8DE1-4DE6-822F-F980B82563C1}" destId="{CC00D522-C84D-4738-B39B-E3F719BC44C3}" srcOrd="0" destOrd="0" presId="urn:microsoft.com/office/officeart/2018/2/layout/IconVerticalSolidList"/>
    <dgm:cxn modelId="{A2E552FA-03E8-4BB6-B9D0-7B1149E23507}" type="presOf" srcId="{BF12E080-AD90-41C9-A590-D0F422E307E6}" destId="{AC29EF1B-BFDA-4B63-91F7-304AC806EBA7}" srcOrd="0" destOrd="0" presId="urn:microsoft.com/office/officeart/2018/2/layout/IconVerticalSolidList"/>
    <dgm:cxn modelId="{D1863CD1-E0E5-43BA-8C34-635C09EB5731}" type="presParOf" srcId="{2EAD2EC6-E9A3-4D9A-87A9-80BB0F5C1516}" destId="{B3BF9AF1-699B-4388-B19D-5A05B4BC2E47}" srcOrd="0" destOrd="0" presId="urn:microsoft.com/office/officeart/2018/2/layout/IconVerticalSolidList"/>
    <dgm:cxn modelId="{D62B2E6D-E942-43F8-8EF7-AE6310C9BACE}" type="presParOf" srcId="{B3BF9AF1-699B-4388-B19D-5A05B4BC2E47}" destId="{558594F5-1CF9-4F04-83AA-2E2AF30A09E0}" srcOrd="0" destOrd="0" presId="urn:microsoft.com/office/officeart/2018/2/layout/IconVerticalSolidList"/>
    <dgm:cxn modelId="{71C7A5A6-C41E-4597-BB51-717863261F3D}" type="presParOf" srcId="{B3BF9AF1-699B-4388-B19D-5A05B4BC2E47}" destId="{509F6C79-77F7-410C-BB5F-0A12CAC442B4}" srcOrd="1" destOrd="0" presId="urn:microsoft.com/office/officeart/2018/2/layout/IconVerticalSolidList"/>
    <dgm:cxn modelId="{C4E93C05-4EEB-421E-AEE7-D57D37F0D976}" type="presParOf" srcId="{B3BF9AF1-699B-4388-B19D-5A05B4BC2E47}" destId="{D75813AD-5622-4B43-A8E6-ACC71F7B7D02}" srcOrd="2" destOrd="0" presId="urn:microsoft.com/office/officeart/2018/2/layout/IconVerticalSolidList"/>
    <dgm:cxn modelId="{54291B00-382F-4CAC-A7F0-5706BC72413E}" type="presParOf" srcId="{B3BF9AF1-699B-4388-B19D-5A05B4BC2E47}" destId="{5129636C-E734-4BBA-B23B-E21A3DD1124B}" srcOrd="3" destOrd="0" presId="urn:microsoft.com/office/officeart/2018/2/layout/IconVerticalSolidList"/>
    <dgm:cxn modelId="{72CAC257-0A91-46EE-B634-CD3FA135AB7E}" type="presParOf" srcId="{B3BF9AF1-699B-4388-B19D-5A05B4BC2E47}" destId="{55F8C190-B2F2-487F-BE91-3EDE394D1AA0}" srcOrd="4" destOrd="0" presId="urn:microsoft.com/office/officeart/2018/2/layout/IconVerticalSolidList"/>
    <dgm:cxn modelId="{526943FF-8F51-4E70-943E-12EDEAB0DEBE}" type="presParOf" srcId="{2EAD2EC6-E9A3-4D9A-87A9-80BB0F5C1516}" destId="{571058A3-4D40-4BD2-9B61-9AD9640B1812}" srcOrd="1" destOrd="0" presId="urn:microsoft.com/office/officeart/2018/2/layout/IconVerticalSolidList"/>
    <dgm:cxn modelId="{DAD91298-958A-47C2-95D8-AB71BB1D5F6F}" type="presParOf" srcId="{2EAD2EC6-E9A3-4D9A-87A9-80BB0F5C1516}" destId="{6500E51E-654B-43AC-BF86-19399C3CC7B1}" srcOrd="2" destOrd="0" presId="urn:microsoft.com/office/officeart/2018/2/layout/IconVerticalSolidList"/>
    <dgm:cxn modelId="{C7A51BC0-4060-42EC-85E1-F04ADBCA8A8E}" type="presParOf" srcId="{6500E51E-654B-43AC-BF86-19399C3CC7B1}" destId="{D0A5B5DA-7578-49C9-9A6E-F9B9EE229523}" srcOrd="0" destOrd="0" presId="urn:microsoft.com/office/officeart/2018/2/layout/IconVerticalSolidList"/>
    <dgm:cxn modelId="{730AFE0B-AA39-4391-BF9A-14B5ED7083CB}" type="presParOf" srcId="{6500E51E-654B-43AC-BF86-19399C3CC7B1}" destId="{C7B8503C-68B1-420B-A38B-00F70F036C1B}" srcOrd="1" destOrd="0" presId="urn:microsoft.com/office/officeart/2018/2/layout/IconVerticalSolidList"/>
    <dgm:cxn modelId="{6AD4A42B-F6BC-4BC6-859E-18DB73B73DA6}" type="presParOf" srcId="{6500E51E-654B-43AC-BF86-19399C3CC7B1}" destId="{A6B33485-878D-4464-B934-9D8C7E007F7C}" srcOrd="2" destOrd="0" presId="urn:microsoft.com/office/officeart/2018/2/layout/IconVerticalSolidList"/>
    <dgm:cxn modelId="{F65203E4-35BF-4DE7-8190-09C9FD6D724A}" type="presParOf" srcId="{6500E51E-654B-43AC-BF86-19399C3CC7B1}" destId="{A0A6F47E-638B-4039-8C11-B5095A8DD598}" srcOrd="3" destOrd="0" presId="urn:microsoft.com/office/officeart/2018/2/layout/IconVerticalSolidList"/>
    <dgm:cxn modelId="{263242D4-51B5-42DA-82DF-BD2333B3DFD3}" type="presParOf" srcId="{6500E51E-654B-43AC-BF86-19399C3CC7B1}" destId="{88F5F01B-E1F7-4D32-8827-C23430A0C636}" srcOrd="4" destOrd="0" presId="urn:microsoft.com/office/officeart/2018/2/layout/IconVerticalSolidList"/>
    <dgm:cxn modelId="{B7D8903B-BC4F-4D80-AC56-4974553330F5}" type="presParOf" srcId="{2EAD2EC6-E9A3-4D9A-87A9-80BB0F5C1516}" destId="{A7263003-031E-4FEA-8E7A-8F8B77B43688}" srcOrd="3" destOrd="0" presId="urn:microsoft.com/office/officeart/2018/2/layout/IconVerticalSolidList"/>
    <dgm:cxn modelId="{D0A47B7C-0FDD-4B9C-9615-CBD000F2E283}" type="presParOf" srcId="{2EAD2EC6-E9A3-4D9A-87A9-80BB0F5C1516}" destId="{32B58A7D-D7C9-4311-AAF6-06BA27A41B67}" srcOrd="4" destOrd="0" presId="urn:microsoft.com/office/officeart/2018/2/layout/IconVerticalSolidList"/>
    <dgm:cxn modelId="{5CDC3F5A-2D57-497D-B483-F7124BCAA018}" type="presParOf" srcId="{32B58A7D-D7C9-4311-AAF6-06BA27A41B67}" destId="{43ADA8E8-5D35-41F6-B795-15F1A72A296B}" srcOrd="0" destOrd="0" presId="urn:microsoft.com/office/officeart/2018/2/layout/IconVerticalSolidList"/>
    <dgm:cxn modelId="{59133ABC-4BF1-4895-A573-D8A76ABD39CE}" type="presParOf" srcId="{32B58A7D-D7C9-4311-AAF6-06BA27A41B67}" destId="{9032DD3C-F9E9-45E2-9062-291235C28611}" srcOrd="1" destOrd="0" presId="urn:microsoft.com/office/officeart/2018/2/layout/IconVerticalSolidList"/>
    <dgm:cxn modelId="{955A225C-40C5-46B0-86AC-513F54DFE7C3}" type="presParOf" srcId="{32B58A7D-D7C9-4311-AAF6-06BA27A41B67}" destId="{B1F23FA8-F200-469B-9CBA-2A2D5EE3853F}" srcOrd="2" destOrd="0" presId="urn:microsoft.com/office/officeart/2018/2/layout/IconVerticalSolidList"/>
    <dgm:cxn modelId="{B09A7A04-9F53-4FEA-A19D-17FE0E751683}" type="presParOf" srcId="{32B58A7D-D7C9-4311-AAF6-06BA27A41B67}" destId="{F2550854-1383-4FC4-AD7C-0419004D3355}" srcOrd="3" destOrd="0" presId="urn:microsoft.com/office/officeart/2018/2/layout/IconVerticalSolidList"/>
    <dgm:cxn modelId="{74614303-9F71-48D1-B7B4-214B8EAC5E13}" type="presParOf" srcId="{32B58A7D-D7C9-4311-AAF6-06BA27A41B67}" destId="{AC29EF1B-BFDA-4B63-91F7-304AC806EBA7}" srcOrd="4" destOrd="0" presId="urn:microsoft.com/office/officeart/2018/2/layout/IconVerticalSolidList"/>
    <dgm:cxn modelId="{8C76B43F-04B2-491D-83D8-1D2192BD1BE1}" type="presParOf" srcId="{2EAD2EC6-E9A3-4D9A-87A9-80BB0F5C1516}" destId="{4892EB22-42DA-464C-AE72-19167774A4D6}" srcOrd="5" destOrd="0" presId="urn:microsoft.com/office/officeart/2018/2/layout/IconVerticalSolidList"/>
    <dgm:cxn modelId="{27C6B43B-0345-42BF-8323-5239FC1D4829}" type="presParOf" srcId="{2EAD2EC6-E9A3-4D9A-87A9-80BB0F5C1516}" destId="{1D656015-8355-407C-8B4B-DBA7D7EBAF61}" srcOrd="6" destOrd="0" presId="urn:microsoft.com/office/officeart/2018/2/layout/IconVerticalSolidList"/>
    <dgm:cxn modelId="{DB1F8A74-623F-4421-8518-DB93C0CCCF98}" type="presParOf" srcId="{1D656015-8355-407C-8B4B-DBA7D7EBAF61}" destId="{F6722EB5-5991-40C3-8EA3-3D7C561CDC92}" srcOrd="0" destOrd="0" presId="urn:microsoft.com/office/officeart/2018/2/layout/IconVerticalSolidList"/>
    <dgm:cxn modelId="{05A5E737-115F-4694-9CAF-2DE9F0F61016}" type="presParOf" srcId="{1D656015-8355-407C-8B4B-DBA7D7EBAF61}" destId="{06B1F58C-25EE-4EE9-B752-EE38B64416DF}" srcOrd="1" destOrd="0" presId="urn:microsoft.com/office/officeart/2018/2/layout/IconVerticalSolidList"/>
    <dgm:cxn modelId="{1ED30EFB-6DC4-4E6F-922A-7F47A927AFE4}" type="presParOf" srcId="{1D656015-8355-407C-8B4B-DBA7D7EBAF61}" destId="{A0ACE291-E62C-4D63-88E5-153F56FFA915}" srcOrd="2" destOrd="0" presId="urn:microsoft.com/office/officeart/2018/2/layout/IconVerticalSolidList"/>
    <dgm:cxn modelId="{7ECF411F-79F4-451B-8235-E515395D0723}" type="presParOf" srcId="{1D656015-8355-407C-8B4B-DBA7D7EBAF61}" destId="{9A1E604E-60A4-48BD-9386-B8950F0407D2}" srcOrd="3" destOrd="0" presId="urn:microsoft.com/office/officeart/2018/2/layout/IconVerticalSolidList"/>
    <dgm:cxn modelId="{6E8B31C6-D31D-4488-AB90-47A53764135C}" type="presParOf" srcId="{1D656015-8355-407C-8B4B-DBA7D7EBAF61}" destId="{CC00D522-C84D-4738-B39B-E3F719BC44C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7EF8BD2-DC14-4CA6-BB78-2AE06D65967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8AF74D4-225B-4643-93A7-9329CA787281}">
      <dgm:prSet/>
      <dgm:spPr/>
      <dgm:t>
        <a:bodyPr/>
        <a:lstStyle/>
        <a:p>
          <a:pPr>
            <a:lnSpc>
              <a:spcPct val="100000"/>
            </a:lnSpc>
          </a:pPr>
          <a:r>
            <a:rPr lang="en-US"/>
            <a:t>Data Governance and Security: Implement data governance policies and security measures to ensure the integrity and confidentiality of data within Tableau.</a:t>
          </a:r>
        </a:p>
      </dgm:t>
    </dgm:pt>
    <dgm:pt modelId="{705207D4-6421-4897-9BB5-B136144040C7}" type="parTrans" cxnId="{76F18662-E72D-4B27-9F03-BC766C79D953}">
      <dgm:prSet/>
      <dgm:spPr/>
      <dgm:t>
        <a:bodyPr/>
        <a:lstStyle/>
        <a:p>
          <a:endParaRPr lang="en-US"/>
        </a:p>
      </dgm:t>
    </dgm:pt>
    <dgm:pt modelId="{E76A746F-478B-43FB-B873-DE03BBDE86BB}" type="sibTrans" cxnId="{76F18662-E72D-4B27-9F03-BC766C79D953}">
      <dgm:prSet/>
      <dgm:spPr/>
      <dgm:t>
        <a:bodyPr/>
        <a:lstStyle/>
        <a:p>
          <a:pPr>
            <a:lnSpc>
              <a:spcPct val="100000"/>
            </a:lnSpc>
          </a:pPr>
          <a:endParaRPr lang="en-US"/>
        </a:p>
      </dgm:t>
    </dgm:pt>
    <dgm:pt modelId="{C23740DA-AD32-4B70-889D-4BC63ADD2085}">
      <dgm:prSet/>
      <dgm:spPr/>
      <dgm:t>
        <a:bodyPr/>
        <a:lstStyle/>
        <a:p>
          <a:pPr>
            <a:lnSpc>
              <a:spcPct val="100000"/>
            </a:lnSpc>
          </a:pPr>
          <a:r>
            <a:rPr lang="en-US"/>
            <a:t>Performance Optimization: Optimize Tableau workbooks, data connections, and visualizations to improve performance and responsiveness, especially with large datasets.</a:t>
          </a:r>
        </a:p>
      </dgm:t>
    </dgm:pt>
    <dgm:pt modelId="{C08CA9AA-EF67-42D8-9A74-BF4F9FFA8BF5}" type="parTrans" cxnId="{A475B6FD-C7ED-4508-92A7-007088D1448F}">
      <dgm:prSet/>
      <dgm:spPr/>
      <dgm:t>
        <a:bodyPr/>
        <a:lstStyle/>
        <a:p>
          <a:endParaRPr lang="en-US"/>
        </a:p>
      </dgm:t>
    </dgm:pt>
    <dgm:pt modelId="{D69E9973-BC36-4684-B62B-0F7E217E5A5B}" type="sibTrans" cxnId="{A475B6FD-C7ED-4508-92A7-007088D1448F}">
      <dgm:prSet/>
      <dgm:spPr/>
      <dgm:t>
        <a:bodyPr/>
        <a:lstStyle/>
        <a:p>
          <a:pPr>
            <a:lnSpc>
              <a:spcPct val="100000"/>
            </a:lnSpc>
          </a:pPr>
          <a:endParaRPr lang="en-US"/>
        </a:p>
      </dgm:t>
    </dgm:pt>
    <dgm:pt modelId="{941B0D6B-C90E-40BC-B3D7-F7D59FC9A05B}">
      <dgm:prSet/>
      <dgm:spPr/>
      <dgm:t>
        <a:bodyPr/>
        <a:lstStyle/>
        <a:p>
          <a:pPr>
            <a:lnSpc>
              <a:spcPct val="100000"/>
            </a:lnSpc>
          </a:pPr>
          <a:r>
            <a:rPr lang="en-US"/>
            <a:t>User Training and Adoption: Provide training and support to users to enhance their proficiency and adoption of Tableau within the organization.</a:t>
          </a:r>
        </a:p>
      </dgm:t>
    </dgm:pt>
    <dgm:pt modelId="{6D15CC84-8FE1-4D49-9125-CCE8B8FEB89A}" type="parTrans" cxnId="{E67D6D55-A2F0-473B-B751-5EA8D951B1B7}">
      <dgm:prSet/>
      <dgm:spPr/>
      <dgm:t>
        <a:bodyPr/>
        <a:lstStyle/>
        <a:p>
          <a:endParaRPr lang="en-US"/>
        </a:p>
      </dgm:t>
    </dgm:pt>
    <dgm:pt modelId="{6707A905-B0A7-4CCA-B5A8-10C6BB81D81D}" type="sibTrans" cxnId="{E67D6D55-A2F0-473B-B751-5EA8D951B1B7}">
      <dgm:prSet/>
      <dgm:spPr/>
      <dgm:t>
        <a:bodyPr/>
        <a:lstStyle/>
        <a:p>
          <a:pPr>
            <a:lnSpc>
              <a:spcPct val="100000"/>
            </a:lnSpc>
          </a:pPr>
          <a:endParaRPr lang="en-US"/>
        </a:p>
      </dgm:t>
    </dgm:pt>
    <dgm:pt modelId="{FDF6AFCD-2324-47ED-A7BD-033A21ED0026}">
      <dgm:prSet/>
      <dgm:spPr/>
      <dgm:t>
        <a:bodyPr/>
        <a:lstStyle/>
        <a:p>
          <a:pPr>
            <a:lnSpc>
              <a:spcPct val="100000"/>
            </a:lnSpc>
          </a:pPr>
          <a:r>
            <a:rPr lang="en-US"/>
            <a:t>Collaboration and Knowledge Sharing: Encourage collaboration and knowledge sharing among Tableau users through user groups, forums, and internal communities</a:t>
          </a:r>
        </a:p>
      </dgm:t>
    </dgm:pt>
    <dgm:pt modelId="{4D6D3687-798F-40A1-9755-8B0C905F1603}" type="parTrans" cxnId="{1F4E8E52-9F59-4380-8FF1-0D55E291279A}">
      <dgm:prSet/>
      <dgm:spPr/>
      <dgm:t>
        <a:bodyPr/>
        <a:lstStyle/>
        <a:p>
          <a:endParaRPr lang="en-US"/>
        </a:p>
      </dgm:t>
    </dgm:pt>
    <dgm:pt modelId="{AB75E3E8-2766-412F-A976-8EAAFC716267}" type="sibTrans" cxnId="{1F4E8E52-9F59-4380-8FF1-0D55E291279A}">
      <dgm:prSet/>
      <dgm:spPr/>
      <dgm:t>
        <a:bodyPr/>
        <a:lstStyle/>
        <a:p>
          <a:endParaRPr lang="en-US"/>
        </a:p>
      </dgm:t>
    </dgm:pt>
    <dgm:pt modelId="{7B6DD995-9BEA-4717-A96A-8F5BCC552744}" type="pres">
      <dgm:prSet presAssocID="{A7EF8BD2-DC14-4CA6-BB78-2AE06D659676}" presName="root" presStyleCnt="0">
        <dgm:presLayoutVars>
          <dgm:dir/>
          <dgm:resizeHandles val="exact"/>
        </dgm:presLayoutVars>
      </dgm:prSet>
      <dgm:spPr/>
    </dgm:pt>
    <dgm:pt modelId="{3B201A72-1FB3-433D-98D4-EDC467F5179A}" type="pres">
      <dgm:prSet presAssocID="{A7EF8BD2-DC14-4CA6-BB78-2AE06D659676}" presName="container" presStyleCnt="0">
        <dgm:presLayoutVars>
          <dgm:dir/>
          <dgm:resizeHandles val="exact"/>
        </dgm:presLayoutVars>
      </dgm:prSet>
      <dgm:spPr/>
    </dgm:pt>
    <dgm:pt modelId="{37287251-BEBD-4CE0-AD47-22CF97FDBE19}" type="pres">
      <dgm:prSet presAssocID="{08AF74D4-225B-4643-93A7-9329CA787281}" presName="compNode" presStyleCnt="0"/>
      <dgm:spPr/>
    </dgm:pt>
    <dgm:pt modelId="{229A74B2-FCBC-4F3E-BBC9-E547A04E74EF}" type="pres">
      <dgm:prSet presAssocID="{08AF74D4-225B-4643-93A7-9329CA787281}" presName="iconBgRect" presStyleLbl="bgShp" presStyleIdx="0" presStyleCnt="4"/>
      <dgm:spPr/>
    </dgm:pt>
    <dgm:pt modelId="{5B45274D-9117-48DD-8E98-8A77DCDC6DFC}" type="pres">
      <dgm:prSet presAssocID="{08AF74D4-225B-4643-93A7-9329CA78728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467284D6-14DC-4937-BF2F-6A1A412AC694}" type="pres">
      <dgm:prSet presAssocID="{08AF74D4-225B-4643-93A7-9329CA787281}" presName="spaceRect" presStyleCnt="0"/>
      <dgm:spPr/>
    </dgm:pt>
    <dgm:pt modelId="{9EB79C05-2A66-4028-BE33-7B60C389E379}" type="pres">
      <dgm:prSet presAssocID="{08AF74D4-225B-4643-93A7-9329CA787281}" presName="textRect" presStyleLbl="revTx" presStyleIdx="0" presStyleCnt="4">
        <dgm:presLayoutVars>
          <dgm:chMax val="1"/>
          <dgm:chPref val="1"/>
        </dgm:presLayoutVars>
      </dgm:prSet>
      <dgm:spPr/>
    </dgm:pt>
    <dgm:pt modelId="{B84AC187-9CC5-4241-BA92-D019511E5868}" type="pres">
      <dgm:prSet presAssocID="{E76A746F-478B-43FB-B873-DE03BBDE86BB}" presName="sibTrans" presStyleLbl="sibTrans2D1" presStyleIdx="0" presStyleCnt="0"/>
      <dgm:spPr/>
    </dgm:pt>
    <dgm:pt modelId="{382F909C-3DF9-4C2C-A912-6DA250203EE4}" type="pres">
      <dgm:prSet presAssocID="{C23740DA-AD32-4B70-889D-4BC63ADD2085}" presName="compNode" presStyleCnt="0"/>
      <dgm:spPr/>
    </dgm:pt>
    <dgm:pt modelId="{D97CD6CF-B855-4542-96D4-34EC1C8E707C}" type="pres">
      <dgm:prSet presAssocID="{C23740DA-AD32-4B70-889D-4BC63ADD2085}" presName="iconBgRect" presStyleLbl="bgShp" presStyleIdx="1" presStyleCnt="4"/>
      <dgm:spPr/>
    </dgm:pt>
    <dgm:pt modelId="{00F17E1D-C5C2-4538-8949-C10D98DFDA2B}" type="pres">
      <dgm:prSet presAssocID="{C23740DA-AD32-4B70-889D-4BC63ADD208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2021646B-E6DF-4028-B661-92A23E3FFA26}" type="pres">
      <dgm:prSet presAssocID="{C23740DA-AD32-4B70-889D-4BC63ADD2085}" presName="spaceRect" presStyleCnt="0"/>
      <dgm:spPr/>
    </dgm:pt>
    <dgm:pt modelId="{4CF0F074-49F0-4D8B-B2D0-D98A66D8A8FC}" type="pres">
      <dgm:prSet presAssocID="{C23740DA-AD32-4B70-889D-4BC63ADD2085}" presName="textRect" presStyleLbl="revTx" presStyleIdx="1" presStyleCnt="4">
        <dgm:presLayoutVars>
          <dgm:chMax val="1"/>
          <dgm:chPref val="1"/>
        </dgm:presLayoutVars>
      </dgm:prSet>
      <dgm:spPr/>
    </dgm:pt>
    <dgm:pt modelId="{4CEADA7B-1444-4D32-9056-74553D3F21BB}" type="pres">
      <dgm:prSet presAssocID="{D69E9973-BC36-4684-B62B-0F7E217E5A5B}" presName="sibTrans" presStyleLbl="sibTrans2D1" presStyleIdx="0" presStyleCnt="0"/>
      <dgm:spPr/>
    </dgm:pt>
    <dgm:pt modelId="{25E5CCB1-40D0-431C-9BCA-913A911E4F65}" type="pres">
      <dgm:prSet presAssocID="{941B0D6B-C90E-40BC-B3D7-F7D59FC9A05B}" presName="compNode" presStyleCnt="0"/>
      <dgm:spPr/>
    </dgm:pt>
    <dgm:pt modelId="{5B30B611-FE56-4940-829E-6AB795678F22}" type="pres">
      <dgm:prSet presAssocID="{941B0D6B-C90E-40BC-B3D7-F7D59FC9A05B}" presName="iconBgRect" presStyleLbl="bgShp" presStyleIdx="2" presStyleCnt="4"/>
      <dgm:spPr/>
    </dgm:pt>
    <dgm:pt modelId="{8CA1FE08-9BFD-4457-9C12-9A189D58C637}" type="pres">
      <dgm:prSet presAssocID="{941B0D6B-C90E-40BC-B3D7-F7D59FC9A05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ploma Roll"/>
        </a:ext>
      </dgm:extLst>
    </dgm:pt>
    <dgm:pt modelId="{E26D7DD8-E11B-4941-B535-F862652AD57F}" type="pres">
      <dgm:prSet presAssocID="{941B0D6B-C90E-40BC-B3D7-F7D59FC9A05B}" presName="spaceRect" presStyleCnt="0"/>
      <dgm:spPr/>
    </dgm:pt>
    <dgm:pt modelId="{9CCC50D9-AC9C-4D97-A36E-E58940D0DEDD}" type="pres">
      <dgm:prSet presAssocID="{941B0D6B-C90E-40BC-B3D7-F7D59FC9A05B}" presName="textRect" presStyleLbl="revTx" presStyleIdx="2" presStyleCnt="4">
        <dgm:presLayoutVars>
          <dgm:chMax val="1"/>
          <dgm:chPref val="1"/>
        </dgm:presLayoutVars>
      </dgm:prSet>
      <dgm:spPr/>
    </dgm:pt>
    <dgm:pt modelId="{6AB51378-5744-40D6-BC0B-FF2E5C1C4EE0}" type="pres">
      <dgm:prSet presAssocID="{6707A905-B0A7-4CCA-B5A8-10C6BB81D81D}" presName="sibTrans" presStyleLbl="sibTrans2D1" presStyleIdx="0" presStyleCnt="0"/>
      <dgm:spPr/>
    </dgm:pt>
    <dgm:pt modelId="{BE48B135-ACC3-495C-98F8-3313C525D8ED}" type="pres">
      <dgm:prSet presAssocID="{FDF6AFCD-2324-47ED-A7BD-033A21ED0026}" presName="compNode" presStyleCnt="0"/>
      <dgm:spPr/>
    </dgm:pt>
    <dgm:pt modelId="{BD03D02D-B221-49A0-8168-9F47500E8C22}" type="pres">
      <dgm:prSet presAssocID="{FDF6AFCD-2324-47ED-A7BD-033A21ED0026}" presName="iconBgRect" presStyleLbl="bgShp" presStyleIdx="3" presStyleCnt="4"/>
      <dgm:spPr/>
    </dgm:pt>
    <dgm:pt modelId="{A0B3F94E-6AE3-4833-891E-9956A00A3078}" type="pres">
      <dgm:prSet presAssocID="{FDF6AFCD-2324-47ED-A7BD-033A21ED002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ers"/>
        </a:ext>
      </dgm:extLst>
    </dgm:pt>
    <dgm:pt modelId="{44198F4B-04DA-44EC-B940-3B9A2A2526C8}" type="pres">
      <dgm:prSet presAssocID="{FDF6AFCD-2324-47ED-A7BD-033A21ED0026}" presName="spaceRect" presStyleCnt="0"/>
      <dgm:spPr/>
    </dgm:pt>
    <dgm:pt modelId="{D2116309-2868-4F57-93EE-898BBD0C17D1}" type="pres">
      <dgm:prSet presAssocID="{FDF6AFCD-2324-47ED-A7BD-033A21ED0026}" presName="textRect" presStyleLbl="revTx" presStyleIdx="3" presStyleCnt="4">
        <dgm:presLayoutVars>
          <dgm:chMax val="1"/>
          <dgm:chPref val="1"/>
        </dgm:presLayoutVars>
      </dgm:prSet>
      <dgm:spPr/>
    </dgm:pt>
  </dgm:ptLst>
  <dgm:cxnLst>
    <dgm:cxn modelId="{C6ACDF06-74B3-439D-9FC4-F54757AD56FF}" type="presOf" srcId="{6707A905-B0A7-4CCA-B5A8-10C6BB81D81D}" destId="{6AB51378-5744-40D6-BC0B-FF2E5C1C4EE0}" srcOrd="0" destOrd="0" presId="urn:microsoft.com/office/officeart/2018/2/layout/IconCircleList"/>
    <dgm:cxn modelId="{3E470D30-37AF-4EF6-837C-B176F2D088FB}" type="presOf" srcId="{08AF74D4-225B-4643-93A7-9329CA787281}" destId="{9EB79C05-2A66-4028-BE33-7B60C389E379}" srcOrd="0" destOrd="0" presId="urn:microsoft.com/office/officeart/2018/2/layout/IconCircleList"/>
    <dgm:cxn modelId="{1F4E8E52-9F59-4380-8FF1-0D55E291279A}" srcId="{A7EF8BD2-DC14-4CA6-BB78-2AE06D659676}" destId="{FDF6AFCD-2324-47ED-A7BD-033A21ED0026}" srcOrd="3" destOrd="0" parTransId="{4D6D3687-798F-40A1-9755-8B0C905F1603}" sibTransId="{AB75E3E8-2766-412F-A976-8EAAFC716267}"/>
    <dgm:cxn modelId="{E67D6D55-A2F0-473B-B751-5EA8D951B1B7}" srcId="{A7EF8BD2-DC14-4CA6-BB78-2AE06D659676}" destId="{941B0D6B-C90E-40BC-B3D7-F7D59FC9A05B}" srcOrd="2" destOrd="0" parTransId="{6D15CC84-8FE1-4D49-9125-CCE8B8FEB89A}" sibTransId="{6707A905-B0A7-4CCA-B5A8-10C6BB81D81D}"/>
    <dgm:cxn modelId="{76F18662-E72D-4B27-9F03-BC766C79D953}" srcId="{A7EF8BD2-DC14-4CA6-BB78-2AE06D659676}" destId="{08AF74D4-225B-4643-93A7-9329CA787281}" srcOrd="0" destOrd="0" parTransId="{705207D4-6421-4897-9BB5-B136144040C7}" sibTransId="{E76A746F-478B-43FB-B873-DE03BBDE86BB}"/>
    <dgm:cxn modelId="{ACCA807F-D5CC-4D8D-855C-78D887ADDD26}" type="presOf" srcId="{C23740DA-AD32-4B70-889D-4BC63ADD2085}" destId="{4CF0F074-49F0-4D8B-B2D0-D98A66D8A8FC}" srcOrd="0" destOrd="0" presId="urn:microsoft.com/office/officeart/2018/2/layout/IconCircleList"/>
    <dgm:cxn modelId="{E6A59893-CE6D-4DC1-979D-ED38DF64E87F}" type="presOf" srcId="{E76A746F-478B-43FB-B873-DE03BBDE86BB}" destId="{B84AC187-9CC5-4241-BA92-D019511E5868}" srcOrd="0" destOrd="0" presId="urn:microsoft.com/office/officeart/2018/2/layout/IconCircleList"/>
    <dgm:cxn modelId="{2546DBAE-F4FE-49A6-8326-5611FB027A57}" type="presOf" srcId="{A7EF8BD2-DC14-4CA6-BB78-2AE06D659676}" destId="{7B6DD995-9BEA-4717-A96A-8F5BCC552744}" srcOrd="0" destOrd="0" presId="urn:microsoft.com/office/officeart/2018/2/layout/IconCircleList"/>
    <dgm:cxn modelId="{FEF178B0-E66C-476C-82B6-3E3680B92E34}" type="presOf" srcId="{941B0D6B-C90E-40BC-B3D7-F7D59FC9A05B}" destId="{9CCC50D9-AC9C-4D97-A36E-E58940D0DEDD}" srcOrd="0" destOrd="0" presId="urn:microsoft.com/office/officeart/2018/2/layout/IconCircleList"/>
    <dgm:cxn modelId="{EBF871C3-A47F-4DE5-B0A2-4B8D2A90A81B}" type="presOf" srcId="{FDF6AFCD-2324-47ED-A7BD-033A21ED0026}" destId="{D2116309-2868-4F57-93EE-898BBD0C17D1}" srcOrd="0" destOrd="0" presId="urn:microsoft.com/office/officeart/2018/2/layout/IconCircleList"/>
    <dgm:cxn modelId="{3196AAE6-BD63-4957-B1A6-BB150553C56F}" type="presOf" srcId="{D69E9973-BC36-4684-B62B-0F7E217E5A5B}" destId="{4CEADA7B-1444-4D32-9056-74553D3F21BB}" srcOrd="0" destOrd="0" presId="urn:microsoft.com/office/officeart/2018/2/layout/IconCircleList"/>
    <dgm:cxn modelId="{A475B6FD-C7ED-4508-92A7-007088D1448F}" srcId="{A7EF8BD2-DC14-4CA6-BB78-2AE06D659676}" destId="{C23740DA-AD32-4B70-889D-4BC63ADD2085}" srcOrd="1" destOrd="0" parTransId="{C08CA9AA-EF67-42D8-9A74-BF4F9FFA8BF5}" sibTransId="{D69E9973-BC36-4684-B62B-0F7E217E5A5B}"/>
    <dgm:cxn modelId="{F699AD90-DEE8-4C1B-977A-D5D7847A90AC}" type="presParOf" srcId="{7B6DD995-9BEA-4717-A96A-8F5BCC552744}" destId="{3B201A72-1FB3-433D-98D4-EDC467F5179A}" srcOrd="0" destOrd="0" presId="urn:microsoft.com/office/officeart/2018/2/layout/IconCircleList"/>
    <dgm:cxn modelId="{1CA0A628-D7AB-484D-BEEE-3375163B9307}" type="presParOf" srcId="{3B201A72-1FB3-433D-98D4-EDC467F5179A}" destId="{37287251-BEBD-4CE0-AD47-22CF97FDBE19}" srcOrd="0" destOrd="0" presId="urn:microsoft.com/office/officeart/2018/2/layout/IconCircleList"/>
    <dgm:cxn modelId="{2C2F8B1E-FDAB-45A9-B037-83C9A1F108BC}" type="presParOf" srcId="{37287251-BEBD-4CE0-AD47-22CF97FDBE19}" destId="{229A74B2-FCBC-4F3E-BBC9-E547A04E74EF}" srcOrd="0" destOrd="0" presId="urn:microsoft.com/office/officeart/2018/2/layout/IconCircleList"/>
    <dgm:cxn modelId="{451A8BEA-A03C-4663-B5D9-FABB945AEDC9}" type="presParOf" srcId="{37287251-BEBD-4CE0-AD47-22CF97FDBE19}" destId="{5B45274D-9117-48DD-8E98-8A77DCDC6DFC}" srcOrd="1" destOrd="0" presId="urn:microsoft.com/office/officeart/2018/2/layout/IconCircleList"/>
    <dgm:cxn modelId="{2B45CF57-1F9D-4504-A794-2F1162A11806}" type="presParOf" srcId="{37287251-BEBD-4CE0-AD47-22CF97FDBE19}" destId="{467284D6-14DC-4937-BF2F-6A1A412AC694}" srcOrd="2" destOrd="0" presId="urn:microsoft.com/office/officeart/2018/2/layout/IconCircleList"/>
    <dgm:cxn modelId="{A90DD9B1-60F2-4210-83F3-D2FDBC564CA7}" type="presParOf" srcId="{37287251-BEBD-4CE0-AD47-22CF97FDBE19}" destId="{9EB79C05-2A66-4028-BE33-7B60C389E379}" srcOrd="3" destOrd="0" presId="urn:microsoft.com/office/officeart/2018/2/layout/IconCircleList"/>
    <dgm:cxn modelId="{CD1367FC-C762-4EB6-B7B5-D4D8B774EF04}" type="presParOf" srcId="{3B201A72-1FB3-433D-98D4-EDC467F5179A}" destId="{B84AC187-9CC5-4241-BA92-D019511E5868}" srcOrd="1" destOrd="0" presId="urn:microsoft.com/office/officeart/2018/2/layout/IconCircleList"/>
    <dgm:cxn modelId="{53DC6CD5-D185-41FC-9911-E04D9B66FC64}" type="presParOf" srcId="{3B201A72-1FB3-433D-98D4-EDC467F5179A}" destId="{382F909C-3DF9-4C2C-A912-6DA250203EE4}" srcOrd="2" destOrd="0" presId="urn:microsoft.com/office/officeart/2018/2/layout/IconCircleList"/>
    <dgm:cxn modelId="{4523C670-9A77-4500-94E5-1974FAE57730}" type="presParOf" srcId="{382F909C-3DF9-4C2C-A912-6DA250203EE4}" destId="{D97CD6CF-B855-4542-96D4-34EC1C8E707C}" srcOrd="0" destOrd="0" presId="urn:microsoft.com/office/officeart/2018/2/layout/IconCircleList"/>
    <dgm:cxn modelId="{A06DED88-A763-4EDB-A4DB-4C0F41357EC8}" type="presParOf" srcId="{382F909C-3DF9-4C2C-A912-6DA250203EE4}" destId="{00F17E1D-C5C2-4538-8949-C10D98DFDA2B}" srcOrd="1" destOrd="0" presId="urn:microsoft.com/office/officeart/2018/2/layout/IconCircleList"/>
    <dgm:cxn modelId="{D7E96192-7C67-4C96-A96D-AD85D8471126}" type="presParOf" srcId="{382F909C-3DF9-4C2C-A912-6DA250203EE4}" destId="{2021646B-E6DF-4028-B661-92A23E3FFA26}" srcOrd="2" destOrd="0" presId="urn:microsoft.com/office/officeart/2018/2/layout/IconCircleList"/>
    <dgm:cxn modelId="{802FED6B-4295-4F1A-94F6-8F2AACAC8CAA}" type="presParOf" srcId="{382F909C-3DF9-4C2C-A912-6DA250203EE4}" destId="{4CF0F074-49F0-4D8B-B2D0-D98A66D8A8FC}" srcOrd="3" destOrd="0" presId="urn:microsoft.com/office/officeart/2018/2/layout/IconCircleList"/>
    <dgm:cxn modelId="{B34BAAC2-8B33-4FCD-96E5-2676CEB64A1E}" type="presParOf" srcId="{3B201A72-1FB3-433D-98D4-EDC467F5179A}" destId="{4CEADA7B-1444-4D32-9056-74553D3F21BB}" srcOrd="3" destOrd="0" presId="urn:microsoft.com/office/officeart/2018/2/layout/IconCircleList"/>
    <dgm:cxn modelId="{06F12C21-1500-4751-B62B-FCC9ED559444}" type="presParOf" srcId="{3B201A72-1FB3-433D-98D4-EDC467F5179A}" destId="{25E5CCB1-40D0-431C-9BCA-913A911E4F65}" srcOrd="4" destOrd="0" presId="urn:microsoft.com/office/officeart/2018/2/layout/IconCircleList"/>
    <dgm:cxn modelId="{6268E950-35ED-4963-83C6-347CD8FB08FA}" type="presParOf" srcId="{25E5CCB1-40D0-431C-9BCA-913A911E4F65}" destId="{5B30B611-FE56-4940-829E-6AB795678F22}" srcOrd="0" destOrd="0" presId="urn:microsoft.com/office/officeart/2018/2/layout/IconCircleList"/>
    <dgm:cxn modelId="{113776E1-B8B9-4290-982C-B9C6F5CDCC9B}" type="presParOf" srcId="{25E5CCB1-40D0-431C-9BCA-913A911E4F65}" destId="{8CA1FE08-9BFD-4457-9C12-9A189D58C637}" srcOrd="1" destOrd="0" presId="urn:microsoft.com/office/officeart/2018/2/layout/IconCircleList"/>
    <dgm:cxn modelId="{07B47E00-A8D8-4A73-94F7-0BE8AF255B4B}" type="presParOf" srcId="{25E5CCB1-40D0-431C-9BCA-913A911E4F65}" destId="{E26D7DD8-E11B-4941-B535-F862652AD57F}" srcOrd="2" destOrd="0" presId="urn:microsoft.com/office/officeart/2018/2/layout/IconCircleList"/>
    <dgm:cxn modelId="{171C68A3-A19E-45B9-AEC7-C9902FCBBC69}" type="presParOf" srcId="{25E5CCB1-40D0-431C-9BCA-913A911E4F65}" destId="{9CCC50D9-AC9C-4D97-A36E-E58940D0DEDD}" srcOrd="3" destOrd="0" presId="urn:microsoft.com/office/officeart/2018/2/layout/IconCircleList"/>
    <dgm:cxn modelId="{962236B7-0959-4BA7-805A-7B40556DB6A4}" type="presParOf" srcId="{3B201A72-1FB3-433D-98D4-EDC467F5179A}" destId="{6AB51378-5744-40D6-BC0B-FF2E5C1C4EE0}" srcOrd="5" destOrd="0" presId="urn:microsoft.com/office/officeart/2018/2/layout/IconCircleList"/>
    <dgm:cxn modelId="{CDDF1581-AD97-4019-9633-6DA2AC558E92}" type="presParOf" srcId="{3B201A72-1FB3-433D-98D4-EDC467F5179A}" destId="{BE48B135-ACC3-495C-98F8-3313C525D8ED}" srcOrd="6" destOrd="0" presId="urn:microsoft.com/office/officeart/2018/2/layout/IconCircleList"/>
    <dgm:cxn modelId="{0D288077-0DC3-4829-AD8D-D036AF95B519}" type="presParOf" srcId="{BE48B135-ACC3-495C-98F8-3313C525D8ED}" destId="{BD03D02D-B221-49A0-8168-9F47500E8C22}" srcOrd="0" destOrd="0" presId="urn:microsoft.com/office/officeart/2018/2/layout/IconCircleList"/>
    <dgm:cxn modelId="{4992AAD5-6600-494B-9760-A0950026A58A}" type="presParOf" srcId="{BE48B135-ACC3-495C-98F8-3313C525D8ED}" destId="{A0B3F94E-6AE3-4833-891E-9956A00A3078}" srcOrd="1" destOrd="0" presId="urn:microsoft.com/office/officeart/2018/2/layout/IconCircleList"/>
    <dgm:cxn modelId="{E86740DD-71D6-41FF-B628-7DD070996140}" type="presParOf" srcId="{BE48B135-ACC3-495C-98F8-3313C525D8ED}" destId="{44198F4B-04DA-44EC-B940-3B9A2A2526C8}" srcOrd="2" destOrd="0" presId="urn:microsoft.com/office/officeart/2018/2/layout/IconCircleList"/>
    <dgm:cxn modelId="{E358795C-CAD4-4D4B-A725-22FB59A06965}" type="presParOf" srcId="{BE48B135-ACC3-495C-98F8-3313C525D8ED}" destId="{D2116309-2868-4F57-93EE-898BBD0C17D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B9D4DFD-4C7F-4487-B09E-CC58EDD70CB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FA4A99ED-72EA-40F7-B324-60E8E93EA15A}">
      <dgm:prSet/>
      <dgm:spPr/>
      <dgm:t>
        <a:bodyPr/>
        <a:lstStyle/>
        <a:p>
          <a:pPr>
            <a:lnSpc>
              <a:spcPct val="100000"/>
            </a:lnSpc>
            <a:defRPr b="1"/>
          </a:pPr>
          <a:r>
            <a:rPr lang="en-US"/>
            <a:t>Data Retrieval and Analysis:</a:t>
          </a:r>
        </a:p>
      </dgm:t>
    </dgm:pt>
    <dgm:pt modelId="{CFF3CA47-8AE1-42D7-A0EE-688A29729313}" type="parTrans" cxnId="{5E6AD33E-BD0B-43DB-A5CC-89235786FE00}">
      <dgm:prSet/>
      <dgm:spPr/>
      <dgm:t>
        <a:bodyPr/>
        <a:lstStyle/>
        <a:p>
          <a:endParaRPr lang="en-US"/>
        </a:p>
      </dgm:t>
    </dgm:pt>
    <dgm:pt modelId="{D7B0DCD4-D6F5-4256-AE0B-44CE101976A5}" type="sibTrans" cxnId="{5E6AD33E-BD0B-43DB-A5CC-89235786FE00}">
      <dgm:prSet/>
      <dgm:spPr/>
      <dgm:t>
        <a:bodyPr/>
        <a:lstStyle/>
        <a:p>
          <a:endParaRPr lang="en-US"/>
        </a:p>
      </dgm:t>
    </dgm:pt>
    <dgm:pt modelId="{F275BC6D-C9E5-4295-AC7D-417F04B20CD2}">
      <dgm:prSet/>
      <dgm:spPr/>
      <dgm:t>
        <a:bodyPr/>
        <a:lstStyle/>
        <a:p>
          <a:pPr>
            <a:lnSpc>
              <a:spcPct val="100000"/>
            </a:lnSpc>
          </a:pPr>
          <a:r>
            <a:rPr lang="en-US"/>
            <a:t>SQL is used extensively in data analytics for querying and analyzing large datasets stored in relational databases.</a:t>
          </a:r>
        </a:p>
      </dgm:t>
    </dgm:pt>
    <dgm:pt modelId="{5A86451D-E67C-40BB-9AC6-AE0E0072B9ED}" type="parTrans" cxnId="{F0716049-C6F0-45D9-A3C8-CB1B929B22E3}">
      <dgm:prSet/>
      <dgm:spPr/>
      <dgm:t>
        <a:bodyPr/>
        <a:lstStyle/>
        <a:p>
          <a:endParaRPr lang="en-US"/>
        </a:p>
      </dgm:t>
    </dgm:pt>
    <dgm:pt modelId="{06F4C407-5146-4B7C-BC00-EB2CB7B03204}" type="sibTrans" cxnId="{F0716049-C6F0-45D9-A3C8-CB1B929B22E3}">
      <dgm:prSet/>
      <dgm:spPr/>
      <dgm:t>
        <a:bodyPr/>
        <a:lstStyle/>
        <a:p>
          <a:endParaRPr lang="en-US"/>
        </a:p>
      </dgm:t>
    </dgm:pt>
    <dgm:pt modelId="{6D169734-6C5B-467F-915F-A5A67102CEDC}">
      <dgm:prSet/>
      <dgm:spPr/>
      <dgm:t>
        <a:bodyPr/>
        <a:lstStyle/>
        <a:p>
          <a:pPr>
            <a:lnSpc>
              <a:spcPct val="100000"/>
            </a:lnSpc>
          </a:pPr>
          <a:r>
            <a:rPr lang="en-US"/>
            <a:t>Analysts use SQL to extract relevant data subsets, perform aggregations, calculate metrics, and generate reports.</a:t>
          </a:r>
        </a:p>
      </dgm:t>
    </dgm:pt>
    <dgm:pt modelId="{4A99A317-9A02-4703-8D0A-E92AD770BD86}" type="parTrans" cxnId="{A04425A7-455D-40C8-B3EB-73BD056E3F26}">
      <dgm:prSet/>
      <dgm:spPr/>
      <dgm:t>
        <a:bodyPr/>
        <a:lstStyle/>
        <a:p>
          <a:endParaRPr lang="en-US"/>
        </a:p>
      </dgm:t>
    </dgm:pt>
    <dgm:pt modelId="{4E10AD9D-47F8-468D-B657-92DAED025DEB}" type="sibTrans" cxnId="{A04425A7-455D-40C8-B3EB-73BD056E3F26}">
      <dgm:prSet/>
      <dgm:spPr/>
      <dgm:t>
        <a:bodyPr/>
        <a:lstStyle/>
        <a:p>
          <a:endParaRPr lang="en-US"/>
        </a:p>
      </dgm:t>
    </dgm:pt>
    <dgm:pt modelId="{1B5F39A5-E2B6-4EAE-A08D-D85DD3CB21FA}">
      <dgm:prSet/>
      <dgm:spPr/>
      <dgm:t>
        <a:bodyPr/>
        <a:lstStyle/>
        <a:p>
          <a:pPr>
            <a:lnSpc>
              <a:spcPct val="100000"/>
            </a:lnSpc>
            <a:defRPr b="1"/>
          </a:pPr>
          <a:r>
            <a:rPr lang="en-US"/>
            <a:t>Data Cleaning and Transformation:</a:t>
          </a:r>
        </a:p>
      </dgm:t>
    </dgm:pt>
    <dgm:pt modelId="{AAE41ADF-73F7-4290-B29C-48E2CB8C2305}" type="parTrans" cxnId="{76704888-5439-401B-A1C2-C8DD29D82271}">
      <dgm:prSet/>
      <dgm:spPr/>
      <dgm:t>
        <a:bodyPr/>
        <a:lstStyle/>
        <a:p>
          <a:endParaRPr lang="en-US"/>
        </a:p>
      </dgm:t>
    </dgm:pt>
    <dgm:pt modelId="{DC0C9846-D5F3-40BC-BAB7-4BB4BD3F974C}" type="sibTrans" cxnId="{76704888-5439-401B-A1C2-C8DD29D82271}">
      <dgm:prSet/>
      <dgm:spPr/>
      <dgm:t>
        <a:bodyPr/>
        <a:lstStyle/>
        <a:p>
          <a:endParaRPr lang="en-US"/>
        </a:p>
      </dgm:t>
    </dgm:pt>
    <dgm:pt modelId="{D19FB622-B9BC-4E07-88E1-00232A743E54}">
      <dgm:prSet/>
      <dgm:spPr/>
      <dgm:t>
        <a:bodyPr/>
        <a:lstStyle/>
        <a:p>
          <a:pPr>
            <a:lnSpc>
              <a:spcPct val="100000"/>
            </a:lnSpc>
          </a:pPr>
          <a:r>
            <a:rPr lang="en-US"/>
            <a:t>SQL can be used to clean and transform raw data by filtering out irrelevant records, standardizing formats, and aggregating data for analysis.</a:t>
          </a:r>
        </a:p>
      </dgm:t>
    </dgm:pt>
    <dgm:pt modelId="{D8533CCD-1588-49BB-AD0A-42EC9C95943D}" type="parTrans" cxnId="{14C58944-2DBA-4D09-A96E-F1CE8BF1E98D}">
      <dgm:prSet/>
      <dgm:spPr/>
      <dgm:t>
        <a:bodyPr/>
        <a:lstStyle/>
        <a:p>
          <a:endParaRPr lang="en-US"/>
        </a:p>
      </dgm:t>
    </dgm:pt>
    <dgm:pt modelId="{59535C40-3F37-4460-9890-FB4E9B0373D8}" type="sibTrans" cxnId="{14C58944-2DBA-4D09-A96E-F1CE8BF1E98D}">
      <dgm:prSet/>
      <dgm:spPr/>
      <dgm:t>
        <a:bodyPr/>
        <a:lstStyle/>
        <a:p>
          <a:endParaRPr lang="en-US"/>
        </a:p>
      </dgm:t>
    </dgm:pt>
    <dgm:pt modelId="{4F0D7607-F94B-47D2-A7D0-E691F3311D40}">
      <dgm:prSet/>
      <dgm:spPr/>
      <dgm:t>
        <a:bodyPr/>
        <a:lstStyle/>
        <a:p>
          <a:pPr>
            <a:lnSpc>
              <a:spcPct val="100000"/>
            </a:lnSpc>
          </a:pPr>
          <a:r>
            <a:rPr lang="en-US"/>
            <a:t>Analysts can use SQL to perform data validation, deduplication, and data enrichment tasks.</a:t>
          </a:r>
        </a:p>
      </dgm:t>
    </dgm:pt>
    <dgm:pt modelId="{7F2F23FD-E88C-44EB-9520-295C4CB0893B}" type="parTrans" cxnId="{366FE774-D506-4D15-B28A-61ABC7416237}">
      <dgm:prSet/>
      <dgm:spPr/>
      <dgm:t>
        <a:bodyPr/>
        <a:lstStyle/>
        <a:p>
          <a:endParaRPr lang="en-US"/>
        </a:p>
      </dgm:t>
    </dgm:pt>
    <dgm:pt modelId="{E1FCBAE6-E1F3-4DFC-97F5-B9F133C84168}" type="sibTrans" cxnId="{366FE774-D506-4D15-B28A-61ABC7416237}">
      <dgm:prSet/>
      <dgm:spPr/>
      <dgm:t>
        <a:bodyPr/>
        <a:lstStyle/>
        <a:p>
          <a:endParaRPr lang="en-US"/>
        </a:p>
      </dgm:t>
    </dgm:pt>
    <dgm:pt modelId="{6E6ACF2E-AA52-45E0-B6A9-C39BDF4C46F7}">
      <dgm:prSet/>
      <dgm:spPr/>
      <dgm:t>
        <a:bodyPr/>
        <a:lstStyle/>
        <a:p>
          <a:pPr>
            <a:lnSpc>
              <a:spcPct val="100000"/>
            </a:lnSpc>
            <a:defRPr b="1"/>
          </a:pPr>
          <a:r>
            <a:rPr lang="en-US"/>
            <a:t>Data Integration and Migration:</a:t>
          </a:r>
        </a:p>
      </dgm:t>
    </dgm:pt>
    <dgm:pt modelId="{3F0247A1-7624-432E-BC43-637CF5123305}" type="parTrans" cxnId="{A21D2C0B-BD29-41FC-BF1A-824E984BA1A4}">
      <dgm:prSet/>
      <dgm:spPr/>
      <dgm:t>
        <a:bodyPr/>
        <a:lstStyle/>
        <a:p>
          <a:endParaRPr lang="en-US"/>
        </a:p>
      </dgm:t>
    </dgm:pt>
    <dgm:pt modelId="{0A3C69E6-9DB8-452E-8ABB-2388B8D75103}" type="sibTrans" cxnId="{A21D2C0B-BD29-41FC-BF1A-824E984BA1A4}">
      <dgm:prSet/>
      <dgm:spPr/>
      <dgm:t>
        <a:bodyPr/>
        <a:lstStyle/>
        <a:p>
          <a:endParaRPr lang="en-US"/>
        </a:p>
      </dgm:t>
    </dgm:pt>
    <dgm:pt modelId="{4EB0024C-85F8-4A7A-A732-745A29B68E4C}">
      <dgm:prSet/>
      <dgm:spPr/>
      <dgm:t>
        <a:bodyPr/>
        <a:lstStyle/>
        <a:p>
          <a:pPr>
            <a:lnSpc>
              <a:spcPct val="100000"/>
            </a:lnSpc>
          </a:pPr>
          <a:r>
            <a:rPr lang="en-US"/>
            <a:t>SQL is utilized in data integration projects to merge data from disparate sources, transform data formats, and load data into a centralized data warehouse.</a:t>
          </a:r>
        </a:p>
      </dgm:t>
    </dgm:pt>
    <dgm:pt modelId="{FA343E9D-472E-4E66-A26C-E1EB8B16059B}" type="parTrans" cxnId="{1CB35118-838E-4C1B-9190-9EE11F2840AD}">
      <dgm:prSet/>
      <dgm:spPr/>
      <dgm:t>
        <a:bodyPr/>
        <a:lstStyle/>
        <a:p>
          <a:endParaRPr lang="en-US"/>
        </a:p>
      </dgm:t>
    </dgm:pt>
    <dgm:pt modelId="{D05EDA3E-D254-40C0-BF59-72ECBC76875F}" type="sibTrans" cxnId="{1CB35118-838E-4C1B-9190-9EE11F2840AD}">
      <dgm:prSet/>
      <dgm:spPr/>
      <dgm:t>
        <a:bodyPr/>
        <a:lstStyle/>
        <a:p>
          <a:endParaRPr lang="en-US"/>
        </a:p>
      </dgm:t>
    </dgm:pt>
    <dgm:pt modelId="{5C9CC3C3-07CD-427D-8A2C-5C46ECF550CB}">
      <dgm:prSet/>
      <dgm:spPr/>
      <dgm:t>
        <a:bodyPr/>
        <a:lstStyle/>
        <a:p>
          <a:pPr>
            <a:lnSpc>
              <a:spcPct val="100000"/>
            </a:lnSpc>
          </a:pPr>
          <a:r>
            <a:rPr lang="en-US"/>
            <a:t>Analysts can write SQL scripts to perform data migration tasks such as transferring data between databases or data warehouses.</a:t>
          </a:r>
        </a:p>
      </dgm:t>
    </dgm:pt>
    <dgm:pt modelId="{0A373824-E609-4759-8E14-64041179A969}" type="parTrans" cxnId="{FF0CF0B4-6586-4668-BFC0-035D11880B3E}">
      <dgm:prSet/>
      <dgm:spPr/>
      <dgm:t>
        <a:bodyPr/>
        <a:lstStyle/>
        <a:p>
          <a:endParaRPr lang="en-US"/>
        </a:p>
      </dgm:t>
    </dgm:pt>
    <dgm:pt modelId="{F98071D5-3FF8-4B9C-ACF1-E3B868B43D14}" type="sibTrans" cxnId="{FF0CF0B4-6586-4668-BFC0-035D11880B3E}">
      <dgm:prSet/>
      <dgm:spPr/>
      <dgm:t>
        <a:bodyPr/>
        <a:lstStyle/>
        <a:p>
          <a:endParaRPr lang="en-US"/>
        </a:p>
      </dgm:t>
    </dgm:pt>
    <dgm:pt modelId="{358F9552-2F50-45E1-B3D7-E39EF2BDD505}">
      <dgm:prSet/>
      <dgm:spPr/>
      <dgm:t>
        <a:bodyPr/>
        <a:lstStyle/>
        <a:p>
          <a:pPr>
            <a:lnSpc>
              <a:spcPct val="100000"/>
            </a:lnSpc>
            <a:defRPr b="1"/>
          </a:pPr>
          <a:r>
            <a:rPr lang="en-US" dirty="0"/>
            <a:t>Data Exploration and Visualization:</a:t>
          </a:r>
        </a:p>
      </dgm:t>
    </dgm:pt>
    <dgm:pt modelId="{97DA7341-D2E6-4800-B78F-7ECAB9CE1172}" type="parTrans" cxnId="{BF958A13-7443-4F61-8EA0-8E884735187C}">
      <dgm:prSet/>
      <dgm:spPr/>
      <dgm:t>
        <a:bodyPr/>
        <a:lstStyle/>
        <a:p>
          <a:endParaRPr lang="en-US"/>
        </a:p>
      </dgm:t>
    </dgm:pt>
    <dgm:pt modelId="{04C3D0F8-56B8-430C-A179-F1FDF4E8148A}" type="sibTrans" cxnId="{BF958A13-7443-4F61-8EA0-8E884735187C}">
      <dgm:prSet/>
      <dgm:spPr/>
      <dgm:t>
        <a:bodyPr/>
        <a:lstStyle/>
        <a:p>
          <a:endParaRPr lang="en-US"/>
        </a:p>
      </dgm:t>
    </dgm:pt>
    <dgm:pt modelId="{0BF26415-503B-4DCD-A9A5-9E058CEA470B}">
      <dgm:prSet/>
      <dgm:spPr/>
      <dgm:t>
        <a:bodyPr/>
        <a:lstStyle/>
        <a:p>
          <a:pPr>
            <a:lnSpc>
              <a:spcPct val="100000"/>
            </a:lnSpc>
          </a:pPr>
          <a:r>
            <a:rPr lang="en-US"/>
            <a:t>SQL queries are often used to extract data for exploration and visualization in data analytics tools such as Tableau, Power BI, or Python libraries like Pandas and Matplotlib.</a:t>
          </a:r>
        </a:p>
      </dgm:t>
    </dgm:pt>
    <dgm:pt modelId="{A19B3748-68EF-4D62-B67F-E30091083FB3}" type="parTrans" cxnId="{CA8D1B77-AE50-4D87-994D-CD5D7B355D0F}">
      <dgm:prSet/>
      <dgm:spPr/>
      <dgm:t>
        <a:bodyPr/>
        <a:lstStyle/>
        <a:p>
          <a:endParaRPr lang="en-US"/>
        </a:p>
      </dgm:t>
    </dgm:pt>
    <dgm:pt modelId="{CF1A2BA5-3012-4B53-8AC2-AB1360015E60}" type="sibTrans" cxnId="{CA8D1B77-AE50-4D87-994D-CD5D7B355D0F}">
      <dgm:prSet/>
      <dgm:spPr/>
      <dgm:t>
        <a:bodyPr/>
        <a:lstStyle/>
        <a:p>
          <a:endParaRPr lang="en-US"/>
        </a:p>
      </dgm:t>
    </dgm:pt>
    <dgm:pt modelId="{F647ABA4-111A-474D-B062-9AEC3A4F1E77}">
      <dgm:prSet/>
      <dgm:spPr/>
      <dgm:t>
        <a:bodyPr/>
        <a:lstStyle/>
        <a:p>
          <a:pPr>
            <a:lnSpc>
              <a:spcPct val="100000"/>
            </a:lnSpc>
          </a:pPr>
          <a:r>
            <a:rPr lang="en-US" dirty="0"/>
            <a:t>Analysts can use SQL to retrieve data subsets for generating charts, graphs, and dashboards to visualize trends and patterns.</a:t>
          </a:r>
        </a:p>
      </dgm:t>
    </dgm:pt>
    <dgm:pt modelId="{E2C2C5A5-6565-4F4C-9906-942BFD1DAAC3}" type="parTrans" cxnId="{BA70DD38-C7EA-434C-99D0-10CDDE62B5DA}">
      <dgm:prSet/>
      <dgm:spPr/>
      <dgm:t>
        <a:bodyPr/>
        <a:lstStyle/>
        <a:p>
          <a:endParaRPr lang="en-US"/>
        </a:p>
      </dgm:t>
    </dgm:pt>
    <dgm:pt modelId="{35EFE585-D44A-42D7-AFFC-32A7F9025071}" type="sibTrans" cxnId="{BA70DD38-C7EA-434C-99D0-10CDDE62B5DA}">
      <dgm:prSet/>
      <dgm:spPr/>
      <dgm:t>
        <a:bodyPr/>
        <a:lstStyle/>
        <a:p>
          <a:endParaRPr lang="en-US"/>
        </a:p>
      </dgm:t>
    </dgm:pt>
    <dgm:pt modelId="{3B287A25-856E-4EEF-B8D2-8B0712803987}" type="pres">
      <dgm:prSet presAssocID="{AB9D4DFD-4C7F-4487-B09E-CC58EDD70CB8}" presName="root" presStyleCnt="0">
        <dgm:presLayoutVars>
          <dgm:dir/>
          <dgm:resizeHandles val="exact"/>
        </dgm:presLayoutVars>
      </dgm:prSet>
      <dgm:spPr/>
    </dgm:pt>
    <dgm:pt modelId="{8FF04C19-10F8-4F4E-9829-292FC46980A5}" type="pres">
      <dgm:prSet presAssocID="{FA4A99ED-72EA-40F7-B324-60E8E93EA15A}" presName="compNode" presStyleCnt="0"/>
      <dgm:spPr/>
    </dgm:pt>
    <dgm:pt modelId="{CDD918C3-73F0-4DBC-8B7D-9415FEA6C12D}" type="pres">
      <dgm:prSet presAssocID="{FA4A99ED-72EA-40F7-B324-60E8E93EA15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0E0AE905-C7BD-46ED-9C6D-80A0CFD4448A}" type="pres">
      <dgm:prSet presAssocID="{FA4A99ED-72EA-40F7-B324-60E8E93EA15A}" presName="iconSpace" presStyleCnt="0"/>
      <dgm:spPr/>
    </dgm:pt>
    <dgm:pt modelId="{538F3D6F-13B8-4F34-9331-9C6A19F98FD5}" type="pres">
      <dgm:prSet presAssocID="{FA4A99ED-72EA-40F7-B324-60E8E93EA15A}" presName="parTx" presStyleLbl="revTx" presStyleIdx="0" presStyleCnt="8">
        <dgm:presLayoutVars>
          <dgm:chMax val="0"/>
          <dgm:chPref val="0"/>
        </dgm:presLayoutVars>
      </dgm:prSet>
      <dgm:spPr/>
    </dgm:pt>
    <dgm:pt modelId="{D3136403-1F05-46C7-B5D9-8574C98EBF75}" type="pres">
      <dgm:prSet presAssocID="{FA4A99ED-72EA-40F7-B324-60E8E93EA15A}" presName="txSpace" presStyleCnt="0"/>
      <dgm:spPr/>
    </dgm:pt>
    <dgm:pt modelId="{5F1E2B9E-3766-4186-922F-7D21645BB3F3}" type="pres">
      <dgm:prSet presAssocID="{FA4A99ED-72EA-40F7-B324-60E8E93EA15A}" presName="desTx" presStyleLbl="revTx" presStyleIdx="1" presStyleCnt="8">
        <dgm:presLayoutVars/>
      </dgm:prSet>
      <dgm:spPr/>
    </dgm:pt>
    <dgm:pt modelId="{E1BE2A71-7455-4C4B-BACE-3E5C14786F01}" type="pres">
      <dgm:prSet presAssocID="{D7B0DCD4-D6F5-4256-AE0B-44CE101976A5}" presName="sibTrans" presStyleCnt="0"/>
      <dgm:spPr/>
    </dgm:pt>
    <dgm:pt modelId="{C90990F1-690B-4F3A-A361-7DE8DC725BDB}" type="pres">
      <dgm:prSet presAssocID="{1B5F39A5-E2B6-4EAE-A08D-D85DD3CB21FA}" presName="compNode" presStyleCnt="0"/>
      <dgm:spPr/>
    </dgm:pt>
    <dgm:pt modelId="{2220EFBB-24F9-418E-9782-8A6F8C2C081B}" type="pres">
      <dgm:prSet presAssocID="{1B5F39A5-E2B6-4EAE-A08D-D85DD3CB21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E0263315-A841-4612-8370-A27C4DBD5FE1}" type="pres">
      <dgm:prSet presAssocID="{1B5F39A5-E2B6-4EAE-A08D-D85DD3CB21FA}" presName="iconSpace" presStyleCnt="0"/>
      <dgm:spPr/>
    </dgm:pt>
    <dgm:pt modelId="{84FEF0F8-EA55-4A46-9055-9EF85ACD1E6E}" type="pres">
      <dgm:prSet presAssocID="{1B5F39A5-E2B6-4EAE-A08D-D85DD3CB21FA}" presName="parTx" presStyleLbl="revTx" presStyleIdx="2" presStyleCnt="8">
        <dgm:presLayoutVars>
          <dgm:chMax val="0"/>
          <dgm:chPref val="0"/>
        </dgm:presLayoutVars>
      </dgm:prSet>
      <dgm:spPr/>
    </dgm:pt>
    <dgm:pt modelId="{50DF70C6-1EF3-4E56-A5C8-2DE22C59EDC4}" type="pres">
      <dgm:prSet presAssocID="{1B5F39A5-E2B6-4EAE-A08D-D85DD3CB21FA}" presName="txSpace" presStyleCnt="0"/>
      <dgm:spPr/>
    </dgm:pt>
    <dgm:pt modelId="{EFEAAA97-1820-43F1-A250-5DF3CCE2B2E0}" type="pres">
      <dgm:prSet presAssocID="{1B5F39A5-E2B6-4EAE-A08D-D85DD3CB21FA}" presName="desTx" presStyleLbl="revTx" presStyleIdx="3" presStyleCnt="8">
        <dgm:presLayoutVars/>
      </dgm:prSet>
      <dgm:spPr/>
    </dgm:pt>
    <dgm:pt modelId="{4337BFD3-EB37-4AE1-9625-DEC31042BA3A}" type="pres">
      <dgm:prSet presAssocID="{DC0C9846-D5F3-40BC-BAB7-4BB4BD3F974C}" presName="sibTrans" presStyleCnt="0"/>
      <dgm:spPr/>
    </dgm:pt>
    <dgm:pt modelId="{53A48DE2-0361-42FF-AC69-16EA1FF41B9A}" type="pres">
      <dgm:prSet presAssocID="{6E6ACF2E-AA52-45E0-B6A9-C39BDF4C46F7}" presName="compNode" presStyleCnt="0"/>
      <dgm:spPr/>
    </dgm:pt>
    <dgm:pt modelId="{422A0B12-8057-4762-9635-5973DDA09B26}" type="pres">
      <dgm:prSet presAssocID="{6E6ACF2E-AA52-45E0-B6A9-C39BDF4C46F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rver"/>
        </a:ext>
      </dgm:extLst>
    </dgm:pt>
    <dgm:pt modelId="{648AC78D-C111-4B75-8AA1-24001644AEAB}" type="pres">
      <dgm:prSet presAssocID="{6E6ACF2E-AA52-45E0-B6A9-C39BDF4C46F7}" presName="iconSpace" presStyleCnt="0"/>
      <dgm:spPr/>
    </dgm:pt>
    <dgm:pt modelId="{C1EFCC6D-1553-4148-9EFA-8021858C5DB5}" type="pres">
      <dgm:prSet presAssocID="{6E6ACF2E-AA52-45E0-B6A9-C39BDF4C46F7}" presName="parTx" presStyleLbl="revTx" presStyleIdx="4" presStyleCnt="8">
        <dgm:presLayoutVars>
          <dgm:chMax val="0"/>
          <dgm:chPref val="0"/>
        </dgm:presLayoutVars>
      </dgm:prSet>
      <dgm:spPr/>
    </dgm:pt>
    <dgm:pt modelId="{EF1BF28A-8B80-4825-908D-664CE1334408}" type="pres">
      <dgm:prSet presAssocID="{6E6ACF2E-AA52-45E0-B6A9-C39BDF4C46F7}" presName="txSpace" presStyleCnt="0"/>
      <dgm:spPr/>
    </dgm:pt>
    <dgm:pt modelId="{03337D0C-2CC4-4F4B-BC77-3D2ABFE28140}" type="pres">
      <dgm:prSet presAssocID="{6E6ACF2E-AA52-45E0-B6A9-C39BDF4C46F7}" presName="desTx" presStyleLbl="revTx" presStyleIdx="5" presStyleCnt="8">
        <dgm:presLayoutVars/>
      </dgm:prSet>
      <dgm:spPr/>
    </dgm:pt>
    <dgm:pt modelId="{5EAAF3C2-ECCA-4ADD-BF66-7AF3AA986B48}" type="pres">
      <dgm:prSet presAssocID="{0A3C69E6-9DB8-452E-8ABB-2388B8D75103}" presName="sibTrans" presStyleCnt="0"/>
      <dgm:spPr/>
    </dgm:pt>
    <dgm:pt modelId="{C45EF890-8BD4-4124-A964-4E43A2F66622}" type="pres">
      <dgm:prSet presAssocID="{358F9552-2F50-45E1-B3D7-E39EF2BDD505}" presName="compNode" presStyleCnt="0"/>
      <dgm:spPr/>
    </dgm:pt>
    <dgm:pt modelId="{F930582C-5AC6-4FA7-94D3-9B8C144EF938}" type="pres">
      <dgm:prSet presAssocID="{358F9552-2F50-45E1-B3D7-E39EF2BDD50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64AEBAC2-C32B-4A0A-B78F-2CED52BE6147}" type="pres">
      <dgm:prSet presAssocID="{358F9552-2F50-45E1-B3D7-E39EF2BDD505}" presName="iconSpace" presStyleCnt="0"/>
      <dgm:spPr/>
    </dgm:pt>
    <dgm:pt modelId="{BC1563DA-EFCF-44D0-A775-CFEA89FC3B5F}" type="pres">
      <dgm:prSet presAssocID="{358F9552-2F50-45E1-B3D7-E39EF2BDD505}" presName="parTx" presStyleLbl="revTx" presStyleIdx="6" presStyleCnt="8">
        <dgm:presLayoutVars>
          <dgm:chMax val="0"/>
          <dgm:chPref val="0"/>
        </dgm:presLayoutVars>
      </dgm:prSet>
      <dgm:spPr/>
    </dgm:pt>
    <dgm:pt modelId="{5DE067DE-8BDC-4AA0-A5E5-B4BAB27CFFD2}" type="pres">
      <dgm:prSet presAssocID="{358F9552-2F50-45E1-B3D7-E39EF2BDD505}" presName="txSpace" presStyleCnt="0"/>
      <dgm:spPr/>
    </dgm:pt>
    <dgm:pt modelId="{53DB4C86-3316-4DD4-8727-F3904225F18B}" type="pres">
      <dgm:prSet presAssocID="{358F9552-2F50-45E1-B3D7-E39EF2BDD505}" presName="desTx" presStyleLbl="revTx" presStyleIdx="7" presStyleCnt="8">
        <dgm:presLayoutVars/>
      </dgm:prSet>
      <dgm:spPr/>
    </dgm:pt>
  </dgm:ptLst>
  <dgm:cxnLst>
    <dgm:cxn modelId="{A21D2C0B-BD29-41FC-BF1A-824E984BA1A4}" srcId="{AB9D4DFD-4C7F-4487-B09E-CC58EDD70CB8}" destId="{6E6ACF2E-AA52-45E0-B6A9-C39BDF4C46F7}" srcOrd="2" destOrd="0" parTransId="{3F0247A1-7624-432E-BC43-637CF5123305}" sibTransId="{0A3C69E6-9DB8-452E-8ABB-2388B8D75103}"/>
    <dgm:cxn modelId="{2ECBC112-1F58-4478-900C-1898030A0B6F}" type="presOf" srcId="{FA4A99ED-72EA-40F7-B324-60E8E93EA15A}" destId="{538F3D6F-13B8-4F34-9331-9C6A19F98FD5}" srcOrd="0" destOrd="0" presId="urn:microsoft.com/office/officeart/2018/2/layout/IconLabelDescriptionList"/>
    <dgm:cxn modelId="{BF958A13-7443-4F61-8EA0-8E884735187C}" srcId="{AB9D4DFD-4C7F-4487-B09E-CC58EDD70CB8}" destId="{358F9552-2F50-45E1-B3D7-E39EF2BDD505}" srcOrd="3" destOrd="0" parTransId="{97DA7341-D2E6-4800-B78F-7ECAB9CE1172}" sibTransId="{04C3D0F8-56B8-430C-A179-F1FDF4E8148A}"/>
    <dgm:cxn modelId="{1CB35118-838E-4C1B-9190-9EE11F2840AD}" srcId="{6E6ACF2E-AA52-45E0-B6A9-C39BDF4C46F7}" destId="{4EB0024C-85F8-4A7A-A732-745A29B68E4C}" srcOrd="0" destOrd="0" parTransId="{FA343E9D-472E-4E66-A26C-E1EB8B16059B}" sibTransId="{D05EDA3E-D254-40C0-BF59-72ECBC76875F}"/>
    <dgm:cxn modelId="{14C8F836-E504-4B86-86A9-228F092409BE}" type="presOf" srcId="{6D169734-6C5B-467F-915F-A5A67102CEDC}" destId="{5F1E2B9E-3766-4186-922F-7D21645BB3F3}" srcOrd="0" destOrd="1" presId="urn:microsoft.com/office/officeart/2018/2/layout/IconLabelDescriptionList"/>
    <dgm:cxn modelId="{BA70DD38-C7EA-434C-99D0-10CDDE62B5DA}" srcId="{358F9552-2F50-45E1-B3D7-E39EF2BDD505}" destId="{F647ABA4-111A-474D-B062-9AEC3A4F1E77}" srcOrd="1" destOrd="0" parTransId="{E2C2C5A5-6565-4F4C-9906-942BFD1DAAC3}" sibTransId="{35EFE585-D44A-42D7-AFFC-32A7F9025071}"/>
    <dgm:cxn modelId="{4A214E39-BA62-466E-845F-C4B6F2BBD459}" type="presOf" srcId="{F647ABA4-111A-474D-B062-9AEC3A4F1E77}" destId="{53DB4C86-3316-4DD4-8727-F3904225F18B}" srcOrd="0" destOrd="1" presId="urn:microsoft.com/office/officeart/2018/2/layout/IconLabelDescriptionList"/>
    <dgm:cxn modelId="{5E6AD33E-BD0B-43DB-A5CC-89235786FE00}" srcId="{AB9D4DFD-4C7F-4487-B09E-CC58EDD70CB8}" destId="{FA4A99ED-72EA-40F7-B324-60E8E93EA15A}" srcOrd="0" destOrd="0" parTransId="{CFF3CA47-8AE1-42D7-A0EE-688A29729313}" sibTransId="{D7B0DCD4-D6F5-4256-AE0B-44CE101976A5}"/>
    <dgm:cxn modelId="{14C58944-2DBA-4D09-A96E-F1CE8BF1E98D}" srcId="{1B5F39A5-E2B6-4EAE-A08D-D85DD3CB21FA}" destId="{D19FB622-B9BC-4E07-88E1-00232A743E54}" srcOrd="0" destOrd="0" parTransId="{D8533CCD-1588-49BB-AD0A-42EC9C95943D}" sibTransId="{59535C40-3F37-4460-9890-FB4E9B0373D8}"/>
    <dgm:cxn modelId="{F0716049-C6F0-45D9-A3C8-CB1B929B22E3}" srcId="{FA4A99ED-72EA-40F7-B324-60E8E93EA15A}" destId="{F275BC6D-C9E5-4295-AC7D-417F04B20CD2}" srcOrd="0" destOrd="0" parTransId="{5A86451D-E67C-40BB-9AC6-AE0E0072B9ED}" sibTransId="{06F4C407-5146-4B7C-BC00-EB2CB7B03204}"/>
    <dgm:cxn modelId="{28B13F50-DAEA-41C8-8278-8128A3BC7E3F}" type="presOf" srcId="{4F0D7607-F94B-47D2-A7D0-E691F3311D40}" destId="{EFEAAA97-1820-43F1-A250-5DF3CCE2B2E0}" srcOrd="0" destOrd="1" presId="urn:microsoft.com/office/officeart/2018/2/layout/IconLabelDescriptionList"/>
    <dgm:cxn modelId="{B5A52A65-9DB1-4640-9DAF-B1458D95F335}" type="presOf" srcId="{1B5F39A5-E2B6-4EAE-A08D-D85DD3CB21FA}" destId="{84FEF0F8-EA55-4A46-9055-9EF85ACD1E6E}" srcOrd="0" destOrd="0" presId="urn:microsoft.com/office/officeart/2018/2/layout/IconLabelDescriptionList"/>
    <dgm:cxn modelId="{366FE774-D506-4D15-B28A-61ABC7416237}" srcId="{1B5F39A5-E2B6-4EAE-A08D-D85DD3CB21FA}" destId="{4F0D7607-F94B-47D2-A7D0-E691F3311D40}" srcOrd="1" destOrd="0" parTransId="{7F2F23FD-E88C-44EB-9520-295C4CB0893B}" sibTransId="{E1FCBAE6-E1F3-4DFC-97F5-B9F133C84168}"/>
    <dgm:cxn modelId="{CA8D1B77-AE50-4D87-994D-CD5D7B355D0F}" srcId="{358F9552-2F50-45E1-B3D7-E39EF2BDD505}" destId="{0BF26415-503B-4DCD-A9A5-9E058CEA470B}" srcOrd="0" destOrd="0" parTransId="{A19B3748-68EF-4D62-B67F-E30091083FB3}" sibTransId="{CF1A2BA5-3012-4B53-8AC2-AB1360015E60}"/>
    <dgm:cxn modelId="{564C6E7C-2D9D-487F-8B2A-A9040CA0DC99}" type="presOf" srcId="{D19FB622-B9BC-4E07-88E1-00232A743E54}" destId="{EFEAAA97-1820-43F1-A250-5DF3CCE2B2E0}" srcOrd="0" destOrd="0" presId="urn:microsoft.com/office/officeart/2018/2/layout/IconLabelDescriptionList"/>
    <dgm:cxn modelId="{76704888-5439-401B-A1C2-C8DD29D82271}" srcId="{AB9D4DFD-4C7F-4487-B09E-CC58EDD70CB8}" destId="{1B5F39A5-E2B6-4EAE-A08D-D85DD3CB21FA}" srcOrd="1" destOrd="0" parTransId="{AAE41ADF-73F7-4290-B29C-48E2CB8C2305}" sibTransId="{DC0C9846-D5F3-40BC-BAB7-4BB4BD3F974C}"/>
    <dgm:cxn modelId="{AC98699F-3E7A-4CB5-AC01-A970C149A583}" type="presOf" srcId="{5C9CC3C3-07CD-427D-8A2C-5C46ECF550CB}" destId="{03337D0C-2CC4-4F4B-BC77-3D2ABFE28140}" srcOrd="0" destOrd="1" presId="urn:microsoft.com/office/officeart/2018/2/layout/IconLabelDescriptionList"/>
    <dgm:cxn modelId="{A04425A7-455D-40C8-B3EB-73BD056E3F26}" srcId="{FA4A99ED-72EA-40F7-B324-60E8E93EA15A}" destId="{6D169734-6C5B-467F-915F-A5A67102CEDC}" srcOrd="1" destOrd="0" parTransId="{4A99A317-9A02-4703-8D0A-E92AD770BD86}" sibTransId="{4E10AD9D-47F8-468D-B657-92DAED025DEB}"/>
    <dgm:cxn modelId="{904FD7B4-CE63-4A42-8D06-7FB4B994611D}" type="presOf" srcId="{0BF26415-503B-4DCD-A9A5-9E058CEA470B}" destId="{53DB4C86-3316-4DD4-8727-F3904225F18B}" srcOrd="0" destOrd="0" presId="urn:microsoft.com/office/officeart/2018/2/layout/IconLabelDescriptionList"/>
    <dgm:cxn modelId="{FF0CF0B4-6586-4668-BFC0-035D11880B3E}" srcId="{6E6ACF2E-AA52-45E0-B6A9-C39BDF4C46F7}" destId="{5C9CC3C3-07CD-427D-8A2C-5C46ECF550CB}" srcOrd="1" destOrd="0" parTransId="{0A373824-E609-4759-8E14-64041179A969}" sibTransId="{F98071D5-3FF8-4B9C-ACF1-E3B868B43D14}"/>
    <dgm:cxn modelId="{7F3C0DD8-B7B2-43B5-8DFD-DAE9847AD5C3}" type="presOf" srcId="{F275BC6D-C9E5-4295-AC7D-417F04B20CD2}" destId="{5F1E2B9E-3766-4186-922F-7D21645BB3F3}" srcOrd="0" destOrd="0" presId="urn:microsoft.com/office/officeart/2018/2/layout/IconLabelDescriptionList"/>
    <dgm:cxn modelId="{21FF7CDB-C2A4-4070-A9AF-A628FEF7A378}" type="presOf" srcId="{358F9552-2F50-45E1-B3D7-E39EF2BDD505}" destId="{BC1563DA-EFCF-44D0-A775-CFEA89FC3B5F}" srcOrd="0" destOrd="0" presId="urn:microsoft.com/office/officeart/2018/2/layout/IconLabelDescriptionList"/>
    <dgm:cxn modelId="{5A6D72E1-7C47-4702-9BA8-3325232FA0D6}" type="presOf" srcId="{4EB0024C-85F8-4A7A-A732-745A29B68E4C}" destId="{03337D0C-2CC4-4F4B-BC77-3D2ABFE28140}" srcOrd="0" destOrd="0" presId="urn:microsoft.com/office/officeart/2018/2/layout/IconLabelDescriptionList"/>
    <dgm:cxn modelId="{E42CA6E7-173D-4787-B008-6462633A86EC}" type="presOf" srcId="{AB9D4DFD-4C7F-4487-B09E-CC58EDD70CB8}" destId="{3B287A25-856E-4EEF-B8D2-8B0712803987}" srcOrd="0" destOrd="0" presId="urn:microsoft.com/office/officeart/2018/2/layout/IconLabelDescriptionList"/>
    <dgm:cxn modelId="{F5AA83EC-6AB3-4C4D-BCD0-FF1A42A6C9C7}" type="presOf" srcId="{6E6ACF2E-AA52-45E0-B6A9-C39BDF4C46F7}" destId="{C1EFCC6D-1553-4148-9EFA-8021858C5DB5}" srcOrd="0" destOrd="0" presId="urn:microsoft.com/office/officeart/2018/2/layout/IconLabelDescriptionList"/>
    <dgm:cxn modelId="{7DCF2251-B792-44B7-870D-D7A0485E5912}" type="presParOf" srcId="{3B287A25-856E-4EEF-B8D2-8B0712803987}" destId="{8FF04C19-10F8-4F4E-9829-292FC46980A5}" srcOrd="0" destOrd="0" presId="urn:microsoft.com/office/officeart/2018/2/layout/IconLabelDescriptionList"/>
    <dgm:cxn modelId="{7E048CED-BEC2-4A4E-B122-BD451414DFA7}" type="presParOf" srcId="{8FF04C19-10F8-4F4E-9829-292FC46980A5}" destId="{CDD918C3-73F0-4DBC-8B7D-9415FEA6C12D}" srcOrd="0" destOrd="0" presId="urn:microsoft.com/office/officeart/2018/2/layout/IconLabelDescriptionList"/>
    <dgm:cxn modelId="{F5CB04D2-40D0-4CE3-B209-6CB43FEF76F8}" type="presParOf" srcId="{8FF04C19-10F8-4F4E-9829-292FC46980A5}" destId="{0E0AE905-C7BD-46ED-9C6D-80A0CFD4448A}" srcOrd="1" destOrd="0" presId="urn:microsoft.com/office/officeart/2018/2/layout/IconLabelDescriptionList"/>
    <dgm:cxn modelId="{00B778C6-0DDA-46A7-B9B4-5F769DA5033D}" type="presParOf" srcId="{8FF04C19-10F8-4F4E-9829-292FC46980A5}" destId="{538F3D6F-13B8-4F34-9331-9C6A19F98FD5}" srcOrd="2" destOrd="0" presId="urn:microsoft.com/office/officeart/2018/2/layout/IconLabelDescriptionList"/>
    <dgm:cxn modelId="{72108596-4416-4F30-8FB1-540B72A8490F}" type="presParOf" srcId="{8FF04C19-10F8-4F4E-9829-292FC46980A5}" destId="{D3136403-1F05-46C7-B5D9-8574C98EBF75}" srcOrd="3" destOrd="0" presId="urn:microsoft.com/office/officeart/2018/2/layout/IconLabelDescriptionList"/>
    <dgm:cxn modelId="{107A4FDD-3D5C-4466-B816-AB12A46C6D0F}" type="presParOf" srcId="{8FF04C19-10F8-4F4E-9829-292FC46980A5}" destId="{5F1E2B9E-3766-4186-922F-7D21645BB3F3}" srcOrd="4" destOrd="0" presId="urn:microsoft.com/office/officeart/2018/2/layout/IconLabelDescriptionList"/>
    <dgm:cxn modelId="{76E50280-A3CF-4CF3-926E-B28DFA4E00A2}" type="presParOf" srcId="{3B287A25-856E-4EEF-B8D2-8B0712803987}" destId="{E1BE2A71-7455-4C4B-BACE-3E5C14786F01}" srcOrd="1" destOrd="0" presId="urn:microsoft.com/office/officeart/2018/2/layout/IconLabelDescriptionList"/>
    <dgm:cxn modelId="{DAC1FDBF-43F6-4C6A-A4E1-3D771DEC0A8B}" type="presParOf" srcId="{3B287A25-856E-4EEF-B8D2-8B0712803987}" destId="{C90990F1-690B-4F3A-A361-7DE8DC725BDB}" srcOrd="2" destOrd="0" presId="urn:microsoft.com/office/officeart/2018/2/layout/IconLabelDescriptionList"/>
    <dgm:cxn modelId="{439ED375-107C-444D-8CE8-2741C17947AA}" type="presParOf" srcId="{C90990F1-690B-4F3A-A361-7DE8DC725BDB}" destId="{2220EFBB-24F9-418E-9782-8A6F8C2C081B}" srcOrd="0" destOrd="0" presId="urn:microsoft.com/office/officeart/2018/2/layout/IconLabelDescriptionList"/>
    <dgm:cxn modelId="{DE3F6002-EE40-4B26-8D25-7AC2A6C8982F}" type="presParOf" srcId="{C90990F1-690B-4F3A-A361-7DE8DC725BDB}" destId="{E0263315-A841-4612-8370-A27C4DBD5FE1}" srcOrd="1" destOrd="0" presId="urn:microsoft.com/office/officeart/2018/2/layout/IconLabelDescriptionList"/>
    <dgm:cxn modelId="{5FA44644-15F4-4622-B367-EA6BD9599A8E}" type="presParOf" srcId="{C90990F1-690B-4F3A-A361-7DE8DC725BDB}" destId="{84FEF0F8-EA55-4A46-9055-9EF85ACD1E6E}" srcOrd="2" destOrd="0" presId="urn:microsoft.com/office/officeart/2018/2/layout/IconLabelDescriptionList"/>
    <dgm:cxn modelId="{5DD7A3C1-F195-41FB-8168-9201DC6951B2}" type="presParOf" srcId="{C90990F1-690B-4F3A-A361-7DE8DC725BDB}" destId="{50DF70C6-1EF3-4E56-A5C8-2DE22C59EDC4}" srcOrd="3" destOrd="0" presId="urn:microsoft.com/office/officeart/2018/2/layout/IconLabelDescriptionList"/>
    <dgm:cxn modelId="{E2CEF303-51D9-41A5-B265-51008C4734FE}" type="presParOf" srcId="{C90990F1-690B-4F3A-A361-7DE8DC725BDB}" destId="{EFEAAA97-1820-43F1-A250-5DF3CCE2B2E0}" srcOrd="4" destOrd="0" presId="urn:microsoft.com/office/officeart/2018/2/layout/IconLabelDescriptionList"/>
    <dgm:cxn modelId="{630E8F70-B3D9-4D24-8B08-50222BA00D62}" type="presParOf" srcId="{3B287A25-856E-4EEF-B8D2-8B0712803987}" destId="{4337BFD3-EB37-4AE1-9625-DEC31042BA3A}" srcOrd="3" destOrd="0" presId="urn:microsoft.com/office/officeart/2018/2/layout/IconLabelDescriptionList"/>
    <dgm:cxn modelId="{8618AF17-496B-4B8C-87E1-B8E0BAF485B8}" type="presParOf" srcId="{3B287A25-856E-4EEF-B8D2-8B0712803987}" destId="{53A48DE2-0361-42FF-AC69-16EA1FF41B9A}" srcOrd="4" destOrd="0" presId="urn:microsoft.com/office/officeart/2018/2/layout/IconLabelDescriptionList"/>
    <dgm:cxn modelId="{EF92D119-65FF-4809-8C8A-CCE1D51106CB}" type="presParOf" srcId="{53A48DE2-0361-42FF-AC69-16EA1FF41B9A}" destId="{422A0B12-8057-4762-9635-5973DDA09B26}" srcOrd="0" destOrd="0" presId="urn:microsoft.com/office/officeart/2018/2/layout/IconLabelDescriptionList"/>
    <dgm:cxn modelId="{152B20CF-07FC-40A3-8A28-D1B649D665AC}" type="presParOf" srcId="{53A48DE2-0361-42FF-AC69-16EA1FF41B9A}" destId="{648AC78D-C111-4B75-8AA1-24001644AEAB}" srcOrd="1" destOrd="0" presId="urn:microsoft.com/office/officeart/2018/2/layout/IconLabelDescriptionList"/>
    <dgm:cxn modelId="{285A09BA-C43D-4D2F-8102-63AC75939A4C}" type="presParOf" srcId="{53A48DE2-0361-42FF-AC69-16EA1FF41B9A}" destId="{C1EFCC6D-1553-4148-9EFA-8021858C5DB5}" srcOrd="2" destOrd="0" presId="urn:microsoft.com/office/officeart/2018/2/layout/IconLabelDescriptionList"/>
    <dgm:cxn modelId="{A9DABA86-E195-4E8C-9869-3D1787E99624}" type="presParOf" srcId="{53A48DE2-0361-42FF-AC69-16EA1FF41B9A}" destId="{EF1BF28A-8B80-4825-908D-664CE1334408}" srcOrd="3" destOrd="0" presId="urn:microsoft.com/office/officeart/2018/2/layout/IconLabelDescriptionList"/>
    <dgm:cxn modelId="{83FD4BB1-515A-4E04-B340-E61C9B3E3317}" type="presParOf" srcId="{53A48DE2-0361-42FF-AC69-16EA1FF41B9A}" destId="{03337D0C-2CC4-4F4B-BC77-3D2ABFE28140}" srcOrd="4" destOrd="0" presId="urn:microsoft.com/office/officeart/2018/2/layout/IconLabelDescriptionList"/>
    <dgm:cxn modelId="{3F67BD5B-676A-4B4F-A208-0C69BB4DE1EB}" type="presParOf" srcId="{3B287A25-856E-4EEF-B8D2-8B0712803987}" destId="{5EAAF3C2-ECCA-4ADD-BF66-7AF3AA986B48}" srcOrd="5" destOrd="0" presId="urn:microsoft.com/office/officeart/2018/2/layout/IconLabelDescriptionList"/>
    <dgm:cxn modelId="{13EF1550-59F0-4CB2-A016-B3E54CF440F2}" type="presParOf" srcId="{3B287A25-856E-4EEF-B8D2-8B0712803987}" destId="{C45EF890-8BD4-4124-A964-4E43A2F66622}" srcOrd="6" destOrd="0" presId="urn:microsoft.com/office/officeart/2018/2/layout/IconLabelDescriptionList"/>
    <dgm:cxn modelId="{61CE6244-0512-4762-9D83-43C9725BF4CA}" type="presParOf" srcId="{C45EF890-8BD4-4124-A964-4E43A2F66622}" destId="{F930582C-5AC6-4FA7-94D3-9B8C144EF938}" srcOrd="0" destOrd="0" presId="urn:microsoft.com/office/officeart/2018/2/layout/IconLabelDescriptionList"/>
    <dgm:cxn modelId="{1D640108-F1BB-4BBD-B684-AE49869C7B96}" type="presParOf" srcId="{C45EF890-8BD4-4124-A964-4E43A2F66622}" destId="{64AEBAC2-C32B-4A0A-B78F-2CED52BE6147}" srcOrd="1" destOrd="0" presId="urn:microsoft.com/office/officeart/2018/2/layout/IconLabelDescriptionList"/>
    <dgm:cxn modelId="{43D8777D-FF76-4331-AC65-B7DA23510457}" type="presParOf" srcId="{C45EF890-8BD4-4124-A964-4E43A2F66622}" destId="{BC1563DA-EFCF-44D0-A775-CFEA89FC3B5F}" srcOrd="2" destOrd="0" presId="urn:microsoft.com/office/officeart/2018/2/layout/IconLabelDescriptionList"/>
    <dgm:cxn modelId="{F39843C3-4B77-48AE-B44A-401AB918B585}" type="presParOf" srcId="{C45EF890-8BD4-4124-A964-4E43A2F66622}" destId="{5DE067DE-8BDC-4AA0-A5E5-B4BAB27CFFD2}" srcOrd="3" destOrd="0" presId="urn:microsoft.com/office/officeart/2018/2/layout/IconLabelDescriptionList"/>
    <dgm:cxn modelId="{26F80BD0-EE16-40F9-AFBF-1ECA2817A3F9}" type="presParOf" srcId="{C45EF890-8BD4-4124-A964-4E43A2F66622}" destId="{53DB4C86-3316-4DD4-8727-F3904225F18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636554-5D72-4351-BF4C-A145E2948FE8}" type="doc">
      <dgm:prSet loTypeId="urn:microsoft.com/office/officeart/2005/8/layout/default" loCatId="list" qsTypeId="urn:microsoft.com/office/officeart/2005/8/quickstyle/simple5" qsCatId="simple" csTypeId="urn:microsoft.com/office/officeart/2005/8/colors/accent0_3" csCatId="mainScheme" phldr="1"/>
      <dgm:spPr/>
      <dgm:t>
        <a:bodyPr/>
        <a:lstStyle/>
        <a:p>
          <a:endParaRPr lang="en-US"/>
        </a:p>
      </dgm:t>
    </dgm:pt>
    <dgm:pt modelId="{DCD38F9F-2496-4268-B558-E638238933A3}">
      <dgm:prSet/>
      <dgm:spPr/>
      <dgm:t>
        <a:bodyPr/>
        <a:lstStyle/>
        <a:p>
          <a:r>
            <a:rPr lang="en-US" dirty="0"/>
            <a:t>Data collection: Gathering relevant data from various sources, such as databases, surveys, experiments, or social media platforms.</a:t>
          </a:r>
        </a:p>
      </dgm:t>
    </dgm:pt>
    <dgm:pt modelId="{64024845-AD20-41E9-9755-85908219ACCD}" type="parTrans" cxnId="{FE2C0BF8-140E-48F9-B869-C21B3F46DD41}">
      <dgm:prSet/>
      <dgm:spPr/>
      <dgm:t>
        <a:bodyPr/>
        <a:lstStyle/>
        <a:p>
          <a:pPr algn="just"/>
          <a:endParaRPr lang="en-US"/>
        </a:p>
      </dgm:t>
    </dgm:pt>
    <dgm:pt modelId="{77EA79B4-CB61-447C-A3D9-63D362D74271}" type="sibTrans" cxnId="{FE2C0BF8-140E-48F9-B869-C21B3F46DD41}">
      <dgm:prSet/>
      <dgm:spPr/>
      <dgm:t>
        <a:bodyPr/>
        <a:lstStyle/>
        <a:p>
          <a:endParaRPr lang="en-US"/>
        </a:p>
      </dgm:t>
    </dgm:pt>
    <dgm:pt modelId="{DDCB228B-6A9A-48B4-8489-4704472F1005}">
      <dgm:prSet/>
      <dgm:spPr/>
      <dgm:t>
        <a:bodyPr/>
        <a:lstStyle/>
        <a:p>
          <a:r>
            <a:rPr lang="en-US" dirty="0"/>
            <a:t>Data cleaning: Preprocessing the collected data by removing errors, inconsistencies, duplicates, or missing values. This step ensures that the data is accurate and reliable.</a:t>
          </a:r>
        </a:p>
      </dgm:t>
    </dgm:pt>
    <dgm:pt modelId="{C8DFFAC2-FFB4-4800-A18C-7ACBDA63E3E4}" type="parTrans" cxnId="{011758A9-B208-4548-9911-88AAB754A169}">
      <dgm:prSet/>
      <dgm:spPr/>
      <dgm:t>
        <a:bodyPr/>
        <a:lstStyle/>
        <a:p>
          <a:pPr algn="just"/>
          <a:endParaRPr lang="en-US"/>
        </a:p>
      </dgm:t>
    </dgm:pt>
    <dgm:pt modelId="{84BE5634-84BD-4B19-9C68-F5740A777E32}" type="sibTrans" cxnId="{011758A9-B208-4548-9911-88AAB754A169}">
      <dgm:prSet/>
      <dgm:spPr/>
      <dgm:t>
        <a:bodyPr/>
        <a:lstStyle/>
        <a:p>
          <a:endParaRPr lang="en-US"/>
        </a:p>
      </dgm:t>
    </dgm:pt>
    <dgm:pt modelId="{5F1E667D-8385-4A5F-8CFF-220C4CCC2EE1}">
      <dgm:prSet/>
      <dgm:spPr/>
      <dgm:t>
        <a:bodyPr/>
        <a:lstStyle/>
        <a:p>
          <a:r>
            <a:rPr lang="en-US"/>
            <a:t>Data exploration: Exploring the dataset through descriptive statistics, data visualization, and other exploratory techniques to gain a better understanding of its characteristics, patterns, and distributions.</a:t>
          </a:r>
        </a:p>
      </dgm:t>
    </dgm:pt>
    <dgm:pt modelId="{5DB1F500-31F5-4402-B376-DE653F09AB89}" type="parTrans" cxnId="{DF2B0DF1-6493-4311-99F5-35534D48BFFF}">
      <dgm:prSet/>
      <dgm:spPr/>
      <dgm:t>
        <a:bodyPr/>
        <a:lstStyle/>
        <a:p>
          <a:pPr algn="just"/>
          <a:endParaRPr lang="en-US"/>
        </a:p>
      </dgm:t>
    </dgm:pt>
    <dgm:pt modelId="{5B638C9A-33B1-40C1-95EF-15F74D3327E2}" type="sibTrans" cxnId="{DF2B0DF1-6493-4311-99F5-35534D48BFFF}">
      <dgm:prSet/>
      <dgm:spPr/>
      <dgm:t>
        <a:bodyPr/>
        <a:lstStyle/>
        <a:p>
          <a:endParaRPr lang="en-US"/>
        </a:p>
      </dgm:t>
    </dgm:pt>
    <dgm:pt modelId="{3461B1FF-3089-4C1D-93D9-D3B530FB71F6}">
      <dgm:prSet/>
      <dgm:spPr/>
      <dgm:t>
        <a:bodyPr/>
        <a:lstStyle/>
        <a:p>
          <a:r>
            <a:rPr lang="en-US"/>
            <a:t>Data transformation: Performing data transformations or manipulations, such as aggregating, filtering, or normalizing the data, to prepare it for analysis.</a:t>
          </a:r>
        </a:p>
      </dgm:t>
    </dgm:pt>
    <dgm:pt modelId="{68B6BC2E-D56A-4575-8486-A0681C11A701}" type="parTrans" cxnId="{3F22F144-1920-438A-AA7B-D7363A0138A4}">
      <dgm:prSet/>
      <dgm:spPr/>
      <dgm:t>
        <a:bodyPr/>
        <a:lstStyle/>
        <a:p>
          <a:pPr algn="just"/>
          <a:endParaRPr lang="en-US"/>
        </a:p>
      </dgm:t>
    </dgm:pt>
    <dgm:pt modelId="{02DBC1C9-50AE-4D1C-8C4D-8D0F3AD5FC94}" type="sibTrans" cxnId="{3F22F144-1920-438A-AA7B-D7363A0138A4}">
      <dgm:prSet/>
      <dgm:spPr/>
      <dgm:t>
        <a:bodyPr/>
        <a:lstStyle/>
        <a:p>
          <a:endParaRPr lang="en-US"/>
        </a:p>
      </dgm:t>
    </dgm:pt>
    <dgm:pt modelId="{133046DE-096A-4BFB-9E8E-3ADFDA54C82D}">
      <dgm:prSet/>
      <dgm:spPr/>
      <dgm:t>
        <a:bodyPr/>
        <a:lstStyle/>
        <a:p>
          <a:r>
            <a:rPr lang="en-US"/>
            <a:t>Data modeling: Applying statistical, mathematical, or machine learning techniques to build models that represent the relationships or patterns within the data. Involves hypothesis testing, regression analysis, clustering, classification, or other advanced modeling techniques.</a:t>
          </a:r>
        </a:p>
      </dgm:t>
    </dgm:pt>
    <dgm:pt modelId="{58F8FB05-C32A-46EA-A7FA-669E13510EEC}" type="parTrans" cxnId="{49273E48-0D49-4275-BD6F-50425906FB94}">
      <dgm:prSet/>
      <dgm:spPr/>
      <dgm:t>
        <a:bodyPr/>
        <a:lstStyle/>
        <a:p>
          <a:pPr algn="just"/>
          <a:endParaRPr lang="en-US"/>
        </a:p>
      </dgm:t>
    </dgm:pt>
    <dgm:pt modelId="{A922B06E-CE8E-482C-BCF4-C63E676E4D28}" type="sibTrans" cxnId="{49273E48-0D49-4275-BD6F-50425906FB94}">
      <dgm:prSet/>
      <dgm:spPr/>
      <dgm:t>
        <a:bodyPr/>
        <a:lstStyle/>
        <a:p>
          <a:endParaRPr lang="en-US"/>
        </a:p>
      </dgm:t>
    </dgm:pt>
    <dgm:pt modelId="{7068C485-25CC-47BF-83D0-8930F02102C3}">
      <dgm:prSet/>
      <dgm:spPr/>
      <dgm:t>
        <a:bodyPr/>
        <a:lstStyle/>
        <a:p>
          <a:r>
            <a:rPr lang="en-US"/>
            <a:t>Data interpretation: Interpreting the results obtained from the data analysis to extract meaningful insights, make predictions, or support decision-making processes.</a:t>
          </a:r>
        </a:p>
      </dgm:t>
    </dgm:pt>
    <dgm:pt modelId="{0D8F1146-30DD-4FC9-911F-6FD850E169C5}" type="parTrans" cxnId="{BD4A170D-FEF6-4EB3-B038-6727D6126070}">
      <dgm:prSet/>
      <dgm:spPr/>
      <dgm:t>
        <a:bodyPr/>
        <a:lstStyle/>
        <a:p>
          <a:pPr algn="just"/>
          <a:endParaRPr lang="en-US"/>
        </a:p>
      </dgm:t>
    </dgm:pt>
    <dgm:pt modelId="{AE92EC78-5C45-487B-B281-7E86E4A91FC1}" type="sibTrans" cxnId="{BD4A170D-FEF6-4EB3-B038-6727D6126070}">
      <dgm:prSet/>
      <dgm:spPr/>
      <dgm:t>
        <a:bodyPr/>
        <a:lstStyle/>
        <a:p>
          <a:endParaRPr lang="en-US"/>
        </a:p>
      </dgm:t>
    </dgm:pt>
    <dgm:pt modelId="{80785E00-FA52-490F-9ADA-918047045BBC}">
      <dgm:prSet/>
      <dgm:spPr/>
      <dgm:t>
        <a:bodyPr/>
        <a:lstStyle/>
        <a:p>
          <a:r>
            <a:rPr lang="en-US" dirty="0"/>
            <a:t>Data visualization and reporting: Presenting the findings of the data analysis using visualizations, charts, graphs, or reports to communicate the results effectively to stakeholders</a:t>
          </a:r>
        </a:p>
      </dgm:t>
    </dgm:pt>
    <dgm:pt modelId="{07F70EB3-8AD1-4D94-83E8-1BE7D39D4E9C}" type="parTrans" cxnId="{9997D998-5F2C-4503-82EF-DB3B69DD4162}">
      <dgm:prSet/>
      <dgm:spPr/>
      <dgm:t>
        <a:bodyPr/>
        <a:lstStyle/>
        <a:p>
          <a:pPr algn="just"/>
          <a:endParaRPr lang="en-US"/>
        </a:p>
      </dgm:t>
    </dgm:pt>
    <dgm:pt modelId="{6B9991AA-35A0-4B78-AF1F-85FB441EC36B}" type="sibTrans" cxnId="{9997D998-5F2C-4503-82EF-DB3B69DD4162}">
      <dgm:prSet/>
      <dgm:spPr/>
      <dgm:t>
        <a:bodyPr/>
        <a:lstStyle/>
        <a:p>
          <a:endParaRPr lang="en-US"/>
        </a:p>
      </dgm:t>
    </dgm:pt>
    <dgm:pt modelId="{03D4B483-1371-EA4C-957E-04DF1C569C4D}" type="pres">
      <dgm:prSet presAssocID="{24636554-5D72-4351-BF4C-A145E2948FE8}" presName="diagram" presStyleCnt="0">
        <dgm:presLayoutVars>
          <dgm:dir/>
          <dgm:resizeHandles val="exact"/>
        </dgm:presLayoutVars>
      </dgm:prSet>
      <dgm:spPr/>
    </dgm:pt>
    <dgm:pt modelId="{F56410D6-F2CF-3E46-BB96-6C72010E4A05}" type="pres">
      <dgm:prSet presAssocID="{DCD38F9F-2496-4268-B558-E638238933A3}" presName="node" presStyleLbl="node1" presStyleIdx="0" presStyleCnt="7">
        <dgm:presLayoutVars>
          <dgm:bulletEnabled val="1"/>
        </dgm:presLayoutVars>
      </dgm:prSet>
      <dgm:spPr/>
    </dgm:pt>
    <dgm:pt modelId="{E523181C-2856-E740-A557-C1D83ED72022}" type="pres">
      <dgm:prSet presAssocID="{77EA79B4-CB61-447C-A3D9-63D362D74271}" presName="sibTrans" presStyleCnt="0"/>
      <dgm:spPr/>
    </dgm:pt>
    <dgm:pt modelId="{E380DD71-C64C-C94D-92C6-A63F0F0E7029}" type="pres">
      <dgm:prSet presAssocID="{DDCB228B-6A9A-48B4-8489-4704472F1005}" presName="node" presStyleLbl="node1" presStyleIdx="1" presStyleCnt="7">
        <dgm:presLayoutVars>
          <dgm:bulletEnabled val="1"/>
        </dgm:presLayoutVars>
      </dgm:prSet>
      <dgm:spPr/>
    </dgm:pt>
    <dgm:pt modelId="{C3A14CFA-7B84-B643-8473-49A2909BA58C}" type="pres">
      <dgm:prSet presAssocID="{84BE5634-84BD-4B19-9C68-F5740A777E32}" presName="sibTrans" presStyleCnt="0"/>
      <dgm:spPr/>
    </dgm:pt>
    <dgm:pt modelId="{BCC56742-78C7-5041-97D3-63A8ADF2A7A2}" type="pres">
      <dgm:prSet presAssocID="{5F1E667D-8385-4A5F-8CFF-220C4CCC2EE1}" presName="node" presStyleLbl="node1" presStyleIdx="2" presStyleCnt="7">
        <dgm:presLayoutVars>
          <dgm:bulletEnabled val="1"/>
        </dgm:presLayoutVars>
      </dgm:prSet>
      <dgm:spPr/>
    </dgm:pt>
    <dgm:pt modelId="{CF236828-9FD6-D94F-9338-1AB349642A48}" type="pres">
      <dgm:prSet presAssocID="{5B638C9A-33B1-40C1-95EF-15F74D3327E2}" presName="sibTrans" presStyleCnt="0"/>
      <dgm:spPr/>
    </dgm:pt>
    <dgm:pt modelId="{90AACAFA-7A20-EC40-B2BA-EB6C88628954}" type="pres">
      <dgm:prSet presAssocID="{3461B1FF-3089-4C1D-93D9-D3B530FB71F6}" presName="node" presStyleLbl="node1" presStyleIdx="3" presStyleCnt="7">
        <dgm:presLayoutVars>
          <dgm:bulletEnabled val="1"/>
        </dgm:presLayoutVars>
      </dgm:prSet>
      <dgm:spPr/>
    </dgm:pt>
    <dgm:pt modelId="{41F6CF53-E6CB-F24A-A735-EE2CC28830CC}" type="pres">
      <dgm:prSet presAssocID="{02DBC1C9-50AE-4D1C-8C4D-8D0F3AD5FC94}" presName="sibTrans" presStyleCnt="0"/>
      <dgm:spPr/>
    </dgm:pt>
    <dgm:pt modelId="{2F98E09E-4475-CD44-A696-99FD8CF1D428}" type="pres">
      <dgm:prSet presAssocID="{133046DE-096A-4BFB-9E8E-3ADFDA54C82D}" presName="node" presStyleLbl="node1" presStyleIdx="4" presStyleCnt="7">
        <dgm:presLayoutVars>
          <dgm:bulletEnabled val="1"/>
        </dgm:presLayoutVars>
      </dgm:prSet>
      <dgm:spPr/>
    </dgm:pt>
    <dgm:pt modelId="{2958F69C-62D1-DE4F-B073-C41C1348270F}" type="pres">
      <dgm:prSet presAssocID="{A922B06E-CE8E-482C-BCF4-C63E676E4D28}" presName="sibTrans" presStyleCnt="0"/>
      <dgm:spPr/>
    </dgm:pt>
    <dgm:pt modelId="{C7198287-FBB2-0042-B7F5-D5742E858C11}" type="pres">
      <dgm:prSet presAssocID="{7068C485-25CC-47BF-83D0-8930F02102C3}" presName="node" presStyleLbl="node1" presStyleIdx="5" presStyleCnt="7">
        <dgm:presLayoutVars>
          <dgm:bulletEnabled val="1"/>
        </dgm:presLayoutVars>
      </dgm:prSet>
      <dgm:spPr/>
    </dgm:pt>
    <dgm:pt modelId="{0F1B0238-B7D4-1540-990F-FB72714301D4}" type="pres">
      <dgm:prSet presAssocID="{AE92EC78-5C45-487B-B281-7E86E4A91FC1}" presName="sibTrans" presStyleCnt="0"/>
      <dgm:spPr/>
    </dgm:pt>
    <dgm:pt modelId="{C9C03DB8-5785-BF46-AD42-C07D7A5E1182}" type="pres">
      <dgm:prSet presAssocID="{80785E00-FA52-490F-9ADA-918047045BBC}" presName="node" presStyleLbl="node1" presStyleIdx="6" presStyleCnt="7">
        <dgm:presLayoutVars>
          <dgm:bulletEnabled val="1"/>
        </dgm:presLayoutVars>
      </dgm:prSet>
      <dgm:spPr/>
    </dgm:pt>
  </dgm:ptLst>
  <dgm:cxnLst>
    <dgm:cxn modelId="{1F25B004-98F7-1A44-BA72-7291290CE54A}" type="presOf" srcId="{133046DE-096A-4BFB-9E8E-3ADFDA54C82D}" destId="{2F98E09E-4475-CD44-A696-99FD8CF1D428}" srcOrd="0" destOrd="0" presId="urn:microsoft.com/office/officeart/2005/8/layout/default"/>
    <dgm:cxn modelId="{BD4A170D-FEF6-4EB3-B038-6727D6126070}" srcId="{24636554-5D72-4351-BF4C-A145E2948FE8}" destId="{7068C485-25CC-47BF-83D0-8930F02102C3}" srcOrd="5" destOrd="0" parTransId="{0D8F1146-30DD-4FC9-911F-6FD850E169C5}" sibTransId="{AE92EC78-5C45-487B-B281-7E86E4A91FC1}"/>
    <dgm:cxn modelId="{0EE51319-2F79-8142-8A3D-BDBDDFB98522}" type="presOf" srcId="{5F1E667D-8385-4A5F-8CFF-220C4CCC2EE1}" destId="{BCC56742-78C7-5041-97D3-63A8ADF2A7A2}" srcOrd="0" destOrd="0" presId="urn:microsoft.com/office/officeart/2005/8/layout/default"/>
    <dgm:cxn modelId="{1B360826-B234-7645-B519-48DC3D6C32D5}" type="presOf" srcId="{7068C485-25CC-47BF-83D0-8930F02102C3}" destId="{C7198287-FBB2-0042-B7F5-D5742E858C11}" srcOrd="0" destOrd="0" presId="urn:microsoft.com/office/officeart/2005/8/layout/default"/>
    <dgm:cxn modelId="{FC665A26-7B0D-E24B-8B46-8690112A231A}" type="presOf" srcId="{24636554-5D72-4351-BF4C-A145E2948FE8}" destId="{03D4B483-1371-EA4C-957E-04DF1C569C4D}" srcOrd="0" destOrd="0" presId="urn:microsoft.com/office/officeart/2005/8/layout/default"/>
    <dgm:cxn modelId="{3F22F144-1920-438A-AA7B-D7363A0138A4}" srcId="{24636554-5D72-4351-BF4C-A145E2948FE8}" destId="{3461B1FF-3089-4C1D-93D9-D3B530FB71F6}" srcOrd="3" destOrd="0" parTransId="{68B6BC2E-D56A-4575-8486-A0681C11A701}" sibTransId="{02DBC1C9-50AE-4D1C-8C4D-8D0F3AD5FC94}"/>
    <dgm:cxn modelId="{49273E48-0D49-4275-BD6F-50425906FB94}" srcId="{24636554-5D72-4351-BF4C-A145E2948FE8}" destId="{133046DE-096A-4BFB-9E8E-3ADFDA54C82D}" srcOrd="4" destOrd="0" parTransId="{58F8FB05-C32A-46EA-A7FA-669E13510EEC}" sibTransId="{A922B06E-CE8E-482C-BCF4-C63E676E4D28}"/>
    <dgm:cxn modelId="{7A16726C-EC3E-F148-8714-9FBC0247D60E}" type="presOf" srcId="{80785E00-FA52-490F-9ADA-918047045BBC}" destId="{C9C03DB8-5785-BF46-AD42-C07D7A5E1182}" srcOrd="0" destOrd="0" presId="urn:microsoft.com/office/officeart/2005/8/layout/default"/>
    <dgm:cxn modelId="{0A73896D-4A87-E243-9832-702BC4C462D3}" type="presOf" srcId="{3461B1FF-3089-4C1D-93D9-D3B530FB71F6}" destId="{90AACAFA-7A20-EC40-B2BA-EB6C88628954}" srcOrd="0" destOrd="0" presId="urn:microsoft.com/office/officeart/2005/8/layout/default"/>
    <dgm:cxn modelId="{0D70FC75-2A5C-5545-B9FB-5154165519EE}" type="presOf" srcId="{DCD38F9F-2496-4268-B558-E638238933A3}" destId="{F56410D6-F2CF-3E46-BB96-6C72010E4A05}" srcOrd="0" destOrd="0" presId="urn:microsoft.com/office/officeart/2005/8/layout/default"/>
    <dgm:cxn modelId="{9997D998-5F2C-4503-82EF-DB3B69DD4162}" srcId="{24636554-5D72-4351-BF4C-A145E2948FE8}" destId="{80785E00-FA52-490F-9ADA-918047045BBC}" srcOrd="6" destOrd="0" parTransId="{07F70EB3-8AD1-4D94-83E8-1BE7D39D4E9C}" sibTransId="{6B9991AA-35A0-4B78-AF1F-85FB441EC36B}"/>
    <dgm:cxn modelId="{011758A9-B208-4548-9911-88AAB754A169}" srcId="{24636554-5D72-4351-BF4C-A145E2948FE8}" destId="{DDCB228B-6A9A-48B4-8489-4704472F1005}" srcOrd="1" destOrd="0" parTransId="{C8DFFAC2-FFB4-4800-A18C-7ACBDA63E3E4}" sibTransId="{84BE5634-84BD-4B19-9C68-F5740A777E32}"/>
    <dgm:cxn modelId="{848E27C5-E2F4-F246-9BF7-282322722AA1}" type="presOf" srcId="{DDCB228B-6A9A-48B4-8489-4704472F1005}" destId="{E380DD71-C64C-C94D-92C6-A63F0F0E7029}" srcOrd="0" destOrd="0" presId="urn:microsoft.com/office/officeart/2005/8/layout/default"/>
    <dgm:cxn modelId="{DF2B0DF1-6493-4311-99F5-35534D48BFFF}" srcId="{24636554-5D72-4351-BF4C-A145E2948FE8}" destId="{5F1E667D-8385-4A5F-8CFF-220C4CCC2EE1}" srcOrd="2" destOrd="0" parTransId="{5DB1F500-31F5-4402-B376-DE653F09AB89}" sibTransId="{5B638C9A-33B1-40C1-95EF-15F74D3327E2}"/>
    <dgm:cxn modelId="{FE2C0BF8-140E-48F9-B869-C21B3F46DD41}" srcId="{24636554-5D72-4351-BF4C-A145E2948FE8}" destId="{DCD38F9F-2496-4268-B558-E638238933A3}" srcOrd="0" destOrd="0" parTransId="{64024845-AD20-41E9-9755-85908219ACCD}" sibTransId="{77EA79B4-CB61-447C-A3D9-63D362D74271}"/>
    <dgm:cxn modelId="{4C7C8883-C7F0-5E4D-85A1-4DF568FD93DA}" type="presParOf" srcId="{03D4B483-1371-EA4C-957E-04DF1C569C4D}" destId="{F56410D6-F2CF-3E46-BB96-6C72010E4A05}" srcOrd="0" destOrd="0" presId="urn:microsoft.com/office/officeart/2005/8/layout/default"/>
    <dgm:cxn modelId="{C7CB318B-5DD3-4843-9D4F-8F741A39B88F}" type="presParOf" srcId="{03D4B483-1371-EA4C-957E-04DF1C569C4D}" destId="{E523181C-2856-E740-A557-C1D83ED72022}" srcOrd="1" destOrd="0" presId="urn:microsoft.com/office/officeart/2005/8/layout/default"/>
    <dgm:cxn modelId="{E83AF979-7FCE-E245-9D07-B923234C9DD7}" type="presParOf" srcId="{03D4B483-1371-EA4C-957E-04DF1C569C4D}" destId="{E380DD71-C64C-C94D-92C6-A63F0F0E7029}" srcOrd="2" destOrd="0" presId="urn:microsoft.com/office/officeart/2005/8/layout/default"/>
    <dgm:cxn modelId="{2560F10C-7BF2-DA43-A3E6-A76EF240621A}" type="presParOf" srcId="{03D4B483-1371-EA4C-957E-04DF1C569C4D}" destId="{C3A14CFA-7B84-B643-8473-49A2909BA58C}" srcOrd="3" destOrd="0" presId="urn:microsoft.com/office/officeart/2005/8/layout/default"/>
    <dgm:cxn modelId="{331A9C71-15D3-5D44-B2EF-9AE72E6EF83F}" type="presParOf" srcId="{03D4B483-1371-EA4C-957E-04DF1C569C4D}" destId="{BCC56742-78C7-5041-97D3-63A8ADF2A7A2}" srcOrd="4" destOrd="0" presId="urn:microsoft.com/office/officeart/2005/8/layout/default"/>
    <dgm:cxn modelId="{8DE4B1F2-90F6-3E47-975C-8AFD3B6AD33E}" type="presParOf" srcId="{03D4B483-1371-EA4C-957E-04DF1C569C4D}" destId="{CF236828-9FD6-D94F-9338-1AB349642A48}" srcOrd="5" destOrd="0" presId="urn:microsoft.com/office/officeart/2005/8/layout/default"/>
    <dgm:cxn modelId="{5A521E72-0D6C-384A-BC04-FEB19BAD115D}" type="presParOf" srcId="{03D4B483-1371-EA4C-957E-04DF1C569C4D}" destId="{90AACAFA-7A20-EC40-B2BA-EB6C88628954}" srcOrd="6" destOrd="0" presId="urn:microsoft.com/office/officeart/2005/8/layout/default"/>
    <dgm:cxn modelId="{67437145-5907-2B4A-967C-F6BB3488D1E3}" type="presParOf" srcId="{03D4B483-1371-EA4C-957E-04DF1C569C4D}" destId="{41F6CF53-E6CB-F24A-A735-EE2CC28830CC}" srcOrd="7" destOrd="0" presId="urn:microsoft.com/office/officeart/2005/8/layout/default"/>
    <dgm:cxn modelId="{859E7052-E4E4-B443-A127-FCC7012F42E1}" type="presParOf" srcId="{03D4B483-1371-EA4C-957E-04DF1C569C4D}" destId="{2F98E09E-4475-CD44-A696-99FD8CF1D428}" srcOrd="8" destOrd="0" presId="urn:microsoft.com/office/officeart/2005/8/layout/default"/>
    <dgm:cxn modelId="{559DB400-83C7-6D43-A69F-CF2C61F232F0}" type="presParOf" srcId="{03D4B483-1371-EA4C-957E-04DF1C569C4D}" destId="{2958F69C-62D1-DE4F-B073-C41C1348270F}" srcOrd="9" destOrd="0" presId="urn:microsoft.com/office/officeart/2005/8/layout/default"/>
    <dgm:cxn modelId="{5F7A2F67-C934-A148-9CFB-5792FA43EB3B}" type="presParOf" srcId="{03D4B483-1371-EA4C-957E-04DF1C569C4D}" destId="{C7198287-FBB2-0042-B7F5-D5742E858C11}" srcOrd="10" destOrd="0" presId="urn:microsoft.com/office/officeart/2005/8/layout/default"/>
    <dgm:cxn modelId="{99F45C79-228B-BE44-AA12-C152A0563399}" type="presParOf" srcId="{03D4B483-1371-EA4C-957E-04DF1C569C4D}" destId="{0F1B0238-B7D4-1540-990F-FB72714301D4}" srcOrd="11" destOrd="0" presId="urn:microsoft.com/office/officeart/2005/8/layout/default"/>
    <dgm:cxn modelId="{2EE6EAEB-5D36-C64F-B0D9-8ACC937D53D9}" type="presParOf" srcId="{03D4B483-1371-EA4C-957E-04DF1C569C4D}" destId="{C9C03DB8-5785-BF46-AD42-C07D7A5E1182}"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32D869-06A8-4E97-B169-6B775DCDBB56}"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27FC3414-E09D-4510-B406-C954B1279F6B}">
      <dgm:prSet/>
      <dgm:spPr/>
      <dgm:t>
        <a:bodyPr/>
        <a:lstStyle/>
        <a:p>
          <a:r>
            <a:rPr lang="en-US" dirty="0"/>
            <a:t>Descriptive Analysis: involves summarizing and describing the main features and characteristics of a dataset. It includes measures such as mean, median, mode, range, and standard deviation to provide a basic understanding of the data.</a:t>
          </a:r>
        </a:p>
      </dgm:t>
    </dgm:pt>
    <dgm:pt modelId="{3E00478B-ADCD-4F6F-A0FC-172A5D3212FB}" type="parTrans" cxnId="{43EC9EC3-D06D-4027-B951-F672AE356495}">
      <dgm:prSet/>
      <dgm:spPr/>
      <dgm:t>
        <a:bodyPr/>
        <a:lstStyle/>
        <a:p>
          <a:endParaRPr lang="en-US"/>
        </a:p>
      </dgm:t>
    </dgm:pt>
    <dgm:pt modelId="{BEDB273F-9236-4B2D-B299-D875EE038B9B}" type="sibTrans" cxnId="{43EC9EC3-D06D-4027-B951-F672AE356495}">
      <dgm:prSet/>
      <dgm:spPr/>
      <dgm:t>
        <a:bodyPr/>
        <a:lstStyle/>
        <a:p>
          <a:endParaRPr lang="en-US"/>
        </a:p>
      </dgm:t>
    </dgm:pt>
    <dgm:pt modelId="{2C26395A-5FBD-4458-8024-EFF5CAF94DEA}">
      <dgm:prSet/>
      <dgm:spPr/>
      <dgm:t>
        <a:bodyPr/>
        <a:lstStyle/>
        <a:p>
          <a:r>
            <a:rPr lang="en-US" dirty="0"/>
            <a:t>Predictive Analysis: uses historical data to make predictions or forecasts about future events or outcomes. It employs techniques such as regression analysis, time series analysis, and machine learning algorithms to develop models that can predict future behavior.</a:t>
          </a:r>
        </a:p>
      </dgm:t>
    </dgm:pt>
    <dgm:pt modelId="{CB5D62DD-40CA-4507-87AA-A848C9A6B712}" type="parTrans" cxnId="{58DC54F9-EA68-481B-9FC2-4C53328D3F76}">
      <dgm:prSet/>
      <dgm:spPr/>
      <dgm:t>
        <a:bodyPr/>
        <a:lstStyle/>
        <a:p>
          <a:endParaRPr lang="en-US"/>
        </a:p>
      </dgm:t>
    </dgm:pt>
    <dgm:pt modelId="{CBB0E0CA-698B-4485-9DA8-EB77652BF35D}" type="sibTrans" cxnId="{58DC54F9-EA68-481B-9FC2-4C53328D3F76}">
      <dgm:prSet/>
      <dgm:spPr/>
      <dgm:t>
        <a:bodyPr/>
        <a:lstStyle/>
        <a:p>
          <a:endParaRPr lang="en-US"/>
        </a:p>
      </dgm:t>
    </dgm:pt>
    <dgm:pt modelId="{371DB304-2377-4430-BEA6-D14908CD5858}">
      <dgm:prSet/>
      <dgm:spPr/>
      <dgm:t>
        <a:bodyPr/>
        <a:lstStyle/>
        <a:p>
          <a:r>
            <a:rPr lang="en-US"/>
            <a:t>Prescriptive Analysis: Prescriptive analysis goes beyond predictive analysis and provides recommendations or suggestions for actions to optimize outcomes. It uses optimization algorithms, simulation models, and decision analysis techniques to determine the best course of action based on the predicted outcomes.</a:t>
          </a:r>
        </a:p>
      </dgm:t>
    </dgm:pt>
    <dgm:pt modelId="{36ED5C2C-6FD5-4E18-950C-9B2D20A16D22}" type="parTrans" cxnId="{95C1E3D4-5197-4715-B171-09A3B757B233}">
      <dgm:prSet/>
      <dgm:spPr/>
      <dgm:t>
        <a:bodyPr/>
        <a:lstStyle/>
        <a:p>
          <a:endParaRPr lang="en-US"/>
        </a:p>
      </dgm:t>
    </dgm:pt>
    <dgm:pt modelId="{0C1A1383-F196-4AB6-A9D8-F8EF46DF43DD}" type="sibTrans" cxnId="{95C1E3D4-5197-4715-B171-09A3B757B233}">
      <dgm:prSet/>
      <dgm:spPr/>
      <dgm:t>
        <a:bodyPr/>
        <a:lstStyle/>
        <a:p>
          <a:endParaRPr lang="en-US"/>
        </a:p>
      </dgm:t>
    </dgm:pt>
    <dgm:pt modelId="{C159B1E2-C4E7-4158-A223-3F53FC12FEBD}">
      <dgm:prSet/>
      <dgm:spPr/>
      <dgm:t>
        <a:bodyPr/>
        <a:lstStyle/>
        <a:p>
          <a:r>
            <a:rPr lang="en-US" dirty="0"/>
            <a:t>Diagnostic Analysis: is aims to understand the causes or factors that contribute to a particular outcome or event. It involves analyzing historical data, conducting root cause analysis, and identifying correlations or causal relationships.</a:t>
          </a:r>
        </a:p>
      </dgm:t>
    </dgm:pt>
    <dgm:pt modelId="{340B7A10-337B-41C3-A9F4-DC514D43C341}" type="parTrans" cxnId="{BD771378-8DE1-4625-BBD9-3A1979B21D17}">
      <dgm:prSet/>
      <dgm:spPr/>
      <dgm:t>
        <a:bodyPr/>
        <a:lstStyle/>
        <a:p>
          <a:endParaRPr lang="en-US"/>
        </a:p>
      </dgm:t>
    </dgm:pt>
    <dgm:pt modelId="{9F61163E-559C-4E90-B45C-DCEC2146A591}" type="sibTrans" cxnId="{BD771378-8DE1-4625-BBD9-3A1979B21D17}">
      <dgm:prSet/>
      <dgm:spPr/>
      <dgm:t>
        <a:bodyPr/>
        <a:lstStyle/>
        <a:p>
          <a:endParaRPr lang="en-US"/>
        </a:p>
      </dgm:t>
    </dgm:pt>
    <dgm:pt modelId="{543AAD57-69A1-2E45-8A70-EACA5DFA01FC}" type="pres">
      <dgm:prSet presAssocID="{1A32D869-06A8-4E97-B169-6B775DCDBB56}" presName="vert0" presStyleCnt="0">
        <dgm:presLayoutVars>
          <dgm:dir/>
          <dgm:animOne val="branch"/>
          <dgm:animLvl val="lvl"/>
        </dgm:presLayoutVars>
      </dgm:prSet>
      <dgm:spPr/>
    </dgm:pt>
    <dgm:pt modelId="{FCA55F12-7CB5-F946-8D32-EB572D243783}" type="pres">
      <dgm:prSet presAssocID="{27FC3414-E09D-4510-B406-C954B1279F6B}" presName="thickLine" presStyleLbl="alignNode1" presStyleIdx="0" presStyleCnt="4"/>
      <dgm:spPr/>
    </dgm:pt>
    <dgm:pt modelId="{35624E5A-15DB-4B4C-984A-61F9753B5326}" type="pres">
      <dgm:prSet presAssocID="{27FC3414-E09D-4510-B406-C954B1279F6B}" presName="horz1" presStyleCnt="0"/>
      <dgm:spPr/>
    </dgm:pt>
    <dgm:pt modelId="{4D2F423B-C2BB-274A-A946-CF2FF6607107}" type="pres">
      <dgm:prSet presAssocID="{27FC3414-E09D-4510-B406-C954B1279F6B}" presName="tx1" presStyleLbl="revTx" presStyleIdx="0" presStyleCnt="4"/>
      <dgm:spPr/>
    </dgm:pt>
    <dgm:pt modelId="{6E893AD3-56BA-614E-A570-8E437EAEAABA}" type="pres">
      <dgm:prSet presAssocID="{27FC3414-E09D-4510-B406-C954B1279F6B}" presName="vert1" presStyleCnt="0"/>
      <dgm:spPr/>
    </dgm:pt>
    <dgm:pt modelId="{E9D176B1-11CB-4544-8EE5-D02EC83C5712}" type="pres">
      <dgm:prSet presAssocID="{2C26395A-5FBD-4458-8024-EFF5CAF94DEA}" presName="thickLine" presStyleLbl="alignNode1" presStyleIdx="1" presStyleCnt="4"/>
      <dgm:spPr/>
    </dgm:pt>
    <dgm:pt modelId="{553B142C-47E1-E341-BC65-EC69127E2F1F}" type="pres">
      <dgm:prSet presAssocID="{2C26395A-5FBD-4458-8024-EFF5CAF94DEA}" presName="horz1" presStyleCnt="0"/>
      <dgm:spPr/>
    </dgm:pt>
    <dgm:pt modelId="{7E97F7A4-7C1C-CC4B-BB6D-2672E2D256F3}" type="pres">
      <dgm:prSet presAssocID="{2C26395A-5FBD-4458-8024-EFF5CAF94DEA}" presName="tx1" presStyleLbl="revTx" presStyleIdx="1" presStyleCnt="4"/>
      <dgm:spPr/>
    </dgm:pt>
    <dgm:pt modelId="{FCCF4851-6731-BC4D-AB6D-646F953FF1AA}" type="pres">
      <dgm:prSet presAssocID="{2C26395A-5FBD-4458-8024-EFF5CAF94DEA}" presName="vert1" presStyleCnt="0"/>
      <dgm:spPr/>
    </dgm:pt>
    <dgm:pt modelId="{8364BBBD-9F0B-F941-A774-031B580B274C}" type="pres">
      <dgm:prSet presAssocID="{371DB304-2377-4430-BEA6-D14908CD5858}" presName="thickLine" presStyleLbl="alignNode1" presStyleIdx="2" presStyleCnt="4"/>
      <dgm:spPr/>
    </dgm:pt>
    <dgm:pt modelId="{E621F278-2D36-1F45-AC92-C0E87BCD38D2}" type="pres">
      <dgm:prSet presAssocID="{371DB304-2377-4430-BEA6-D14908CD5858}" presName="horz1" presStyleCnt="0"/>
      <dgm:spPr/>
    </dgm:pt>
    <dgm:pt modelId="{C7B0A787-3E56-7B4F-A965-0B567E78CC2A}" type="pres">
      <dgm:prSet presAssocID="{371DB304-2377-4430-BEA6-D14908CD5858}" presName="tx1" presStyleLbl="revTx" presStyleIdx="2" presStyleCnt="4"/>
      <dgm:spPr/>
    </dgm:pt>
    <dgm:pt modelId="{5544DCD7-967D-A048-BA8A-A267BC6E38CF}" type="pres">
      <dgm:prSet presAssocID="{371DB304-2377-4430-BEA6-D14908CD5858}" presName="vert1" presStyleCnt="0"/>
      <dgm:spPr/>
    </dgm:pt>
    <dgm:pt modelId="{45AC6F0C-888A-FD4B-B415-B2C6E8AF44B9}" type="pres">
      <dgm:prSet presAssocID="{C159B1E2-C4E7-4158-A223-3F53FC12FEBD}" presName="thickLine" presStyleLbl="alignNode1" presStyleIdx="3" presStyleCnt="4"/>
      <dgm:spPr/>
    </dgm:pt>
    <dgm:pt modelId="{EB29AABF-A674-7247-AF3C-E365153620B8}" type="pres">
      <dgm:prSet presAssocID="{C159B1E2-C4E7-4158-A223-3F53FC12FEBD}" presName="horz1" presStyleCnt="0"/>
      <dgm:spPr/>
    </dgm:pt>
    <dgm:pt modelId="{AD14E67B-D997-8142-BCED-EE28D8F07ECB}" type="pres">
      <dgm:prSet presAssocID="{C159B1E2-C4E7-4158-A223-3F53FC12FEBD}" presName="tx1" presStyleLbl="revTx" presStyleIdx="3" presStyleCnt="4"/>
      <dgm:spPr/>
    </dgm:pt>
    <dgm:pt modelId="{4D94FCE8-E412-B444-BF1E-6EF5562ED06A}" type="pres">
      <dgm:prSet presAssocID="{C159B1E2-C4E7-4158-A223-3F53FC12FEBD}" presName="vert1" presStyleCnt="0"/>
      <dgm:spPr/>
    </dgm:pt>
  </dgm:ptLst>
  <dgm:cxnLst>
    <dgm:cxn modelId="{1CC06621-425B-A745-B2BD-1B135687DFB6}" type="presOf" srcId="{1A32D869-06A8-4E97-B169-6B775DCDBB56}" destId="{543AAD57-69A1-2E45-8A70-EACA5DFA01FC}" srcOrd="0" destOrd="0" presId="urn:microsoft.com/office/officeart/2008/layout/LinedList"/>
    <dgm:cxn modelId="{22AE3660-5BB3-6244-979F-D38909070764}" type="presOf" srcId="{C159B1E2-C4E7-4158-A223-3F53FC12FEBD}" destId="{AD14E67B-D997-8142-BCED-EE28D8F07ECB}" srcOrd="0" destOrd="0" presId="urn:microsoft.com/office/officeart/2008/layout/LinedList"/>
    <dgm:cxn modelId="{BD771378-8DE1-4625-BBD9-3A1979B21D17}" srcId="{1A32D869-06A8-4E97-B169-6B775DCDBB56}" destId="{C159B1E2-C4E7-4158-A223-3F53FC12FEBD}" srcOrd="3" destOrd="0" parTransId="{340B7A10-337B-41C3-A9F4-DC514D43C341}" sibTransId="{9F61163E-559C-4E90-B45C-DCEC2146A591}"/>
    <dgm:cxn modelId="{93A787B5-57BA-3E49-9EAF-4C323208EEC4}" type="presOf" srcId="{371DB304-2377-4430-BEA6-D14908CD5858}" destId="{C7B0A787-3E56-7B4F-A965-0B567E78CC2A}" srcOrd="0" destOrd="0" presId="urn:microsoft.com/office/officeart/2008/layout/LinedList"/>
    <dgm:cxn modelId="{43EC9EC3-D06D-4027-B951-F672AE356495}" srcId="{1A32D869-06A8-4E97-B169-6B775DCDBB56}" destId="{27FC3414-E09D-4510-B406-C954B1279F6B}" srcOrd="0" destOrd="0" parTransId="{3E00478B-ADCD-4F6F-A0FC-172A5D3212FB}" sibTransId="{BEDB273F-9236-4B2D-B299-D875EE038B9B}"/>
    <dgm:cxn modelId="{330703CC-BCD4-634D-9861-D991434D142E}" type="presOf" srcId="{27FC3414-E09D-4510-B406-C954B1279F6B}" destId="{4D2F423B-C2BB-274A-A946-CF2FF6607107}" srcOrd="0" destOrd="0" presId="urn:microsoft.com/office/officeart/2008/layout/LinedList"/>
    <dgm:cxn modelId="{7CEE54D0-AB2D-144A-8A78-43F104B2597C}" type="presOf" srcId="{2C26395A-5FBD-4458-8024-EFF5CAF94DEA}" destId="{7E97F7A4-7C1C-CC4B-BB6D-2672E2D256F3}" srcOrd="0" destOrd="0" presId="urn:microsoft.com/office/officeart/2008/layout/LinedList"/>
    <dgm:cxn modelId="{95C1E3D4-5197-4715-B171-09A3B757B233}" srcId="{1A32D869-06A8-4E97-B169-6B775DCDBB56}" destId="{371DB304-2377-4430-BEA6-D14908CD5858}" srcOrd="2" destOrd="0" parTransId="{36ED5C2C-6FD5-4E18-950C-9B2D20A16D22}" sibTransId="{0C1A1383-F196-4AB6-A9D8-F8EF46DF43DD}"/>
    <dgm:cxn modelId="{58DC54F9-EA68-481B-9FC2-4C53328D3F76}" srcId="{1A32D869-06A8-4E97-B169-6B775DCDBB56}" destId="{2C26395A-5FBD-4458-8024-EFF5CAF94DEA}" srcOrd="1" destOrd="0" parTransId="{CB5D62DD-40CA-4507-87AA-A848C9A6B712}" sibTransId="{CBB0E0CA-698B-4485-9DA8-EB77652BF35D}"/>
    <dgm:cxn modelId="{1161D71B-8761-7140-A744-946E7EC8F745}" type="presParOf" srcId="{543AAD57-69A1-2E45-8A70-EACA5DFA01FC}" destId="{FCA55F12-7CB5-F946-8D32-EB572D243783}" srcOrd="0" destOrd="0" presId="urn:microsoft.com/office/officeart/2008/layout/LinedList"/>
    <dgm:cxn modelId="{F7B0D657-3DAA-7C4D-B82D-61C5E8D27F99}" type="presParOf" srcId="{543AAD57-69A1-2E45-8A70-EACA5DFA01FC}" destId="{35624E5A-15DB-4B4C-984A-61F9753B5326}" srcOrd="1" destOrd="0" presId="urn:microsoft.com/office/officeart/2008/layout/LinedList"/>
    <dgm:cxn modelId="{99390326-9846-9B49-847B-FE049FDD87C9}" type="presParOf" srcId="{35624E5A-15DB-4B4C-984A-61F9753B5326}" destId="{4D2F423B-C2BB-274A-A946-CF2FF6607107}" srcOrd="0" destOrd="0" presId="urn:microsoft.com/office/officeart/2008/layout/LinedList"/>
    <dgm:cxn modelId="{0355D3AF-9B42-C647-9E33-D3F39F4E831C}" type="presParOf" srcId="{35624E5A-15DB-4B4C-984A-61F9753B5326}" destId="{6E893AD3-56BA-614E-A570-8E437EAEAABA}" srcOrd="1" destOrd="0" presId="urn:microsoft.com/office/officeart/2008/layout/LinedList"/>
    <dgm:cxn modelId="{42BF7715-1D36-954F-90B2-024A58C1C4B1}" type="presParOf" srcId="{543AAD57-69A1-2E45-8A70-EACA5DFA01FC}" destId="{E9D176B1-11CB-4544-8EE5-D02EC83C5712}" srcOrd="2" destOrd="0" presId="urn:microsoft.com/office/officeart/2008/layout/LinedList"/>
    <dgm:cxn modelId="{F6DACFC6-F221-3641-A9E2-E3DE9620C14F}" type="presParOf" srcId="{543AAD57-69A1-2E45-8A70-EACA5DFA01FC}" destId="{553B142C-47E1-E341-BC65-EC69127E2F1F}" srcOrd="3" destOrd="0" presId="urn:microsoft.com/office/officeart/2008/layout/LinedList"/>
    <dgm:cxn modelId="{D0490349-A9B3-3848-8CC7-34711CF7908E}" type="presParOf" srcId="{553B142C-47E1-E341-BC65-EC69127E2F1F}" destId="{7E97F7A4-7C1C-CC4B-BB6D-2672E2D256F3}" srcOrd="0" destOrd="0" presId="urn:microsoft.com/office/officeart/2008/layout/LinedList"/>
    <dgm:cxn modelId="{D6AD4F1F-2D3F-C341-9448-A0F0A6A94D7F}" type="presParOf" srcId="{553B142C-47E1-E341-BC65-EC69127E2F1F}" destId="{FCCF4851-6731-BC4D-AB6D-646F953FF1AA}" srcOrd="1" destOrd="0" presId="urn:microsoft.com/office/officeart/2008/layout/LinedList"/>
    <dgm:cxn modelId="{A7C0D118-A31F-504E-A3D5-0D03AEFB944A}" type="presParOf" srcId="{543AAD57-69A1-2E45-8A70-EACA5DFA01FC}" destId="{8364BBBD-9F0B-F941-A774-031B580B274C}" srcOrd="4" destOrd="0" presId="urn:microsoft.com/office/officeart/2008/layout/LinedList"/>
    <dgm:cxn modelId="{1B384A87-2A3E-0943-A9DF-CF8F1F78FB82}" type="presParOf" srcId="{543AAD57-69A1-2E45-8A70-EACA5DFA01FC}" destId="{E621F278-2D36-1F45-AC92-C0E87BCD38D2}" srcOrd="5" destOrd="0" presId="urn:microsoft.com/office/officeart/2008/layout/LinedList"/>
    <dgm:cxn modelId="{2CEE93D7-5180-CC48-9A51-17D9DA3DE57C}" type="presParOf" srcId="{E621F278-2D36-1F45-AC92-C0E87BCD38D2}" destId="{C7B0A787-3E56-7B4F-A965-0B567E78CC2A}" srcOrd="0" destOrd="0" presId="urn:microsoft.com/office/officeart/2008/layout/LinedList"/>
    <dgm:cxn modelId="{835B2441-DB07-5348-9919-FE11138EAD64}" type="presParOf" srcId="{E621F278-2D36-1F45-AC92-C0E87BCD38D2}" destId="{5544DCD7-967D-A048-BA8A-A267BC6E38CF}" srcOrd="1" destOrd="0" presId="urn:microsoft.com/office/officeart/2008/layout/LinedList"/>
    <dgm:cxn modelId="{06910B61-7FBF-884F-B813-DB77072CA15B}" type="presParOf" srcId="{543AAD57-69A1-2E45-8A70-EACA5DFA01FC}" destId="{45AC6F0C-888A-FD4B-B415-B2C6E8AF44B9}" srcOrd="6" destOrd="0" presId="urn:microsoft.com/office/officeart/2008/layout/LinedList"/>
    <dgm:cxn modelId="{E519615A-5191-B142-9FDB-A5ACB5854D09}" type="presParOf" srcId="{543AAD57-69A1-2E45-8A70-EACA5DFA01FC}" destId="{EB29AABF-A674-7247-AF3C-E365153620B8}" srcOrd="7" destOrd="0" presId="urn:microsoft.com/office/officeart/2008/layout/LinedList"/>
    <dgm:cxn modelId="{DDAD96E3-2D50-D44B-8D2D-6C3739A19735}" type="presParOf" srcId="{EB29AABF-A674-7247-AF3C-E365153620B8}" destId="{AD14E67B-D997-8142-BCED-EE28D8F07ECB}" srcOrd="0" destOrd="0" presId="urn:microsoft.com/office/officeart/2008/layout/LinedList"/>
    <dgm:cxn modelId="{151B5F67-D2DF-0B43-BA99-184C9453117D}" type="presParOf" srcId="{EB29AABF-A674-7247-AF3C-E365153620B8}" destId="{4D94FCE8-E412-B444-BF1E-6EF5562ED06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F3F3F8-1658-4D91-8F7A-64BD712DD42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8CC56F5-20D5-4204-9EBC-4728DF27739A}">
      <dgm:prSet/>
      <dgm:spPr/>
      <dgm:t>
        <a:bodyPr/>
        <a:lstStyle/>
        <a:p>
          <a:pPr>
            <a:lnSpc>
              <a:spcPct val="100000"/>
            </a:lnSpc>
          </a:pPr>
          <a:r>
            <a:rPr lang="en-US"/>
            <a:t>Inferential Analysis: aims to draw conclusions or make inferences about a population based on a sample. It involves hypothesis testing, confidence intervals, and statistical modeling to generalize findings from the sample to the larger population.</a:t>
          </a:r>
        </a:p>
      </dgm:t>
    </dgm:pt>
    <dgm:pt modelId="{E8142AE8-404D-449E-8300-E3E343D34D50}" type="parTrans" cxnId="{2B7B7720-0753-4136-99C6-AC91CC10F12A}">
      <dgm:prSet/>
      <dgm:spPr/>
      <dgm:t>
        <a:bodyPr/>
        <a:lstStyle/>
        <a:p>
          <a:endParaRPr lang="en-US"/>
        </a:p>
      </dgm:t>
    </dgm:pt>
    <dgm:pt modelId="{C3326345-AEC4-4152-96AE-39B28FA9060F}" type="sibTrans" cxnId="{2B7B7720-0753-4136-99C6-AC91CC10F12A}">
      <dgm:prSet/>
      <dgm:spPr/>
      <dgm:t>
        <a:bodyPr/>
        <a:lstStyle/>
        <a:p>
          <a:endParaRPr lang="en-US"/>
        </a:p>
      </dgm:t>
    </dgm:pt>
    <dgm:pt modelId="{CCFB2447-E1F0-4035-8D95-96E49C9EA09B}">
      <dgm:prSet/>
      <dgm:spPr/>
      <dgm:t>
        <a:bodyPr/>
        <a:lstStyle/>
        <a:p>
          <a:pPr>
            <a:lnSpc>
              <a:spcPct val="100000"/>
            </a:lnSpc>
          </a:pPr>
          <a:r>
            <a:rPr lang="en-US"/>
            <a:t>Exploratory Data Analysis (EDA): used to explore and discover patterns, trends, and relationships within a dataset. It involves visualizations, summary statistics, and data profiling techniques to gain insights and generate hypotheses for further analysis.</a:t>
          </a:r>
        </a:p>
      </dgm:t>
    </dgm:pt>
    <dgm:pt modelId="{39635757-1E6A-441E-AD19-D2D3891CF82A}" type="parTrans" cxnId="{8F8644EA-7E7D-40B8-A38B-4B8EA506793D}">
      <dgm:prSet/>
      <dgm:spPr/>
      <dgm:t>
        <a:bodyPr/>
        <a:lstStyle/>
        <a:p>
          <a:endParaRPr lang="en-US"/>
        </a:p>
      </dgm:t>
    </dgm:pt>
    <dgm:pt modelId="{207123BF-3963-4E45-B2AF-83D598740750}" type="sibTrans" cxnId="{8F8644EA-7E7D-40B8-A38B-4B8EA506793D}">
      <dgm:prSet/>
      <dgm:spPr/>
      <dgm:t>
        <a:bodyPr/>
        <a:lstStyle/>
        <a:p>
          <a:endParaRPr lang="en-US"/>
        </a:p>
      </dgm:t>
    </dgm:pt>
    <dgm:pt modelId="{81D0C0E6-3BA6-4EAF-B9FC-DB0CD31ACC92}">
      <dgm:prSet/>
      <dgm:spPr/>
      <dgm:t>
        <a:bodyPr/>
        <a:lstStyle/>
        <a:p>
          <a:pPr>
            <a:lnSpc>
              <a:spcPct val="100000"/>
            </a:lnSpc>
          </a:pPr>
          <a:r>
            <a:rPr lang="en-US"/>
            <a:t>Text Analysis: Text analysis/text mining or natural language processing (NLP), involves extracting meaningful information and insights from unstructured text data. It includes techniques such as sentiment analysis, topic modeling, and text classification.</a:t>
          </a:r>
        </a:p>
      </dgm:t>
    </dgm:pt>
    <dgm:pt modelId="{5BFC5E9E-DDC2-4207-A343-83E19721A13E}" type="parTrans" cxnId="{9C3D02FA-0017-4D19-A34A-6C99B2B32118}">
      <dgm:prSet/>
      <dgm:spPr/>
      <dgm:t>
        <a:bodyPr/>
        <a:lstStyle/>
        <a:p>
          <a:endParaRPr lang="en-US"/>
        </a:p>
      </dgm:t>
    </dgm:pt>
    <dgm:pt modelId="{AF99D8A0-2C67-4296-A9F0-276474E7D6B9}" type="sibTrans" cxnId="{9C3D02FA-0017-4D19-A34A-6C99B2B32118}">
      <dgm:prSet/>
      <dgm:spPr/>
      <dgm:t>
        <a:bodyPr/>
        <a:lstStyle/>
        <a:p>
          <a:endParaRPr lang="en-US"/>
        </a:p>
      </dgm:t>
    </dgm:pt>
    <dgm:pt modelId="{27C42F04-B12D-4D38-9EE9-D142F9EBF40E}">
      <dgm:prSet/>
      <dgm:spPr/>
      <dgm:t>
        <a:bodyPr/>
        <a:lstStyle/>
        <a:p>
          <a:pPr>
            <a:lnSpc>
              <a:spcPct val="100000"/>
            </a:lnSpc>
          </a:pPr>
          <a:r>
            <a:rPr lang="en-US"/>
            <a:t>Spatial Analysis: focuses on analyzing data that has a geographic component. It involves examining patterns, relationships, and trends in data related to specific locations or areas and geographic information system (GIS) mapping</a:t>
          </a:r>
        </a:p>
      </dgm:t>
    </dgm:pt>
    <dgm:pt modelId="{93385860-987D-4B89-B8A0-DD462402C404}" type="parTrans" cxnId="{B905277E-A681-4D9E-B3E6-4B23FB1D6032}">
      <dgm:prSet/>
      <dgm:spPr/>
      <dgm:t>
        <a:bodyPr/>
        <a:lstStyle/>
        <a:p>
          <a:endParaRPr lang="en-US"/>
        </a:p>
      </dgm:t>
    </dgm:pt>
    <dgm:pt modelId="{56106983-E806-4078-8B38-93D4C0D0BFA1}" type="sibTrans" cxnId="{B905277E-A681-4D9E-B3E6-4B23FB1D6032}">
      <dgm:prSet/>
      <dgm:spPr/>
      <dgm:t>
        <a:bodyPr/>
        <a:lstStyle/>
        <a:p>
          <a:endParaRPr lang="en-US"/>
        </a:p>
      </dgm:t>
    </dgm:pt>
    <dgm:pt modelId="{88585DDB-2531-4657-85EA-367829C33AD4}" type="pres">
      <dgm:prSet presAssocID="{0AF3F3F8-1658-4D91-8F7A-64BD712DD426}" presName="root" presStyleCnt="0">
        <dgm:presLayoutVars>
          <dgm:dir/>
          <dgm:resizeHandles val="exact"/>
        </dgm:presLayoutVars>
      </dgm:prSet>
      <dgm:spPr/>
    </dgm:pt>
    <dgm:pt modelId="{81405689-0227-423A-A149-749B475D7D7F}" type="pres">
      <dgm:prSet presAssocID="{D8CC56F5-20D5-4204-9EBC-4728DF27739A}" presName="compNode" presStyleCnt="0"/>
      <dgm:spPr/>
    </dgm:pt>
    <dgm:pt modelId="{357E502E-C96D-4547-8F2D-E7F342804F10}" type="pres">
      <dgm:prSet presAssocID="{D8CC56F5-20D5-4204-9EBC-4728DF27739A}" presName="bgRect" presStyleLbl="bgShp" presStyleIdx="0" presStyleCnt="4"/>
      <dgm:spPr/>
    </dgm:pt>
    <dgm:pt modelId="{D924AB23-CFAE-41A2-AEA5-7AB6FA1B1498}" type="pres">
      <dgm:prSet presAssocID="{D8CC56F5-20D5-4204-9EBC-4728DF27739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EE031EA-E829-4BCF-8474-EC382CA3392D}" type="pres">
      <dgm:prSet presAssocID="{D8CC56F5-20D5-4204-9EBC-4728DF27739A}" presName="spaceRect" presStyleCnt="0"/>
      <dgm:spPr/>
    </dgm:pt>
    <dgm:pt modelId="{56469BF4-3B46-4F56-AA71-B58B83709474}" type="pres">
      <dgm:prSet presAssocID="{D8CC56F5-20D5-4204-9EBC-4728DF27739A}" presName="parTx" presStyleLbl="revTx" presStyleIdx="0" presStyleCnt="4">
        <dgm:presLayoutVars>
          <dgm:chMax val="0"/>
          <dgm:chPref val="0"/>
        </dgm:presLayoutVars>
      </dgm:prSet>
      <dgm:spPr/>
    </dgm:pt>
    <dgm:pt modelId="{5571D46F-97BB-4244-BFEF-5558095E1531}" type="pres">
      <dgm:prSet presAssocID="{C3326345-AEC4-4152-96AE-39B28FA9060F}" presName="sibTrans" presStyleCnt="0"/>
      <dgm:spPr/>
    </dgm:pt>
    <dgm:pt modelId="{2C7C0432-968F-4C9D-AD68-B780F5CA5029}" type="pres">
      <dgm:prSet presAssocID="{CCFB2447-E1F0-4035-8D95-96E49C9EA09B}" presName="compNode" presStyleCnt="0"/>
      <dgm:spPr/>
    </dgm:pt>
    <dgm:pt modelId="{844D442C-EDA8-4424-87CE-8E625BE1798C}" type="pres">
      <dgm:prSet presAssocID="{CCFB2447-E1F0-4035-8D95-96E49C9EA09B}" presName="bgRect" presStyleLbl="bgShp" presStyleIdx="1" presStyleCnt="4"/>
      <dgm:spPr/>
    </dgm:pt>
    <dgm:pt modelId="{7869984C-F7DB-4740-87ED-E05EAE03194C}" type="pres">
      <dgm:prSet presAssocID="{CCFB2447-E1F0-4035-8D95-96E49C9EA09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C441F635-BE9E-4E4A-BE20-905E5B93A39B}" type="pres">
      <dgm:prSet presAssocID="{CCFB2447-E1F0-4035-8D95-96E49C9EA09B}" presName="spaceRect" presStyleCnt="0"/>
      <dgm:spPr/>
    </dgm:pt>
    <dgm:pt modelId="{1855CBBC-E304-4A24-AE55-7BCD854F91C0}" type="pres">
      <dgm:prSet presAssocID="{CCFB2447-E1F0-4035-8D95-96E49C9EA09B}" presName="parTx" presStyleLbl="revTx" presStyleIdx="1" presStyleCnt="4">
        <dgm:presLayoutVars>
          <dgm:chMax val="0"/>
          <dgm:chPref val="0"/>
        </dgm:presLayoutVars>
      </dgm:prSet>
      <dgm:spPr/>
    </dgm:pt>
    <dgm:pt modelId="{FD136F19-A0E1-4BF1-98C8-2F221E2D8838}" type="pres">
      <dgm:prSet presAssocID="{207123BF-3963-4E45-B2AF-83D598740750}" presName="sibTrans" presStyleCnt="0"/>
      <dgm:spPr/>
    </dgm:pt>
    <dgm:pt modelId="{4F9A611F-3F26-4E1F-B74C-CD2274C10FD2}" type="pres">
      <dgm:prSet presAssocID="{81D0C0E6-3BA6-4EAF-B9FC-DB0CD31ACC92}" presName="compNode" presStyleCnt="0"/>
      <dgm:spPr/>
    </dgm:pt>
    <dgm:pt modelId="{EBE87A9E-B322-4665-88B3-CD9A7FA95718}" type="pres">
      <dgm:prSet presAssocID="{81D0C0E6-3BA6-4EAF-B9FC-DB0CD31ACC92}" presName="bgRect" presStyleLbl="bgShp" presStyleIdx="2" presStyleCnt="4"/>
      <dgm:spPr/>
    </dgm:pt>
    <dgm:pt modelId="{D61E464F-0BC6-4D87-BFF9-4A4789FACA7B}" type="pres">
      <dgm:prSet presAssocID="{81D0C0E6-3BA6-4EAF-B9FC-DB0CD31ACC9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F1FAE7A5-B93B-4F7B-899A-E39AD3534E22}" type="pres">
      <dgm:prSet presAssocID="{81D0C0E6-3BA6-4EAF-B9FC-DB0CD31ACC92}" presName="spaceRect" presStyleCnt="0"/>
      <dgm:spPr/>
    </dgm:pt>
    <dgm:pt modelId="{959B078C-77AC-40BE-8E0B-E53FF7E60D3A}" type="pres">
      <dgm:prSet presAssocID="{81D0C0E6-3BA6-4EAF-B9FC-DB0CD31ACC92}" presName="parTx" presStyleLbl="revTx" presStyleIdx="2" presStyleCnt="4">
        <dgm:presLayoutVars>
          <dgm:chMax val="0"/>
          <dgm:chPref val="0"/>
        </dgm:presLayoutVars>
      </dgm:prSet>
      <dgm:spPr/>
    </dgm:pt>
    <dgm:pt modelId="{991F3BBB-1772-4639-900C-67EBDC3F025E}" type="pres">
      <dgm:prSet presAssocID="{AF99D8A0-2C67-4296-A9F0-276474E7D6B9}" presName="sibTrans" presStyleCnt="0"/>
      <dgm:spPr/>
    </dgm:pt>
    <dgm:pt modelId="{C43050AA-8EE6-4DBB-8887-CC5B6BE273A9}" type="pres">
      <dgm:prSet presAssocID="{27C42F04-B12D-4D38-9EE9-D142F9EBF40E}" presName="compNode" presStyleCnt="0"/>
      <dgm:spPr/>
    </dgm:pt>
    <dgm:pt modelId="{9B8830AD-B8A2-4C25-A91C-E79CC8267A8A}" type="pres">
      <dgm:prSet presAssocID="{27C42F04-B12D-4D38-9EE9-D142F9EBF40E}" presName="bgRect" presStyleLbl="bgShp" presStyleIdx="3" presStyleCnt="4"/>
      <dgm:spPr/>
    </dgm:pt>
    <dgm:pt modelId="{E5219433-C5B7-40F0-9EDC-CC618FFF65E9}" type="pres">
      <dgm:prSet presAssocID="{27C42F04-B12D-4D38-9EE9-D142F9EBF40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11ED70D4-90ED-4B3F-A2BE-E15ED22719E5}" type="pres">
      <dgm:prSet presAssocID="{27C42F04-B12D-4D38-9EE9-D142F9EBF40E}" presName="spaceRect" presStyleCnt="0"/>
      <dgm:spPr/>
    </dgm:pt>
    <dgm:pt modelId="{DB9414CC-E9C8-4FAB-B456-3E93D3F35EB3}" type="pres">
      <dgm:prSet presAssocID="{27C42F04-B12D-4D38-9EE9-D142F9EBF40E}" presName="parTx" presStyleLbl="revTx" presStyleIdx="3" presStyleCnt="4">
        <dgm:presLayoutVars>
          <dgm:chMax val="0"/>
          <dgm:chPref val="0"/>
        </dgm:presLayoutVars>
      </dgm:prSet>
      <dgm:spPr/>
    </dgm:pt>
  </dgm:ptLst>
  <dgm:cxnLst>
    <dgm:cxn modelId="{E1C1DB01-0F29-404D-844D-D6D1F4C5B661}" type="presOf" srcId="{0AF3F3F8-1658-4D91-8F7A-64BD712DD426}" destId="{88585DDB-2531-4657-85EA-367829C33AD4}" srcOrd="0" destOrd="0" presId="urn:microsoft.com/office/officeart/2018/2/layout/IconVerticalSolidList"/>
    <dgm:cxn modelId="{F1CEFF0B-5965-474A-ADFF-04F16C8A3E25}" type="presOf" srcId="{CCFB2447-E1F0-4035-8D95-96E49C9EA09B}" destId="{1855CBBC-E304-4A24-AE55-7BCD854F91C0}" srcOrd="0" destOrd="0" presId="urn:microsoft.com/office/officeart/2018/2/layout/IconVerticalSolidList"/>
    <dgm:cxn modelId="{2B7B7720-0753-4136-99C6-AC91CC10F12A}" srcId="{0AF3F3F8-1658-4D91-8F7A-64BD712DD426}" destId="{D8CC56F5-20D5-4204-9EBC-4728DF27739A}" srcOrd="0" destOrd="0" parTransId="{E8142AE8-404D-449E-8300-E3E343D34D50}" sibTransId="{C3326345-AEC4-4152-96AE-39B28FA9060F}"/>
    <dgm:cxn modelId="{B905277E-A681-4D9E-B3E6-4B23FB1D6032}" srcId="{0AF3F3F8-1658-4D91-8F7A-64BD712DD426}" destId="{27C42F04-B12D-4D38-9EE9-D142F9EBF40E}" srcOrd="3" destOrd="0" parTransId="{93385860-987D-4B89-B8A0-DD462402C404}" sibTransId="{56106983-E806-4078-8B38-93D4C0D0BFA1}"/>
    <dgm:cxn modelId="{E639CF7E-B4EA-7444-B6ED-C9C5ED9D8740}" type="presOf" srcId="{81D0C0E6-3BA6-4EAF-B9FC-DB0CD31ACC92}" destId="{959B078C-77AC-40BE-8E0B-E53FF7E60D3A}" srcOrd="0" destOrd="0" presId="urn:microsoft.com/office/officeart/2018/2/layout/IconVerticalSolidList"/>
    <dgm:cxn modelId="{F21993CC-7AF1-3D49-A917-BFDAA7384111}" type="presOf" srcId="{27C42F04-B12D-4D38-9EE9-D142F9EBF40E}" destId="{DB9414CC-E9C8-4FAB-B456-3E93D3F35EB3}" srcOrd="0" destOrd="0" presId="urn:microsoft.com/office/officeart/2018/2/layout/IconVerticalSolidList"/>
    <dgm:cxn modelId="{8F8644EA-7E7D-40B8-A38B-4B8EA506793D}" srcId="{0AF3F3F8-1658-4D91-8F7A-64BD712DD426}" destId="{CCFB2447-E1F0-4035-8D95-96E49C9EA09B}" srcOrd="1" destOrd="0" parTransId="{39635757-1E6A-441E-AD19-D2D3891CF82A}" sibTransId="{207123BF-3963-4E45-B2AF-83D598740750}"/>
    <dgm:cxn modelId="{9C3D02FA-0017-4D19-A34A-6C99B2B32118}" srcId="{0AF3F3F8-1658-4D91-8F7A-64BD712DD426}" destId="{81D0C0E6-3BA6-4EAF-B9FC-DB0CD31ACC92}" srcOrd="2" destOrd="0" parTransId="{5BFC5E9E-DDC2-4207-A343-83E19721A13E}" sibTransId="{AF99D8A0-2C67-4296-A9F0-276474E7D6B9}"/>
    <dgm:cxn modelId="{6CB255FE-76E3-AB4D-BB5B-BE553C78336F}" type="presOf" srcId="{D8CC56F5-20D5-4204-9EBC-4728DF27739A}" destId="{56469BF4-3B46-4F56-AA71-B58B83709474}" srcOrd="0" destOrd="0" presId="urn:microsoft.com/office/officeart/2018/2/layout/IconVerticalSolidList"/>
    <dgm:cxn modelId="{D17A7437-551C-2342-8AE2-42136B6D0982}" type="presParOf" srcId="{88585DDB-2531-4657-85EA-367829C33AD4}" destId="{81405689-0227-423A-A149-749B475D7D7F}" srcOrd="0" destOrd="0" presId="urn:microsoft.com/office/officeart/2018/2/layout/IconVerticalSolidList"/>
    <dgm:cxn modelId="{A6868636-88BE-9B49-A9B7-CEC5FDA80B5C}" type="presParOf" srcId="{81405689-0227-423A-A149-749B475D7D7F}" destId="{357E502E-C96D-4547-8F2D-E7F342804F10}" srcOrd="0" destOrd="0" presId="urn:microsoft.com/office/officeart/2018/2/layout/IconVerticalSolidList"/>
    <dgm:cxn modelId="{4F98A1ED-7D15-8E4E-AA51-1E80DEE1A704}" type="presParOf" srcId="{81405689-0227-423A-A149-749B475D7D7F}" destId="{D924AB23-CFAE-41A2-AEA5-7AB6FA1B1498}" srcOrd="1" destOrd="0" presId="urn:microsoft.com/office/officeart/2018/2/layout/IconVerticalSolidList"/>
    <dgm:cxn modelId="{77576D3F-4CCC-984E-ABAA-EB7076E13635}" type="presParOf" srcId="{81405689-0227-423A-A149-749B475D7D7F}" destId="{2EE031EA-E829-4BCF-8474-EC382CA3392D}" srcOrd="2" destOrd="0" presId="urn:microsoft.com/office/officeart/2018/2/layout/IconVerticalSolidList"/>
    <dgm:cxn modelId="{F1B20DF3-A427-5846-A1A2-E13DA2FAC1EF}" type="presParOf" srcId="{81405689-0227-423A-A149-749B475D7D7F}" destId="{56469BF4-3B46-4F56-AA71-B58B83709474}" srcOrd="3" destOrd="0" presId="urn:microsoft.com/office/officeart/2018/2/layout/IconVerticalSolidList"/>
    <dgm:cxn modelId="{4ACD3241-9BA0-D843-A7EB-C52D4C96E560}" type="presParOf" srcId="{88585DDB-2531-4657-85EA-367829C33AD4}" destId="{5571D46F-97BB-4244-BFEF-5558095E1531}" srcOrd="1" destOrd="0" presId="urn:microsoft.com/office/officeart/2018/2/layout/IconVerticalSolidList"/>
    <dgm:cxn modelId="{078E980E-7E95-C14E-A2D7-94FBCAFAD6D2}" type="presParOf" srcId="{88585DDB-2531-4657-85EA-367829C33AD4}" destId="{2C7C0432-968F-4C9D-AD68-B780F5CA5029}" srcOrd="2" destOrd="0" presId="urn:microsoft.com/office/officeart/2018/2/layout/IconVerticalSolidList"/>
    <dgm:cxn modelId="{464080EF-9459-5142-A43A-B09959DFFD98}" type="presParOf" srcId="{2C7C0432-968F-4C9D-AD68-B780F5CA5029}" destId="{844D442C-EDA8-4424-87CE-8E625BE1798C}" srcOrd="0" destOrd="0" presId="urn:microsoft.com/office/officeart/2018/2/layout/IconVerticalSolidList"/>
    <dgm:cxn modelId="{2BACF1AA-BB8F-C041-B7D9-B93AA3D17C1C}" type="presParOf" srcId="{2C7C0432-968F-4C9D-AD68-B780F5CA5029}" destId="{7869984C-F7DB-4740-87ED-E05EAE03194C}" srcOrd="1" destOrd="0" presId="urn:microsoft.com/office/officeart/2018/2/layout/IconVerticalSolidList"/>
    <dgm:cxn modelId="{4C7E89FA-DB0B-E245-8FDC-D01B344A81D1}" type="presParOf" srcId="{2C7C0432-968F-4C9D-AD68-B780F5CA5029}" destId="{C441F635-BE9E-4E4A-BE20-905E5B93A39B}" srcOrd="2" destOrd="0" presId="urn:microsoft.com/office/officeart/2018/2/layout/IconVerticalSolidList"/>
    <dgm:cxn modelId="{3FD1E90E-B5C7-6C40-85F3-821E3391D913}" type="presParOf" srcId="{2C7C0432-968F-4C9D-AD68-B780F5CA5029}" destId="{1855CBBC-E304-4A24-AE55-7BCD854F91C0}" srcOrd="3" destOrd="0" presId="urn:microsoft.com/office/officeart/2018/2/layout/IconVerticalSolidList"/>
    <dgm:cxn modelId="{1745C5D4-38C5-5E47-B412-FEDCECC3B37A}" type="presParOf" srcId="{88585DDB-2531-4657-85EA-367829C33AD4}" destId="{FD136F19-A0E1-4BF1-98C8-2F221E2D8838}" srcOrd="3" destOrd="0" presId="urn:microsoft.com/office/officeart/2018/2/layout/IconVerticalSolidList"/>
    <dgm:cxn modelId="{67697462-129B-1448-A668-3E2FE721F591}" type="presParOf" srcId="{88585DDB-2531-4657-85EA-367829C33AD4}" destId="{4F9A611F-3F26-4E1F-B74C-CD2274C10FD2}" srcOrd="4" destOrd="0" presId="urn:microsoft.com/office/officeart/2018/2/layout/IconVerticalSolidList"/>
    <dgm:cxn modelId="{AEB65777-C608-AA40-812A-94E3238C995B}" type="presParOf" srcId="{4F9A611F-3F26-4E1F-B74C-CD2274C10FD2}" destId="{EBE87A9E-B322-4665-88B3-CD9A7FA95718}" srcOrd="0" destOrd="0" presId="urn:microsoft.com/office/officeart/2018/2/layout/IconVerticalSolidList"/>
    <dgm:cxn modelId="{04D526EF-2E12-0149-B225-0EBFEB04C6B4}" type="presParOf" srcId="{4F9A611F-3F26-4E1F-B74C-CD2274C10FD2}" destId="{D61E464F-0BC6-4D87-BFF9-4A4789FACA7B}" srcOrd="1" destOrd="0" presId="urn:microsoft.com/office/officeart/2018/2/layout/IconVerticalSolidList"/>
    <dgm:cxn modelId="{636A9A9B-0C56-7C4B-83CB-97188C9AFD25}" type="presParOf" srcId="{4F9A611F-3F26-4E1F-B74C-CD2274C10FD2}" destId="{F1FAE7A5-B93B-4F7B-899A-E39AD3534E22}" srcOrd="2" destOrd="0" presId="urn:microsoft.com/office/officeart/2018/2/layout/IconVerticalSolidList"/>
    <dgm:cxn modelId="{6FDA86D2-581A-D341-A3C1-DF5737A96BA6}" type="presParOf" srcId="{4F9A611F-3F26-4E1F-B74C-CD2274C10FD2}" destId="{959B078C-77AC-40BE-8E0B-E53FF7E60D3A}" srcOrd="3" destOrd="0" presId="urn:microsoft.com/office/officeart/2018/2/layout/IconVerticalSolidList"/>
    <dgm:cxn modelId="{6E38D351-663A-9340-9CE0-EDFAEDA3DEDA}" type="presParOf" srcId="{88585DDB-2531-4657-85EA-367829C33AD4}" destId="{991F3BBB-1772-4639-900C-67EBDC3F025E}" srcOrd="5" destOrd="0" presId="urn:microsoft.com/office/officeart/2018/2/layout/IconVerticalSolidList"/>
    <dgm:cxn modelId="{AF83EAAC-65B2-9140-9AC3-6A83A3CB2815}" type="presParOf" srcId="{88585DDB-2531-4657-85EA-367829C33AD4}" destId="{C43050AA-8EE6-4DBB-8887-CC5B6BE273A9}" srcOrd="6" destOrd="0" presId="urn:microsoft.com/office/officeart/2018/2/layout/IconVerticalSolidList"/>
    <dgm:cxn modelId="{8797E427-B168-FF49-8299-703EC3231458}" type="presParOf" srcId="{C43050AA-8EE6-4DBB-8887-CC5B6BE273A9}" destId="{9B8830AD-B8A2-4C25-A91C-E79CC8267A8A}" srcOrd="0" destOrd="0" presId="urn:microsoft.com/office/officeart/2018/2/layout/IconVerticalSolidList"/>
    <dgm:cxn modelId="{999F8776-8CBF-A94F-B7FE-5B15DCA48CEB}" type="presParOf" srcId="{C43050AA-8EE6-4DBB-8887-CC5B6BE273A9}" destId="{E5219433-C5B7-40F0-9EDC-CC618FFF65E9}" srcOrd="1" destOrd="0" presId="urn:microsoft.com/office/officeart/2018/2/layout/IconVerticalSolidList"/>
    <dgm:cxn modelId="{365F6A96-67A3-C242-BE42-940D1139055E}" type="presParOf" srcId="{C43050AA-8EE6-4DBB-8887-CC5B6BE273A9}" destId="{11ED70D4-90ED-4B3F-A2BE-E15ED22719E5}" srcOrd="2" destOrd="0" presId="urn:microsoft.com/office/officeart/2018/2/layout/IconVerticalSolidList"/>
    <dgm:cxn modelId="{49109738-5772-1C46-AA82-D49ACB453A7A}" type="presParOf" srcId="{C43050AA-8EE6-4DBB-8887-CC5B6BE273A9}" destId="{DB9414CC-E9C8-4FAB-B456-3E93D3F35EB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D8858C-5ED1-4613-AE0F-81D992F17666}"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40C24D50-443D-4250-B004-EF66FA6FCD6A}">
      <dgm:prSet/>
      <dgm:spPr/>
      <dgm:t>
        <a:bodyPr/>
        <a:lstStyle/>
        <a:p>
          <a:pPr>
            <a:lnSpc>
              <a:spcPct val="100000"/>
            </a:lnSpc>
            <a:defRPr b="1"/>
          </a:pPr>
          <a:r>
            <a:rPr lang="en-US"/>
            <a:t>Statistical Analysis Software:</a:t>
          </a:r>
        </a:p>
      </dgm:t>
    </dgm:pt>
    <dgm:pt modelId="{FFA48B85-8682-428E-B229-536C09460497}" type="parTrans" cxnId="{283FE740-AFA8-4694-961F-AAC4025EC6D3}">
      <dgm:prSet/>
      <dgm:spPr/>
      <dgm:t>
        <a:bodyPr/>
        <a:lstStyle/>
        <a:p>
          <a:endParaRPr lang="en-US"/>
        </a:p>
      </dgm:t>
    </dgm:pt>
    <dgm:pt modelId="{4E080FF5-45ED-4941-BB2D-CE9672928737}" type="sibTrans" cxnId="{283FE740-AFA8-4694-961F-AAC4025EC6D3}">
      <dgm:prSet/>
      <dgm:spPr/>
      <dgm:t>
        <a:bodyPr/>
        <a:lstStyle/>
        <a:p>
          <a:endParaRPr lang="en-US"/>
        </a:p>
      </dgm:t>
    </dgm:pt>
    <dgm:pt modelId="{B3DDB33C-FD78-4905-A75A-F6B21A239C68}">
      <dgm:prSet/>
      <dgm:spPr/>
      <dgm:t>
        <a:bodyPr/>
        <a:lstStyle/>
        <a:p>
          <a:pPr>
            <a:lnSpc>
              <a:spcPct val="100000"/>
            </a:lnSpc>
          </a:pPr>
          <a:r>
            <a:rPr lang="en-US"/>
            <a:t>Examples: R, SAS, SPSS</a:t>
          </a:r>
        </a:p>
      </dgm:t>
    </dgm:pt>
    <dgm:pt modelId="{A12B15A7-85E7-4EDA-BCCD-733B2D8A48DE}" type="parTrans" cxnId="{F6E2CC4B-646A-4A02-88AF-5173BD87F9D6}">
      <dgm:prSet/>
      <dgm:spPr/>
      <dgm:t>
        <a:bodyPr/>
        <a:lstStyle/>
        <a:p>
          <a:endParaRPr lang="en-US"/>
        </a:p>
      </dgm:t>
    </dgm:pt>
    <dgm:pt modelId="{1D64B0F3-1942-49D1-B532-992CD221DF22}" type="sibTrans" cxnId="{F6E2CC4B-646A-4A02-88AF-5173BD87F9D6}">
      <dgm:prSet/>
      <dgm:spPr/>
      <dgm:t>
        <a:bodyPr/>
        <a:lstStyle/>
        <a:p>
          <a:endParaRPr lang="en-US"/>
        </a:p>
      </dgm:t>
    </dgm:pt>
    <dgm:pt modelId="{C4CD9251-60EF-42A4-B938-0C631F6B96DD}">
      <dgm:prSet/>
      <dgm:spPr/>
      <dgm:t>
        <a:bodyPr/>
        <a:lstStyle/>
        <a:p>
          <a:pPr>
            <a:lnSpc>
              <a:spcPct val="100000"/>
            </a:lnSpc>
          </a:pPr>
          <a:r>
            <a:rPr lang="en-US"/>
            <a:t>Functionality: Provides a wide range of statistical methods and algorithms for exploratory data analysis, hypothesis testing, and predictive modeling.</a:t>
          </a:r>
        </a:p>
      </dgm:t>
    </dgm:pt>
    <dgm:pt modelId="{4F69130C-9009-4547-A8D6-FC49A25063B7}" type="parTrans" cxnId="{3085FB35-5092-4886-AD60-4497AA75AA5E}">
      <dgm:prSet/>
      <dgm:spPr/>
      <dgm:t>
        <a:bodyPr/>
        <a:lstStyle/>
        <a:p>
          <a:endParaRPr lang="en-US"/>
        </a:p>
      </dgm:t>
    </dgm:pt>
    <dgm:pt modelId="{66DA2CAE-E5F0-4A0A-A890-8FC8BD38ADDC}" type="sibTrans" cxnId="{3085FB35-5092-4886-AD60-4497AA75AA5E}">
      <dgm:prSet/>
      <dgm:spPr/>
      <dgm:t>
        <a:bodyPr/>
        <a:lstStyle/>
        <a:p>
          <a:endParaRPr lang="en-US"/>
        </a:p>
      </dgm:t>
    </dgm:pt>
    <dgm:pt modelId="{BD6DBAE1-97B5-41A6-B3D3-485218D05BFB}">
      <dgm:prSet/>
      <dgm:spPr/>
      <dgm:t>
        <a:bodyPr/>
        <a:lstStyle/>
        <a:p>
          <a:pPr>
            <a:lnSpc>
              <a:spcPct val="100000"/>
            </a:lnSpc>
            <a:defRPr b="1"/>
          </a:pPr>
          <a:r>
            <a:rPr lang="en-US" dirty="0"/>
            <a:t>Machine Learning Libraries:</a:t>
          </a:r>
        </a:p>
      </dgm:t>
    </dgm:pt>
    <dgm:pt modelId="{E037E9D2-B05A-42F5-9146-969FF9854FDE}" type="parTrans" cxnId="{606008C3-6BF4-4935-BB7D-A9186B0D22F5}">
      <dgm:prSet/>
      <dgm:spPr/>
      <dgm:t>
        <a:bodyPr/>
        <a:lstStyle/>
        <a:p>
          <a:endParaRPr lang="en-US"/>
        </a:p>
      </dgm:t>
    </dgm:pt>
    <dgm:pt modelId="{10119453-4B64-4B6A-A540-E1F3C56B3D57}" type="sibTrans" cxnId="{606008C3-6BF4-4935-BB7D-A9186B0D22F5}">
      <dgm:prSet/>
      <dgm:spPr/>
      <dgm:t>
        <a:bodyPr/>
        <a:lstStyle/>
        <a:p>
          <a:endParaRPr lang="en-US"/>
        </a:p>
      </dgm:t>
    </dgm:pt>
    <dgm:pt modelId="{FDB99FB8-6CCC-4940-AD78-8F4D24B64DBE}">
      <dgm:prSet/>
      <dgm:spPr/>
      <dgm:t>
        <a:bodyPr/>
        <a:lstStyle/>
        <a:p>
          <a:pPr>
            <a:lnSpc>
              <a:spcPct val="100000"/>
            </a:lnSpc>
          </a:pPr>
          <a:r>
            <a:rPr lang="en-US"/>
            <a:t>Examples: Scikit-learn (Python), TensorFlow, PyTorch</a:t>
          </a:r>
        </a:p>
      </dgm:t>
    </dgm:pt>
    <dgm:pt modelId="{B42DB171-7A46-45B0-9A23-8EEF9964680D}" type="parTrans" cxnId="{2D6CF3FD-1F16-4F2D-B881-28EA9E06AEF2}">
      <dgm:prSet/>
      <dgm:spPr/>
      <dgm:t>
        <a:bodyPr/>
        <a:lstStyle/>
        <a:p>
          <a:endParaRPr lang="en-US"/>
        </a:p>
      </dgm:t>
    </dgm:pt>
    <dgm:pt modelId="{92E3AF7A-6067-4232-B368-636D90449811}" type="sibTrans" cxnId="{2D6CF3FD-1F16-4F2D-B881-28EA9E06AEF2}">
      <dgm:prSet/>
      <dgm:spPr/>
      <dgm:t>
        <a:bodyPr/>
        <a:lstStyle/>
        <a:p>
          <a:endParaRPr lang="en-US"/>
        </a:p>
      </dgm:t>
    </dgm:pt>
    <dgm:pt modelId="{47DAEE4C-A3A9-4610-A307-5B3D4D8907C7}">
      <dgm:prSet/>
      <dgm:spPr/>
      <dgm:t>
        <a:bodyPr/>
        <a:lstStyle/>
        <a:p>
          <a:pPr>
            <a:lnSpc>
              <a:spcPct val="100000"/>
            </a:lnSpc>
          </a:pPr>
          <a:r>
            <a:rPr lang="en-US"/>
            <a:t>Functionality: Offers algorithms and tools for building and deploying machine learning models for classification, regression, clustering, and more.</a:t>
          </a:r>
        </a:p>
      </dgm:t>
    </dgm:pt>
    <dgm:pt modelId="{C5C2547E-0F84-4350-9F66-FABC1873D0ED}" type="parTrans" cxnId="{B9ADD294-1A76-4694-97A7-CA516FE7E30E}">
      <dgm:prSet/>
      <dgm:spPr/>
      <dgm:t>
        <a:bodyPr/>
        <a:lstStyle/>
        <a:p>
          <a:endParaRPr lang="en-US"/>
        </a:p>
      </dgm:t>
    </dgm:pt>
    <dgm:pt modelId="{4C30C901-2149-4A2C-854E-16E0A0286598}" type="sibTrans" cxnId="{B9ADD294-1A76-4694-97A7-CA516FE7E30E}">
      <dgm:prSet/>
      <dgm:spPr/>
      <dgm:t>
        <a:bodyPr/>
        <a:lstStyle/>
        <a:p>
          <a:endParaRPr lang="en-US"/>
        </a:p>
      </dgm:t>
    </dgm:pt>
    <dgm:pt modelId="{CE2274FC-A9FE-4809-88A2-5FD2D3FB20FD}">
      <dgm:prSet/>
      <dgm:spPr/>
      <dgm:t>
        <a:bodyPr/>
        <a:lstStyle/>
        <a:p>
          <a:pPr>
            <a:lnSpc>
              <a:spcPct val="100000"/>
            </a:lnSpc>
            <a:defRPr b="1"/>
          </a:pPr>
          <a:r>
            <a:rPr lang="en-US"/>
            <a:t>Big Data Analytics Platforms:</a:t>
          </a:r>
        </a:p>
      </dgm:t>
    </dgm:pt>
    <dgm:pt modelId="{6F5348C0-B72E-414D-97E8-658CBEA55168}" type="parTrans" cxnId="{44F83656-52B1-493F-8F68-DAF9F23D393C}">
      <dgm:prSet/>
      <dgm:spPr/>
      <dgm:t>
        <a:bodyPr/>
        <a:lstStyle/>
        <a:p>
          <a:endParaRPr lang="en-US"/>
        </a:p>
      </dgm:t>
    </dgm:pt>
    <dgm:pt modelId="{2E89D287-BDEC-4C3E-AF1F-D702BD160D6D}" type="sibTrans" cxnId="{44F83656-52B1-493F-8F68-DAF9F23D393C}">
      <dgm:prSet/>
      <dgm:spPr/>
      <dgm:t>
        <a:bodyPr/>
        <a:lstStyle/>
        <a:p>
          <a:endParaRPr lang="en-US"/>
        </a:p>
      </dgm:t>
    </dgm:pt>
    <dgm:pt modelId="{6D02A6B8-71CA-4D5A-AC49-502457C8B9C0}">
      <dgm:prSet/>
      <dgm:spPr/>
      <dgm:t>
        <a:bodyPr/>
        <a:lstStyle/>
        <a:p>
          <a:pPr>
            <a:lnSpc>
              <a:spcPct val="100000"/>
            </a:lnSpc>
          </a:pPr>
          <a:r>
            <a:rPr lang="en-US"/>
            <a:t>Examples: Apache Hadoop, Apache Spark, Databricks</a:t>
          </a:r>
        </a:p>
      </dgm:t>
    </dgm:pt>
    <dgm:pt modelId="{2A40EAC2-28D5-4916-8280-A1E774094AF1}" type="parTrans" cxnId="{BEE158A3-002F-4E78-A39E-72CFEF186381}">
      <dgm:prSet/>
      <dgm:spPr/>
      <dgm:t>
        <a:bodyPr/>
        <a:lstStyle/>
        <a:p>
          <a:endParaRPr lang="en-US"/>
        </a:p>
      </dgm:t>
    </dgm:pt>
    <dgm:pt modelId="{31B27D6E-3F0D-42EB-8851-813BC9636E51}" type="sibTrans" cxnId="{BEE158A3-002F-4E78-A39E-72CFEF186381}">
      <dgm:prSet/>
      <dgm:spPr/>
      <dgm:t>
        <a:bodyPr/>
        <a:lstStyle/>
        <a:p>
          <a:endParaRPr lang="en-US"/>
        </a:p>
      </dgm:t>
    </dgm:pt>
    <dgm:pt modelId="{8E1CEA41-316B-450F-8D86-52B6BB2F1A34}">
      <dgm:prSet/>
      <dgm:spPr/>
      <dgm:t>
        <a:bodyPr/>
        <a:lstStyle/>
        <a:p>
          <a:pPr>
            <a:lnSpc>
              <a:spcPct val="100000"/>
            </a:lnSpc>
          </a:pPr>
          <a:r>
            <a:rPr lang="en-US"/>
            <a:t>Functionality: Enables distributed processing of large-scale datasets across clusters of computers, supporting advanced analytics and machine learning tasks.</a:t>
          </a:r>
        </a:p>
      </dgm:t>
    </dgm:pt>
    <dgm:pt modelId="{0962E24A-FC31-496F-B7D0-2ABC2121F841}" type="parTrans" cxnId="{B92901D4-C0D3-457B-B55B-0DB9C870A3C1}">
      <dgm:prSet/>
      <dgm:spPr/>
      <dgm:t>
        <a:bodyPr/>
        <a:lstStyle/>
        <a:p>
          <a:endParaRPr lang="en-US"/>
        </a:p>
      </dgm:t>
    </dgm:pt>
    <dgm:pt modelId="{EA4AFB96-78F9-4082-9AB9-3462FE659927}" type="sibTrans" cxnId="{B92901D4-C0D3-457B-B55B-0DB9C870A3C1}">
      <dgm:prSet/>
      <dgm:spPr/>
      <dgm:t>
        <a:bodyPr/>
        <a:lstStyle/>
        <a:p>
          <a:endParaRPr lang="en-US"/>
        </a:p>
      </dgm:t>
    </dgm:pt>
    <dgm:pt modelId="{98019C83-DB7C-40D8-8577-DE065D2CD784}" type="pres">
      <dgm:prSet presAssocID="{25D8858C-5ED1-4613-AE0F-81D992F17666}" presName="root" presStyleCnt="0">
        <dgm:presLayoutVars>
          <dgm:dir/>
          <dgm:resizeHandles val="exact"/>
        </dgm:presLayoutVars>
      </dgm:prSet>
      <dgm:spPr/>
    </dgm:pt>
    <dgm:pt modelId="{0E591011-8EA6-4B87-9A72-2B79731A63CA}" type="pres">
      <dgm:prSet presAssocID="{40C24D50-443D-4250-B004-EF66FA6FCD6A}" presName="compNode" presStyleCnt="0"/>
      <dgm:spPr/>
    </dgm:pt>
    <dgm:pt modelId="{AA6ACA4E-E344-4B9B-AF08-252C77B086DA}" type="pres">
      <dgm:prSet presAssocID="{40C24D50-443D-4250-B004-EF66FA6FCD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907921F2-193B-48FE-B6DE-E075B9BB7B54}" type="pres">
      <dgm:prSet presAssocID="{40C24D50-443D-4250-B004-EF66FA6FCD6A}" presName="iconSpace" presStyleCnt="0"/>
      <dgm:spPr/>
    </dgm:pt>
    <dgm:pt modelId="{44B37C61-47B3-490B-8581-0A40F414170B}" type="pres">
      <dgm:prSet presAssocID="{40C24D50-443D-4250-B004-EF66FA6FCD6A}" presName="parTx" presStyleLbl="revTx" presStyleIdx="0" presStyleCnt="6">
        <dgm:presLayoutVars>
          <dgm:chMax val="0"/>
          <dgm:chPref val="0"/>
        </dgm:presLayoutVars>
      </dgm:prSet>
      <dgm:spPr/>
    </dgm:pt>
    <dgm:pt modelId="{C70242D4-0C31-4D5D-857B-EAE4634EBDE2}" type="pres">
      <dgm:prSet presAssocID="{40C24D50-443D-4250-B004-EF66FA6FCD6A}" presName="txSpace" presStyleCnt="0"/>
      <dgm:spPr/>
    </dgm:pt>
    <dgm:pt modelId="{28DD6579-7115-4B54-A35F-0EFB87313942}" type="pres">
      <dgm:prSet presAssocID="{40C24D50-443D-4250-B004-EF66FA6FCD6A}" presName="desTx" presStyleLbl="revTx" presStyleIdx="1" presStyleCnt="6">
        <dgm:presLayoutVars/>
      </dgm:prSet>
      <dgm:spPr/>
    </dgm:pt>
    <dgm:pt modelId="{1E76503C-99AC-4D0F-B337-8DA61D66103A}" type="pres">
      <dgm:prSet presAssocID="{4E080FF5-45ED-4941-BB2D-CE9672928737}" presName="sibTrans" presStyleCnt="0"/>
      <dgm:spPr/>
    </dgm:pt>
    <dgm:pt modelId="{1C961D28-EB45-4ED4-A1B0-A8894A865319}" type="pres">
      <dgm:prSet presAssocID="{BD6DBAE1-97B5-41A6-B3D3-485218D05BFB}" presName="compNode" presStyleCnt="0"/>
      <dgm:spPr/>
    </dgm:pt>
    <dgm:pt modelId="{A6B06FFC-CA76-4AD2-B2D6-9F109E73213A}" type="pres">
      <dgm:prSet presAssocID="{BD6DBAE1-97B5-41A6-B3D3-485218D05BF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532D882F-3436-4FD0-A37E-635BCFFE1602}" type="pres">
      <dgm:prSet presAssocID="{BD6DBAE1-97B5-41A6-B3D3-485218D05BFB}" presName="iconSpace" presStyleCnt="0"/>
      <dgm:spPr/>
    </dgm:pt>
    <dgm:pt modelId="{603743E4-7865-4FDA-9F67-6D4C4E3AB86B}" type="pres">
      <dgm:prSet presAssocID="{BD6DBAE1-97B5-41A6-B3D3-485218D05BFB}" presName="parTx" presStyleLbl="revTx" presStyleIdx="2" presStyleCnt="6">
        <dgm:presLayoutVars>
          <dgm:chMax val="0"/>
          <dgm:chPref val="0"/>
        </dgm:presLayoutVars>
      </dgm:prSet>
      <dgm:spPr/>
    </dgm:pt>
    <dgm:pt modelId="{88EF833A-90E7-4918-B70B-EE83520A228E}" type="pres">
      <dgm:prSet presAssocID="{BD6DBAE1-97B5-41A6-B3D3-485218D05BFB}" presName="txSpace" presStyleCnt="0"/>
      <dgm:spPr/>
    </dgm:pt>
    <dgm:pt modelId="{64725846-A5D7-409A-8AB8-954545F44060}" type="pres">
      <dgm:prSet presAssocID="{BD6DBAE1-97B5-41A6-B3D3-485218D05BFB}" presName="desTx" presStyleLbl="revTx" presStyleIdx="3" presStyleCnt="6">
        <dgm:presLayoutVars/>
      </dgm:prSet>
      <dgm:spPr/>
    </dgm:pt>
    <dgm:pt modelId="{7E511BC5-EC15-46D1-BA40-8AA3E171877D}" type="pres">
      <dgm:prSet presAssocID="{10119453-4B64-4B6A-A540-E1F3C56B3D57}" presName="sibTrans" presStyleCnt="0"/>
      <dgm:spPr/>
    </dgm:pt>
    <dgm:pt modelId="{B3FA55DF-A0A2-4240-9E88-1147D4DB80DD}" type="pres">
      <dgm:prSet presAssocID="{CE2274FC-A9FE-4809-88A2-5FD2D3FB20FD}" presName="compNode" presStyleCnt="0"/>
      <dgm:spPr/>
    </dgm:pt>
    <dgm:pt modelId="{D7FA8CD2-5150-422B-8BA3-1A7393A23F52}" type="pres">
      <dgm:prSet presAssocID="{CE2274FC-A9FE-4809-88A2-5FD2D3FB20F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F9B2D458-A467-417B-8C86-A0B02A9E5E51}" type="pres">
      <dgm:prSet presAssocID="{CE2274FC-A9FE-4809-88A2-5FD2D3FB20FD}" presName="iconSpace" presStyleCnt="0"/>
      <dgm:spPr/>
    </dgm:pt>
    <dgm:pt modelId="{AB602E8A-B0A6-4327-A8C4-66D2BB421138}" type="pres">
      <dgm:prSet presAssocID="{CE2274FC-A9FE-4809-88A2-5FD2D3FB20FD}" presName="parTx" presStyleLbl="revTx" presStyleIdx="4" presStyleCnt="6">
        <dgm:presLayoutVars>
          <dgm:chMax val="0"/>
          <dgm:chPref val="0"/>
        </dgm:presLayoutVars>
      </dgm:prSet>
      <dgm:spPr/>
    </dgm:pt>
    <dgm:pt modelId="{A47808C8-50EC-4449-8D13-E51E1E13DC8E}" type="pres">
      <dgm:prSet presAssocID="{CE2274FC-A9FE-4809-88A2-5FD2D3FB20FD}" presName="txSpace" presStyleCnt="0"/>
      <dgm:spPr/>
    </dgm:pt>
    <dgm:pt modelId="{6DFE563A-2DC1-4622-B54C-478450F65AE4}" type="pres">
      <dgm:prSet presAssocID="{CE2274FC-A9FE-4809-88A2-5FD2D3FB20FD}" presName="desTx" presStyleLbl="revTx" presStyleIdx="5" presStyleCnt="6">
        <dgm:presLayoutVars/>
      </dgm:prSet>
      <dgm:spPr/>
    </dgm:pt>
  </dgm:ptLst>
  <dgm:cxnLst>
    <dgm:cxn modelId="{F6C77207-95A9-49CD-A44F-4B73211B25EA}" type="presOf" srcId="{40C24D50-443D-4250-B004-EF66FA6FCD6A}" destId="{44B37C61-47B3-490B-8581-0A40F414170B}" srcOrd="0" destOrd="0" presId="urn:microsoft.com/office/officeart/2018/2/layout/IconLabelDescriptionList"/>
    <dgm:cxn modelId="{785EDD14-598C-4AA1-B0CF-BD46F3176E9A}" type="presOf" srcId="{B3DDB33C-FD78-4905-A75A-F6B21A239C68}" destId="{28DD6579-7115-4B54-A35F-0EFB87313942}" srcOrd="0" destOrd="0" presId="urn:microsoft.com/office/officeart/2018/2/layout/IconLabelDescriptionList"/>
    <dgm:cxn modelId="{0F652534-6454-467F-8739-810FEC1F4DF3}" type="presOf" srcId="{47DAEE4C-A3A9-4610-A307-5B3D4D8907C7}" destId="{64725846-A5D7-409A-8AB8-954545F44060}" srcOrd="0" destOrd="1" presId="urn:microsoft.com/office/officeart/2018/2/layout/IconLabelDescriptionList"/>
    <dgm:cxn modelId="{3085FB35-5092-4886-AD60-4497AA75AA5E}" srcId="{40C24D50-443D-4250-B004-EF66FA6FCD6A}" destId="{C4CD9251-60EF-42A4-B938-0C631F6B96DD}" srcOrd="1" destOrd="0" parTransId="{4F69130C-9009-4547-A8D6-FC49A25063B7}" sibTransId="{66DA2CAE-E5F0-4A0A-A890-8FC8BD38ADDC}"/>
    <dgm:cxn modelId="{283FE740-AFA8-4694-961F-AAC4025EC6D3}" srcId="{25D8858C-5ED1-4613-AE0F-81D992F17666}" destId="{40C24D50-443D-4250-B004-EF66FA6FCD6A}" srcOrd="0" destOrd="0" parTransId="{FFA48B85-8682-428E-B229-536C09460497}" sibTransId="{4E080FF5-45ED-4941-BB2D-CE9672928737}"/>
    <dgm:cxn modelId="{F6E2CC4B-646A-4A02-88AF-5173BD87F9D6}" srcId="{40C24D50-443D-4250-B004-EF66FA6FCD6A}" destId="{B3DDB33C-FD78-4905-A75A-F6B21A239C68}" srcOrd="0" destOrd="0" parTransId="{A12B15A7-85E7-4EDA-BCCD-733B2D8A48DE}" sibTransId="{1D64B0F3-1942-49D1-B532-992CD221DF22}"/>
    <dgm:cxn modelId="{44F83656-52B1-493F-8F68-DAF9F23D393C}" srcId="{25D8858C-5ED1-4613-AE0F-81D992F17666}" destId="{CE2274FC-A9FE-4809-88A2-5FD2D3FB20FD}" srcOrd="2" destOrd="0" parTransId="{6F5348C0-B72E-414D-97E8-658CBEA55168}" sibTransId="{2E89D287-BDEC-4C3E-AF1F-D702BD160D6D}"/>
    <dgm:cxn modelId="{B6CB6E60-CEEF-4BF7-85F4-714EB78F273F}" type="presOf" srcId="{FDB99FB8-6CCC-4940-AD78-8F4D24B64DBE}" destId="{64725846-A5D7-409A-8AB8-954545F44060}" srcOrd="0" destOrd="0" presId="urn:microsoft.com/office/officeart/2018/2/layout/IconLabelDescriptionList"/>
    <dgm:cxn modelId="{35D75A67-594C-4BC3-8CB7-7F3112CD42FD}" type="presOf" srcId="{C4CD9251-60EF-42A4-B938-0C631F6B96DD}" destId="{28DD6579-7115-4B54-A35F-0EFB87313942}" srcOrd="0" destOrd="1" presId="urn:microsoft.com/office/officeart/2018/2/layout/IconLabelDescriptionList"/>
    <dgm:cxn modelId="{E25C9368-D12D-43BD-B131-B9962EC6FCE5}" type="presOf" srcId="{BD6DBAE1-97B5-41A6-B3D3-485218D05BFB}" destId="{603743E4-7865-4FDA-9F67-6D4C4E3AB86B}" srcOrd="0" destOrd="0" presId="urn:microsoft.com/office/officeart/2018/2/layout/IconLabelDescriptionList"/>
    <dgm:cxn modelId="{F7DB658C-3E2C-41AF-832F-546822B46356}" type="presOf" srcId="{25D8858C-5ED1-4613-AE0F-81D992F17666}" destId="{98019C83-DB7C-40D8-8577-DE065D2CD784}" srcOrd="0" destOrd="0" presId="urn:microsoft.com/office/officeart/2018/2/layout/IconLabelDescriptionList"/>
    <dgm:cxn modelId="{B9ADD294-1A76-4694-97A7-CA516FE7E30E}" srcId="{BD6DBAE1-97B5-41A6-B3D3-485218D05BFB}" destId="{47DAEE4C-A3A9-4610-A307-5B3D4D8907C7}" srcOrd="1" destOrd="0" parTransId="{C5C2547E-0F84-4350-9F66-FABC1873D0ED}" sibTransId="{4C30C901-2149-4A2C-854E-16E0A0286598}"/>
    <dgm:cxn modelId="{BEE158A3-002F-4E78-A39E-72CFEF186381}" srcId="{CE2274FC-A9FE-4809-88A2-5FD2D3FB20FD}" destId="{6D02A6B8-71CA-4D5A-AC49-502457C8B9C0}" srcOrd="0" destOrd="0" parTransId="{2A40EAC2-28D5-4916-8280-A1E774094AF1}" sibTransId="{31B27D6E-3F0D-42EB-8851-813BC9636E51}"/>
    <dgm:cxn modelId="{BA1C50B9-6395-49FE-9518-4F3B3179434F}" type="presOf" srcId="{6D02A6B8-71CA-4D5A-AC49-502457C8B9C0}" destId="{6DFE563A-2DC1-4622-B54C-478450F65AE4}" srcOrd="0" destOrd="0" presId="urn:microsoft.com/office/officeart/2018/2/layout/IconLabelDescriptionList"/>
    <dgm:cxn modelId="{606008C3-6BF4-4935-BB7D-A9186B0D22F5}" srcId="{25D8858C-5ED1-4613-AE0F-81D992F17666}" destId="{BD6DBAE1-97B5-41A6-B3D3-485218D05BFB}" srcOrd="1" destOrd="0" parTransId="{E037E9D2-B05A-42F5-9146-969FF9854FDE}" sibTransId="{10119453-4B64-4B6A-A540-E1F3C56B3D57}"/>
    <dgm:cxn modelId="{B92901D4-C0D3-457B-B55B-0DB9C870A3C1}" srcId="{CE2274FC-A9FE-4809-88A2-5FD2D3FB20FD}" destId="{8E1CEA41-316B-450F-8D86-52B6BB2F1A34}" srcOrd="1" destOrd="0" parTransId="{0962E24A-FC31-496F-B7D0-2ABC2121F841}" sibTransId="{EA4AFB96-78F9-4082-9AB9-3462FE659927}"/>
    <dgm:cxn modelId="{621526E5-F3C5-48E1-84C8-D0538A6F4005}" type="presOf" srcId="{CE2274FC-A9FE-4809-88A2-5FD2D3FB20FD}" destId="{AB602E8A-B0A6-4327-A8C4-66D2BB421138}" srcOrd="0" destOrd="0" presId="urn:microsoft.com/office/officeart/2018/2/layout/IconLabelDescriptionList"/>
    <dgm:cxn modelId="{D83F10ED-F076-48D0-8182-7490E9E7CE41}" type="presOf" srcId="{8E1CEA41-316B-450F-8D86-52B6BB2F1A34}" destId="{6DFE563A-2DC1-4622-B54C-478450F65AE4}" srcOrd="0" destOrd="1" presId="urn:microsoft.com/office/officeart/2018/2/layout/IconLabelDescriptionList"/>
    <dgm:cxn modelId="{2D6CF3FD-1F16-4F2D-B881-28EA9E06AEF2}" srcId="{BD6DBAE1-97B5-41A6-B3D3-485218D05BFB}" destId="{FDB99FB8-6CCC-4940-AD78-8F4D24B64DBE}" srcOrd="0" destOrd="0" parTransId="{B42DB171-7A46-45B0-9A23-8EEF9964680D}" sibTransId="{92E3AF7A-6067-4232-B368-636D90449811}"/>
    <dgm:cxn modelId="{9A116567-4E7E-42A0-A143-CA1C3D0DFEF8}" type="presParOf" srcId="{98019C83-DB7C-40D8-8577-DE065D2CD784}" destId="{0E591011-8EA6-4B87-9A72-2B79731A63CA}" srcOrd="0" destOrd="0" presId="urn:microsoft.com/office/officeart/2018/2/layout/IconLabelDescriptionList"/>
    <dgm:cxn modelId="{2124CBED-77DC-4EFE-A27E-AABE4AAE69A6}" type="presParOf" srcId="{0E591011-8EA6-4B87-9A72-2B79731A63CA}" destId="{AA6ACA4E-E344-4B9B-AF08-252C77B086DA}" srcOrd="0" destOrd="0" presId="urn:microsoft.com/office/officeart/2018/2/layout/IconLabelDescriptionList"/>
    <dgm:cxn modelId="{52F0C8F3-EDE2-49F7-9CBC-0DD4D235CCDC}" type="presParOf" srcId="{0E591011-8EA6-4B87-9A72-2B79731A63CA}" destId="{907921F2-193B-48FE-B6DE-E075B9BB7B54}" srcOrd="1" destOrd="0" presId="urn:microsoft.com/office/officeart/2018/2/layout/IconLabelDescriptionList"/>
    <dgm:cxn modelId="{255AA15B-81F2-47B7-97C6-B975DBB6D9BE}" type="presParOf" srcId="{0E591011-8EA6-4B87-9A72-2B79731A63CA}" destId="{44B37C61-47B3-490B-8581-0A40F414170B}" srcOrd="2" destOrd="0" presId="urn:microsoft.com/office/officeart/2018/2/layout/IconLabelDescriptionList"/>
    <dgm:cxn modelId="{2F6D4EE9-A45E-4BAB-9064-2C3A9C576870}" type="presParOf" srcId="{0E591011-8EA6-4B87-9A72-2B79731A63CA}" destId="{C70242D4-0C31-4D5D-857B-EAE4634EBDE2}" srcOrd="3" destOrd="0" presId="urn:microsoft.com/office/officeart/2018/2/layout/IconLabelDescriptionList"/>
    <dgm:cxn modelId="{F6A5EBDE-0499-45B6-AE6F-5F5223859C03}" type="presParOf" srcId="{0E591011-8EA6-4B87-9A72-2B79731A63CA}" destId="{28DD6579-7115-4B54-A35F-0EFB87313942}" srcOrd="4" destOrd="0" presId="urn:microsoft.com/office/officeart/2018/2/layout/IconLabelDescriptionList"/>
    <dgm:cxn modelId="{11185C7B-407D-435C-B8A8-FB324A806ADD}" type="presParOf" srcId="{98019C83-DB7C-40D8-8577-DE065D2CD784}" destId="{1E76503C-99AC-4D0F-B337-8DA61D66103A}" srcOrd="1" destOrd="0" presId="urn:microsoft.com/office/officeart/2018/2/layout/IconLabelDescriptionList"/>
    <dgm:cxn modelId="{DBC28A8C-140A-4AA1-A2D8-DF79E01D7D8B}" type="presParOf" srcId="{98019C83-DB7C-40D8-8577-DE065D2CD784}" destId="{1C961D28-EB45-4ED4-A1B0-A8894A865319}" srcOrd="2" destOrd="0" presId="urn:microsoft.com/office/officeart/2018/2/layout/IconLabelDescriptionList"/>
    <dgm:cxn modelId="{9EBBF240-6CCB-4EDF-8EA5-190C4198E47C}" type="presParOf" srcId="{1C961D28-EB45-4ED4-A1B0-A8894A865319}" destId="{A6B06FFC-CA76-4AD2-B2D6-9F109E73213A}" srcOrd="0" destOrd="0" presId="urn:microsoft.com/office/officeart/2018/2/layout/IconLabelDescriptionList"/>
    <dgm:cxn modelId="{69975F68-785B-4231-9386-991CF3ED6BDF}" type="presParOf" srcId="{1C961D28-EB45-4ED4-A1B0-A8894A865319}" destId="{532D882F-3436-4FD0-A37E-635BCFFE1602}" srcOrd="1" destOrd="0" presId="urn:microsoft.com/office/officeart/2018/2/layout/IconLabelDescriptionList"/>
    <dgm:cxn modelId="{A5BB4919-B46F-4948-AA74-8D20FA51DA55}" type="presParOf" srcId="{1C961D28-EB45-4ED4-A1B0-A8894A865319}" destId="{603743E4-7865-4FDA-9F67-6D4C4E3AB86B}" srcOrd="2" destOrd="0" presId="urn:microsoft.com/office/officeart/2018/2/layout/IconLabelDescriptionList"/>
    <dgm:cxn modelId="{5B38B5ED-4385-45B3-8930-C84A6C55ADCE}" type="presParOf" srcId="{1C961D28-EB45-4ED4-A1B0-A8894A865319}" destId="{88EF833A-90E7-4918-B70B-EE83520A228E}" srcOrd="3" destOrd="0" presId="urn:microsoft.com/office/officeart/2018/2/layout/IconLabelDescriptionList"/>
    <dgm:cxn modelId="{3E9531B4-1500-46B1-A953-E8EB44AA02C9}" type="presParOf" srcId="{1C961D28-EB45-4ED4-A1B0-A8894A865319}" destId="{64725846-A5D7-409A-8AB8-954545F44060}" srcOrd="4" destOrd="0" presId="urn:microsoft.com/office/officeart/2018/2/layout/IconLabelDescriptionList"/>
    <dgm:cxn modelId="{01734EA4-A8D6-44DC-9901-1EA2BDF2C895}" type="presParOf" srcId="{98019C83-DB7C-40D8-8577-DE065D2CD784}" destId="{7E511BC5-EC15-46D1-BA40-8AA3E171877D}" srcOrd="3" destOrd="0" presId="urn:microsoft.com/office/officeart/2018/2/layout/IconLabelDescriptionList"/>
    <dgm:cxn modelId="{5E2F609C-BBA3-45FF-909D-6D85796A8055}" type="presParOf" srcId="{98019C83-DB7C-40D8-8577-DE065D2CD784}" destId="{B3FA55DF-A0A2-4240-9E88-1147D4DB80DD}" srcOrd="4" destOrd="0" presId="urn:microsoft.com/office/officeart/2018/2/layout/IconLabelDescriptionList"/>
    <dgm:cxn modelId="{9DE7F467-7066-4ADD-81DB-B9B6B0E46E4F}" type="presParOf" srcId="{B3FA55DF-A0A2-4240-9E88-1147D4DB80DD}" destId="{D7FA8CD2-5150-422B-8BA3-1A7393A23F52}" srcOrd="0" destOrd="0" presId="urn:microsoft.com/office/officeart/2018/2/layout/IconLabelDescriptionList"/>
    <dgm:cxn modelId="{82E3471C-F515-4529-8051-A8A4C2A6D511}" type="presParOf" srcId="{B3FA55DF-A0A2-4240-9E88-1147D4DB80DD}" destId="{F9B2D458-A467-417B-8C86-A0B02A9E5E51}" srcOrd="1" destOrd="0" presId="urn:microsoft.com/office/officeart/2018/2/layout/IconLabelDescriptionList"/>
    <dgm:cxn modelId="{68F0A2B7-2F7B-41A0-8E5F-C3FAB979E063}" type="presParOf" srcId="{B3FA55DF-A0A2-4240-9E88-1147D4DB80DD}" destId="{AB602E8A-B0A6-4327-A8C4-66D2BB421138}" srcOrd="2" destOrd="0" presId="urn:microsoft.com/office/officeart/2018/2/layout/IconLabelDescriptionList"/>
    <dgm:cxn modelId="{3AE56C18-2021-46BB-8601-519240EB4297}" type="presParOf" srcId="{B3FA55DF-A0A2-4240-9E88-1147D4DB80DD}" destId="{A47808C8-50EC-4449-8D13-E51E1E13DC8E}" srcOrd="3" destOrd="0" presId="urn:microsoft.com/office/officeart/2018/2/layout/IconLabelDescriptionList"/>
    <dgm:cxn modelId="{F214E119-5C6F-422E-94EE-32B0BCA9FEAD}" type="presParOf" srcId="{B3FA55DF-A0A2-4240-9E88-1147D4DB80DD}" destId="{6DFE563A-2DC1-4622-B54C-478450F65AE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E0B833-314F-4CDF-BDE4-68747BC93F08}"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00132AA3-28DA-4F54-8ABF-4EEA9DC34C4C}">
      <dgm:prSet/>
      <dgm:spPr/>
      <dgm:t>
        <a:bodyPr/>
        <a:lstStyle/>
        <a:p>
          <a:r>
            <a:rPr lang="en-US"/>
            <a:t>Workflow Automation Platforms:</a:t>
          </a:r>
        </a:p>
      </dgm:t>
    </dgm:pt>
    <dgm:pt modelId="{996D5FAC-E6D7-407B-945B-E6B7F87A1FFD}" type="parTrans" cxnId="{86713F5A-B24A-4711-B3E1-2C49B1E930ED}">
      <dgm:prSet/>
      <dgm:spPr/>
      <dgm:t>
        <a:bodyPr/>
        <a:lstStyle/>
        <a:p>
          <a:endParaRPr lang="en-US"/>
        </a:p>
      </dgm:t>
    </dgm:pt>
    <dgm:pt modelId="{1A184736-CF54-4B8F-8CBB-93040D6BB971}" type="sibTrans" cxnId="{86713F5A-B24A-4711-B3E1-2C49B1E930ED}">
      <dgm:prSet/>
      <dgm:spPr/>
      <dgm:t>
        <a:bodyPr/>
        <a:lstStyle/>
        <a:p>
          <a:endParaRPr lang="en-US"/>
        </a:p>
      </dgm:t>
    </dgm:pt>
    <dgm:pt modelId="{846926A6-C3D4-43FD-B4E2-2F9E17280A9C}">
      <dgm:prSet/>
      <dgm:spPr/>
      <dgm:t>
        <a:bodyPr/>
        <a:lstStyle/>
        <a:p>
          <a:r>
            <a:rPr lang="en-US"/>
            <a:t>Examples: Apache Airflow, Luigi, Prefect</a:t>
          </a:r>
        </a:p>
      </dgm:t>
    </dgm:pt>
    <dgm:pt modelId="{A263A22B-A398-45C5-BA9C-32F681AAF856}" type="parTrans" cxnId="{7A3ACDC1-1756-4747-A0BA-FBA08F97D688}">
      <dgm:prSet/>
      <dgm:spPr/>
      <dgm:t>
        <a:bodyPr/>
        <a:lstStyle/>
        <a:p>
          <a:endParaRPr lang="en-US"/>
        </a:p>
      </dgm:t>
    </dgm:pt>
    <dgm:pt modelId="{83D4A671-9FD9-4E99-9379-9FB9610B5768}" type="sibTrans" cxnId="{7A3ACDC1-1756-4747-A0BA-FBA08F97D688}">
      <dgm:prSet/>
      <dgm:spPr/>
      <dgm:t>
        <a:bodyPr/>
        <a:lstStyle/>
        <a:p>
          <a:endParaRPr lang="en-US"/>
        </a:p>
      </dgm:t>
    </dgm:pt>
    <dgm:pt modelId="{2014DA25-9EB0-4339-905C-D739EE9D7E37}">
      <dgm:prSet/>
      <dgm:spPr/>
      <dgm:t>
        <a:bodyPr/>
        <a:lstStyle/>
        <a:p>
          <a:r>
            <a:rPr lang="en-US"/>
            <a:t>Functionality: Automates and orchestrates data pipelines, workflows, and tasks, ensuring efficient and reliable execution of data analytics processes.</a:t>
          </a:r>
        </a:p>
      </dgm:t>
    </dgm:pt>
    <dgm:pt modelId="{5A04701D-3A86-4B32-82D1-9047DD4456C8}" type="parTrans" cxnId="{413E5C48-FB01-4D0C-95A6-F222D624C338}">
      <dgm:prSet/>
      <dgm:spPr/>
      <dgm:t>
        <a:bodyPr/>
        <a:lstStyle/>
        <a:p>
          <a:endParaRPr lang="en-US"/>
        </a:p>
      </dgm:t>
    </dgm:pt>
    <dgm:pt modelId="{4AA55C3A-8447-4DE6-851D-8986C9636AD4}" type="sibTrans" cxnId="{413E5C48-FB01-4D0C-95A6-F222D624C338}">
      <dgm:prSet/>
      <dgm:spPr/>
      <dgm:t>
        <a:bodyPr/>
        <a:lstStyle/>
        <a:p>
          <a:endParaRPr lang="en-US"/>
        </a:p>
      </dgm:t>
    </dgm:pt>
    <dgm:pt modelId="{DFA8B64D-DEFD-44C5-8F5E-BFE169E7B649}">
      <dgm:prSet/>
      <dgm:spPr/>
      <dgm:t>
        <a:bodyPr/>
        <a:lstStyle/>
        <a:p>
          <a:r>
            <a:rPr lang="en-US"/>
            <a:t>Integration and API Tools:</a:t>
          </a:r>
        </a:p>
      </dgm:t>
    </dgm:pt>
    <dgm:pt modelId="{7C80F10A-1F57-4B92-BFDB-FB599EA6FF21}" type="parTrans" cxnId="{50CDF733-9D8F-4F2D-BDE2-2D74E81DFD4E}">
      <dgm:prSet/>
      <dgm:spPr/>
      <dgm:t>
        <a:bodyPr/>
        <a:lstStyle/>
        <a:p>
          <a:endParaRPr lang="en-US"/>
        </a:p>
      </dgm:t>
    </dgm:pt>
    <dgm:pt modelId="{84DC04D7-080C-44E3-96B3-B3766B78488E}" type="sibTrans" cxnId="{50CDF733-9D8F-4F2D-BDE2-2D74E81DFD4E}">
      <dgm:prSet/>
      <dgm:spPr/>
      <dgm:t>
        <a:bodyPr/>
        <a:lstStyle/>
        <a:p>
          <a:endParaRPr lang="en-US"/>
        </a:p>
      </dgm:t>
    </dgm:pt>
    <dgm:pt modelId="{9E964E03-8B78-407E-88C2-21E1378E5F34}">
      <dgm:prSet/>
      <dgm:spPr/>
      <dgm:t>
        <a:bodyPr/>
        <a:lstStyle/>
        <a:p>
          <a:r>
            <a:rPr lang="en-US"/>
            <a:t>Examples: Zapier, Segment, MuleSoft</a:t>
          </a:r>
        </a:p>
      </dgm:t>
    </dgm:pt>
    <dgm:pt modelId="{97BE00E7-0801-4F0E-BACC-99DDC8F44455}" type="parTrans" cxnId="{AFFD1D8B-F7FA-45A1-B443-C37988F612D6}">
      <dgm:prSet/>
      <dgm:spPr/>
      <dgm:t>
        <a:bodyPr/>
        <a:lstStyle/>
        <a:p>
          <a:endParaRPr lang="en-US"/>
        </a:p>
      </dgm:t>
    </dgm:pt>
    <dgm:pt modelId="{F9BD43D4-3B74-4EBC-B84C-322FAEF18658}" type="sibTrans" cxnId="{AFFD1D8B-F7FA-45A1-B443-C37988F612D6}">
      <dgm:prSet/>
      <dgm:spPr/>
      <dgm:t>
        <a:bodyPr/>
        <a:lstStyle/>
        <a:p>
          <a:endParaRPr lang="en-US"/>
        </a:p>
      </dgm:t>
    </dgm:pt>
    <dgm:pt modelId="{6111BA94-745E-4C69-A400-7849C8C3A422}">
      <dgm:prSet/>
      <dgm:spPr/>
      <dgm:t>
        <a:bodyPr/>
        <a:lstStyle/>
        <a:p>
          <a:r>
            <a:rPr lang="en-US"/>
            <a:t>Functionality: Facilitates data integration and interoperability between different systems, applications, and data sources, enabling seamless data flow across the organization.</a:t>
          </a:r>
        </a:p>
      </dgm:t>
    </dgm:pt>
    <dgm:pt modelId="{01176F31-4990-4DDE-8FF4-5D6840C2EF96}" type="parTrans" cxnId="{71F6484D-FF26-4604-9AFF-7E2E49FF53B4}">
      <dgm:prSet/>
      <dgm:spPr/>
      <dgm:t>
        <a:bodyPr/>
        <a:lstStyle/>
        <a:p>
          <a:endParaRPr lang="en-US"/>
        </a:p>
      </dgm:t>
    </dgm:pt>
    <dgm:pt modelId="{91412105-D8E8-4667-9771-03B30CDD7ADC}" type="sibTrans" cxnId="{71F6484D-FF26-4604-9AFF-7E2E49FF53B4}">
      <dgm:prSet/>
      <dgm:spPr/>
      <dgm:t>
        <a:bodyPr/>
        <a:lstStyle/>
        <a:p>
          <a:endParaRPr lang="en-US"/>
        </a:p>
      </dgm:t>
    </dgm:pt>
    <dgm:pt modelId="{790910D5-C429-6D46-9EEB-40C63A56CF09}" type="pres">
      <dgm:prSet presAssocID="{AAE0B833-314F-4CDF-BDE4-68747BC93F08}" presName="Name0" presStyleCnt="0">
        <dgm:presLayoutVars>
          <dgm:dir/>
          <dgm:animLvl val="lvl"/>
          <dgm:resizeHandles val="exact"/>
        </dgm:presLayoutVars>
      </dgm:prSet>
      <dgm:spPr/>
    </dgm:pt>
    <dgm:pt modelId="{39D6F3E4-F768-0442-B256-8B6A0B6C0CA9}" type="pres">
      <dgm:prSet presAssocID="{00132AA3-28DA-4F54-8ABF-4EEA9DC34C4C}" presName="linNode" presStyleCnt="0"/>
      <dgm:spPr/>
    </dgm:pt>
    <dgm:pt modelId="{A7C9DF82-BF50-3742-AE18-3AD997EA1DF8}" type="pres">
      <dgm:prSet presAssocID="{00132AA3-28DA-4F54-8ABF-4EEA9DC34C4C}" presName="parentText" presStyleLbl="node1" presStyleIdx="0" presStyleCnt="2">
        <dgm:presLayoutVars>
          <dgm:chMax val="1"/>
          <dgm:bulletEnabled val="1"/>
        </dgm:presLayoutVars>
      </dgm:prSet>
      <dgm:spPr/>
    </dgm:pt>
    <dgm:pt modelId="{8260E130-7C40-CA47-9C26-464CAE738A22}" type="pres">
      <dgm:prSet presAssocID="{00132AA3-28DA-4F54-8ABF-4EEA9DC34C4C}" presName="descendantText" presStyleLbl="alignAccFollowNode1" presStyleIdx="0" presStyleCnt="2">
        <dgm:presLayoutVars>
          <dgm:bulletEnabled val="1"/>
        </dgm:presLayoutVars>
      </dgm:prSet>
      <dgm:spPr/>
    </dgm:pt>
    <dgm:pt modelId="{F28BB10C-6A27-D846-BCAE-2E6A61DB3C73}" type="pres">
      <dgm:prSet presAssocID="{1A184736-CF54-4B8F-8CBB-93040D6BB971}" presName="sp" presStyleCnt="0"/>
      <dgm:spPr/>
    </dgm:pt>
    <dgm:pt modelId="{82E3E338-7D35-E34B-BF39-30B52B2C177A}" type="pres">
      <dgm:prSet presAssocID="{DFA8B64D-DEFD-44C5-8F5E-BFE169E7B649}" presName="linNode" presStyleCnt="0"/>
      <dgm:spPr/>
    </dgm:pt>
    <dgm:pt modelId="{E63D0077-3ED1-9149-A54A-64F69A335ADC}" type="pres">
      <dgm:prSet presAssocID="{DFA8B64D-DEFD-44C5-8F5E-BFE169E7B649}" presName="parentText" presStyleLbl="node1" presStyleIdx="1" presStyleCnt="2">
        <dgm:presLayoutVars>
          <dgm:chMax val="1"/>
          <dgm:bulletEnabled val="1"/>
        </dgm:presLayoutVars>
      </dgm:prSet>
      <dgm:spPr/>
    </dgm:pt>
    <dgm:pt modelId="{3328B862-04DA-7D40-B3A7-5F9AE49E8780}" type="pres">
      <dgm:prSet presAssocID="{DFA8B64D-DEFD-44C5-8F5E-BFE169E7B649}" presName="descendantText" presStyleLbl="alignAccFollowNode1" presStyleIdx="1" presStyleCnt="2">
        <dgm:presLayoutVars>
          <dgm:bulletEnabled val="1"/>
        </dgm:presLayoutVars>
      </dgm:prSet>
      <dgm:spPr/>
    </dgm:pt>
  </dgm:ptLst>
  <dgm:cxnLst>
    <dgm:cxn modelId="{50CDF733-9D8F-4F2D-BDE2-2D74E81DFD4E}" srcId="{AAE0B833-314F-4CDF-BDE4-68747BC93F08}" destId="{DFA8B64D-DEFD-44C5-8F5E-BFE169E7B649}" srcOrd="1" destOrd="0" parTransId="{7C80F10A-1F57-4B92-BFDB-FB599EA6FF21}" sibTransId="{84DC04D7-080C-44E3-96B3-B3766B78488E}"/>
    <dgm:cxn modelId="{413E5C48-FB01-4D0C-95A6-F222D624C338}" srcId="{00132AA3-28DA-4F54-8ABF-4EEA9DC34C4C}" destId="{2014DA25-9EB0-4339-905C-D739EE9D7E37}" srcOrd="1" destOrd="0" parTransId="{5A04701D-3A86-4B32-82D1-9047DD4456C8}" sibTransId="{4AA55C3A-8447-4DE6-851D-8986C9636AD4}"/>
    <dgm:cxn modelId="{71F6484D-FF26-4604-9AFF-7E2E49FF53B4}" srcId="{DFA8B64D-DEFD-44C5-8F5E-BFE169E7B649}" destId="{6111BA94-745E-4C69-A400-7849C8C3A422}" srcOrd="1" destOrd="0" parTransId="{01176F31-4990-4DDE-8FF4-5D6840C2EF96}" sibTransId="{91412105-D8E8-4667-9771-03B30CDD7ADC}"/>
    <dgm:cxn modelId="{86713F5A-B24A-4711-B3E1-2C49B1E930ED}" srcId="{AAE0B833-314F-4CDF-BDE4-68747BC93F08}" destId="{00132AA3-28DA-4F54-8ABF-4EEA9DC34C4C}" srcOrd="0" destOrd="0" parTransId="{996D5FAC-E6D7-407B-945B-E6B7F87A1FFD}" sibTransId="{1A184736-CF54-4B8F-8CBB-93040D6BB971}"/>
    <dgm:cxn modelId="{D0BB935B-AE27-9845-9B5D-BC35BA7C900F}" type="presOf" srcId="{6111BA94-745E-4C69-A400-7849C8C3A422}" destId="{3328B862-04DA-7D40-B3A7-5F9AE49E8780}" srcOrd="0" destOrd="1" presId="urn:microsoft.com/office/officeart/2005/8/layout/vList5"/>
    <dgm:cxn modelId="{AFFD1D8B-F7FA-45A1-B443-C37988F612D6}" srcId="{DFA8B64D-DEFD-44C5-8F5E-BFE169E7B649}" destId="{9E964E03-8B78-407E-88C2-21E1378E5F34}" srcOrd="0" destOrd="0" parTransId="{97BE00E7-0801-4F0E-BACC-99DDC8F44455}" sibTransId="{F9BD43D4-3B74-4EBC-B84C-322FAEF18658}"/>
    <dgm:cxn modelId="{2CF25294-6654-F64F-9692-F4F6FE95388E}" type="presOf" srcId="{AAE0B833-314F-4CDF-BDE4-68747BC93F08}" destId="{790910D5-C429-6D46-9EEB-40C63A56CF09}" srcOrd="0" destOrd="0" presId="urn:microsoft.com/office/officeart/2005/8/layout/vList5"/>
    <dgm:cxn modelId="{62B475AA-C312-DC40-A9C8-784FE91C4C62}" type="presOf" srcId="{9E964E03-8B78-407E-88C2-21E1378E5F34}" destId="{3328B862-04DA-7D40-B3A7-5F9AE49E8780}" srcOrd="0" destOrd="0" presId="urn:microsoft.com/office/officeart/2005/8/layout/vList5"/>
    <dgm:cxn modelId="{7D5019B0-439E-EA41-A496-B4CF8D614095}" type="presOf" srcId="{DFA8B64D-DEFD-44C5-8F5E-BFE169E7B649}" destId="{E63D0077-3ED1-9149-A54A-64F69A335ADC}" srcOrd="0" destOrd="0" presId="urn:microsoft.com/office/officeart/2005/8/layout/vList5"/>
    <dgm:cxn modelId="{7A3ACDC1-1756-4747-A0BA-FBA08F97D688}" srcId="{00132AA3-28DA-4F54-8ABF-4EEA9DC34C4C}" destId="{846926A6-C3D4-43FD-B4E2-2F9E17280A9C}" srcOrd="0" destOrd="0" parTransId="{A263A22B-A398-45C5-BA9C-32F681AAF856}" sibTransId="{83D4A671-9FD9-4E99-9379-9FB9610B5768}"/>
    <dgm:cxn modelId="{AA2AEBD5-80B3-3C43-92E9-B139C69F4693}" type="presOf" srcId="{846926A6-C3D4-43FD-B4E2-2F9E17280A9C}" destId="{8260E130-7C40-CA47-9C26-464CAE738A22}" srcOrd="0" destOrd="0" presId="urn:microsoft.com/office/officeart/2005/8/layout/vList5"/>
    <dgm:cxn modelId="{25C457DC-C5A9-DD4E-9520-6339054514F6}" type="presOf" srcId="{2014DA25-9EB0-4339-905C-D739EE9D7E37}" destId="{8260E130-7C40-CA47-9C26-464CAE738A22}" srcOrd="0" destOrd="1" presId="urn:microsoft.com/office/officeart/2005/8/layout/vList5"/>
    <dgm:cxn modelId="{80370AE2-09E1-0541-B68A-C3B1FEC30C87}" type="presOf" srcId="{00132AA3-28DA-4F54-8ABF-4EEA9DC34C4C}" destId="{A7C9DF82-BF50-3742-AE18-3AD997EA1DF8}" srcOrd="0" destOrd="0" presId="urn:microsoft.com/office/officeart/2005/8/layout/vList5"/>
    <dgm:cxn modelId="{A4FDB5C7-7F7D-6147-97E9-3478F1E2178F}" type="presParOf" srcId="{790910D5-C429-6D46-9EEB-40C63A56CF09}" destId="{39D6F3E4-F768-0442-B256-8B6A0B6C0CA9}" srcOrd="0" destOrd="0" presId="urn:microsoft.com/office/officeart/2005/8/layout/vList5"/>
    <dgm:cxn modelId="{AB575089-7220-D343-979F-C7B48540ADC2}" type="presParOf" srcId="{39D6F3E4-F768-0442-B256-8B6A0B6C0CA9}" destId="{A7C9DF82-BF50-3742-AE18-3AD997EA1DF8}" srcOrd="0" destOrd="0" presId="urn:microsoft.com/office/officeart/2005/8/layout/vList5"/>
    <dgm:cxn modelId="{15787D8C-5474-3045-B864-1ADED9B309DB}" type="presParOf" srcId="{39D6F3E4-F768-0442-B256-8B6A0B6C0CA9}" destId="{8260E130-7C40-CA47-9C26-464CAE738A22}" srcOrd="1" destOrd="0" presId="urn:microsoft.com/office/officeart/2005/8/layout/vList5"/>
    <dgm:cxn modelId="{0F3D4082-EC72-2945-918A-0C72766232CF}" type="presParOf" srcId="{790910D5-C429-6D46-9EEB-40C63A56CF09}" destId="{F28BB10C-6A27-D846-BCAE-2E6A61DB3C73}" srcOrd="1" destOrd="0" presId="urn:microsoft.com/office/officeart/2005/8/layout/vList5"/>
    <dgm:cxn modelId="{9AB6CAA5-EE16-544F-B6FC-12BB816E7A69}" type="presParOf" srcId="{790910D5-C429-6D46-9EEB-40C63A56CF09}" destId="{82E3E338-7D35-E34B-BF39-30B52B2C177A}" srcOrd="2" destOrd="0" presId="urn:microsoft.com/office/officeart/2005/8/layout/vList5"/>
    <dgm:cxn modelId="{56B9FA82-3E96-F547-B448-E4B19200F378}" type="presParOf" srcId="{82E3E338-7D35-E34B-BF39-30B52B2C177A}" destId="{E63D0077-3ED1-9149-A54A-64F69A335ADC}" srcOrd="0" destOrd="0" presId="urn:microsoft.com/office/officeart/2005/8/layout/vList5"/>
    <dgm:cxn modelId="{EC6E0FCD-4507-8B4C-A8A3-26650E800E1D}" type="presParOf" srcId="{82E3E338-7D35-E34B-BF39-30B52B2C177A}" destId="{3328B862-04DA-7D40-B3A7-5F9AE49E878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4AEF8E8-2D72-4B42-A02B-A4C00D79AB0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EEE5A414-60F6-4875-829A-3CF5CDB00C5B}">
      <dgm:prSet/>
      <dgm:spPr/>
      <dgm:t>
        <a:bodyPr/>
        <a:lstStyle/>
        <a:p>
          <a:pPr>
            <a:lnSpc>
              <a:spcPct val="100000"/>
            </a:lnSpc>
            <a:defRPr b="1"/>
          </a:pPr>
          <a:r>
            <a:rPr lang="en-US"/>
            <a:t>Data Entry and Management:</a:t>
          </a:r>
        </a:p>
      </dgm:t>
    </dgm:pt>
    <dgm:pt modelId="{ABB51789-895C-468A-85D2-81B5D60FE95A}" type="parTrans" cxnId="{FD3ADEAC-A28A-4CAA-A4B4-90F107FE71E3}">
      <dgm:prSet/>
      <dgm:spPr/>
      <dgm:t>
        <a:bodyPr/>
        <a:lstStyle/>
        <a:p>
          <a:endParaRPr lang="en-US"/>
        </a:p>
      </dgm:t>
    </dgm:pt>
    <dgm:pt modelId="{EB7C3B23-B6B1-49DE-9D49-A5334AD37547}" type="sibTrans" cxnId="{FD3ADEAC-A28A-4CAA-A4B4-90F107FE71E3}">
      <dgm:prSet/>
      <dgm:spPr/>
      <dgm:t>
        <a:bodyPr/>
        <a:lstStyle/>
        <a:p>
          <a:endParaRPr lang="en-US"/>
        </a:p>
      </dgm:t>
    </dgm:pt>
    <dgm:pt modelId="{B4A6DE0B-2C86-4A78-AAE4-8F72B5ECF539}">
      <dgm:prSet/>
      <dgm:spPr/>
      <dgm:t>
        <a:bodyPr/>
        <a:lstStyle/>
        <a:p>
          <a:pPr>
            <a:lnSpc>
              <a:spcPct val="100000"/>
            </a:lnSpc>
          </a:pPr>
          <a:r>
            <a:rPr lang="en-US"/>
            <a:t>Excel provides a convenient interface for entering, organizing, and managing data in tabular format.</a:t>
          </a:r>
        </a:p>
      </dgm:t>
    </dgm:pt>
    <dgm:pt modelId="{81FF4E03-8AF6-4592-9779-8C4D1C315E3D}" type="parTrans" cxnId="{3102F2F2-E63E-4BC8-94FD-FF5B99B3EB63}">
      <dgm:prSet/>
      <dgm:spPr/>
      <dgm:t>
        <a:bodyPr/>
        <a:lstStyle/>
        <a:p>
          <a:endParaRPr lang="en-US"/>
        </a:p>
      </dgm:t>
    </dgm:pt>
    <dgm:pt modelId="{AD397C07-3F71-44B1-88C1-29CC8D7102D6}" type="sibTrans" cxnId="{3102F2F2-E63E-4BC8-94FD-FF5B99B3EB63}">
      <dgm:prSet/>
      <dgm:spPr/>
      <dgm:t>
        <a:bodyPr/>
        <a:lstStyle/>
        <a:p>
          <a:endParaRPr lang="en-US"/>
        </a:p>
      </dgm:t>
    </dgm:pt>
    <dgm:pt modelId="{F335CF9C-309A-4F00-99D0-27F4E9D479EE}">
      <dgm:prSet/>
      <dgm:spPr/>
      <dgm:t>
        <a:bodyPr/>
        <a:lstStyle/>
        <a:p>
          <a:pPr>
            <a:lnSpc>
              <a:spcPct val="100000"/>
            </a:lnSpc>
          </a:pPr>
          <a:r>
            <a:rPr lang="en-US"/>
            <a:t>Features like data validation, sorting, filtering, and conditional formatting enhance data management capabilities.</a:t>
          </a:r>
        </a:p>
      </dgm:t>
    </dgm:pt>
    <dgm:pt modelId="{55531925-F939-4D40-8C44-5569316DB605}" type="parTrans" cxnId="{B8A81D75-6021-4CF7-BB4D-E3DC6B0A65CC}">
      <dgm:prSet/>
      <dgm:spPr/>
      <dgm:t>
        <a:bodyPr/>
        <a:lstStyle/>
        <a:p>
          <a:endParaRPr lang="en-US"/>
        </a:p>
      </dgm:t>
    </dgm:pt>
    <dgm:pt modelId="{4394B9A1-B605-4A2C-9BAB-E93B51A9818B}" type="sibTrans" cxnId="{B8A81D75-6021-4CF7-BB4D-E3DC6B0A65CC}">
      <dgm:prSet/>
      <dgm:spPr/>
      <dgm:t>
        <a:bodyPr/>
        <a:lstStyle/>
        <a:p>
          <a:endParaRPr lang="en-US"/>
        </a:p>
      </dgm:t>
    </dgm:pt>
    <dgm:pt modelId="{C2CD9E75-A727-4CBC-AEDD-6D49DF7867DC}">
      <dgm:prSet/>
      <dgm:spPr/>
      <dgm:t>
        <a:bodyPr/>
        <a:lstStyle/>
        <a:p>
          <a:pPr>
            <a:lnSpc>
              <a:spcPct val="100000"/>
            </a:lnSpc>
            <a:defRPr b="1"/>
          </a:pPr>
          <a:r>
            <a:rPr lang="en-US"/>
            <a:t>Formulas and Functions:</a:t>
          </a:r>
        </a:p>
      </dgm:t>
    </dgm:pt>
    <dgm:pt modelId="{338DFF63-C149-4FF3-988D-8425C44C77E6}" type="parTrans" cxnId="{7937071B-280D-46B1-90AB-F53C4FF22E13}">
      <dgm:prSet/>
      <dgm:spPr/>
      <dgm:t>
        <a:bodyPr/>
        <a:lstStyle/>
        <a:p>
          <a:endParaRPr lang="en-US"/>
        </a:p>
      </dgm:t>
    </dgm:pt>
    <dgm:pt modelId="{0A065CAF-52E3-4E9B-8475-23DD311EA7FA}" type="sibTrans" cxnId="{7937071B-280D-46B1-90AB-F53C4FF22E13}">
      <dgm:prSet/>
      <dgm:spPr/>
      <dgm:t>
        <a:bodyPr/>
        <a:lstStyle/>
        <a:p>
          <a:endParaRPr lang="en-US"/>
        </a:p>
      </dgm:t>
    </dgm:pt>
    <dgm:pt modelId="{A0A0ECA8-2DD7-48E7-BBFF-5C6C1D4F9A35}">
      <dgm:prSet/>
      <dgm:spPr/>
      <dgm:t>
        <a:bodyPr/>
        <a:lstStyle/>
        <a:p>
          <a:pPr>
            <a:lnSpc>
              <a:spcPct val="100000"/>
            </a:lnSpc>
          </a:pPr>
          <a:r>
            <a:rPr lang="en-US"/>
            <a:t>Excel offers a vast library of built-in formulas and functions for performing various calculations and data manipulation tasks.</a:t>
          </a:r>
        </a:p>
      </dgm:t>
    </dgm:pt>
    <dgm:pt modelId="{0AFB67DC-59CB-45AD-902F-CA0383203C60}" type="parTrans" cxnId="{3D79A851-5665-4B61-887F-2CF55CC5775C}">
      <dgm:prSet/>
      <dgm:spPr/>
      <dgm:t>
        <a:bodyPr/>
        <a:lstStyle/>
        <a:p>
          <a:endParaRPr lang="en-US"/>
        </a:p>
      </dgm:t>
    </dgm:pt>
    <dgm:pt modelId="{8415BF1A-3356-4442-AE36-7FBD0C1688E3}" type="sibTrans" cxnId="{3D79A851-5665-4B61-887F-2CF55CC5775C}">
      <dgm:prSet/>
      <dgm:spPr/>
      <dgm:t>
        <a:bodyPr/>
        <a:lstStyle/>
        <a:p>
          <a:endParaRPr lang="en-US"/>
        </a:p>
      </dgm:t>
    </dgm:pt>
    <dgm:pt modelId="{4974F303-9051-49F9-9878-20DCBFDEDD3F}">
      <dgm:prSet/>
      <dgm:spPr/>
      <dgm:t>
        <a:bodyPr/>
        <a:lstStyle/>
        <a:p>
          <a:pPr>
            <a:lnSpc>
              <a:spcPct val="100000"/>
            </a:lnSpc>
          </a:pPr>
          <a:r>
            <a:rPr lang="en-US"/>
            <a:t>Common functions include SUM, AVERAGE, COUNT, IF, VLOOKUP, and CONCATENATE, among others.</a:t>
          </a:r>
        </a:p>
      </dgm:t>
    </dgm:pt>
    <dgm:pt modelId="{E0F0BA1A-86B1-4E90-8929-BD132BD92752}" type="parTrans" cxnId="{67EEF475-E95C-4649-B374-FAEF0E61C180}">
      <dgm:prSet/>
      <dgm:spPr/>
      <dgm:t>
        <a:bodyPr/>
        <a:lstStyle/>
        <a:p>
          <a:endParaRPr lang="en-US"/>
        </a:p>
      </dgm:t>
    </dgm:pt>
    <dgm:pt modelId="{E11686F2-FB76-4B27-A007-4E2DA1BDFFC1}" type="sibTrans" cxnId="{67EEF475-E95C-4649-B374-FAEF0E61C180}">
      <dgm:prSet/>
      <dgm:spPr/>
      <dgm:t>
        <a:bodyPr/>
        <a:lstStyle/>
        <a:p>
          <a:endParaRPr lang="en-US"/>
        </a:p>
      </dgm:t>
    </dgm:pt>
    <dgm:pt modelId="{99D2C628-A0D8-4995-AAF2-D48D07098B7B}">
      <dgm:prSet/>
      <dgm:spPr/>
      <dgm:t>
        <a:bodyPr/>
        <a:lstStyle/>
        <a:p>
          <a:pPr>
            <a:lnSpc>
              <a:spcPct val="100000"/>
            </a:lnSpc>
            <a:defRPr b="1"/>
          </a:pPr>
          <a:r>
            <a:rPr lang="en-US"/>
            <a:t>Data Analysis Tools:</a:t>
          </a:r>
        </a:p>
      </dgm:t>
    </dgm:pt>
    <dgm:pt modelId="{6267403B-031C-453F-BEE4-6BE5680C6266}" type="parTrans" cxnId="{7C3F6690-8628-4E53-AD95-B7E5D70B19FC}">
      <dgm:prSet/>
      <dgm:spPr/>
      <dgm:t>
        <a:bodyPr/>
        <a:lstStyle/>
        <a:p>
          <a:endParaRPr lang="en-US"/>
        </a:p>
      </dgm:t>
    </dgm:pt>
    <dgm:pt modelId="{C5FBEAF9-1E31-4B61-9F2B-8CCED3DB3E0A}" type="sibTrans" cxnId="{7C3F6690-8628-4E53-AD95-B7E5D70B19FC}">
      <dgm:prSet/>
      <dgm:spPr/>
      <dgm:t>
        <a:bodyPr/>
        <a:lstStyle/>
        <a:p>
          <a:endParaRPr lang="en-US"/>
        </a:p>
      </dgm:t>
    </dgm:pt>
    <dgm:pt modelId="{400A664B-FC33-4CAD-8386-4DE712DC9E2A}">
      <dgm:prSet/>
      <dgm:spPr/>
      <dgm:t>
        <a:bodyPr/>
        <a:lstStyle/>
        <a:p>
          <a:pPr>
            <a:lnSpc>
              <a:spcPct val="100000"/>
            </a:lnSpc>
          </a:pPr>
          <a:r>
            <a:rPr lang="en-US"/>
            <a:t>Excel includes a range of data analysis tools such as pivot tables, data tables, and What-If analysis tools.</a:t>
          </a:r>
        </a:p>
      </dgm:t>
    </dgm:pt>
    <dgm:pt modelId="{9D286852-334D-4306-96A4-7BA03D438908}" type="parTrans" cxnId="{C95A9F37-5F81-4F7B-9A22-1E00B618B54A}">
      <dgm:prSet/>
      <dgm:spPr/>
      <dgm:t>
        <a:bodyPr/>
        <a:lstStyle/>
        <a:p>
          <a:endParaRPr lang="en-US"/>
        </a:p>
      </dgm:t>
    </dgm:pt>
    <dgm:pt modelId="{692A1F07-BB89-4DFE-84A1-B2A74C2ADB77}" type="sibTrans" cxnId="{C95A9F37-5F81-4F7B-9A22-1E00B618B54A}">
      <dgm:prSet/>
      <dgm:spPr/>
      <dgm:t>
        <a:bodyPr/>
        <a:lstStyle/>
        <a:p>
          <a:endParaRPr lang="en-US"/>
        </a:p>
      </dgm:t>
    </dgm:pt>
    <dgm:pt modelId="{7934F76E-F9C3-4202-A848-175B6B67C445}">
      <dgm:prSet/>
      <dgm:spPr/>
      <dgm:t>
        <a:bodyPr/>
        <a:lstStyle/>
        <a:p>
          <a:pPr>
            <a:lnSpc>
              <a:spcPct val="100000"/>
            </a:lnSpc>
          </a:pPr>
          <a:r>
            <a:rPr lang="en-US"/>
            <a:t>Pivot tables allow users to summarize and analyze large datasets by creating interactive tables and charts.</a:t>
          </a:r>
        </a:p>
      </dgm:t>
    </dgm:pt>
    <dgm:pt modelId="{429CA812-C28F-4AF9-ADED-86D2B6649907}" type="parTrans" cxnId="{D118C61C-7E1D-430A-A715-E2E7A6CF512D}">
      <dgm:prSet/>
      <dgm:spPr/>
      <dgm:t>
        <a:bodyPr/>
        <a:lstStyle/>
        <a:p>
          <a:endParaRPr lang="en-US"/>
        </a:p>
      </dgm:t>
    </dgm:pt>
    <dgm:pt modelId="{1711722D-C719-4459-891B-220C0C0BEB4C}" type="sibTrans" cxnId="{D118C61C-7E1D-430A-A715-E2E7A6CF512D}">
      <dgm:prSet/>
      <dgm:spPr/>
      <dgm:t>
        <a:bodyPr/>
        <a:lstStyle/>
        <a:p>
          <a:endParaRPr lang="en-US"/>
        </a:p>
      </dgm:t>
    </dgm:pt>
    <dgm:pt modelId="{69AD65F4-D9F3-4FEF-B907-A3A3907A61E4}">
      <dgm:prSet/>
      <dgm:spPr/>
      <dgm:t>
        <a:bodyPr/>
        <a:lstStyle/>
        <a:p>
          <a:pPr>
            <a:lnSpc>
              <a:spcPct val="100000"/>
            </a:lnSpc>
            <a:defRPr b="1"/>
          </a:pPr>
          <a:r>
            <a:rPr lang="en-US"/>
            <a:t>Charting and Visualization:</a:t>
          </a:r>
        </a:p>
      </dgm:t>
    </dgm:pt>
    <dgm:pt modelId="{7DF14456-088A-4B3B-8E67-4286EF536AB0}" type="parTrans" cxnId="{499E37D2-D8FC-43C6-9BAC-59E0DFB485B7}">
      <dgm:prSet/>
      <dgm:spPr/>
      <dgm:t>
        <a:bodyPr/>
        <a:lstStyle/>
        <a:p>
          <a:endParaRPr lang="en-US"/>
        </a:p>
      </dgm:t>
    </dgm:pt>
    <dgm:pt modelId="{8229DAEC-889B-45ED-9D1F-BDE495F47087}" type="sibTrans" cxnId="{499E37D2-D8FC-43C6-9BAC-59E0DFB485B7}">
      <dgm:prSet/>
      <dgm:spPr/>
      <dgm:t>
        <a:bodyPr/>
        <a:lstStyle/>
        <a:p>
          <a:endParaRPr lang="en-US"/>
        </a:p>
      </dgm:t>
    </dgm:pt>
    <dgm:pt modelId="{3413AE54-D2A0-4827-81C1-5A2CB85A9974}">
      <dgm:prSet/>
      <dgm:spPr/>
      <dgm:t>
        <a:bodyPr/>
        <a:lstStyle/>
        <a:p>
          <a:pPr>
            <a:lnSpc>
              <a:spcPct val="100000"/>
            </a:lnSpc>
          </a:pPr>
          <a:r>
            <a:rPr lang="en-US"/>
            <a:t>Excel provides a variety of chart types and customization options for creating visually appealing charts and graphs.</a:t>
          </a:r>
        </a:p>
      </dgm:t>
    </dgm:pt>
    <dgm:pt modelId="{102DFB33-54D8-47F0-B958-EC802B700B7E}" type="parTrans" cxnId="{2BDD9DC3-1EAA-479B-BF32-C9194FC4B082}">
      <dgm:prSet/>
      <dgm:spPr/>
      <dgm:t>
        <a:bodyPr/>
        <a:lstStyle/>
        <a:p>
          <a:endParaRPr lang="en-US"/>
        </a:p>
      </dgm:t>
    </dgm:pt>
    <dgm:pt modelId="{B1D649F6-80DC-4BD3-82DB-D2FD3D1C8BC2}" type="sibTrans" cxnId="{2BDD9DC3-1EAA-479B-BF32-C9194FC4B082}">
      <dgm:prSet/>
      <dgm:spPr/>
      <dgm:t>
        <a:bodyPr/>
        <a:lstStyle/>
        <a:p>
          <a:endParaRPr lang="en-US"/>
        </a:p>
      </dgm:t>
    </dgm:pt>
    <dgm:pt modelId="{C54E740D-ED61-41C8-B512-51A052CC0290}">
      <dgm:prSet/>
      <dgm:spPr/>
      <dgm:t>
        <a:bodyPr/>
        <a:lstStyle/>
        <a:p>
          <a:pPr>
            <a:lnSpc>
              <a:spcPct val="100000"/>
            </a:lnSpc>
          </a:pPr>
          <a:r>
            <a:rPr lang="en-US"/>
            <a:t>Charts can be embedded within worksheets or exported to other applications for presentation purposes.</a:t>
          </a:r>
        </a:p>
      </dgm:t>
    </dgm:pt>
    <dgm:pt modelId="{562218CA-705A-447E-94C2-74144E8EE007}" type="parTrans" cxnId="{AD1A3581-D9DC-468C-968B-AFD6461CB085}">
      <dgm:prSet/>
      <dgm:spPr/>
      <dgm:t>
        <a:bodyPr/>
        <a:lstStyle/>
        <a:p>
          <a:endParaRPr lang="en-US"/>
        </a:p>
      </dgm:t>
    </dgm:pt>
    <dgm:pt modelId="{FFF87455-E217-44E9-8275-3B4212134113}" type="sibTrans" cxnId="{AD1A3581-D9DC-468C-968B-AFD6461CB085}">
      <dgm:prSet/>
      <dgm:spPr/>
      <dgm:t>
        <a:bodyPr/>
        <a:lstStyle/>
        <a:p>
          <a:endParaRPr lang="en-US"/>
        </a:p>
      </dgm:t>
    </dgm:pt>
    <dgm:pt modelId="{42428731-7FEE-441A-8BEB-99ADDA2B97C7}">
      <dgm:prSet/>
      <dgm:spPr/>
      <dgm:t>
        <a:bodyPr/>
        <a:lstStyle/>
        <a:p>
          <a:pPr>
            <a:lnSpc>
              <a:spcPct val="100000"/>
            </a:lnSpc>
            <a:defRPr b="1"/>
          </a:pPr>
          <a:r>
            <a:rPr lang="en-US"/>
            <a:t>Data Modeling and Analysis:</a:t>
          </a:r>
        </a:p>
      </dgm:t>
    </dgm:pt>
    <dgm:pt modelId="{32D39153-C279-4FA1-9FAD-10E13A5DA4B1}" type="parTrans" cxnId="{36D772DB-7630-4B14-A9A5-75BA15CE7A65}">
      <dgm:prSet/>
      <dgm:spPr/>
      <dgm:t>
        <a:bodyPr/>
        <a:lstStyle/>
        <a:p>
          <a:endParaRPr lang="en-US"/>
        </a:p>
      </dgm:t>
    </dgm:pt>
    <dgm:pt modelId="{ACE0C063-37F6-42E8-A9CE-3F2CD703B3EE}" type="sibTrans" cxnId="{36D772DB-7630-4B14-A9A5-75BA15CE7A65}">
      <dgm:prSet/>
      <dgm:spPr/>
      <dgm:t>
        <a:bodyPr/>
        <a:lstStyle/>
        <a:p>
          <a:endParaRPr lang="en-US"/>
        </a:p>
      </dgm:t>
    </dgm:pt>
    <dgm:pt modelId="{8B40BA9A-D7BC-4FA5-827B-988A529B9963}">
      <dgm:prSet/>
      <dgm:spPr/>
      <dgm:t>
        <a:bodyPr/>
        <a:lstStyle/>
        <a:p>
          <a:pPr>
            <a:lnSpc>
              <a:spcPct val="100000"/>
            </a:lnSpc>
          </a:pPr>
          <a:r>
            <a:rPr lang="en-US"/>
            <a:t>Excel supports basic data modeling and analysis functionalities through features like Data Analysis ToolPak and Solver.</a:t>
          </a:r>
        </a:p>
      </dgm:t>
    </dgm:pt>
    <dgm:pt modelId="{CEBE36CC-B27A-4680-9074-706E91891195}" type="parTrans" cxnId="{AC9AAF7E-39E6-4862-8515-5CE83A85908D}">
      <dgm:prSet/>
      <dgm:spPr/>
      <dgm:t>
        <a:bodyPr/>
        <a:lstStyle/>
        <a:p>
          <a:endParaRPr lang="en-US"/>
        </a:p>
      </dgm:t>
    </dgm:pt>
    <dgm:pt modelId="{C86CA4DA-4B4E-449C-B6C7-5076D5F460FB}" type="sibTrans" cxnId="{AC9AAF7E-39E6-4862-8515-5CE83A85908D}">
      <dgm:prSet/>
      <dgm:spPr/>
      <dgm:t>
        <a:bodyPr/>
        <a:lstStyle/>
        <a:p>
          <a:endParaRPr lang="en-US"/>
        </a:p>
      </dgm:t>
    </dgm:pt>
    <dgm:pt modelId="{7E872B96-42AE-4B2A-9120-0A5E58E39895}">
      <dgm:prSet/>
      <dgm:spPr/>
      <dgm:t>
        <a:bodyPr/>
        <a:lstStyle/>
        <a:p>
          <a:pPr>
            <a:lnSpc>
              <a:spcPct val="100000"/>
            </a:lnSpc>
          </a:pPr>
          <a:r>
            <a:rPr lang="en-US"/>
            <a:t>Data Analysis ToolPak offers statistical analysis tools such as regression analysis, correlation, and descriptive statistics.</a:t>
          </a:r>
        </a:p>
      </dgm:t>
    </dgm:pt>
    <dgm:pt modelId="{63589771-2081-4650-BC14-F8648ED49286}" type="parTrans" cxnId="{D580440A-0377-45F3-9458-330D101B649E}">
      <dgm:prSet/>
      <dgm:spPr/>
      <dgm:t>
        <a:bodyPr/>
        <a:lstStyle/>
        <a:p>
          <a:endParaRPr lang="en-US"/>
        </a:p>
      </dgm:t>
    </dgm:pt>
    <dgm:pt modelId="{87BB06DB-0ABB-4A52-8CAF-B78B858FB80E}" type="sibTrans" cxnId="{D580440A-0377-45F3-9458-330D101B649E}">
      <dgm:prSet/>
      <dgm:spPr/>
      <dgm:t>
        <a:bodyPr/>
        <a:lstStyle/>
        <a:p>
          <a:endParaRPr lang="en-US"/>
        </a:p>
      </dgm:t>
    </dgm:pt>
    <dgm:pt modelId="{378CC885-10E6-4789-B600-7F394FEAB1BC}">
      <dgm:prSet/>
      <dgm:spPr/>
      <dgm:t>
        <a:bodyPr/>
        <a:lstStyle/>
        <a:p>
          <a:pPr>
            <a:lnSpc>
              <a:spcPct val="100000"/>
            </a:lnSpc>
          </a:pPr>
          <a:r>
            <a:rPr lang="en-US"/>
            <a:t>Solver enables optimization and what-if analysis by finding the optimal solution to complex problems based on specified constraints.</a:t>
          </a:r>
        </a:p>
      </dgm:t>
    </dgm:pt>
    <dgm:pt modelId="{9E001229-CBBE-421A-AA0B-10F42DEBD324}" type="parTrans" cxnId="{3184D04A-1126-4AD1-AB46-FA88E8A8A13B}">
      <dgm:prSet/>
      <dgm:spPr/>
      <dgm:t>
        <a:bodyPr/>
        <a:lstStyle/>
        <a:p>
          <a:endParaRPr lang="en-US"/>
        </a:p>
      </dgm:t>
    </dgm:pt>
    <dgm:pt modelId="{321BAF74-A29B-466A-B1F5-28DE62CB24F4}" type="sibTrans" cxnId="{3184D04A-1126-4AD1-AB46-FA88E8A8A13B}">
      <dgm:prSet/>
      <dgm:spPr/>
      <dgm:t>
        <a:bodyPr/>
        <a:lstStyle/>
        <a:p>
          <a:endParaRPr lang="en-US"/>
        </a:p>
      </dgm:t>
    </dgm:pt>
    <dgm:pt modelId="{E8031F1F-56F7-4FD0-94EA-02A5E1C715F9}" type="pres">
      <dgm:prSet presAssocID="{64AEF8E8-2D72-4B42-A02B-A4C00D79AB08}" presName="root" presStyleCnt="0">
        <dgm:presLayoutVars>
          <dgm:dir/>
          <dgm:resizeHandles val="exact"/>
        </dgm:presLayoutVars>
      </dgm:prSet>
      <dgm:spPr/>
    </dgm:pt>
    <dgm:pt modelId="{2AD5364B-F38F-4AE5-9B86-FDC82C67CD94}" type="pres">
      <dgm:prSet presAssocID="{EEE5A414-60F6-4875-829A-3CF5CDB00C5B}" presName="compNode" presStyleCnt="0"/>
      <dgm:spPr/>
    </dgm:pt>
    <dgm:pt modelId="{20EFBB68-46FF-4BCE-84E2-2DA94A6B786C}" type="pres">
      <dgm:prSet presAssocID="{EEE5A414-60F6-4875-829A-3CF5CDB00C5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03F53C58-C324-460B-9234-567E85FB20E0}" type="pres">
      <dgm:prSet presAssocID="{EEE5A414-60F6-4875-829A-3CF5CDB00C5B}" presName="iconSpace" presStyleCnt="0"/>
      <dgm:spPr/>
    </dgm:pt>
    <dgm:pt modelId="{28E146B8-64A2-425D-B7B3-6C198AAC63B5}" type="pres">
      <dgm:prSet presAssocID="{EEE5A414-60F6-4875-829A-3CF5CDB00C5B}" presName="parTx" presStyleLbl="revTx" presStyleIdx="0" presStyleCnt="10">
        <dgm:presLayoutVars>
          <dgm:chMax val="0"/>
          <dgm:chPref val="0"/>
        </dgm:presLayoutVars>
      </dgm:prSet>
      <dgm:spPr/>
    </dgm:pt>
    <dgm:pt modelId="{294E1BAA-3E1F-40BA-951E-FF67BEA25BCB}" type="pres">
      <dgm:prSet presAssocID="{EEE5A414-60F6-4875-829A-3CF5CDB00C5B}" presName="txSpace" presStyleCnt="0"/>
      <dgm:spPr/>
    </dgm:pt>
    <dgm:pt modelId="{A8BD9940-F8A5-4C3B-B3D4-35FC3500366F}" type="pres">
      <dgm:prSet presAssocID="{EEE5A414-60F6-4875-829A-3CF5CDB00C5B}" presName="desTx" presStyleLbl="revTx" presStyleIdx="1" presStyleCnt="10">
        <dgm:presLayoutVars/>
      </dgm:prSet>
      <dgm:spPr/>
    </dgm:pt>
    <dgm:pt modelId="{A809F585-E2A2-46A8-87F3-10DE2A887C40}" type="pres">
      <dgm:prSet presAssocID="{EB7C3B23-B6B1-49DE-9D49-A5334AD37547}" presName="sibTrans" presStyleCnt="0"/>
      <dgm:spPr/>
    </dgm:pt>
    <dgm:pt modelId="{1591F259-59B5-4B57-A719-B68F4CB3714D}" type="pres">
      <dgm:prSet presAssocID="{C2CD9E75-A727-4CBC-AEDD-6D49DF7867DC}" presName="compNode" presStyleCnt="0"/>
      <dgm:spPr/>
    </dgm:pt>
    <dgm:pt modelId="{456B01B3-418C-4B05-B0C3-F5869459D87D}" type="pres">
      <dgm:prSet presAssocID="{C2CD9E75-A727-4CBC-AEDD-6D49DF7867D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culator"/>
        </a:ext>
      </dgm:extLst>
    </dgm:pt>
    <dgm:pt modelId="{1EB8D8D6-53ED-483E-9243-AF64520E78E8}" type="pres">
      <dgm:prSet presAssocID="{C2CD9E75-A727-4CBC-AEDD-6D49DF7867DC}" presName="iconSpace" presStyleCnt="0"/>
      <dgm:spPr/>
    </dgm:pt>
    <dgm:pt modelId="{09E5F87F-CF52-4EE2-885B-BBBABFD6EA4A}" type="pres">
      <dgm:prSet presAssocID="{C2CD9E75-A727-4CBC-AEDD-6D49DF7867DC}" presName="parTx" presStyleLbl="revTx" presStyleIdx="2" presStyleCnt="10">
        <dgm:presLayoutVars>
          <dgm:chMax val="0"/>
          <dgm:chPref val="0"/>
        </dgm:presLayoutVars>
      </dgm:prSet>
      <dgm:spPr/>
    </dgm:pt>
    <dgm:pt modelId="{58F480C6-AEEE-4D48-B841-D6505742CA61}" type="pres">
      <dgm:prSet presAssocID="{C2CD9E75-A727-4CBC-AEDD-6D49DF7867DC}" presName="txSpace" presStyleCnt="0"/>
      <dgm:spPr/>
    </dgm:pt>
    <dgm:pt modelId="{B9B71405-EAFA-41A2-9EDE-FA31F549B673}" type="pres">
      <dgm:prSet presAssocID="{C2CD9E75-A727-4CBC-AEDD-6D49DF7867DC}" presName="desTx" presStyleLbl="revTx" presStyleIdx="3" presStyleCnt="10">
        <dgm:presLayoutVars/>
      </dgm:prSet>
      <dgm:spPr/>
    </dgm:pt>
    <dgm:pt modelId="{C07F8F56-9994-4425-9493-208B5BE0AA68}" type="pres">
      <dgm:prSet presAssocID="{0A065CAF-52E3-4E9B-8475-23DD311EA7FA}" presName="sibTrans" presStyleCnt="0"/>
      <dgm:spPr/>
    </dgm:pt>
    <dgm:pt modelId="{E4E67980-DE14-4EB6-92E4-61BF284A503A}" type="pres">
      <dgm:prSet presAssocID="{99D2C628-A0D8-4995-AAF2-D48D07098B7B}" presName="compNode" presStyleCnt="0"/>
      <dgm:spPr/>
    </dgm:pt>
    <dgm:pt modelId="{193CF652-738B-4CE1-A6EE-28BCB8195475}" type="pres">
      <dgm:prSet presAssocID="{99D2C628-A0D8-4995-AAF2-D48D07098B7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AD81979F-1C89-4422-B1BA-6FA38AC64797}" type="pres">
      <dgm:prSet presAssocID="{99D2C628-A0D8-4995-AAF2-D48D07098B7B}" presName="iconSpace" presStyleCnt="0"/>
      <dgm:spPr/>
    </dgm:pt>
    <dgm:pt modelId="{B4AEC297-1033-4FA5-9053-8765360736EC}" type="pres">
      <dgm:prSet presAssocID="{99D2C628-A0D8-4995-AAF2-D48D07098B7B}" presName="parTx" presStyleLbl="revTx" presStyleIdx="4" presStyleCnt="10">
        <dgm:presLayoutVars>
          <dgm:chMax val="0"/>
          <dgm:chPref val="0"/>
        </dgm:presLayoutVars>
      </dgm:prSet>
      <dgm:spPr/>
    </dgm:pt>
    <dgm:pt modelId="{5E4B8A52-9562-42B9-93A5-D3E72D725A56}" type="pres">
      <dgm:prSet presAssocID="{99D2C628-A0D8-4995-AAF2-D48D07098B7B}" presName="txSpace" presStyleCnt="0"/>
      <dgm:spPr/>
    </dgm:pt>
    <dgm:pt modelId="{00A6823C-9C92-4A24-BF68-9411FBCE948C}" type="pres">
      <dgm:prSet presAssocID="{99D2C628-A0D8-4995-AAF2-D48D07098B7B}" presName="desTx" presStyleLbl="revTx" presStyleIdx="5" presStyleCnt="10">
        <dgm:presLayoutVars/>
      </dgm:prSet>
      <dgm:spPr/>
    </dgm:pt>
    <dgm:pt modelId="{87E3D541-0448-42F3-BA87-DD7A4A98CBAB}" type="pres">
      <dgm:prSet presAssocID="{C5FBEAF9-1E31-4B61-9F2B-8CCED3DB3E0A}" presName="sibTrans" presStyleCnt="0"/>
      <dgm:spPr/>
    </dgm:pt>
    <dgm:pt modelId="{1A0C397A-9371-4C18-800C-346C0F6BA911}" type="pres">
      <dgm:prSet presAssocID="{69AD65F4-D9F3-4FEF-B907-A3A3907A61E4}" presName="compNode" presStyleCnt="0"/>
      <dgm:spPr/>
    </dgm:pt>
    <dgm:pt modelId="{EDEB619D-A06F-487C-BE40-24C312C90A97}" type="pres">
      <dgm:prSet presAssocID="{69AD65F4-D9F3-4FEF-B907-A3A3907A61E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C2CAE666-BCBC-4F61-BC0A-920BD39AF899}" type="pres">
      <dgm:prSet presAssocID="{69AD65F4-D9F3-4FEF-B907-A3A3907A61E4}" presName="iconSpace" presStyleCnt="0"/>
      <dgm:spPr/>
    </dgm:pt>
    <dgm:pt modelId="{3A9EFD01-ED2F-41B6-8C28-AACC9E412955}" type="pres">
      <dgm:prSet presAssocID="{69AD65F4-D9F3-4FEF-B907-A3A3907A61E4}" presName="parTx" presStyleLbl="revTx" presStyleIdx="6" presStyleCnt="10">
        <dgm:presLayoutVars>
          <dgm:chMax val="0"/>
          <dgm:chPref val="0"/>
        </dgm:presLayoutVars>
      </dgm:prSet>
      <dgm:spPr/>
    </dgm:pt>
    <dgm:pt modelId="{EAF7CE15-95C3-4AA8-A757-1EE9F5B0B23C}" type="pres">
      <dgm:prSet presAssocID="{69AD65F4-D9F3-4FEF-B907-A3A3907A61E4}" presName="txSpace" presStyleCnt="0"/>
      <dgm:spPr/>
    </dgm:pt>
    <dgm:pt modelId="{3241980F-0B50-42AF-B7D1-D0D7508149BA}" type="pres">
      <dgm:prSet presAssocID="{69AD65F4-D9F3-4FEF-B907-A3A3907A61E4}" presName="desTx" presStyleLbl="revTx" presStyleIdx="7" presStyleCnt="10">
        <dgm:presLayoutVars/>
      </dgm:prSet>
      <dgm:spPr/>
    </dgm:pt>
    <dgm:pt modelId="{60DE14AA-88FC-41D2-A2C9-72B9237AE263}" type="pres">
      <dgm:prSet presAssocID="{8229DAEC-889B-45ED-9D1F-BDE495F47087}" presName="sibTrans" presStyleCnt="0"/>
      <dgm:spPr/>
    </dgm:pt>
    <dgm:pt modelId="{CC8C9429-3FE0-4072-8861-A839C32A58E9}" type="pres">
      <dgm:prSet presAssocID="{42428731-7FEE-441A-8BEB-99ADDA2B97C7}" presName="compNode" presStyleCnt="0"/>
      <dgm:spPr/>
    </dgm:pt>
    <dgm:pt modelId="{886A3C14-85F4-4576-85B9-EEFB53174E81}" type="pres">
      <dgm:prSet presAssocID="{42428731-7FEE-441A-8BEB-99ADDA2B97C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94BAFF3B-4A86-4C08-87B5-ED6319ADADB4}" type="pres">
      <dgm:prSet presAssocID="{42428731-7FEE-441A-8BEB-99ADDA2B97C7}" presName="iconSpace" presStyleCnt="0"/>
      <dgm:spPr/>
    </dgm:pt>
    <dgm:pt modelId="{DD7693E6-08BF-48B1-B78C-7808A290E7E3}" type="pres">
      <dgm:prSet presAssocID="{42428731-7FEE-441A-8BEB-99ADDA2B97C7}" presName="parTx" presStyleLbl="revTx" presStyleIdx="8" presStyleCnt="10">
        <dgm:presLayoutVars>
          <dgm:chMax val="0"/>
          <dgm:chPref val="0"/>
        </dgm:presLayoutVars>
      </dgm:prSet>
      <dgm:spPr/>
    </dgm:pt>
    <dgm:pt modelId="{A6780358-E93B-4EEE-8BF6-54BC00AD07AE}" type="pres">
      <dgm:prSet presAssocID="{42428731-7FEE-441A-8BEB-99ADDA2B97C7}" presName="txSpace" presStyleCnt="0"/>
      <dgm:spPr/>
    </dgm:pt>
    <dgm:pt modelId="{3E48BA02-9A7B-415F-BD6F-2371E00D1951}" type="pres">
      <dgm:prSet presAssocID="{42428731-7FEE-441A-8BEB-99ADDA2B97C7}" presName="desTx" presStyleLbl="revTx" presStyleIdx="9" presStyleCnt="10">
        <dgm:presLayoutVars/>
      </dgm:prSet>
      <dgm:spPr/>
    </dgm:pt>
  </dgm:ptLst>
  <dgm:cxnLst>
    <dgm:cxn modelId="{02A8EB04-1499-4C4B-AA2B-B0E447AC0D94}" type="presOf" srcId="{400A664B-FC33-4CAD-8386-4DE712DC9E2A}" destId="{00A6823C-9C92-4A24-BF68-9411FBCE948C}" srcOrd="0" destOrd="0" presId="urn:microsoft.com/office/officeart/2018/2/layout/IconLabelDescriptionList"/>
    <dgm:cxn modelId="{FC9C6208-E019-49C0-A2B6-2AF35A254774}" type="presOf" srcId="{F335CF9C-309A-4F00-99D0-27F4E9D479EE}" destId="{A8BD9940-F8A5-4C3B-B3D4-35FC3500366F}" srcOrd="0" destOrd="1" presId="urn:microsoft.com/office/officeart/2018/2/layout/IconLabelDescriptionList"/>
    <dgm:cxn modelId="{D580440A-0377-45F3-9458-330D101B649E}" srcId="{42428731-7FEE-441A-8BEB-99ADDA2B97C7}" destId="{7E872B96-42AE-4B2A-9120-0A5E58E39895}" srcOrd="1" destOrd="0" parTransId="{63589771-2081-4650-BC14-F8648ED49286}" sibTransId="{87BB06DB-0ABB-4A52-8CAF-B78B858FB80E}"/>
    <dgm:cxn modelId="{7937071B-280D-46B1-90AB-F53C4FF22E13}" srcId="{64AEF8E8-2D72-4B42-A02B-A4C00D79AB08}" destId="{C2CD9E75-A727-4CBC-AEDD-6D49DF7867DC}" srcOrd="1" destOrd="0" parTransId="{338DFF63-C149-4FF3-988D-8425C44C77E6}" sibTransId="{0A065CAF-52E3-4E9B-8475-23DD311EA7FA}"/>
    <dgm:cxn modelId="{D118C61C-7E1D-430A-A715-E2E7A6CF512D}" srcId="{99D2C628-A0D8-4995-AAF2-D48D07098B7B}" destId="{7934F76E-F9C3-4202-A848-175B6B67C445}" srcOrd="1" destOrd="0" parTransId="{429CA812-C28F-4AF9-ADED-86D2B6649907}" sibTransId="{1711722D-C719-4459-891B-220C0C0BEB4C}"/>
    <dgm:cxn modelId="{58837C1F-D523-431D-A186-2B9CCF660073}" type="presOf" srcId="{3413AE54-D2A0-4827-81C1-5A2CB85A9974}" destId="{3241980F-0B50-42AF-B7D1-D0D7508149BA}" srcOrd="0" destOrd="0" presId="urn:microsoft.com/office/officeart/2018/2/layout/IconLabelDescriptionList"/>
    <dgm:cxn modelId="{DA0DE02E-546F-4ED9-8F72-B927E8F240A6}" type="presOf" srcId="{A0A0ECA8-2DD7-48E7-BBFF-5C6C1D4F9A35}" destId="{B9B71405-EAFA-41A2-9EDE-FA31F549B673}" srcOrd="0" destOrd="0" presId="urn:microsoft.com/office/officeart/2018/2/layout/IconLabelDescriptionList"/>
    <dgm:cxn modelId="{C95A9F37-5F81-4F7B-9A22-1E00B618B54A}" srcId="{99D2C628-A0D8-4995-AAF2-D48D07098B7B}" destId="{400A664B-FC33-4CAD-8386-4DE712DC9E2A}" srcOrd="0" destOrd="0" parTransId="{9D286852-334D-4306-96A4-7BA03D438908}" sibTransId="{692A1F07-BB89-4DFE-84A1-B2A74C2ADB77}"/>
    <dgm:cxn modelId="{B59AF840-A43C-4726-B046-0BF398A8D17D}" type="presOf" srcId="{99D2C628-A0D8-4995-AAF2-D48D07098B7B}" destId="{B4AEC297-1033-4FA5-9053-8765360736EC}" srcOrd="0" destOrd="0" presId="urn:microsoft.com/office/officeart/2018/2/layout/IconLabelDescriptionList"/>
    <dgm:cxn modelId="{3184D04A-1126-4AD1-AB46-FA88E8A8A13B}" srcId="{42428731-7FEE-441A-8BEB-99ADDA2B97C7}" destId="{378CC885-10E6-4789-B600-7F394FEAB1BC}" srcOrd="2" destOrd="0" parTransId="{9E001229-CBBE-421A-AA0B-10F42DEBD324}" sibTransId="{321BAF74-A29B-466A-B1F5-28DE62CB24F4}"/>
    <dgm:cxn modelId="{4EE6504F-3972-4173-9C19-2542B7FD3535}" type="presOf" srcId="{42428731-7FEE-441A-8BEB-99ADDA2B97C7}" destId="{DD7693E6-08BF-48B1-B78C-7808A290E7E3}" srcOrd="0" destOrd="0" presId="urn:microsoft.com/office/officeart/2018/2/layout/IconLabelDescriptionList"/>
    <dgm:cxn modelId="{3D79A851-5665-4B61-887F-2CF55CC5775C}" srcId="{C2CD9E75-A727-4CBC-AEDD-6D49DF7867DC}" destId="{A0A0ECA8-2DD7-48E7-BBFF-5C6C1D4F9A35}" srcOrd="0" destOrd="0" parTransId="{0AFB67DC-59CB-45AD-902F-CA0383203C60}" sibTransId="{8415BF1A-3356-4442-AE36-7FBD0C1688E3}"/>
    <dgm:cxn modelId="{3C13A758-EFAC-4158-A563-897A5FD4EF84}" type="presOf" srcId="{C2CD9E75-A727-4CBC-AEDD-6D49DF7867DC}" destId="{09E5F87F-CF52-4EE2-885B-BBBABFD6EA4A}" srcOrd="0" destOrd="0" presId="urn:microsoft.com/office/officeart/2018/2/layout/IconLabelDescriptionList"/>
    <dgm:cxn modelId="{2E0AE06A-C791-4328-AF8B-07197A51A936}" type="presOf" srcId="{4974F303-9051-49F9-9878-20DCBFDEDD3F}" destId="{B9B71405-EAFA-41A2-9EDE-FA31F549B673}" srcOrd="0" destOrd="1" presId="urn:microsoft.com/office/officeart/2018/2/layout/IconLabelDescriptionList"/>
    <dgm:cxn modelId="{257C5270-5997-4EB1-9BBA-D6A4A704871D}" type="presOf" srcId="{8B40BA9A-D7BC-4FA5-827B-988A529B9963}" destId="{3E48BA02-9A7B-415F-BD6F-2371E00D1951}" srcOrd="0" destOrd="0" presId="urn:microsoft.com/office/officeart/2018/2/layout/IconLabelDescriptionList"/>
    <dgm:cxn modelId="{91DC1472-204C-46ED-B8B1-A101C1C192AE}" type="presOf" srcId="{EEE5A414-60F6-4875-829A-3CF5CDB00C5B}" destId="{28E146B8-64A2-425D-B7B3-6C198AAC63B5}" srcOrd="0" destOrd="0" presId="urn:microsoft.com/office/officeart/2018/2/layout/IconLabelDescriptionList"/>
    <dgm:cxn modelId="{B8A81D75-6021-4CF7-BB4D-E3DC6B0A65CC}" srcId="{EEE5A414-60F6-4875-829A-3CF5CDB00C5B}" destId="{F335CF9C-309A-4F00-99D0-27F4E9D479EE}" srcOrd="1" destOrd="0" parTransId="{55531925-F939-4D40-8C44-5569316DB605}" sibTransId="{4394B9A1-B605-4A2C-9BAB-E93B51A9818B}"/>
    <dgm:cxn modelId="{14793775-8291-4DD8-A53D-2A49EE5114DE}" type="presOf" srcId="{378CC885-10E6-4789-B600-7F394FEAB1BC}" destId="{3E48BA02-9A7B-415F-BD6F-2371E00D1951}" srcOrd="0" destOrd="2" presId="urn:microsoft.com/office/officeart/2018/2/layout/IconLabelDescriptionList"/>
    <dgm:cxn modelId="{67EEF475-E95C-4649-B374-FAEF0E61C180}" srcId="{C2CD9E75-A727-4CBC-AEDD-6D49DF7867DC}" destId="{4974F303-9051-49F9-9878-20DCBFDEDD3F}" srcOrd="1" destOrd="0" parTransId="{E0F0BA1A-86B1-4E90-8929-BD132BD92752}" sibTransId="{E11686F2-FB76-4B27-A007-4E2DA1BDFFC1}"/>
    <dgm:cxn modelId="{AC9AAF7E-39E6-4862-8515-5CE83A85908D}" srcId="{42428731-7FEE-441A-8BEB-99ADDA2B97C7}" destId="{8B40BA9A-D7BC-4FA5-827B-988A529B9963}" srcOrd="0" destOrd="0" parTransId="{CEBE36CC-B27A-4680-9074-706E91891195}" sibTransId="{C86CA4DA-4B4E-449C-B6C7-5076D5F460FB}"/>
    <dgm:cxn modelId="{AD1A3581-D9DC-468C-968B-AFD6461CB085}" srcId="{69AD65F4-D9F3-4FEF-B907-A3A3907A61E4}" destId="{C54E740D-ED61-41C8-B512-51A052CC0290}" srcOrd="1" destOrd="0" parTransId="{562218CA-705A-447E-94C2-74144E8EE007}" sibTransId="{FFF87455-E217-44E9-8275-3B4212134113}"/>
    <dgm:cxn modelId="{7C3F6690-8628-4E53-AD95-B7E5D70B19FC}" srcId="{64AEF8E8-2D72-4B42-A02B-A4C00D79AB08}" destId="{99D2C628-A0D8-4995-AAF2-D48D07098B7B}" srcOrd="2" destOrd="0" parTransId="{6267403B-031C-453F-BEE4-6BE5680C6266}" sibTransId="{C5FBEAF9-1E31-4B61-9F2B-8CCED3DB3E0A}"/>
    <dgm:cxn modelId="{D4325997-F4E1-4130-A3A8-0B0DB5DADA2A}" type="presOf" srcId="{B4A6DE0B-2C86-4A78-AAE4-8F72B5ECF539}" destId="{A8BD9940-F8A5-4C3B-B3D4-35FC3500366F}" srcOrd="0" destOrd="0" presId="urn:microsoft.com/office/officeart/2018/2/layout/IconLabelDescriptionList"/>
    <dgm:cxn modelId="{B6434FAA-E44B-477E-AF19-436D095F6FA2}" type="presOf" srcId="{C54E740D-ED61-41C8-B512-51A052CC0290}" destId="{3241980F-0B50-42AF-B7D1-D0D7508149BA}" srcOrd="0" destOrd="1" presId="urn:microsoft.com/office/officeart/2018/2/layout/IconLabelDescriptionList"/>
    <dgm:cxn modelId="{FD3ADEAC-A28A-4CAA-A4B4-90F107FE71E3}" srcId="{64AEF8E8-2D72-4B42-A02B-A4C00D79AB08}" destId="{EEE5A414-60F6-4875-829A-3CF5CDB00C5B}" srcOrd="0" destOrd="0" parTransId="{ABB51789-895C-468A-85D2-81B5D60FE95A}" sibTransId="{EB7C3B23-B6B1-49DE-9D49-A5334AD37547}"/>
    <dgm:cxn modelId="{CE3703B9-1BCC-4E65-948A-15137518324C}" type="presOf" srcId="{64AEF8E8-2D72-4B42-A02B-A4C00D79AB08}" destId="{E8031F1F-56F7-4FD0-94EA-02A5E1C715F9}" srcOrd="0" destOrd="0" presId="urn:microsoft.com/office/officeart/2018/2/layout/IconLabelDescriptionList"/>
    <dgm:cxn modelId="{2BDD9DC3-1EAA-479B-BF32-C9194FC4B082}" srcId="{69AD65F4-D9F3-4FEF-B907-A3A3907A61E4}" destId="{3413AE54-D2A0-4827-81C1-5A2CB85A9974}" srcOrd="0" destOrd="0" parTransId="{102DFB33-54D8-47F0-B958-EC802B700B7E}" sibTransId="{B1D649F6-80DC-4BD3-82DB-D2FD3D1C8BC2}"/>
    <dgm:cxn modelId="{400B1CC7-E5A1-4D6B-986D-15B9E23EDC3E}" type="presOf" srcId="{7934F76E-F9C3-4202-A848-175B6B67C445}" destId="{00A6823C-9C92-4A24-BF68-9411FBCE948C}" srcOrd="0" destOrd="1" presId="urn:microsoft.com/office/officeart/2018/2/layout/IconLabelDescriptionList"/>
    <dgm:cxn modelId="{499E37D2-D8FC-43C6-9BAC-59E0DFB485B7}" srcId="{64AEF8E8-2D72-4B42-A02B-A4C00D79AB08}" destId="{69AD65F4-D9F3-4FEF-B907-A3A3907A61E4}" srcOrd="3" destOrd="0" parTransId="{7DF14456-088A-4B3B-8E67-4286EF536AB0}" sibTransId="{8229DAEC-889B-45ED-9D1F-BDE495F47087}"/>
    <dgm:cxn modelId="{BAFE3FD7-FC62-40B4-B36F-8CF49675CD35}" type="presOf" srcId="{7E872B96-42AE-4B2A-9120-0A5E58E39895}" destId="{3E48BA02-9A7B-415F-BD6F-2371E00D1951}" srcOrd="0" destOrd="1" presId="urn:microsoft.com/office/officeart/2018/2/layout/IconLabelDescriptionList"/>
    <dgm:cxn modelId="{36D772DB-7630-4B14-A9A5-75BA15CE7A65}" srcId="{64AEF8E8-2D72-4B42-A02B-A4C00D79AB08}" destId="{42428731-7FEE-441A-8BEB-99ADDA2B97C7}" srcOrd="4" destOrd="0" parTransId="{32D39153-C279-4FA1-9FAD-10E13A5DA4B1}" sibTransId="{ACE0C063-37F6-42E8-A9CE-3F2CD703B3EE}"/>
    <dgm:cxn modelId="{3102F2F2-E63E-4BC8-94FD-FF5B99B3EB63}" srcId="{EEE5A414-60F6-4875-829A-3CF5CDB00C5B}" destId="{B4A6DE0B-2C86-4A78-AAE4-8F72B5ECF539}" srcOrd="0" destOrd="0" parTransId="{81FF4E03-8AF6-4592-9779-8C4D1C315E3D}" sibTransId="{AD397C07-3F71-44B1-88C1-29CC8D7102D6}"/>
    <dgm:cxn modelId="{7B1A24F5-97CE-492D-93A5-B63C95C7513F}" type="presOf" srcId="{69AD65F4-D9F3-4FEF-B907-A3A3907A61E4}" destId="{3A9EFD01-ED2F-41B6-8C28-AACC9E412955}" srcOrd="0" destOrd="0" presId="urn:microsoft.com/office/officeart/2018/2/layout/IconLabelDescriptionList"/>
    <dgm:cxn modelId="{48DCB43C-DE9B-4CC8-B2E3-2103A8BF1395}" type="presParOf" srcId="{E8031F1F-56F7-4FD0-94EA-02A5E1C715F9}" destId="{2AD5364B-F38F-4AE5-9B86-FDC82C67CD94}" srcOrd="0" destOrd="0" presId="urn:microsoft.com/office/officeart/2018/2/layout/IconLabelDescriptionList"/>
    <dgm:cxn modelId="{639175C5-C031-40A3-9791-56C4A4CB38F4}" type="presParOf" srcId="{2AD5364B-F38F-4AE5-9B86-FDC82C67CD94}" destId="{20EFBB68-46FF-4BCE-84E2-2DA94A6B786C}" srcOrd="0" destOrd="0" presId="urn:microsoft.com/office/officeart/2018/2/layout/IconLabelDescriptionList"/>
    <dgm:cxn modelId="{43C1E29B-757F-40DA-9041-899810EC4DE8}" type="presParOf" srcId="{2AD5364B-F38F-4AE5-9B86-FDC82C67CD94}" destId="{03F53C58-C324-460B-9234-567E85FB20E0}" srcOrd="1" destOrd="0" presId="urn:microsoft.com/office/officeart/2018/2/layout/IconLabelDescriptionList"/>
    <dgm:cxn modelId="{A098D9C2-E7B7-409B-80B7-4CB2DE72B5BC}" type="presParOf" srcId="{2AD5364B-F38F-4AE5-9B86-FDC82C67CD94}" destId="{28E146B8-64A2-425D-B7B3-6C198AAC63B5}" srcOrd="2" destOrd="0" presId="urn:microsoft.com/office/officeart/2018/2/layout/IconLabelDescriptionList"/>
    <dgm:cxn modelId="{0B228BCD-5464-40CD-BDFF-D02BF45EA55F}" type="presParOf" srcId="{2AD5364B-F38F-4AE5-9B86-FDC82C67CD94}" destId="{294E1BAA-3E1F-40BA-951E-FF67BEA25BCB}" srcOrd="3" destOrd="0" presId="urn:microsoft.com/office/officeart/2018/2/layout/IconLabelDescriptionList"/>
    <dgm:cxn modelId="{8E6DBC1E-0C14-4288-AF6D-B3320AF99618}" type="presParOf" srcId="{2AD5364B-F38F-4AE5-9B86-FDC82C67CD94}" destId="{A8BD9940-F8A5-4C3B-B3D4-35FC3500366F}" srcOrd="4" destOrd="0" presId="urn:microsoft.com/office/officeart/2018/2/layout/IconLabelDescriptionList"/>
    <dgm:cxn modelId="{ABD80140-E7D0-45FA-9CE0-0AA71C189D24}" type="presParOf" srcId="{E8031F1F-56F7-4FD0-94EA-02A5E1C715F9}" destId="{A809F585-E2A2-46A8-87F3-10DE2A887C40}" srcOrd="1" destOrd="0" presId="urn:microsoft.com/office/officeart/2018/2/layout/IconLabelDescriptionList"/>
    <dgm:cxn modelId="{DDDBB2B4-05E4-4501-A196-9BF6A7D601DE}" type="presParOf" srcId="{E8031F1F-56F7-4FD0-94EA-02A5E1C715F9}" destId="{1591F259-59B5-4B57-A719-B68F4CB3714D}" srcOrd="2" destOrd="0" presId="urn:microsoft.com/office/officeart/2018/2/layout/IconLabelDescriptionList"/>
    <dgm:cxn modelId="{D4B29021-B2F9-4BAF-B68F-5DC5ABDC5367}" type="presParOf" srcId="{1591F259-59B5-4B57-A719-B68F4CB3714D}" destId="{456B01B3-418C-4B05-B0C3-F5869459D87D}" srcOrd="0" destOrd="0" presId="urn:microsoft.com/office/officeart/2018/2/layout/IconLabelDescriptionList"/>
    <dgm:cxn modelId="{BE683E4D-B9F6-4A72-9516-BC9B1664F4FF}" type="presParOf" srcId="{1591F259-59B5-4B57-A719-B68F4CB3714D}" destId="{1EB8D8D6-53ED-483E-9243-AF64520E78E8}" srcOrd="1" destOrd="0" presId="urn:microsoft.com/office/officeart/2018/2/layout/IconLabelDescriptionList"/>
    <dgm:cxn modelId="{C513A67A-3EE1-4344-A584-EB9E72B15431}" type="presParOf" srcId="{1591F259-59B5-4B57-A719-B68F4CB3714D}" destId="{09E5F87F-CF52-4EE2-885B-BBBABFD6EA4A}" srcOrd="2" destOrd="0" presId="urn:microsoft.com/office/officeart/2018/2/layout/IconLabelDescriptionList"/>
    <dgm:cxn modelId="{D836AD93-5D5F-41DF-8C7F-8471F4DA69FE}" type="presParOf" srcId="{1591F259-59B5-4B57-A719-B68F4CB3714D}" destId="{58F480C6-AEEE-4D48-B841-D6505742CA61}" srcOrd="3" destOrd="0" presId="urn:microsoft.com/office/officeart/2018/2/layout/IconLabelDescriptionList"/>
    <dgm:cxn modelId="{1607C6D0-4898-4172-ADFC-4FB9D9B40860}" type="presParOf" srcId="{1591F259-59B5-4B57-A719-B68F4CB3714D}" destId="{B9B71405-EAFA-41A2-9EDE-FA31F549B673}" srcOrd="4" destOrd="0" presId="urn:microsoft.com/office/officeart/2018/2/layout/IconLabelDescriptionList"/>
    <dgm:cxn modelId="{3AF95C6D-449F-497D-BCA3-A50034E035A1}" type="presParOf" srcId="{E8031F1F-56F7-4FD0-94EA-02A5E1C715F9}" destId="{C07F8F56-9994-4425-9493-208B5BE0AA68}" srcOrd="3" destOrd="0" presId="urn:microsoft.com/office/officeart/2018/2/layout/IconLabelDescriptionList"/>
    <dgm:cxn modelId="{5025F587-61E7-47E8-9DF2-4D3D63A194A2}" type="presParOf" srcId="{E8031F1F-56F7-4FD0-94EA-02A5E1C715F9}" destId="{E4E67980-DE14-4EB6-92E4-61BF284A503A}" srcOrd="4" destOrd="0" presId="urn:microsoft.com/office/officeart/2018/2/layout/IconLabelDescriptionList"/>
    <dgm:cxn modelId="{D15E3E64-7720-40DE-8CAA-1F649EDB76F6}" type="presParOf" srcId="{E4E67980-DE14-4EB6-92E4-61BF284A503A}" destId="{193CF652-738B-4CE1-A6EE-28BCB8195475}" srcOrd="0" destOrd="0" presId="urn:microsoft.com/office/officeart/2018/2/layout/IconLabelDescriptionList"/>
    <dgm:cxn modelId="{076BC22C-CBF6-435E-9F1B-773255653DC0}" type="presParOf" srcId="{E4E67980-DE14-4EB6-92E4-61BF284A503A}" destId="{AD81979F-1C89-4422-B1BA-6FA38AC64797}" srcOrd="1" destOrd="0" presId="urn:microsoft.com/office/officeart/2018/2/layout/IconLabelDescriptionList"/>
    <dgm:cxn modelId="{9A832234-F9DF-4B82-8E2C-ED322B01929B}" type="presParOf" srcId="{E4E67980-DE14-4EB6-92E4-61BF284A503A}" destId="{B4AEC297-1033-4FA5-9053-8765360736EC}" srcOrd="2" destOrd="0" presId="urn:microsoft.com/office/officeart/2018/2/layout/IconLabelDescriptionList"/>
    <dgm:cxn modelId="{81682B54-8A48-4DDA-BC27-C39BA65B2040}" type="presParOf" srcId="{E4E67980-DE14-4EB6-92E4-61BF284A503A}" destId="{5E4B8A52-9562-42B9-93A5-D3E72D725A56}" srcOrd="3" destOrd="0" presId="urn:microsoft.com/office/officeart/2018/2/layout/IconLabelDescriptionList"/>
    <dgm:cxn modelId="{F63D77FF-FD3B-47DD-BCA3-FCE913D67871}" type="presParOf" srcId="{E4E67980-DE14-4EB6-92E4-61BF284A503A}" destId="{00A6823C-9C92-4A24-BF68-9411FBCE948C}" srcOrd="4" destOrd="0" presId="urn:microsoft.com/office/officeart/2018/2/layout/IconLabelDescriptionList"/>
    <dgm:cxn modelId="{7C2998BD-B4B2-4538-AD0E-681FDDDE5BE1}" type="presParOf" srcId="{E8031F1F-56F7-4FD0-94EA-02A5E1C715F9}" destId="{87E3D541-0448-42F3-BA87-DD7A4A98CBAB}" srcOrd="5" destOrd="0" presId="urn:microsoft.com/office/officeart/2018/2/layout/IconLabelDescriptionList"/>
    <dgm:cxn modelId="{A5D98E51-7A69-4C92-A84D-AC2C4AA7EC1A}" type="presParOf" srcId="{E8031F1F-56F7-4FD0-94EA-02A5E1C715F9}" destId="{1A0C397A-9371-4C18-800C-346C0F6BA911}" srcOrd="6" destOrd="0" presId="urn:microsoft.com/office/officeart/2018/2/layout/IconLabelDescriptionList"/>
    <dgm:cxn modelId="{1966C108-4B1B-4DA8-B52D-C6E9B8F6A2C7}" type="presParOf" srcId="{1A0C397A-9371-4C18-800C-346C0F6BA911}" destId="{EDEB619D-A06F-487C-BE40-24C312C90A97}" srcOrd="0" destOrd="0" presId="urn:microsoft.com/office/officeart/2018/2/layout/IconLabelDescriptionList"/>
    <dgm:cxn modelId="{FCBE1626-51DE-496C-A1B7-118339D76926}" type="presParOf" srcId="{1A0C397A-9371-4C18-800C-346C0F6BA911}" destId="{C2CAE666-BCBC-4F61-BC0A-920BD39AF899}" srcOrd="1" destOrd="0" presId="urn:microsoft.com/office/officeart/2018/2/layout/IconLabelDescriptionList"/>
    <dgm:cxn modelId="{1951A888-77F2-4982-8071-F545A8A87B29}" type="presParOf" srcId="{1A0C397A-9371-4C18-800C-346C0F6BA911}" destId="{3A9EFD01-ED2F-41B6-8C28-AACC9E412955}" srcOrd="2" destOrd="0" presId="urn:microsoft.com/office/officeart/2018/2/layout/IconLabelDescriptionList"/>
    <dgm:cxn modelId="{90685261-6EC4-45B0-ACEA-465DA42DACF7}" type="presParOf" srcId="{1A0C397A-9371-4C18-800C-346C0F6BA911}" destId="{EAF7CE15-95C3-4AA8-A757-1EE9F5B0B23C}" srcOrd="3" destOrd="0" presId="urn:microsoft.com/office/officeart/2018/2/layout/IconLabelDescriptionList"/>
    <dgm:cxn modelId="{A5631743-DEAF-4742-8536-AB14269D8B98}" type="presParOf" srcId="{1A0C397A-9371-4C18-800C-346C0F6BA911}" destId="{3241980F-0B50-42AF-B7D1-D0D7508149BA}" srcOrd="4" destOrd="0" presId="urn:microsoft.com/office/officeart/2018/2/layout/IconLabelDescriptionList"/>
    <dgm:cxn modelId="{4F80E1A2-81E3-4864-8D4D-6B370ECD8EC3}" type="presParOf" srcId="{E8031F1F-56F7-4FD0-94EA-02A5E1C715F9}" destId="{60DE14AA-88FC-41D2-A2C9-72B9237AE263}" srcOrd="7" destOrd="0" presId="urn:microsoft.com/office/officeart/2018/2/layout/IconLabelDescriptionList"/>
    <dgm:cxn modelId="{13D91260-0497-4BAE-A4F9-4AC8A2ADDC6D}" type="presParOf" srcId="{E8031F1F-56F7-4FD0-94EA-02A5E1C715F9}" destId="{CC8C9429-3FE0-4072-8861-A839C32A58E9}" srcOrd="8" destOrd="0" presId="urn:microsoft.com/office/officeart/2018/2/layout/IconLabelDescriptionList"/>
    <dgm:cxn modelId="{35BB6706-CB45-4A8E-BBEB-19D26D52EECF}" type="presParOf" srcId="{CC8C9429-3FE0-4072-8861-A839C32A58E9}" destId="{886A3C14-85F4-4576-85B9-EEFB53174E81}" srcOrd="0" destOrd="0" presId="urn:microsoft.com/office/officeart/2018/2/layout/IconLabelDescriptionList"/>
    <dgm:cxn modelId="{4D39B437-D5E5-4BFB-92B7-3E73163BF74B}" type="presParOf" srcId="{CC8C9429-3FE0-4072-8861-A839C32A58E9}" destId="{94BAFF3B-4A86-4C08-87B5-ED6319ADADB4}" srcOrd="1" destOrd="0" presId="urn:microsoft.com/office/officeart/2018/2/layout/IconLabelDescriptionList"/>
    <dgm:cxn modelId="{75B39A4F-15AB-49DA-93F8-AEF87DD14856}" type="presParOf" srcId="{CC8C9429-3FE0-4072-8861-A839C32A58E9}" destId="{DD7693E6-08BF-48B1-B78C-7808A290E7E3}" srcOrd="2" destOrd="0" presId="urn:microsoft.com/office/officeart/2018/2/layout/IconLabelDescriptionList"/>
    <dgm:cxn modelId="{AC8C8851-998B-46DF-BD31-15FB5679812B}" type="presParOf" srcId="{CC8C9429-3FE0-4072-8861-A839C32A58E9}" destId="{A6780358-E93B-4EEE-8BF6-54BC00AD07AE}" srcOrd="3" destOrd="0" presId="urn:microsoft.com/office/officeart/2018/2/layout/IconLabelDescriptionList"/>
    <dgm:cxn modelId="{697DCEBE-9EB8-4DE4-AF0D-3009B514EBCD}" type="presParOf" srcId="{CC8C9429-3FE0-4072-8861-A839C32A58E9}" destId="{3E48BA02-9A7B-415F-BD6F-2371E00D195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1DA5E0E-79FB-4E94-B064-6D7E80F4981D}"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7433C537-CCDE-474D-A590-7C50CA289B9A}">
      <dgm:prSet/>
      <dgm:spPr/>
      <dgm:t>
        <a:bodyPr/>
        <a:lstStyle/>
        <a:p>
          <a:r>
            <a:rPr lang="en-US"/>
            <a:t>Exploratory Data Analysis (EDA):</a:t>
          </a:r>
        </a:p>
      </dgm:t>
    </dgm:pt>
    <dgm:pt modelId="{00306915-7923-4B23-9A36-CDF4390F77AF}" type="parTrans" cxnId="{D05BA088-1394-4F8C-9696-438F96EBD72F}">
      <dgm:prSet/>
      <dgm:spPr/>
      <dgm:t>
        <a:bodyPr/>
        <a:lstStyle/>
        <a:p>
          <a:endParaRPr lang="en-US"/>
        </a:p>
      </dgm:t>
    </dgm:pt>
    <dgm:pt modelId="{7C522BC1-E1E8-49E7-936B-5C08A0571E22}" type="sibTrans" cxnId="{D05BA088-1394-4F8C-9696-438F96EBD72F}">
      <dgm:prSet phldrT="1" phldr="0"/>
      <dgm:spPr/>
      <dgm:t>
        <a:bodyPr/>
        <a:lstStyle/>
        <a:p>
          <a:r>
            <a:rPr lang="en-US"/>
            <a:t>1</a:t>
          </a:r>
        </a:p>
      </dgm:t>
    </dgm:pt>
    <dgm:pt modelId="{294B4568-51FF-4027-ABAB-FFAFFA1F41AD}">
      <dgm:prSet/>
      <dgm:spPr/>
      <dgm:t>
        <a:bodyPr/>
        <a:lstStyle/>
        <a:p>
          <a:r>
            <a:rPr lang="en-US"/>
            <a:t>Excel facilitates EDA by providing tools for summarizing data, identifying trends, and visualizing patterns through charts and graphs.</a:t>
          </a:r>
        </a:p>
      </dgm:t>
    </dgm:pt>
    <dgm:pt modelId="{E7ACDDE8-49D5-4460-A926-6ABFCFEBC266}" type="parTrans" cxnId="{B0DDCFC7-5CCD-46D1-A1E4-AEAB51F69F2E}">
      <dgm:prSet/>
      <dgm:spPr/>
      <dgm:t>
        <a:bodyPr/>
        <a:lstStyle/>
        <a:p>
          <a:endParaRPr lang="en-US"/>
        </a:p>
      </dgm:t>
    </dgm:pt>
    <dgm:pt modelId="{8F97F758-3BCF-4DD5-89DB-B8BE3001D27E}" type="sibTrans" cxnId="{B0DDCFC7-5CCD-46D1-A1E4-AEAB51F69F2E}">
      <dgm:prSet/>
      <dgm:spPr/>
      <dgm:t>
        <a:bodyPr/>
        <a:lstStyle/>
        <a:p>
          <a:endParaRPr lang="en-US"/>
        </a:p>
      </dgm:t>
    </dgm:pt>
    <dgm:pt modelId="{6F1ADCA7-49DF-4EE0-8FBC-8D02D53DC186}">
      <dgm:prSet/>
      <dgm:spPr/>
      <dgm:t>
        <a:bodyPr/>
        <a:lstStyle/>
        <a:p>
          <a:r>
            <a:rPr lang="en-US"/>
            <a:t>Data Cleaning and Preparation:</a:t>
          </a:r>
        </a:p>
      </dgm:t>
    </dgm:pt>
    <dgm:pt modelId="{A57140A1-5557-4BA3-BFC8-FE35B2F614D5}" type="parTrans" cxnId="{C002035E-74CE-401A-8C66-6E8ED9B895F5}">
      <dgm:prSet/>
      <dgm:spPr/>
      <dgm:t>
        <a:bodyPr/>
        <a:lstStyle/>
        <a:p>
          <a:endParaRPr lang="en-US"/>
        </a:p>
      </dgm:t>
    </dgm:pt>
    <dgm:pt modelId="{D1626093-D7D5-4D41-9DB7-77BE4DADF0B5}" type="sibTrans" cxnId="{C002035E-74CE-401A-8C66-6E8ED9B895F5}">
      <dgm:prSet phldrT="2" phldr="0"/>
      <dgm:spPr/>
      <dgm:t>
        <a:bodyPr/>
        <a:lstStyle/>
        <a:p>
          <a:r>
            <a:rPr lang="en-US"/>
            <a:t>2</a:t>
          </a:r>
        </a:p>
      </dgm:t>
    </dgm:pt>
    <dgm:pt modelId="{BEB4E041-0A8E-49D6-9D95-49A5659D1150}">
      <dgm:prSet/>
      <dgm:spPr/>
      <dgm:t>
        <a:bodyPr/>
        <a:lstStyle/>
        <a:p>
          <a:r>
            <a:rPr lang="en-US"/>
            <a:t>Excel's filtering, sorting, and conditional formatting capabilities aid in data cleaning and preparation tasks.</a:t>
          </a:r>
        </a:p>
      </dgm:t>
    </dgm:pt>
    <dgm:pt modelId="{C6BA265F-1FE3-40E9-9849-4E60984877F5}" type="parTrans" cxnId="{B8237A95-C0F9-43D2-94BF-8FBA49170D98}">
      <dgm:prSet/>
      <dgm:spPr/>
      <dgm:t>
        <a:bodyPr/>
        <a:lstStyle/>
        <a:p>
          <a:endParaRPr lang="en-US"/>
        </a:p>
      </dgm:t>
    </dgm:pt>
    <dgm:pt modelId="{21D02406-3E7F-4B7F-A784-A7B352AD8C5D}" type="sibTrans" cxnId="{B8237A95-C0F9-43D2-94BF-8FBA49170D98}">
      <dgm:prSet/>
      <dgm:spPr/>
      <dgm:t>
        <a:bodyPr/>
        <a:lstStyle/>
        <a:p>
          <a:endParaRPr lang="en-US"/>
        </a:p>
      </dgm:t>
    </dgm:pt>
    <dgm:pt modelId="{FAFF8625-9C41-4286-9644-6C2A69ACEE33}">
      <dgm:prSet/>
      <dgm:spPr/>
      <dgm:t>
        <a:bodyPr/>
        <a:lstStyle/>
        <a:p>
          <a:r>
            <a:rPr lang="en-US"/>
            <a:t>Users can easily identify and correct errors, remove duplicates, and format data for analysis.</a:t>
          </a:r>
        </a:p>
      </dgm:t>
    </dgm:pt>
    <dgm:pt modelId="{30F72E97-0350-4FD5-8C11-9F6C87A77903}" type="parTrans" cxnId="{AEF9C557-0FB0-456F-9365-B54B7AC3A2E3}">
      <dgm:prSet/>
      <dgm:spPr/>
      <dgm:t>
        <a:bodyPr/>
        <a:lstStyle/>
        <a:p>
          <a:endParaRPr lang="en-US"/>
        </a:p>
      </dgm:t>
    </dgm:pt>
    <dgm:pt modelId="{AAB6395D-5EC9-4512-950B-EC13EA75D46C}" type="sibTrans" cxnId="{AEF9C557-0FB0-456F-9365-B54B7AC3A2E3}">
      <dgm:prSet/>
      <dgm:spPr/>
      <dgm:t>
        <a:bodyPr/>
        <a:lstStyle/>
        <a:p>
          <a:endParaRPr lang="en-US"/>
        </a:p>
      </dgm:t>
    </dgm:pt>
    <dgm:pt modelId="{FE077B9A-F1A2-417F-AF7A-65A5AAD9BBD3}">
      <dgm:prSet/>
      <dgm:spPr/>
      <dgm:t>
        <a:bodyPr/>
        <a:lstStyle/>
        <a:p>
          <a:r>
            <a:rPr lang="en-US"/>
            <a:t>Statistical Analysis:</a:t>
          </a:r>
        </a:p>
      </dgm:t>
    </dgm:pt>
    <dgm:pt modelId="{1E1DE134-7DBD-4B5F-B31C-389F3D13043D}" type="parTrans" cxnId="{0136DD21-B5FD-4C62-9D10-A2AEFB60E551}">
      <dgm:prSet/>
      <dgm:spPr/>
      <dgm:t>
        <a:bodyPr/>
        <a:lstStyle/>
        <a:p>
          <a:endParaRPr lang="en-US"/>
        </a:p>
      </dgm:t>
    </dgm:pt>
    <dgm:pt modelId="{CF0F9694-F70E-4D2E-9D5D-16C3BD8EE40F}" type="sibTrans" cxnId="{0136DD21-B5FD-4C62-9D10-A2AEFB60E551}">
      <dgm:prSet phldrT="3" phldr="0"/>
      <dgm:spPr/>
      <dgm:t>
        <a:bodyPr/>
        <a:lstStyle/>
        <a:p>
          <a:r>
            <a:rPr lang="en-US"/>
            <a:t>3</a:t>
          </a:r>
        </a:p>
      </dgm:t>
    </dgm:pt>
    <dgm:pt modelId="{B308F7BD-1DD8-4103-8D48-6BEE17468066}">
      <dgm:prSet/>
      <dgm:spPr/>
      <dgm:t>
        <a:bodyPr/>
        <a:lstStyle/>
        <a:p>
          <a:r>
            <a:rPr lang="en-US"/>
            <a:t>While Excel may not offer as advanced statistical capabilities as dedicated statistical software, it provides sufficient functionality for basic statistical analysis.</a:t>
          </a:r>
        </a:p>
      </dgm:t>
    </dgm:pt>
    <dgm:pt modelId="{DAF74C28-9DF7-46C1-AE9A-9D281E3745EE}" type="parTrans" cxnId="{417E86FB-679B-4566-A34D-53EA43BA8BBF}">
      <dgm:prSet/>
      <dgm:spPr/>
      <dgm:t>
        <a:bodyPr/>
        <a:lstStyle/>
        <a:p>
          <a:endParaRPr lang="en-US"/>
        </a:p>
      </dgm:t>
    </dgm:pt>
    <dgm:pt modelId="{39756D47-4E9C-401A-9E1B-072F17E830BC}" type="sibTrans" cxnId="{417E86FB-679B-4566-A34D-53EA43BA8BBF}">
      <dgm:prSet/>
      <dgm:spPr/>
      <dgm:t>
        <a:bodyPr/>
        <a:lstStyle/>
        <a:p>
          <a:endParaRPr lang="en-US"/>
        </a:p>
      </dgm:t>
    </dgm:pt>
    <dgm:pt modelId="{69448D1C-8422-478D-B70C-92426BB376C1}">
      <dgm:prSet/>
      <dgm:spPr/>
      <dgm:t>
        <a:bodyPr/>
        <a:lstStyle/>
        <a:p>
          <a:r>
            <a:rPr lang="en-US"/>
            <a:t>Users can perform descriptive statistics, hypothesis testing, and regression analysis using built-in functions and tools.</a:t>
          </a:r>
        </a:p>
      </dgm:t>
    </dgm:pt>
    <dgm:pt modelId="{AC13B51E-BEEB-4899-A446-9CE6B3B02889}" type="parTrans" cxnId="{21777882-16A4-4276-B20C-DBEA68E2E2EC}">
      <dgm:prSet/>
      <dgm:spPr/>
      <dgm:t>
        <a:bodyPr/>
        <a:lstStyle/>
        <a:p>
          <a:endParaRPr lang="en-US"/>
        </a:p>
      </dgm:t>
    </dgm:pt>
    <dgm:pt modelId="{714DBFBA-1EF1-4D7A-9810-323608D72077}" type="sibTrans" cxnId="{21777882-16A4-4276-B20C-DBEA68E2E2EC}">
      <dgm:prSet/>
      <dgm:spPr/>
      <dgm:t>
        <a:bodyPr/>
        <a:lstStyle/>
        <a:p>
          <a:endParaRPr lang="en-US"/>
        </a:p>
      </dgm:t>
    </dgm:pt>
    <dgm:pt modelId="{066168CB-DCED-4E8B-AD91-DB3B4C231C09}">
      <dgm:prSet/>
      <dgm:spPr/>
      <dgm:t>
        <a:bodyPr/>
        <a:lstStyle/>
        <a:p>
          <a:r>
            <a:rPr lang="en-US"/>
            <a:t>Reporting and Presentation:</a:t>
          </a:r>
        </a:p>
      </dgm:t>
    </dgm:pt>
    <dgm:pt modelId="{1FD460D9-F98F-4054-A86C-9E8B00E620BB}" type="parTrans" cxnId="{6DA2925F-25E9-4D7E-AFD7-FF634108E0EE}">
      <dgm:prSet/>
      <dgm:spPr/>
      <dgm:t>
        <a:bodyPr/>
        <a:lstStyle/>
        <a:p>
          <a:endParaRPr lang="en-US"/>
        </a:p>
      </dgm:t>
    </dgm:pt>
    <dgm:pt modelId="{CDFE491D-66EF-4381-8B46-E315E6AB0002}" type="sibTrans" cxnId="{6DA2925F-25E9-4D7E-AFD7-FF634108E0EE}">
      <dgm:prSet phldrT="4" phldr="0"/>
      <dgm:spPr/>
      <dgm:t>
        <a:bodyPr/>
        <a:lstStyle/>
        <a:p>
          <a:r>
            <a:rPr lang="en-US"/>
            <a:t>4</a:t>
          </a:r>
        </a:p>
      </dgm:t>
    </dgm:pt>
    <dgm:pt modelId="{55D26373-E3C4-442E-80AB-AB6EDE89F3DF}">
      <dgm:prSet/>
      <dgm:spPr/>
      <dgm:t>
        <a:bodyPr/>
        <a:lstStyle/>
        <a:p>
          <a:r>
            <a:rPr lang="en-US"/>
            <a:t>Excel is widely used for creating reports and presentations that summarize analysis results and insights.</a:t>
          </a:r>
        </a:p>
      </dgm:t>
    </dgm:pt>
    <dgm:pt modelId="{DA8C5E31-58E6-4B84-A6FA-D33B153FEFD0}" type="parTrans" cxnId="{951D5E5B-0E84-4ACA-A932-28587A7456DA}">
      <dgm:prSet/>
      <dgm:spPr/>
      <dgm:t>
        <a:bodyPr/>
        <a:lstStyle/>
        <a:p>
          <a:endParaRPr lang="en-US"/>
        </a:p>
      </dgm:t>
    </dgm:pt>
    <dgm:pt modelId="{B7EA1905-560F-4E60-A297-66B5E6195A2F}" type="sibTrans" cxnId="{951D5E5B-0E84-4ACA-A932-28587A7456DA}">
      <dgm:prSet/>
      <dgm:spPr/>
      <dgm:t>
        <a:bodyPr/>
        <a:lstStyle/>
        <a:p>
          <a:endParaRPr lang="en-US"/>
        </a:p>
      </dgm:t>
    </dgm:pt>
    <dgm:pt modelId="{64F8816E-67A2-429C-8358-0957A816879D}">
      <dgm:prSet/>
      <dgm:spPr/>
      <dgm:t>
        <a:bodyPr/>
        <a:lstStyle/>
        <a:p>
          <a:r>
            <a:rPr lang="en-US"/>
            <a:t>Users can leverage Excel's formatting options and charting tools to create professional-looking reports for stakeholders. </a:t>
          </a:r>
        </a:p>
      </dgm:t>
    </dgm:pt>
    <dgm:pt modelId="{BFCE2872-1622-4194-A2DA-C77186AE39DA}" type="parTrans" cxnId="{3C4B6166-4996-47E4-BB75-93622191AAC6}">
      <dgm:prSet/>
      <dgm:spPr/>
      <dgm:t>
        <a:bodyPr/>
        <a:lstStyle/>
        <a:p>
          <a:endParaRPr lang="en-US"/>
        </a:p>
      </dgm:t>
    </dgm:pt>
    <dgm:pt modelId="{1FF9FCA9-FB74-4D55-9B64-56B3D2C65EBB}" type="sibTrans" cxnId="{3C4B6166-4996-47E4-BB75-93622191AAC6}">
      <dgm:prSet/>
      <dgm:spPr/>
      <dgm:t>
        <a:bodyPr/>
        <a:lstStyle/>
        <a:p>
          <a:endParaRPr lang="en-US"/>
        </a:p>
      </dgm:t>
    </dgm:pt>
    <dgm:pt modelId="{4ED27E62-0628-AC49-A436-6678B7832C91}" type="pres">
      <dgm:prSet presAssocID="{D1DA5E0E-79FB-4E94-B064-6D7E80F4981D}" presName="Name0" presStyleCnt="0">
        <dgm:presLayoutVars>
          <dgm:animLvl val="lvl"/>
          <dgm:resizeHandles val="exact"/>
        </dgm:presLayoutVars>
      </dgm:prSet>
      <dgm:spPr/>
    </dgm:pt>
    <dgm:pt modelId="{DED75E7F-581F-0C4C-8BB6-2B02AD3F4F42}" type="pres">
      <dgm:prSet presAssocID="{7433C537-CCDE-474D-A590-7C50CA289B9A}" presName="compositeNode" presStyleCnt="0">
        <dgm:presLayoutVars>
          <dgm:bulletEnabled val="1"/>
        </dgm:presLayoutVars>
      </dgm:prSet>
      <dgm:spPr/>
    </dgm:pt>
    <dgm:pt modelId="{D947F924-43FF-D74B-9A69-C8C0A5B23BF3}" type="pres">
      <dgm:prSet presAssocID="{7433C537-CCDE-474D-A590-7C50CA289B9A}" presName="bgRect" presStyleLbl="bgAccFollowNode1" presStyleIdx="0" presStyleCnt="4"/>
      <dgm:spPr/>
    </dgm:pt>
    <dgm:pt modelId="{E0A01840-B7E7-634C-9B68-EECB13D61DB0}" type="pres">
      <dgm:prSet presAssocID="{7C522BC1-E1E8-49E7-936B-5C08A0571E22}" presName="sibTransNodeCircle" presStyleLbl="alignNode1" presStyleIdx="0" presStyleCnt="8">
        <dgm:presLayoutVars>
          <dgm:chMax val="0"/>
          <dgm:bulletEnabled/>
        </dgm:presLayoutVars>
      </dgm:prSet>
      <dgm:spPr/>
    </dgm:pt>
    <dgm:pt modelId="{40E90A9E-9156-8546-B43F-12A993B6205D}" type="pres">
      <dgm:prSet presAssocID="{7433C537-CCDE-474D-A590-7C50CA289B9A}" presName="bottomLine" presStyleLbl="alignNode1" presStyleIdx="1" presStyleCnt="8">
        <dgm:presLayoutVars/>
      </dgm:prSet>
      <dgm:spPr/>
    </dgm:pt>
    <dgm:pt modelId="{9C99CE48-CB3B-8A42-81BD-0D80516F393B}" type="pres">
      <dgm:prSet presAssocID="{7433C537-CCDE-474D-A590-7C50CA289B9A}" presName="nodeText" presStyleLbl="bgAccFollowNode1" presStyleIdx="0" presStyleCnt="4">
        <dgm:presLayoutVars>
          <dgm:bulletEnabled val="1"/>
        </dgm:presLayoutVars>
      </dgm:prSet>
      <dgm:spPr/>
    </dgm:pt>
    <dgm:pt modelId="{6EF62280-94A1-7C4E-BBD7-8E746FDA59F5}" type="pres">
      <dgm:prSet presAssocID="{7C522BC1-E1E8-49E7-936B-5C08A0571E22}" presName="sibTrans" presStyleCnt="0"/>
      <dgm:spPr/>
    </dgm:pt>
    <dgm:pt modelId="{CA23E0CE-0788-2848-9F13-6246B8ECFAAF}" type="pres">
      <dgm:prSet presAssocID="{6F1ADCA7-49DF-4EE0-8FBC-8D02D53DC186}" presName="compositeNode" presStyleCnt="0">
        <dgm:presLayoutVars>
          <dgm:bulletEnabled val="1"/>
        </dgm:presLayoutVars>
      </dgm:prSet>
      <dgm:spPr/>
    </dgm:pt>
    <dgm:pt modelId="{58AA71F2-F15A-584E-8193-8231F01E2627}" type="pres">
      <dgm:prSet presAssocID="{6F1ADCA7-49DF-4EE0-8FBC-8D02D53DC186}" presName="bgRect" presStyleLbl="bgAccFollowNode1" presStyleIdx="1" presStyleCnt="4"/>
      <dgm:spPr/>
    </dgm:pt>
    <dgm:pt modelId="{A9577656-DCEE-684D-8FCF-C0976FA42494}" type="pres">
      <dgm:prSet presAssocID="{D1626093-D7D5-4D41-9DB7-77BE4DADF0B5}" presName="sibTransNodeCircle" presStyleLbl="alignNode1" presStyleIdx="2" presStyleCnt="8">
        <dgm:presLayoutVars>
          <dgm:chMax val="0"/>
          <dgm:bulletEnabled/>
        </dgm:presLayoutVars>
      </dgm:prSet>
      <dgm:spPr/>
    </dgm:pt>
    <dgm:pt modelId="{C02EDBBF-5C5D-BB49-859F-888C91B85488}" type="pres">
      <dgm:prSet presAssocID="{6F1ADCA7-49DF-4EE0-8FBC-8D02D53DC186}" presName="bottomLine" presStyleLbl="alignNode1" presStyleIdx="3" presStyleCnt="8">
        <dgm:presLayoutVars/>
      </dgm:prSet>
      <dgm:spPr/>
    </dgm:pt>
    <dgm:pt modelId="{EBF286C7-8D52-3B47-98D2-7DDB067069DD}" type="pres">
      <dgm:prSet presAssocID="{6F1ADCA7-49DF-4EE0-8FBC-8D02D53DC186}" presName="nodeText" presStyleLbl="bgAccFollowNode1" presStyleIdx="1" presStyleCnt="4">
        <dgm:presLayoutVars>
          <dgm:bulletEnabled val="1"/>
        </dgm:presLayoutVars>
      </dgm:prSet>
      <dgm:spPr/>
    </dgm:pt>
    <dgm:pt modelId="{8BE0E8F0-DD7B-204C-84F9-3884D9089F91}" type="pres">
      <dgm:prSet presAssocID="{D1626093-D7D5-4D41-9DB7-77BE4DADF0B5}" presName="sibTrans" presStyleCnt="0"/>
      <dgm:spPr/>
    </dgm:pt>
    <dgm:pt modelId="{3BCD6646-6309-DF46-B84F-0BF3E99D448B}" type="pres">
      <dgm:prSet presAssocID="{FE077B9A-F1A2-417F-AF7A-65A5AAD9BBD3}" presName="compositeNode" presStyleCnt="0">
        <dgm:presLayoutVars>
          <dgm:bulletEnabled val="1"/>
        </dgm:presLayoutVars>
      </dgm:prSet>
      <dgm:spPr/>
    </dgm:pt>
    <dgm:pt modelId="{83F80332-6344-5A47-9E67-1691BF357358}" type="pres">
      <dgm:prSet presAssocID="{FE077B9A-F1A2-417F-AF7A-65A5AAD9BBD3}" presName="bgRect" presStyleLbl="bgAccFollowNode1" presStyleIdx="2" presStyleCnt="4"/>
      <dgm:spPr/>
    </dgm:pt>
    <dgm:pt modelId="{AC221342-A45D-8B4E-8759-1A861BEF83F8}" type="pres">
      <dgm:prSet presAssocID="{CF0F9694-F70E-4D2E-9D5D-16C3BD8EE40F}" presName="sibTransNodeCircle" presStyleLbl="alignNode1" presStyleIdx="4" presStyleCnt="8">
        <dgm:presLayoutVars>
          <dgm:chMax val="0"/>
          <dgm:bulletEnabled/>
        </dgm:presLayoutVars>
      </dgm:prSet>
      <dgm:spPr/>
    </dgm:pt>
    <dgm:pt modelId="{87484E0E-23A8-4241-8A8B-8F1C2AB56D31}" type="pres">
      <dgm:prSet presAssocID="{FE077B9A-F1A2-417F-AF7A-65A5AAD9BBD3}" presName="bottomLine" presStyleLbl="alignNode1" presStyleIdx="5" presStyleCnt="8">
        <dgm:presLayoutVars/>
      </dgm:prSet>
      <dgm:spPr/>
    </dgm:pt>
    <dgm:pt modelId="{36FA409A-BDD8-F344-ABB4-D15F806C2F0F}" type="pres">
      <dgm:prSet presAssocID="{FE077B9A-F1A2-417F-AF7A-65A5AAD9BBD3}" presName="nodeText" presStyleLbl="bgAccFollowNode1" presStyleIdx="2" presStyleCnt="4">
        <dgm:presLayoutVars>
          <dgm:bulletEnabled val="1"/>
        </dgm:presLayoutVars>
      </dgm:prSet>
      <dgm:spPr/>
    </dgm:pt>
    <dgm:pt modelId="{552F726A-2D51-594F-91C8-2148F99C6915}" type="pres">
      <dgm:prSet presAssocID="{CF0F9694-F70E-4D2E-9D5D-16C3BD8EE40F}" presName="sibTrans" presStyleCnt="0"/>
      <dgm:spPr/>
    </dgm:pt>
    <dgm:pt modelId="{410F41D8-464B-3B47-818A-7547D8297B1C}" type="pres">
      <dgm:prSet presAssocID="{066168CB-DCED-4E8B-AD91-DB3B4C231C09}" presName="compositeNode" presStyleCnt="0">
        <dgm:presLayoutVars>
          <dgm:bulletEnabled val="1"/>
        </dgm:presLayoutVars>
      </dgm:prSet>
      <dgm:spPr/>
    </dgm:pt>
    <dgm:pt modelId="{09D6CED7-14A1-764B-8F39-222BB2CF749E}" type="pres">
      <dgm:prSet presAssocID="{066168CB-DCED-4E8B-AD91-DB3B4C231C09}" presName="bgRect" presStyleLbl="bgAccFollowNode1" presStyleIdx="3" presStyleCnt="4"/>
      <dgm:spPr/>
    </dgm:pt>
    <dgm:pt modelId="{4C359239-551C-254B-B8DE-801E856266EA}" type="pres">
      <dgm:prSet presAssocID="{CDFE491D-66EF-4381-8B46-E315E6AB0002}" presName="sibTransNodeCircle" presStyleLbl="alignNode1" presStyleIdx="6" presStyleCnt="8">
        <dgm:presLayoutVars>
          <dgm:chMax val="0"/>
          <dgm:bulletEnabled/>
        </dgm:presLayoutVars>
      </dgm:prSet>
      <dgm:spPr/>
    </dgm:pt>
    <dgm:pt modelId="{7150552A-23A3-0B43-844E-9BDB1EA46773}" type="pres">
      <dgm:prSet presAssocID="{066168CB-DCED-4E8B-AD91-DB3B4C231C09}" presName="bottomLine" presStyleLbl="alignNode1" presStyleIdx="7" presStyleCnt="8">
        <dgm:presLayoutVars/>
      </dgm:prSet>
      <dgm:spPr/>
    </dgm:pt>
    <dgm:pt modelId="{DD7131AF-BE6A-F643-BC87-84719FD8484F}" type="pres">
      <dgm:prSet presAssocID="{066168CB-DCED-4E8B-AD91-DB3B4C231C09}" presName="nodeText" presStyleLbl="bgAccFollowNode1" presStyleIdx="3" presStyleCnt="4">
        <dgm:presLayoutVars>
          <dgm:bulletEnabled val="1"/>
        </dgm:presLayoutVars>
      </dgm:prSet>
      <dgm:spPr/>
    </dgm:pt>
  </dgm:ptLst>
  <dgm:cxnLst>
    <dgm:cxn modelId="{75DB1C06-6538-1843-81CB-138134081FE2}" type="presOf" srcId="{294B4568-51FF-4027-ABAB-FFAFFA1F41AD}" destId="{9C99CE48-CB3B-8A42-81BD-0D80516F393B}" srcOrd="0" destOrd="1" presId="urn:microsoft.com/office/officeart/2016/7/layout/BasicLinearProcessNumbered"/>
    <dgm:cxn modelId="{8C959C0F-61DF-FC48-9807-EDA016DB5C6C}" type="presOf" srcId="{FE077B9A-F1A2-417F-AF7A-65A5AAD9BBD3}" destId="{36FA409A-BDD8-F344-ABB4-D15F806C2F0F}" srcOrd="1" destOrd="0" presId="urn:microsoft.com/office/officeart/2016/7/layout/BasicLinearProcessNumbered"/>
    <dgm:cxn modelId="{0D720814-8DBD-C544-8F3F-CB743AC376A9}" type="presOf" srcId="{FE077B9A-F1A2-417F-AF7A-65A5AAD9BBD3}" destId="{83F80332-6344-5A47-9E67-1691BF357358}" srcOrd="0" destOrd="0" presId="urn:microsoft.com/office/officeart/2016/7/layout/BasicLinearProcessNumbered"/>
    <dgm:cxn modelId="{CD9A971B-1527-AF45-AA85-6F03E25A85AA}" type="presOf" srcId="{6F1ADCA7-49DF-4EE0-8FBC-8D02D53DC186}" destId="{EBF286C7-8D52-3B47-98D2-7DDB067069DD}" srcOrd="1" destOrd="0" presId="urn:microsoft.com/office/officeart/2016/7/layout/BasicLinearProcessNumbered"/>
    <dgm:cxn modelId="{0136DD21-B5FD-4C62-9D10-A2AEFB60E551}" srcId="{D1DA5E0E-79FB-4E94-B064-6D7E80F4981D}" destId="{FE077B9A-F1A2-417F-AF7A-65A5AAD9BBD3}" srcOrd="2" destOrd="0" parTransId="{1E1DE134-7DBD-4B5F-B31C-389F3D13043D}" sibTransId="{CF0F9694-F70E-4D2E-9D5D-16C3BD8EE40F}"/>
    <dgm:cxn modelId="{1C809434-EFB0-EB48-BD89-DD5BF3CF5024}" type="presOf" srcId="{B308F7BD-1DD8-4103-8D48-6BEE17468066}" destId="{36FA409A-BDD8-F344-ABB4-D15F806C2F0F}" srcOrd="0" destOrd="1" presId="urn:microsoft.com/office/officeart/2016/7/layout/BasicLinearProcessNumbered"/>
    <dgm:cxn modelId="{4413CC3E-B838-1C45-A780-4B877C8ECA77}" type="presOf" srcId="{7C522BC1-E1E8-49E7-936B-5C08A0571E22}" destId="{E0A01840-B7E7-634C-9B68-EECB13D61DB0}" srcOrd="0" destOrd="0" presId="urn:microsoft.com/office/officeart/2016/7/layout/BasicLinearProcessNumbered"/>
    <dgm:cxn modelId="{33584942-FD6A-AB44-ADEB-75AFF189C3CE}" type="presOf" srcId="{64F8816E-67A2-429C-8358-0957A816879D}" destId="{DD7131AF-BE6A-F643-BC87-84719FD8484F}" srcOrd="0" destOrd="2" presId="urn:microsoft.com/office/officeart/2016/7/layout/BasicLinearProcessNumbered"/>
    <dgm:cxn modelId="{BD46F948-6A92-6E4F-81EE-CDF2B764CE54}" type="presOf" srcId="{066168CB-DCED-4E8B-AD91-DB3B4C231C09}" destId="{09D6CED7-14A1-764B-8F39-222BB2CF749E}" srcOrd="0" destOrd="0" presId="urn:microsoft.com/office/officeart/2016/7/layout/BasicLinearProcessNumbered"/>
    <dgm:cxn modelId="{CDDF3350-3DCA-FF45-A350-4B7DE2AECAB8}" type="presOf" srcId="{6F1ADCA7-49DF-4EE0-8FBC-8D02D53DC186}" destId="{58AA71F2-F15A-584E-8193-8231F01E2627}" srcOrd="0" destOrd="0" presId="urn:microsoft.com/office/officeart/2016/7/layout/BasicLinearProcessNumbered"/>
    <dgm:cxn modelId="{AEF9C557-0FB0-456F-9365-B54B7AC3A2E3}" srcId="{6F1ADCA7-49DF-4EE0-8FBC-8D02D53DC186}" destId="{FAFF8625-9C41-4286-9644-6C2A69ACEE33}" srcOrd="1" destOrd="0" parTransId="{30F72E97-0350-4FD5-8C11-9F6C87A77903}" sibTransId="{AAB6395D-5EC9-4512-950B-EC13EA75D46C}"/>
    <dgm:cxn modelId="{951D5E5B-0E84-4ACA-A932-28587A7456DA}" srcId="{066168CB-DCED-4E8B-AD91-DB3B4C231C09}" destId="{55D26373-E3C4-442E-80AB-AB6EDE89F3DF}" srcOrd="0" destOrd="0" parTransId="{DA8C5E31-58E6-4B84-A6FA-D33B153FEFD0}" sibTransId="{B7EA1905-560F-4E60-A297-66B5E6195A2F}"/>
    <dgm:cxn modelId="{C002035E-74CE-401A-8C66-6E8ED9B895F5}" srcId="{D1DA5E0E-79FB-4E94-B064-6D7E80F4981D}" destId="{6F1ADCA7-49DF-4EE0-8FBC-8D02D53DC186}" srcOrd="1" destOrd="0" parTransId="{A57140A1-5557-4BA3-BFC8-FE35B2F614D5}" sibTransId="{D1626093-D7D5-4D41-9DB7-77BE4DADF0B5}"/>
    <dgm:cxn modelId="{6DA2925F-25E9-4D7E-AFD7-FF634108E0EE}" srcId="{D1DA5E0E-79FB-4E94-B064-6D7E80F4981D}" destId="{066168CB-DCED-4E8B-AD91-DB3B4C231C09}" srcOrd="3" destOrd="0" parTransId="{1FD460D9-F98F-4054-A86C-9E8B00E620BB}" sibTransId="{CDFE491D-66EF-4381-8B46-E315E6AB0002}"/>
    <dgm:cxn modelId="{3C4B6166-4996-47E4-BB75-93622191AAC6}" srcId="{066168CB-DCED-4E8B-AD91-DB3B4C231C09}" destId="{64F8816E-67A2-429C-8358-0957A816879D}" srcOrd="1" destOrd="0" parTransId="{BFCE2872-1622-4194-A2DA-C77186AE39DA}" sibTransId="{1FF9FCA9-FB74-4D55-9B64-56B3D2C65EBB}"/>
    <dgm:cxn modelId="{A4096B71-2971-E043-8040-D1653900DF0E}" type="presOf" srcId="{D1DA5E0E-79FB-4E94-B064-6D7E80F4981D}" destId="{4ED27E62-0628-AC49-A436-6678B7832C91}" srcOrd="0" destOrd="0" presId="urn:microsoft.com/office/officeart/2016/7/layout/BasicLinearProcessNumbered"/>
    <dgm:cxn modelId="{7B3B7375-509F-4B44-9387-100A3475DCCB}" type="presOf" srcId="{CF0F9694-F70E-4D2E-9D5D-16C3BD8EE40F}" destId="{AC221342-A45D-8B4E-8759-1A861BEF83F8}" srcOrd="0" destOrd="0" presId="urn:microsoft.com/office/officeart/2016/7/layout/BasicLinearProcessNumbered"/>
    <dgm:cxn modelId="{126AFB80-8633-644C-9F76-EAC6CF0DA3F3}" type="presOf" srcId="{BEB4E041-0A8E-49D6-9D95-49A5659D1150}" destId="{EBF286C7-8D52-3B47-98D2-7DDB067069DD}" srcOrd="0" destOrd="1" presId="urn:microsoft.com/office/officeart/2016/7/layout/BasicLinearProcessNumbered"/>
    <dgm:cxn modelId="{21777882-16A4-4276-B20C-DBEA68E2E2EC}" srcId="{FE077B9A-F1A2-417F-AF7A-65A5AAD9BBD3}" destId="{69448D1C-8422-478D-B70C-92426BB376C1}" srcOrd="1" destOrd="0" parTransId="{AC13B51E-BEEB-4899-A446-9CE6B3B02889}" sibTransId="{714DBFBA-1EF1-4D7A-9810-323608D72077}"/>
    <dgm:cxn modelId="{54820485-EAAC-E54B-B133-B8283B9A726D}" type="presOf" srcId="{7433C537-CCDE-474D-A590-7C50CA289B9A}" destId="{D947F924-43FF-D74B-9A69-C8C0A5B23BF3}" srcOrd="0" destOrd="0" presId="urn:microsoft.com/office/officeart/2016/7/layout/BasicLinearProcessNumbered"/>
    <dgm:cxn modelId="{D05BA088-1394-4F8C-9696-438F96EBD72F}" srcId="{D1DA5E0E-79FB-4E94-B064-6D7E80F4981D}" destId="{7433C537-CCDE-474D-A590-7C50CA289B9A}" srcOrd="0" destOrd="0" parTransId="{00306915-7923-4B23-9A36-CDF4390F77AF}" sibTransId="{7C522BC1-E1E8-49E7-936B-5C08A0571E22}"/>
    <dgm:cxn modelId="{B8237A95-C0F9-43D2-94BF-8FBA49170D98}" srcId="{6F1ADCA7-49DF-4EE0-8FBC-8D02D53DC186}" destId="{BEB4E041-0A8E-49D6-9D95-49A5659D1150}" srcOrd="0" destOrd="0" parTransId="{C6BA265F-1FE3-40E9-9849-4E60984877F5}" sibTransId="{21D02406-3E7F-4B7F-A784-A7B352AD8C5D}"/>
    <dgm:cxn modelId="{690EFAC1-5351-A346-BDE5-D879DA7CDAFA}" type="presOf" srcId="{CDFE491D-66EF-4381-8B46-E315E6AB0002}" destId="{4C359239-551C-254B-B8DE-801E856266EA}" srcOrd="0" destOrd="0" presId="urn:microsoft.com/office/officeart/2016/7/layout/BasicLinearProcessNumbered"/>
    <dgm:cxn modelId="{B0DDCFC7-5CCD-46D1-A1E4-AEAB51F69F2E}" srcId="{7433C537-CCDE-474D-A590-7C50CA289B9A}" destId="{294B4568-51FF-4027-ABAB-FFAFFA1F41AD}" srcOrd="0" destOrd="0" parTransId="{E7ACDDE8-49D5-4460-A926-6ABFCFEBC266}" sibTransId="{8F97F758-3BCF-4DD5-89DB-B8BE3001D27E}"/>
    <dgm:cxn modelId="{C5C807CB-5B31-974C-8E7A-522DA807778C}" type="presOf" srcId="{69448D1C-8422-478D-B70C-92426BB376C1}" destId="{36FA409A-BDD8-F344-ABB4-D15F806C2F0F}" srcOrd="0" destOrd="2" presId="urn:microsoft.com/office/officeart/2016/7/layout/BasicLinearProcessNumbered"/>
    <dgm:cxn modelId="{052ED6D2-D33E-3C44-BDCF-7459336932E9}" type="presOf" srcId="{7433C537-CCDE-474D-A590-7C50CA289B9A}" destId="{9C99CE48-CB3B-8A42-81BD-0D80516F393B}" srcOrd="1" destOrd="0" presId="urn:microsoft.com/office/officeart/2016/7/layout/BasicLinearProcessNumbered"/>
    <dgm:cxn modelId="{252BF9D8-BA43-F54F-831E-B9458EBA47D5}" type="presOf" srcId="{FAFF8625-9C41-4286-9644-6C2A69ACEE33}" destId="{EBF286C7-8D52-3B47-98D2-7DDB067069DD}" srcOrd="0" destOrd="2" presId="urn:microsoft.com/office/officeart/2016/7/layout/BasicLinearProcessNumbered"/>
    <dgm:cxn modelId="{D73C7AED-4E92-D747-98F1-81A495B359AB}" type="presOf" srcId="{D1626093-D7D5-4D41-9DB7-77BE4DADF0B5}" destId="{A9577656-DCEE-684D-8FCF-C0976FA42494}" srcOrd="0" destOrd="0" presId="urn:microsoft.com/office/officeart/2016/7/layout/BasicLinearProcessNumbered"/>
    <dgm:cxn modelId="{30AFF3F5-FA0D-A84A-AF80-2BC0D317EF0B}" type="presOf" srcId="{066168CB-DCED-4E8B-AD91-DB3B4C231C09}" destId="{DD7131AF-BE6A-F643-BC87-84719FD8484F}" srcOrd="1" destOrd="0" presId="urn:microsoft.com/office/officeart/2016/7/layout/BasicLinearProcessNumbered"/>
    <dgm:cxn modelId="{0EAA35F7-C4D4-4B45-8A38-D4D252E3D4E9}" type="presOf" srcId="{55D26373-E3C4-442E-80AB-AB6EDE89F3DF}" destId="{DD7131AF-BE6A-F643-BC87-84719FD8484F}" srcOrd="0" destOrd="1" presId="urn:microsoft.com/office/officeart/2016/7/layout/BasicLinearProcessNumbered"/>
    <dgm:cxn modelId="{417E86FB-679B-4566-A34D-53EA43BA8BBF}" srcId="{FE077B9A-F1A2-417F-AF7A-65A5AAD9BBD3}" destId="{B308F7BD-1DD8-4103-8D48-6BEE17468066}" srcOrd="0" destOrd="0" parTransId="{DAF74C28-9DF7-46C1-AE9A-9D281E3745EE}" sibTransId="{39756D47-4E9C-401A-9E1B-072F17E830BC}"/>
    <dgm:cxn modelId="{00CB8932-F043-5245-BB34-10C3F08C30FA}" type="presParOf" srcId="{4ED27E62-0628-AC49-A436-6678B7832C91}" destId="{DED75E7F-581F-0C4C-8BB6-2B02AD3F4F42}" srcOrd="0" destOrd="0" presId="urn:microsoft.com/office/officeart/2016/7/layout/BasicLinearProcessNumbered"/>
    <dgm:cxn modelId="{0244C3E6-F99E-A145-B99A-8E57F4114057}" type="presParOf" srcId="{DED75E7F-581F-0C4C-8BB6-2B02AD3F4F42}" destId="{D947F924-43FF-D74B-9A69-C8C0A5B23BF3}" srcOrd="0" destOrd="0" presId="urn:microsoft.com/office/officeart/2016/7/layout/BasicLinearProcessNumbered"/>
    <dgm:cxn modelId="{E2DED031-AFC7-BB41-BFC5-F56712182F08}" type="presParOf" srcId="{DED75E7F-581F-0C4C-8BB6-2B02AD3F4F42}" destId="{E0A01840-B7E7-634C-9B68-EECB13D61DB0}" srcOrd="1" destOrd="0" presId="urn:microsoft.com/office/officeart/2016/7/layout/BasicLinearProcessNumbered"/>
    <dgm:cxn modelId="{840DE769-ED0A-8C4D-BD86-147B80C085D2}" type="presParOf" srcId="{DED75E7F-581F-0C4C-8BB6-2B02AD3F4F42}" destId="{40E90A9E-9156-8546-B43F-12A993B6205D}" srcOrd="2" destOrd="0" presId="urn:microsoft.com/office/officeart/2016/7/layout/BasicLinearProcessNumbered"/>
    <dgm:cxn modelId="{BE34290A-1F6C-1243-AB2C-F66FF4102B1D}" type="presParOf" srcId="{DED75E7F-581F-0C4C-8BB6-2B02AD3F4F42}" destId="{9C99CE48-CB3B-8A42-81BD-0D80516F393B}" srcOrd="3" destOrd="0" presId="urn:microsoft.com/office/officeart/2016/7/layout/BasicLinearProcessNumbered"/>
    <dgm:cxn modelId="{2BD69A53-8611-CA45-8CA9-D2894BEFA635}" type="presParOf" srcId="{4ED27E62-0628-AC49-A436-6678B7832C91}" destId="{6EF62280-94A1-7C4E-BBD7-8E746FDA59F5}" srcOrd="1" destOrd="0" presId="urn:microsoft.com/office/officeart/2016/7/layout/BasicLinearProcessNumbered"/>
    <dgm:cxn modelId="{EDB6665D-617A-7B45-B10C-1E13F080CED7}" type="presParOf" srcId="{4ED27E62-0628-AC49-A436-6678B7832C91}" destId="{CA23E0CE-0788-2848-9F13-6246B8ECFAAF}" srcOrd="2" destOrd="0" presId="urn:microsoft.com/office/officeart/2016/7/layout/BasicLinearProcessNumbered"/>
    <dgm:cxn modelId="{D83F4B8E-EDCA-9543-9408-EAA64B2CABF8}" type="presParOf" srcId="{CA23E0CE-0788-2848-9F13-6246B8ECFAAF}" destId="{58AA71F2-F15A-584E-8193-8231F01E2627}" srcOrd="0" destOrd="0" presId="urn:microsoft.com/office/officeart/2016/7/layout/BasicLinearProcessNumbered"/>
    <dgm:cxn modelId="{9D3F62F0-7822-8247-AA48-7B26FF30CD6A}" type="presParOf" srcId="{CA23E0CE-0788-2848-9F13-6246B8ECFAAF}" destId="{A9577656-DCEE-684D-8FCF-C0976FA42494}" srcOrd="1" destOrd="0" presId="urn:microsoft.com/office/officeart/2016/7/layout/BasicLinearProcessNumbered"/>
    <dgm:cxn modelId="{BEB5559E-3DB5-D540-8B74-EE35A39A3964}" type="presParOf" srcId="{CA23E0CE-0788-2848-9F13-6246B8ECFAAF}" destId="{C02EDBBF-5C5D-BB49-859F-888C91B85488}" srcOrd="2" destOrd="0" presId="urn:microsoft.com/office/officeart/2016/7/layout/BasicLinearProcessNumbered"/>
    <dgm:cxn modelId="{736CED84-DC6A-D24D-8CD2-6657B35C73BE}" type="presParOf" srcId="{CA23E0CE-0788-2848-9F13-6246B8ECFAAF}" destId="{EBF286C7-8D52-3B47-98D2-7DDB067069DD}" srcOrd="3" destOrd="0" presId="urn:microsoft.com/office/officeart/2016/7/layout/BasicLinearProcessNumbered"/>
    <dgm:cxn modelId="{CCE10C18-3C89-1E42-912F-907C31BC43F0}" type="presParOf" srcId="{4ED27E62-0628-AC49-A436-6678B7832C91}" destId="{8BE0E8F0-DD7B-204C-84F9-3884D9089F91}" srcOrd="3" destOrd="0" presId="urn:microsoft.com/office/officeart/2016/7/layout/BasicLinearProcessNumbered"/>
    <dgm:cxn modelId="{59EFF8DD-03DF-1548-9745-75FE33240A0C}" type="presParOf" srcId="{4ED27E62-0628-AC49-A436-6678B7832C91}" destId="{3BCD6646-6309-DF46-B84F-0BF3E99D448B}" srcOrd="4" destOrd="0" presId="urn:microsoft.com/office/officeart/2016/7/layout/BasicLinearProcessNumbered"/>
    <dgm:cxn modelId="{AEA46CF4-9CDB-FC4E-B47D-BB679190753E}" type="presParOf" srcId="{3BCD6646-6309-DF46-B84F-0BF3E99D448B}" destId="{83F80332-6344-5A47-9E67-1691BF357358}" srcOrd="0" destOrd="0" presId="urn:microsoft.com/office/officeart/2016/7/layout/BasicLinearProcessNumbered"/>
    <dgm:cxn modelId="{497EB308-6FE4-2645-8ECF-EFAD1641BA48}" type="presParOf" srcId="{3BCD6646-6309-DF46-B84F-0BF3E99D448B}" destId="{AC221342-A45D-8B4E-8759-1A861BEF83F8}" srcOrd="1" destOrd="0" presId="urn:microsoft.com/office/officeart/2016/7/layout/BasicLinearProcessNumbered"/>
    <dgm:cxn modelId="{5EDEE110-E4E6-9D4F-AA2E-B17432D0A99F}" type="presParOf" srcId="{3BCD6646-6309-DF46-B84F-0BF3E99D448B}" destId="{87484E0E-23A8-4241-8A8B-8F1C2AB56D31}" srcOrd="2" destOrd="0" presId="urn:microsoft.com/office/officeart/2016/7/layout/BasicLinearProcessNumbered"/>
    <dgm:cxn modelId="{CCC4B5DA-5495-AF40-8F18-4C2A96A02DB8}" type="presParOf" srcId="{3BCD6646-6309-DF46-B84F-0BF3E99D448B}" destId="{36FA409A-BDD8-F344-ABB4-D15F806C2F0F}" srcOrd="3" destOrd="0" presId="urn:microsoft.com/office/officeart/2016/7/layout/BasicLinearProcessNumbered"/>
    <dgm:cxn modelId="{609BA846-ED88-E34D-9EB4-BD150169F92A}" type="presParOf" srcId="{4ED27E62-0628-AC49-A436-6678B7832C91}" destId="{552F726A-2D51-594F-91C8-2148F99C6915}" srcOrd="5" destOrd="0" presId="urn:microsoft.com/office/officeart/2016/7/layout/BasicLinearProcessNumbered"/>
    <dgm:cxn modelId="{F1929D41-85C6-9648-81B0-FA7F5D55EA9D}" type="presParOf" srcId="{4ED27E62-0628-AC49-A436-6678B7832C91}" destId="{410F41D8-464B-3B47-818A-7547D8297B1C}" srcOrd="6" destOrd="0" presId="urn:microsoft.com/office/officeart/2016/7/layout/BasicLinearProcessNumbered"/>
    <dgm:cxn modelId="{0F396299-43DB-5C45-B26F-E286D915502C}" type="presParOf" srcId="{410F41D8-464B-3B47-818A-7547D8297B1C}" destId="{09D6CED7-14A1-764B-8F39-222BB2CF749E}" srcOrd="0" destOrd="0" presId="urn:microsoft.com/office/officeart/2016/7/layout/BasicLinearProcessNumbered"/>
    <dgm:cxn modelId="{5F03FC0C-2ABE-F84A-92B8-E3D46716C2B3}" type="presParOf" srcId="{410F41D8-464B-3B47-818A-7547D8297B1C}" destId="{4C359239-551C-254B-B8DE-801E856266EA}" srcOrd="1" destOrd="0" presId="urn:microsoft.com/office/officeart/2016/7/layout/BasicLinearProcessNumbered"/>
    <dgm:cxn modelId="{D17FE3D5-974F-D146-BF4A-867A7DAF5F73}" type="presParOf" srcId="{410F41D8-464B-3B47-818A-7547D8297B1C}" destId="{7150552A-23A3-0B43-844E-9BDB1EA46773}" srcOrd="2" destOrd="0" presId="urn:microsoft.com/office/officeart/2016/7/layout/BasicLinearProcessNumbered"/>
    <dgm:cxn modelId="{2B461FFB-BA02-C14E-8ECC-586EF54F4BAC}" type="presParOf" srcId="{410F41D8-464B-3B47-818A-7547D8297B1C}" destId="{DD7131AF-BE6A-F643-BC87-84719FD8484F}"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9B41BD4-BDC3-4869-9266-6F7B5A847A2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216E0CF-CFA1-41DC-BC9A-090ACBE8BFB9}">
      <dgm:prSet/>
      <dgm:spPr/>
      <dgm:t>
        <a:bodyPr/>
        <a:lstStyle/>
        <a:p>
          <a:pPr>
            <a:lnSpc>
              <a:spcPct val="100000"/>
            </a:lnSpc>
          </a:pPr>
          <a:r>
            <a:rPr lang="en-US" dirty="0"/>
            <a:t>Introduction: XYZ Financial Services, a leading investment firm, aims to streamline its financial analysis processes and improve decision-making by leveraging Excel, a versatile spreadsheet software, for data analytics. The company seeks to analyze investment portfolios, perform risk assessments, and generate actionable insights to optimize investment strategies and maximize returns for clients.</a:t>
          </a:r>
        </a:p>
      </dgm:t>
    </dgm:pt>
    <dgm:pt modelId="{B7B67BD6-2775-41A1-8BBA-8582BA3D7466}" type="parTrans" cxnId="{EABDD4F7-3322-435E-B3DC-E66E45D9B723}">
      <dgm:prSet/>
      <dgm:spPr/>
      <dgm:t>
        <a:bodyPr/>
        <a:lstStyle/>
        <a:p>
          <a:endParaRPr lang="en-US"/>
        </a:p>
      </dgm:t>
    </dgm:pt>
    <dgm:pt modelId="{659E3279-4911-45F5-BBA6-39F2F03436F1}" type="sibTrans" cxnId="{EABDD4F7-3322-435E-B3DC-E66E45D9B723}">
      <dgm:prSet/>
      <dgm:spPr/>
      <dgm:t>
        <a:bodyPr/>
        <a:lstStyle/>
        <a:p>
          <a:endParaRPr lang="en-US"/>
        </a:p>
      </dgm:t>
    </dgm:pt>
    <dgm:pt modelId="{0FAEB3C4-77FE-4818-99D6-6E3B934EC090}">
      <dgm:prSet/>
      <dgm:spPr/>
      <dgm:t>
        <a:bodyPr/>
        <a:lstStyle/>
        <a:p>
          <a:pPr>
            <a:lnSpc>
              <a:spcPct val="100000"/>
            </a:lnSpc>
          </a:pPr>
          <a:r>
            <a:rPr lang="en-US"/>
            <a:t>Objective: The primary objective of this project is to use Excel for financial analysis, including portfolio analysis, risk management, and performance evaluation, to drive informed investment decisions and enhance client satisfaction.</a:t>
          </a:r>
        </a:p>
      </dgm:t>
    </dgm:pt>
    <dgm:pt modelId="{AB2644ED-B7CE-4181-9DD7-594027B8271E}" type="parTrans" cxnId="{BA7E08F3-5E86-49F3-8A90-BEF80628D884}">
      <dgm:prSet/>
      <dgm:spPr/>
      <dgm:t>
        <a:bodyPr/>
        <a:lstStyle/>
        <a:p>
          <a:endParaRPr lang="en-US"/>
        </a:p>
      </dgm:t>
    </dgm:pt>
    <dgm:pt modelId="{EEFE4D9D-5573-456A-A2B9-B05F5C041334}" type="sibTrans" cxnId="{BA7E08F3-5E86-49F3-8A90-BEF80628D884}">
      <dgm:prSet/>
      <dgm:spPr/>
      <dgm:t>
        <a:bodyPr/>
        <a:lstStyle/>
        <a:p>
          <a:endParaRPr lang="en-US"/>
        </a:p>
      </dgm:t>
    </dgm:pt>
    <dgm:pt modelId="{0E1FEF35-F327-4F14-B449-908ED256C40F}" type="pres">
      <dgm:prSet presAssocID="{39B41BD4-BDC3-4869-9266-6F7B5A847A23}" presName="root" presStyleCnt="0">
        <dgm:presLayoutVars>
          <dgm:dir/>
          <dgm:resizeHandles val="exact"/>
        </dgm:presLayoutVars>
      </dgm:prSet>
      <dgm:spPr/>
    </dgm:pt>
    <dgm:pt modelId="{28234156-8904-474F-B7F6-3B09821B95DB}" type="pres">
      <dgm:prSet presAssocID="{9216E0CF-CFA1-41DC-BC9A-090ACBE8BFB9}" presName="compNode" presStyleCnt="0"/>
      <dgm:spPr/>
    </dgm:pt>
    <dgm:pt modelId="{CEB9016B-C165-4362-87C4-2DBC66B37810}" type="pres">
      <dgm:prSet presAssocID="{9216E0CF-CFA1-41DC-BC9A-090ACBE8BFB9}" presName="bgRect" presStyleLbl="bgShp" presStyleIdx="0" presStyleCnt="2"/>
      <dgm:spPr/>
    </dgm:pt>
    <dgm:pt modelId="{D0FB21D9-FC8D-4807-BC24-39305C3DF37C}" type="pres">
      <dgm:prSet presAssocID="{9216E0CF-CFA1-41DC-BC9A-090ACBE8BFB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7F250140-296E-49E2-B0E2-04BAAA3E5D5C}" type="pres">
      <dgm:prSet presAssocID="{9216E0CF-CFA1-41DC-BC9A-090ACBE8BFB9}" presName="spaceRect" presStyleCnt="0"/>
      <dgm:spPr/>
    </dgm:pt>
    <dgm:pt modelId="{3D569513-D527-42E2-B2C0-8D63E32D0CB7}" type="pres">
      <dgm:prSet presAssocID="{9216E0CF-CFA1-41DC-BC9A-090ACBE8BFB9}" presName="parTx" presStyleLbl="revTx" presStyleIdx="0" presStyleCnt="2">
        <dgm:presLayoutVars>
          <dgm:chMax val="0"/>
          <dgm:chPref val="0"/>
        </dgm:presLayoutVars>
      </dgm:prSet>
      <dgm:spPr/>
    </dgm:pt>
    <dgm:pt modelId="{4E88CE80-C9D4-4565-80F9-9C0676001C8F}" type="pres">
      <dgm:prSet presAssocID="{659E3279-4911-45F5-BBA6-39F2F03436F1}" presName="sibTrans" presStyleCnt="0"/>
      <dgm:spPr/>
    </dgm:pt>
    <dgm:pt modelId="{76C540CB-8E6F-4009-9827-6CFA4F3D8B04}" type="pres">
      <dgm:prSet presAssocID="{0FAEB3C4-77FE-4818-99D6-6E3B934EC090}" presName="compNode" presStyleCnt="0"/>
      <dgm:spPr/>
    </dgm:pt>
    <dgm:pt modelId="{A3A4F360-E370-40A0-946F-E7ED0235D7D5}" type="pres">
      <dgm:prSet presAssocID="{0FAEB3C4-77FE-4818-99D6-6E3B934EC090}" presName="bgRect" presStyleLbl="bgShp" presStyleIdx="1" presStyleCnt="2"/>
      <dgm:spPr/>
    </dgm:pt>
    <dgm:pt modelId="{DBB2107F-F757-4DFB-B554-7419722FEFAC}" type="pres">
      <dgm:prSet presAssocID="{0FAEB3C4-77FE-4818-99D6-6E3B934EC09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C978AD2C-201B-46B9-A3B3-5A7D74DC58C7}" type="pres">
      <dgm:prSet presAssocID="{0FAEB3C4-77FE-4818-99D6-6E3B934EC090}" presName="spaceRect" presStyleCnt="0"/>
      <dgm:spPr/>
    </dgm:pt>
    <dgm:pt modelId="{4366387E-DA99-43B9-BF91-071896DEB76C}" type="pres">
      <dgm:prSet presAssocID="{0FAEB3C4-77FE-4818-99D6-6E3B934EC090}" presName="parTx" presStyleLbl="revTx" presStyleIdx="1" presStyleCnt="2">
        <dgm:presLayoutVars>
          <dgm:chMax val="0"/>
          <dgm:chPref val="0"/>
        </dgm:presLayoutVars>
      </dgm:prSet>
      <dgm:spPr/>
    </dgm:pt>
  </dgm:ptLst>
  <dgm:cxnLst>
    <dgm:cxn modelId="{01E1B90C-A3F3-4ED7-A4E1-5D266E380923}" type="presOf" srcId="{9216E0CF-CFA1-41DC-BC9A-090ACBE8BFB9}" destId="{3D569513-D527-42E2-B2C0-8D63E32D0CB7}" srcOrd="0" destOrd="0" presId="urn:microsoft.com/office/officeart/2018/2/layout/IconVerticalSolidList"/>
    <dgm:cxn modelId="{E412254B-13F9-4605-BD1A-C44FC7330B79}" type="presOf" srcId="{39B41BD4-BDC3-4869-9266-6F7B5A847A23}" destId="{0E1FEF35-F327-4F14-B449-908ED256C40F}" srcOrd="0" destOrd="0" presId="urn:microsoft.com/office/officeart/2018/2/layout/IconVerticalSolidList"/>
    <dgm:cxn modelId="{9B6B6586-7EFA-4FA5-9174-BBDC5B6A8B11}" type="presOf" srcId="{0FAEB3C4-77FE-4818-99D6-6E3B934EC090}" destId="{4366387E-DA99-43B9-BF91-071896DEB76C}" srcOrd="0" destOrd="0" presId="urn:microsoft.com/office/officeart/2018/2/layout/IconVerticalSolidList"/>
    <dgm:cxn modelId="{BA7E08F3-5E86-49F3-8A90-BEF80628D884}" srcId="{39B41BD4-BDC3-4869-9266-6F7B5A847A23}" destId="{0FAEB3C4-77FE-4818-99D6-6E3B934EC090}" srcOrd="1" destOrd="0" parTransId="{AB2644ED-B7CE-4181-9DD7-594027B8271E}" sibTransId="{EEFE4D9D-5573-456A-A2B9-B05F5C041334}"/>
    <dgm:cxn modelId="{EABDD4F7-3322-435E-B3DC-E66E45D9B723}" srcId="{39B41BD4-BDC3-4869-9266-6F7B5A847A23}" destId="{9216E0CF-CFA1-41DC-BC9A-090ACBE8BFB9}" srcOrd="0" destOrd="0" parTransId="{B7B67BD6-2775-41A1-8BBA-8582BA3D7466}" sibTransId="{659E3279-4911-45F5-BBA6-39F2F03436F1}"/>
    <dgm:cxn modelId="{F0539255-F17C-4528-80D4-386C8EC3D9E9}" type="presParOf" srcId="{0E1FEF35-F327-4F14-B449-908ED256C40F}" destId="{28234156-8904-474F-B7F6-3B09821B95DB}" srcOrd="0" destOrd="0" presId="urn:microsoft.com/office/officeart/2018/2/layout/IconVerticalSolidList"/>
    <dgm:cxn modelId="{9105FEDE-9CAE-4409-901A-DBF1621C72ED}" type="presParOf" srcId="{28234156-8904-474F-B7F6-3B09821B95DB}" destId="{CEB9016B-C165-4362-87C4-2DBC66B37810}" srcOrd="0" destOrd="0" presId="urn:microsoft.com/office/officeart/2018/2/layout/IconVerticalSolidList"/>
    <dgm:cxn modelId="{11A196D2-2E2B-4E88-A8FC-3D33B97522FC}" type="presParOf" srcId="{28234156-8904-474F-B7F6-3B09821B95DB}" destId="{D0FB21D9-FC8D-4807-BC24-39305C3DF37C}" srcOrd="1" destOrd="0" presId="urn:microsoft.com/office/officeart/2018/2/layout/IconVerticalSolidList"/>
    <dgm:cxn modelId="{391B9A6A-62DC-460A-9074-6CA49E10446C}" type="presParOf" srcId="{28234156-8904-474F-B7F6-3B09821B95DB}" destId="{7F250140-296E-49E2-B0E2-04BAAA3E5D5C}" srcOrd="2" destOrd="0" presId="urn:microsoft.com/office/officeart/2018/2/layout/IconVerticalSolidList"/>
    <dgm:cxn modelId="{A7A09359-F7DB-4547-A378-DA3D3763E5EB}" type="presParOf" srcId="{28234156-8904-474F-B7F6-3B09821B95DB}" destId="{3D569513-D527-42E2-B2C0-8D63E32D0CB7}" srcOrd="3" destOrd="0" presId="urn:microsoft.com/office/officeart/2018/2/layout/IconVerticalSolidList"/>
    <dgm:cxn modelId="{CBA7AD2E-9CA8-4553-AE16-2970D51836E8}" type="presParOf" srcId="{0E1FEF35-F327-4F14-B449-908ED256C40F}" destId="{4E88CE80-C9D4-4565-80F9-9C0676001C8F}" srcOrd="1" destOrd="0" presId="urn:microsoft.com/office/officeart/2018/2/layout/IconVerticalSolidList"/>
    <dgm:cxn modelId="{BA87BD06-B5AB-4009-84E2-95D2695DF7B3}" type="presParOf" srcId="{0E1FEF35-F327-4F14-B449-908ED256C40F}" destId="{76C540CB-8E6F-4009-9827-6CFA4F3D8B04}" srcOrd="2" destOrd="0" presId="urn:microsoft.com/office/officeart/2018/2/layout/IconVerticalSolidList"/>
    <dgm:cxn modelId="{BBE5C47E-069A-461B-ACFC-90837529B479}" type="presParOf" srcId="{76C540CB-8E6F-4009-9827-6CFA4F3D8B04}" destId="{A3A4F360-E370-40A0-946F-E7ED0235D7D5}" srcOrd="0" destOrd="0" presId="urn:microsoft.com/office/officeart/2018/2/layout/IconVerticalSolidList"/>
    <dgm:cxn modelId="{8722DA72-033B-4403-93A1-9A786E9575B9}" type="presParOf" srcId="{76C540CB-8E6F-4009-9827-6CFA4F3D8B04}" destId="{DBB2107F-F757-4DFB-B554-7419722FEFAC}" srcOrd="1" destOrd="0" presId="urn:microsoft.com/office/officeart/2018/2/layout/IconVerticalSolidList"/>
    <dgm:cxn modelId="{28D116EF-2E45-4356-A1AC-2D21124CFB22}" type="presParOf" srcId="{76C540CB-8E6F-4009-9827-6CFA4F3D8B04}" destId="{C978AD2C-201B-46B9-A3B3-5A7D74DC58C7}" srcOrd="2" destOrd="0" presId="urn:microsoft.com/office/officeart/2018/2/layout/IconVerticalSolidList"/>
    <dgm:cxn modelId="{D902167A-A39C-4D1B-A14A-B9781D25A842}" type="presParOf" srcId="{76C540CB-8E6F-4009-9827-6CFA4F3D8B04}" destId="{4366387E-DA99-43B9-BF91-071896DEB76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70ED5-8726-4882-903B-1F5D2FE93570}">
      <dsp:nvSpPr>
        <dsp:cNvPr id="0" name=""/>
        <dsp:cNvSpPr/>
      </dsp:nvSpPr>
      <dsp:spPr>
        <a:xfrm>
          <a:off x="0" y="470"/>
          <a:ext cx="6337299" cy="6473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F069AC-D1FC-4E8E-ABDA-5EB6DC98CB65}">
      <dsp:nvSpPr>
        <dsp:cNvPr id="0" name=""/>
        <dsp:cNvSpPr/>
      </dsp:nvSpPr>
      <dsp:spPr>
        <a:xfrm>
          <a:off x="195813" y="146116"/>
          <a:ext cx="356025" cy="3560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FEA060-F956-4E69-B65A-1038074B95AE}">
      <dsp:nvSpPr>
        <dsp:cNvPr id="0" name=""/>
        <dsp:cNvSpPr/>
      </dsp:nvSpPr>
      <dsp:spPr>
        <a:xfrm>
          <a:off x="747653" y="470"/>
          <a:ext cx="5589646" cy="647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08" tIns="68508" rIns="68508" bIns="68508" numCol="1" spcCol="1270" anchor="ctr" anchorCtr="0">
          <a:noAutofit/>
        </a:bodyPr>
        <a:lstStyle/>
        <a:p>
          <a:pPr marL="0" lvl="0" indent="0" algn="l" defTabSz="666750">
            <a:lnSpc>
              <a:spcPct val="100000"/>
            </a:lnSpc>
            <a:spcBef>
              <a:spcPct val="0"/>
            </a:spcBef>
            <a:spcAft>
              <a:spcPct val="35000"/>
            </a:spcAft>
            <a:buNone/>
          </a:pPr>
          <a:r>
            <a:rPr lang="en-US" sz="1500" kern="1200"/>
            <a:t>Decision-making: Data analysis provides valuable insights that support informed decision-making. </a:t>
          </a:r>
        </a:p>
      </dsp:txBody>
      <dsp:txXfrm>
        <a:off x="747653" y="470"/>
        <a:ext cx="5589646" cy="647318"/>
      </dsp:txXfrm>
    </dsp:sp>
    <dsp:sp modelId="{41EEAE67-A6DA-4040-B86B-2C3E1DE919B5}">
      <dsp:nvSpPr>
        <dsp:cNvPr id="0" name=""/>
        <dsp:cNvSpPr/>
      </dsp:nvSpPr>
      <dsp:spPr>
        <a:xfrm>
          <a:off x="0" y="809618"/>
          <a:ext cx="6337299" cy="6473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EA529C-371E-443A-B2EB-09E57DFB61A8}">
      <dsp:nvSpPr>
        <dsp:cNvPr id="0" name=""/>
        <dsp:cNvSpPr/>
      </dsp:nvSpPr>
      <dsp:spPr>
        <a:xfrm>
          <a:off x="195813" y="955265"/>
          <a:ext cx="356025" cy="3560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490EA8-B54D-484C-B2D7-95A2E20AE7FF}">
      <dsp:nvSpPr>
        <dsp:cNvPr id="0" name=""/>
        <dsp:cNvSpPr/>
      </dsp:nvSpPr>
      <dsp:spPr>
        <a:xfrm>
          <a:off x="747653" y="809618"/>
          <a:ext cx="5589646" cy="647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08" tIns="68508" rIns="68508" bIns="68508" numCol="1" spcCol="1270" anchor="ctr" anchorCtr="0">
          <a:noAutofit/>
        </a:bodyPr>
        <a:lstStyle/>
        <a:p>
          <a:pPr marL="0" lvl="0" indent="0" algn="l" defTabSz="666750">
            <a:lnSpc>
              <a:spcPct val="100000"/>
            </a:lnSpc>
            <a:spcBef>
              <a:spcPct val="0"/>
            </a:spcBef>
            <a:spcAft>
              <a:spcPct val="35000"/>
            </a:spcAft>
            <a:buNone/>
          </a:pPr>
          <a:r>
            <a:rPr lang="en-US" sz="1500" kern="1200"/>
            <a:t>Problem-solving: Data analysis helps in identifying and solving problems. </a:t>
          </a:r>
        </a:p>
      </dsp:txBody>
      <dsp:txXfrm>
        <a:off x="747653" y="809618"/>
        <a:ext cx="5589646" cy="647318"/>
      </dsp:txXfrm>
    </dsp:sp>
    <dsp:sp modelId="{FB0C3B70-0B45-4D8E-9E20-6137F33353CA}">
      <dsp:nvSpPr>
        <dsp:cNvPr id="0" name=""/>
        <dsp:cNvSpPr/>
      </dsp:nvSpPr>
      <dsp:spPr>
        <a:xfrm>
          <a:off x="0" y="1618767"/>
          <a:ext cx="6337299" cy="6473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17B021-3923-4C5B-B726-90F6249CFE75}">
      <dsp:nvSpPr>
        <dsp:cNvPr id="0" name=""/>
        <dsp:cNvSpPr/>
      </dsp:nvSpPr>
      <dsp:spPr>
        <a:xfrm>
          <a:off x="195813" y="1764413"/>
          <a:ext cx="356025" cy="3560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B87D2D-342A-497E-B3CA-A43E67C7BF2B}">
      <dsp:nvSpPr>
        <dsp:cNvPr id="0" name=""/>
        <dsp:cNvSpPr/>
      </dsp:nvSpPr>
      <dsp:spPr>
        <a:xfrm>
          <a:off x="747653" y="1618767"/>
          <a:ext cx="5589646" cy="647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08" tIns="68508" rIns="68508" bIns="68508" numCol="1" spcCol="1270" anchor="ctr" anchorCtr="0">
          <a:noAutofit/>
        </a:bodyPr>
        <a:lstStyle/>
        <a:p>
          <a:pPr marL="0" lvl="0" indent="0" algn="l" defTabSz="666750">
            <a:lnSpc>
              <a:spcPct val="100000"/>
            </a:lnSpc>
            <a:spcBef>
              <a:spcPct val="0"/>
            </a:spcBef>
            <a:spcAft>
              <a:spcPct val="35000"/>
            </a:spcAft>
            <a:buNone/>
          </a:pPr>
          <a:r>
            <a:rPr lang="en-US" sz="1500" kern="1200"/>
            <a:t>Performance evaluation: Data analysis allows organizations to evaluate their performance and measure progress towards goals. </a:t>
          </a:r>
        </a:p>
      </dsp:txBody>
      <dsp:txXfrm>
        <a:off x="747653" y="1618767"/>
        <a:ext cx="5589646" cy="647318"/>
      </dsp:txXfrm>
    </dsp:sp>
    <dsp:sp modelId="{4663E009-C11D-4FAE-BA90-2EFE868E306F}">
      <dsp:nvSpPr>
        <dsp:cNvPr id="0" name=""/>
        <dsp:cNvSpPr/>
      </dsp:nvSpPr>
      <dsp:spPr>
        <a:xfrm>
          <a:off x="0" y="2427915"/>
          <a:ext cx="6337299" cy="6473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0EC7F4-CAD5-4918-BB00-29E27B924646}">
      <dsp:nvSpPr>
        <dsp:cNvPr id="0" name=""/>
        <dsp:cNvSpPr/>
      </dsp:nvSpPr>
      <dsp:spPr>
        <a:xfrm>
          <a:off x="195813" y="2573562"/>
          <a:ext cx="356025" cy="3560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B29777-9095-4530-B857-2EFB09CCF595}">
      <dsp:nvSpPr>
        <dsp:cNvPr id="0" name=""/>
        <dsp:cNvSpPr/>
      </dsp:nvSpPr>
      <dsp:spPr>
        <a:xfrm>
          <a:off x="747653" y="2427915"/>
          <a:ext cx="5589646" cy="647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08" tIns="68508" rIns="68508" bIns="68508" numCol="1" spcCol="1270" anchor="ctr" anchorCtr="0">
          <a:noAutofit/>
        </a:bodyPr>
        <a:lstStyle/>
        <a:p>
          <a:pPr marL="0" lvl="0" indent="0" algn="l" defTabSz="666750">
            <a:lnSpc>
              <a:spcPct val="100000"/>
            </a:lnSpc>
            <a:spcBef>
              <a:spcPct val="0"/>
            </a:spcBef>
            <a:spcAft>
              <a:spcPct val="35000"/>
            </a:spcAft>
            <a:buNone/>
          </a:pPr>
          <a:r>
            <a:rPr lang="en-US" sz="1500" kern="1200"/>
            <a:t>Insights and discoveries: Data analysis can reveal valuable insights and discoveries that may not be immediately apparent. </a:t>
          </a:r>
        </a:p>
      </dsp:txBody>
      <dsp:txXfrm>
        <a:off x="747653" y="2427915"/>
        <a:ext cx="5589646" cy="647318"/>
      </dsp:txXfrm>
    </dsp:sp>
    <dsp:sp modelId="{29F6370A-411E-4AE0-9890-3374FDE66AD9}">
      <dsp:nvSpPr>
        <dsp:cNvPr id="0" name=""/>
        <dsp:cNvSpPr/>
      </dsp:nvSpPr>
      <dsp:spPr>
        <a:xfrm>
          <a:off x="0" y="3237064"/>
          <a:ext cx="6337299" cy="6473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72EC5-FAD2-4724-A181-61D45F7883B9}">
      <dsp:nvSpPr>
        <dsp:cNvPr id="0" name=""/>
        <dsp:cNvSpPr/>
      </dsp:nvSpPr>
      <dsp:spPr>
        <a:xfrm>
          <a:off x="195813" y="3382710"/>
          <a:ext cx="356025" cy="3560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DC815E-0612-45A0-8D45-CD2C0A6A9945}">
      <dsp:nvSpPr>
        <dsp:cNvPr id="0" name=""/>
        <dsp:cNvSpPr/>
      </dsp:nvSpPr>
      <dsp:spPr>
        <a:xfrm>
          <a:off x="747653" y="3237064"/>
          <a:ext cx="5589646" cy="647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08" tIns="68508" rIns="68508" bIns="68508" numCol="1" spcCol="1270" anchor="ctr" anchorCtr="0">
          <a:noAutofit/>
        </a:bodyPr>
        <a:lstStyle/>
        <a:p>
          <a:pPr marL="0" lvl="0" indent="0" algn="l" defTabSz="666750">
            <a:lnSpc>
              <a:spcPct val="100000"/>
            </a:lnSpc>
            <a:spcBef>
              <a:spcPct val="0"/>
            </a:spcBef>
            <a:spcAft>
              <a:spcPct val="35000"/>
            </a:spcAft>
            <a:buNone/>
          </a:pPr>
          <a:r>
            <a:rPr lang="en-US" sz="1500" kern="1200"/>
            <a:t>Risk management: Data analysis plays a crucial role in identifying and mitigating risks. </a:t>
          </a:r>
        </a:p>
      </dsp:txBody>
      <dsp:txXfrm>
        <a:off x="747653" y="3237064"/>
        <a:ext cx="5589646" cy="647318"/>
      </dsp:txXfrm>
    </dsp:sp>
    <dsp:sp modelId="{5D4E0277-4F8B-4DB9-A84C-BC49CB9D7A63}">
      <dsp:nvSpPr>
        <dsp:cNvPr id="0" name=""/>
        <dsp:cNvSpPr/>
      </dsp:nvSpPr>
      <dsp:spPr>
        <a:xfrm>
          <a:off x="0" y="4046212"/>
          <a:ext cx="6337299" cy="6473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39D529-C966-4B16-ABD5-DA275B567D45}">
      <dsp:nvSpPr>
        <dsp:cNvPr id="0" name=""/>
        <dsp:cNvSpPr/>
      </dsp:nvSpPr>
      <dsp:spPr>
        <a:xfrm>
          <a:off x="195813" y="4191859"/>
          <a:ext cx="356025" cy="35602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8AC4B3-6004-4A91-B545-3B8CF869A032}">
      <dsp:nvSpPr>
        <dsp:cNvPr id="0" name=""/>
        <dsp:cNvSpPr/>
      </dsp:nvSpPr>
      <dsp:spPr>
        <a:xfrm>
          <a:off x="747653" y="4046212"/>
          <a:ext cx="5589646" cy="647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08" tIns="68508" rIns="68508" bIns="68508" numCol="1" spcCol="1270" anchor="ctr" anchorCtr="0">
          <a:noAutofit/>
        </a:bodyPr>
        <a:lstStyle/>
        <a:p>
          <a:pPr marL="0" lvl="0" indent="0" algn="l" defTabSz="666750">
            <a:lnSpc>
              <a:spcPct val="100000"/>
            </a:lnSpc>
            <a:spcBef>
              <a:spcPct val="0"/>
            </a:spcBef>
            <a:spcAft>
              <a:spcPct val="35000"/>
            </a:spcAft>
            <a:buNone/>
          </a:pPr>
          <a:r>
            <a:rPr lang="en-US" sz="1500" kern="1200"/>
            <a:t>Customer understanding: Data analysis enables organizations to gain a better understanding of their customers. .</a:t>
          </a:r>
        </a:p>
      </dsp:txBody>
      <dsp:txXfrm>
        <a:off x="747653" y="4046212"/>
        <a:ext cx="5589646" cy="647318"/>
      </dsp:txXfrm>
    </dsp:sp>
    <dsp:sp modelId="{E435200E-A437-48FC-B0BD-D3F0C83C76A7}">
      <dsp:nvSpPr>
        <dsp:cNvPr id="0" name=""/>
        <dsp:cNvSpPr/>
      </dsp:nvSpPr>
      <dsp:spPr>
        <a:xfrm>
          <a:off x="0" y="4855360"/>
          <a:ext cx="6337299" cy="6473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E5F938-7CA7-45E5-8801-E8A8395C8A84}">
      <dsp:nvSpPr>
        <dsp:cNvPr id="0" name=""/>
        <dsp:cNvSpPr/>
      </dsp:nvSpPr>
      <dsp:spPr>
        <a:xfrm>
          <a:off x="195813" y="5001007"/>
          <a:ext cx="356025" cy="35602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EA480D-9CE3-46EA-80DF-313EC6E4E6E4}">
      <dsp:nvSpPr>
        <dsp:cNvPr id="0" name=""/>
        <dsp:cNvSpPr/>
      </dsp:nvSpPr>
      <dsp:spPr>
        <a:xfrm>
          <a:off x="747653" y="4855360"/>
          <a:ext cx="5589646" cy="647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08" tIns="68508" rIns="68508" bIns="68508" numCol="1" spcCol="1270" anchor="ctr" anchorCtr="0">
          <a:noAutofit/>
        </a:bodyPr>
        <a:lstStyle/>
        <a:p>
          <a:pPr marL="0" lvl="0" indent="0" algn="l" defTabSz="666750">
            <a:lnSpc>
              <a:spcPct val="100000"/>
            </a:lnSpc>
            <a:spcBef>
              <a:spcPct val="0"/>
            </a:spcBef>
            <a:spcAft>
              <a:spcPct val="35000"/>
            </a:spcAft>
            <a:buNone/>
          </a:pPr>
          <a:r>
            <a:rPr lang="en-US" sz="1500" kern="1200"/>
            <a:t>Competitive advantage: In today's data-driven world, organizations that can effectively analyze data have a competitive advantage. </a:t>
          </a:r>
        </a:p>
      </dsp:txBody>
      <dsp:txXfrm>
        <a:off x="747653" y="4855360"/>
        <a:ext cx="5589646" cy="6473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3C38A-7B4D-F94C-A844-3358B0B8BBF6}">
      <dsp:nvSpPr>
        <dsp:cNvPr id="0" name=""/>
        <dsp:cNvSpPr/>
      </dsp:nvSpPr>
      <dsp:spPr>
        <a:xfrm>
          <a:off x="3286" y="230386"/>
          <a:ext cx="3203971" cy="604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Power BI Desktop:</a:t>
          </a:r>
        </a:p>
      </dsp:txBody>
      <dsp:txXfrm>
        <a:off x="3286" y="230386"/>
        <a:ext cx="3203971" cy="604800"/>
      </dsp:txXfrm>
    </dsp:sp>
    <dsp:sp modelId="{F4A70C11-AD64-4241-BCA3-6DCC732E3D90}">
      <dsp:nvSpPr>
        <dsp:cNvPr id="0" name=""/>
        <dsp:cNvSpPr/>
      </dsp:nvSpPr>
      <dsp:spPr>
        <a:xfrm>
          <a:off x="3286" y="835186"/>
          <a:ext cx="3203971" cy="328576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Desktop application for creating and designing data models, reports, and dashboards.</a:t>
          </a:r>
        </a:p>
        <a:p>
          <a:pPr marL="228600" lvl="1" indent="-228600" algn="l" defTabSz="933450">
            <a:lnSpc>
              <a:spcPct val="90000"/>
            </a:lnSpc>
            <a:spcBef>
              <a:spcPct val="0"/>
            </a:spcBef>
            <a:spcAft>
              <a:spcPct val="15000"/>
            </a:spcAft>
            <a:buChar char="•"/>
          </a:pPr>
          <a:r>
            <a:rPr lang="en-US" sz="2100" kern="1200"/>
            <a:t>Features include data importing, data modeling, report authoring, and visualization customization.</a:t>
          </a:r>
        </a:p>
      </dsp:txBody>
      <dsp:txXfrm>
        <a:off x="3286" y="835186"/>
        <a:ext cx="3203971" cy="3285765"/>
      </dsp:txXfrm>
    </dsp:sp>
    <dsp:sp modelId="{DD8828A9-D20E-BF4B-81FD-AAA2ED3AFDFB}">
      <dsp:nvSpPr>
        <dsp:cNvPr id="0" name=""/>
        <dsp:cNvSpPr/>
      </dsp:nvSpPr>
      <dsp:spPr>
        <a:xfrm>
          <a:off x="3655814" y="230386"/>
          <a:ext cx="3203971" cy="604800"/>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Power BI Service:</a:t>
          </a:r>
        </a:p>
      </dsp:txBody>
      <dsp:txXfrm>
        <a:off x="3655814" y="230386"/>
        <a:ext cx="3203971" cy="604800"/>
      </dsp:txXfrm>
    </dsp:sp>
    <dsp:sp modelId="{AF275070-83CD-4E40-8B12-89D91179170C}">
      <dsp:nvSpPr>
        <dsp:cNvPr id="0" name=""/>
        <dsp:cNvSpPr/>
      </dsp:nvSpPr>
      <dsp:spPr>
        <a:xfrm>
          <a:off x="3655814" y="835186"/>
          <a:ext cx="3203971" cy="3285765"/>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Web-based platform for publishing, sharing, and collaborating on Power BI content.</a:t>
          </a:r>
        </a:p>
        <a:p>
          <a:pPr marL="228600" lvl="1" indent="-228600" algn="l" defTabSz="933450">
            <a:lnSpc>
              <a:spcPct val="90000"/>
            </a:lnSpc>
            <a:spcBef>
              <a:spcPct val="0"/>
            </a:spcBef>
            <a:spcAft>
              <a:spcPct val="15000"/>
            </a:spcAft>
            <a:buChar char="•"/>
          </a:pPr>
          <a:r>
            <a:rPr lang="en-US" sz="2100" kern="1200"/>
            <a:t>Allows users to view and interact with reports and dashboards, schedule data refreshes, and manage access permissions.</a:t>
          </a:r>
        </a:p>
      </dsp:txBody>
      <dsp:txXfrm>
        <a:off x="3655814" y="835186"/>
        <a:ext cx="3203971" cy="3285765"/>
      </dsp:txXfrm>
    </dsp:sp>
    <dsp:sp modelId="{23D385F3-BA5E-7D48-B922-4E107C6BBEB0}">
      <dsp:nvSpPr>
        <dsp:cNvPr id="0" name=""/>
        <dsp:cNvSpPr/>
      </dsp:nvSpPr>
      <dsp:spPr>
        <a:xfrm>
          <a:off x="7308342" y="230386"/>
          <a:ext cx="3203971" cy="6048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Power BI Mobile:</a:t>
          </a:r>
        </a:p>
      </dsp:txBody>
      <dsp:txXfrm>
        <a:off x="7308342" y="230386"/>
        <a:ext cx="3203971" cy="604800"/>
      </dsp:txXfrm>
    </dsp:sp>
    <dsp:sp modelId="{FB3ED8C6-6B00-9B4E-B48A-30FEDEE3A8D0}">
      <dsp:nvSpPr>
        <dsp:cNvPr id="0" name=""/>
        <dsp:cNvSpPr/>
      </dsp:nvSpPr>
      <dsp:spPr>
        <a:xfrm>
          <a:off x="7308342" y="835186"/>
          <a:ext cx="3203971" cy="328576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Mobile app for accessing Power BI content on smartphones and tablets.</a:t>
          </a:r>
        </a:p>
        <a:p>
          <a:pPr marL="228600" lvl="1" indent="-228600" algn="l" defTabSz="933450">
            <a:lnSpc>
              <a:spcPct val="90000"/>
            </a:lnSpc>
            <a:spcBef>
              <a:spcPct val="0"/>
            </a:spcBef>
            <a:spcAft>
              <a:spcPct val="15000"/>
            </a:spcAft>
            <a:buChar char="•"/>
          </a:pPr>
          <a:r>
            <a:rPr lang="en-US" sz="2100" kern="1200"/>
            <a:t>Provides interactive viewing of reports and dashboards, with support for offline access and notifications. </a:t>
          </a:r>
        </a:p>
      </dsp:txBody>
      <dsp:txXfrm>
        <a:off x="7308342" y="835186"/>
        <a:ext cx="3203971" cy="328576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BEDC6-653E-4C13-8919-6C52D17419F3}">
      <dsp:nvSpPr>
        <dsp:cNvPr id="0" name=""/>
        <dsp:cNvSpPr/>
      </dsp:nvSpPr>
      <dsp:spPr>
        <a:xfrm>
          <a:off x="393" y="161843"/>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49C7F5-0F52-4C97-A343-0529CEFFAC22}">
      <dsp:nvSpPr>
        <dsp:cNvPr id="0" name=""/>
        <dsp:cNvSpPr/>
      </dsp:nvSpPr>
      <dsp:spPr>
        <a:xfrm>
          <a:off x="393" y="143359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defRPr b="1"/>
          </a:pPr>
          <a:r>
            <a:rPr lang="en-US" sz="3000" kern="1200"/>
            <a:t>Tableau Desktop:</a:t>
          </a:r>
        </a:p>
      </dsp:txBody>
      <dsp:txXfrm>
        <a:off x="393" y="1433595"/>
        <a:ext cx="3138750" cy="470812"/>
      </dsp:txXfrm>
    </dsp:sp>
    <dsp:sp modelId="{47984BBA-2FAF-40FD-B0D6-1D17B07C7CE4}">
      <dsp:nvSpPr>
        <dsp:cNvPr id="0" name=""/>
        <dsp:cNvSpPr/>
      </dsp:nvSpPr>
      <dsp:spPr>
        <a:xfrm>
          <a:off x="393" y="1984960"/>
          <a:ext cx="3138750" cy="2204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Desktop application for creating and designing interactive dashboards, reports, and visualizations.</a:t>
          </a:r>
        </a:p>
        <a:p>
          <a:pPr marL="0" lvl="0" indent="0" algn="l" defTabSz="755650">
            <a:lnSpc>
              <a:spcPct val="100000"/>
            </a:lnSpc>
            <a:spcBef>
              <a:spcPct val="0"/>
            </a:spcBef>
            <a:spcAft>
              <a:spcPct val="35000"/>
            </a:spcAft>
            <a:buNone/>
          </a:pPr>
          <a:r>
            <a:rPr lang="en-US" sz="1700" kern="1200"/>
            <a:t>Features include data connection, data preparation, visualization design, and dashboard creation.</a:t>
          </a:r>
        </a:p>
      </dsp:txBody>
      <dsp:txXfrm>
        <a:off x="393" y="1984960"/>
        <a:ext cx="3138750" cy="2204533"/>
      </dsp:txXfrm>
    </dsp:sp>
    <dsp:sp modelId="{73946405-79B5-4790-9BE6-3C9C97E3EBBA}">
      <dsp:nvSpPr>
        <dsp:cNvPr id="0" name=""/>
        <dsp:cNvSpPr/>
      </dsp:nvSpPr>
      <dsp:spPr>
        <a:xfrm>
          <a:off x="3688425" y="161843"/>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E77460-711B-4BBD-BFF9-9E156C71F1C6}">
      <dsp:nvSpPr>
        <dsp:cNvPr id="0" name=""/>
        <dsp:cNvSpPr/>
      </dsp:nvSpPr>
      <dsp:spPr>
        <a:xfrm>
          <a:off x="3688425" y="143359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defRPr b="1"/>
          </a:pPr>
          <a:r>
            <a:rPr lang="en-US" sz="3000" kern="1200"/>
            <a:t>Tableau Server:</a:t>
          </a:r>
        </a:p>
      </dsp:txBody>
      <dsp:txXfrm>
        <a:off x="3688425" y="1433595"/>
        <a:ext cx="3138750" cy="470812"/>
      </dsp:txXfrm>
    </dsp:sp>
    <dsp:sp modelId="{ECBF75E7-366D-4B24-AC62-82B72DE5B2F2}">
      <dsp:nvSpPr>
        <dsp:cNvPr id="0" name=""/>
        <dsp:cNvSpPr/>
      </dsp:nvSpPr>
      <dsp:spPr>
        <a:xfrm>
          <a:off x="3688425" y="1984960"/>
          <a:ext cx="3138750" cy="2204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Enterprise-grade platform for publishing, sharing, and managing Tableau content within an organization.</a:t>
          </a:r>
        </a:p>
        <a:p>
          <a:pPr marL="0" lvl="0" indent="0" algn="l" defTabSz="755650">
            <a:lnSpc>
              <a:spcPct val="100000"/>
            </a:lnSpc>
            <a:spcBef>
              <a:spcPct val="0"/>
            </a:spcBef>
            <a:spcAft>
              <a:spcPct val="35000"/>
            </a:spcAft>
            <a:buNone/>
          </a:pPr>
          <a:r>
            <a:rPr lang="en-US" sz="1700" kern="1200"/>
            <a:t>Provides centralized data governance, security, and scalability for large-scale deployments.</a:t>
          </a:r>
        </a:p>
      </dsp:txBody>
      <dsp:txXfrm>
        <a:off x="3688425" y="1984960"/>
        <a:ext cx="3138750" cy="2204533"/>
      </dsp:txXfrm>
    </dsp:sp>
    <dsp:sp modelId="{34CB2483-EEDE-49F3-AF12-F519715331DF}">
      <dsp:nvSpPr>
        <dsp:cNvPr id="0" name=""/>
        <dsp:cNvSpPr/>
      </dsp:nvSpPr>
      <dsp:spPr>
        <a:xfrm>
          <a:off x="7376456" y="16184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038EE6-757C-4193-AC37-E97931DDF27B}">
      <dsp:nvSpPr>
        <dsp:cNvPr id="0" name=""/>
        <dsp:cNvSpPr/>
      </dsp:nvSpPr>
      <dsp:spPr>
        <a:xfrm>
          <a:off x="7376456" y="143359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defRPr b="1"/>
          </a:pPr>
          <a:r>
            <a:rPr lang="en-US" sz="3000" kern="1200"/>
            <a:t>Tableau Online:</a:t>
          </a:r>
        </a:p>
      </dsp:txBody>
      <dsp:txXfrm>
        <a:off x="7376456" y="1433595"/>
        <a:ext cx="3138750" cy="470812"/>
      </dsp:txXfrm>
    </dsp:sp>
    <dsp:sp modelId="{E4EC933C-4A19-404A-ACD7-C28D21E0BA56}">
      <dsp:nvSpPr>
        <dsp:cNvPr id="0" name=""/>
        <dsp:cNvSpPr/>
      </dsp:nvSpPr>
      <dsp:spPr>
        <a:xfrm>
          <a:off x="7376456" y="1984960"/>
          <a:ext cx="3138750" cy="2204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Cloud-based version of Tableau Server hosted by Tableau, offering similar functionality for sharing and collaboration.</a:t>
          </a:r>
        </a:p>
        <a:p>
          <a:pPr marL="0" lvl="0" indent="0" algn="l" defTabSz="755650">
            <a:lnSpc>
              <a:spcPct val="100000"/>
            </a:lnSpc>
            <a:spcBef>
              <a:spcPct val="0"/>
            </a:spcBef>
            <a:spcAft>
              <a:spcPct val="35000"/>
            </a:spcAft>
            <a:buNone/>
          </a:pPr>
          <a:r>
            <a:rPr lang="en-US" sz="1700" kern="1200"/>
            <a:t>Ideal for organizations looking for a scalable and low-maintenance solution without the need for on-premises infrastructure.</a:t>
          </a:r>
        </a:p>
      </dsp:txBody>
      <dsp:txXfrm>
        <a:off x="7376456" y="1984960"/>
        <a:ext cx="3138750" cy="220453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B7F73-BBF8-47FB-969F-4C24D134EC24}">
      <dsp:nvSpPr>
        <dsp:cNvPr id="0" name=""/>
        <dsp:cNvSpPr/>
      </dsp:nvSpPr>
      <dsp:spPr>
        <a:xfrm>
          <a:off x="13219" y="745645"/>
          <a:ext cx="811316" cy="8113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045E56-0544-4C54-AF03-23EE81545DD9}">
      <dsp:nvSpPr>
        <dsp:cNvPr id="0" name=""/>
        <dsp:cNvSpPr/>
      </dsp:nvSpPr>
      <dsp:spPr>
        <a:xfrm>
          <a:off x="13219" y="1679943"/>
          <a:ext cx="2318046" cy="434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Data Connection and Preparation:</a:t>
          </a:r>
        </a:p>
      </dsp:txBody>
      <dsp:txXfrm>
        <a:off x="13219" y="1679943"/>
        <a:ext cx="2318046" cy="434633"/>
      </dsp:txXfrm>
    </dsp:sp>
    <dsp:sp modelId="{3ED4D8D5-51C4-4657-9603-3C93E77A9D20}">
      <dsp:nvSpPr>
        <dsp:cNvPr id="0" name=""/>
        <dsp:cNvSpPr/>
      </dsp:nvSpPr>
      <dsp:spPr>
        <a:xfrm>
          <a:off x="13219" y="2171778"/>
          <a:ext cx="2318046" cy="143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Tableau allows users to connect to a wide range of data sources, including databases, spreadsheets, web data connectors, and cloud services.</a:t>
          </a:r>
        </a:p>
        <a:p>
          <a:pPr marL="0" lvl="0" indent="0" algn="l" defTabSz="488950">
            <a:lnSpc>
              <a:spcPct val="100000"/>
            </a:lnSpc>
            <a:spcBef>
              <a:spcPct val="0"/>
            </a:spcBef>
            <a:spcAft>
              <a:spcPct val="35000"/>
            </a:spcAft>
            <a:buNone/>
          </a:pPr>
          <a:r>
            <a:rPr lang="en-US" sz="1100" kern="1200"/>
            <a:t>Data preparation features enable users to clean, shape, and transform data within Tableau for analysis.</a:t>
          </a:r>
        </a:p>
      </dsp:txBody>
      <dsp:txXfrm>
        <a:off x="13219" y="2171778"/>
        <a:ext cx="2318046" cy="1433914"/>
      </dsp:txXfrm>
    </dsp:sp>
    <dsp:sp modelId="{EB00B88D-A4EC-4448-A516-19D590FDB102}">
      <dsp:nvSpPr>
        <dsp:cNvPr id="0" name=""/>
        <dsp:cNvSpPr/>
      </dsp:nvSpPr>
      <dsp:spPr>
        <a:xfrm>
          <a:off x="2736924" y="745645"/>
          <a:ext cx="811316" cy="8113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4A931A-73A6-45D8-857E-EB22E6A35ABE}">
      <dsp:nvSpPr>
        <dsp:cNvPr id="0" name=""/>
        <dsp:cNvSpPr/>
      </dsp:nvSpPr>
      <dsp:spPr>
        <a:xfrm>
          <a:off x="2736924" y="1679943"/>
          <a:ext cx="2318046" cy="434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Data Visualization:</a:t>
          </a:r>
        </a:p>
      </dsp:txBody>
      <dsp:txXfrm>
        <a:off x="2736924" y="1679943"/>
        <a:ext cx="2318046" cy="434633"/>
      </dsp:txXfrm>
    </dsp:sp>
    <dsp:sp modelId="{B4A7884C-C8D1-4D63-8AC5-0D2E4543B3CA}">
      <dsp:nvSpPr>
        <dsp:cNvPr id="0" name=""/>
        <dsp:cNvSpPr/>
      </dsp:nvSpPr>
      <dsp:spPr>
        <a:xfrm>
          <a:off x="2736924" y="2171778"/>
          <a:ext cx="2318046" cy="143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Tableau offers a rich library of visualization types, including bar charts, line charts, scatter plots, maps, and dashboards.</a:t>
          </a:r>
        </a:p>
        <a:p>
          <a:pPr marL="0" lvl="0" indent="0" algn="l" defTabSz="488950">
            <a:lnSpc>
              <a:spcPct val="100000"/>
            </a:lnSpc>
            <a:spcBef>
              <a:spcPct val="0"/>
            </a:spcBef>
            <a:spcAft>
              <a:spcPct val="35000"/>
            </a:spcAft>
            <a:buNone/>
          </a:pPr>
          <a:r>
            <a:rPr lang="en-US" sz="1100" kern="1200"/>
            <a:t>Users can easily create interactive visualizations by dragging and dropping fields onto the canvas and configuring properties.</a:t>
          </a:r>
        </a:p>
      </dsp:txBody>
      <dsp:txXfrm>
        <a:off x="2736924" y="2171778"/>
        <a:ext cx="2318046" cy="1433914"/>
      </dsp:txXfrm>
    </dsp:sp>
    <dsp:sp modelId="{17DCCB32-0E28-452C-B6E8-5D8AFAC59B50}">
      <dsp:nvSpPr>
        <dsp:cNvPr id="0" name=""/>
        <dsp:cNvSpPr/>
      </dsp:nvSpPr>
      <dsp:spPr>
        <a:xfrm>
          <a:off x="5460629" y="745645"/>
          <a:ext cx="811316" cy="8113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21FD28-ECC3-4FE8-B1F4-73CB93AFD85D}">
      <dsp:nvSpPr>
        <dsp:cNvPr id="0" name=""/>
        <dsp:cNvSpPr/>
      </dsp:nvSpPr>
      <dsp:spPr>
        <a:xfrm>
          <a:off x="5460629" y="1679943"/>
          <a:ext cx="2318046" cy="434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Advanced Analytics:</a:t>
          </a:r>
        </a:p>
      </dsp:txBody>
      <dsp:txXfrm>
        <a:off x="5460629" y="1679943"/>
        <a:ext cx="2318046" cy="434633"/>
      </dsp:txXfrm>
    </dsp:sp>
    <dsp:sp modelId="{E7CF8E89-1D32-4947-96A3-4A9FD90F1002}">
      <dsp:nvSpPr>
        <dsp:cNvPr id="0" name=""/>
        <dsp:cNvSpPr/>
      </dsp:nvSpPr>
      <dsp:spPr>
        <a:xfrm>
          <a:off x="5460629" y="2171778"/>
          <a:ext cx="2318046" cy="143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Tableau integrates with R and Python for advanced analytics and predictive modeling, allowing users to leverage custom scripts and algorithms.</a:t>
          </a:r>
        </a:p>
        <a:p>
          <a:pPr marL="0" lvl="0" indent="0" algn="l" defTabSz="488950">
            <a:lnSpc>
              <a:spcPct val="100000"/>
            </a:lnSpc>
            <a:spcBef>
              <a:spcPct val="0"/>
            </a:spcBef>
            <a:spcAft>
              <a:spcPct val="35000"/>
            </a:spcAft>
            <a:buNone/>
          </a:pPr>
          <a:r>
            <a:rPr lang="en-US" sz="1100" kern="1200"/>
            <a:t>Built-in statistical functions and calculations enable users to perform trend analysis, forecasting, and clustering within Tableau.</a:t>
          </a:r>
        </a:p>
      </dsp:txBody>
      <dsp:txXfrm>
        <a:off x="5460629" y="2171778"/>
        <a:ext cx="2318046" cy="1433914"/>
      </dsp:txXfrm>
    </dsp:sp>
    <dsp:sp modelId="{05CED478-3642-4866-83A3-A0846D288C8A}">
      <dsp:nvSpPr>
        <dsp:cNvPr id="0" name=""/>
        <dsp:cNvSpPr/>
      </dsp:nvSpPr>
      <dsp:spPr>
        <a:xfrm>
          <a:off x="8184333" y="745645"/>
          <a:ext cx="811316" cy="8113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777B23-AA6E-4069-A7EC-914BB2DA263F}">
      <dsp:nvSpPr>
        <dsp:cNvPr id="0" name=""/>
        <dsp:cNvSpPr/>
      </dsp:nvSpPr>
      <dsp:spPr>
        <a:xfrm>
          <a:off x="8184333" y="1679943"/>
          <a:ext cx="2318046" cy="434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Dashboard Design and Interactivity:</a:t>
          </a:r>
        </a:p>
      </dsp:txBody>
      <dsp:txXfrm>
        <a:off x="8184333" y="1679943"/>
        <a:ext cx="2318046" cy="434633"/>
      </dsp:txXfrm>
    </dsp:sp>
    <dsp:sp modelId="{92FB74A1-FA23-43D1-8550-D43A1EA87D3E}">
      <dsp:nvSpPr>
        <dsp:cNvPr id="0" name=""/>
        <dsp:cNvSpPr/>
      </dsp:nvSpPr>
      <dsp:spPr>
        <a:xfrm>
          <a:off x="8184333" y="2171778"/>
          <a:ext cx="2318046" cy="143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Tableau enables users to create interactive dashboards that combine multiple visualizations into a single view.</a:t>
          </a:r>
        </a:p>
        <a:p>
          <a:pPr marL="0" lvl="0" indent="0" algn="l" defTabSz="488950">
            <a:lnSpc>
              <a:spcPct val="100000"/>
            </a:lnSpc>
            <a:spcBef>
              <a:spcPct val="0"/>
            </a:spcBef>
            <a:spcAft>
              <a:spcPct val="35000"/>
            </a:spcAft>
            <a:buNone/>
          </a:pPr>
          <a:r>
            <a:rPr lang="en-US" sz="1100" kern="1200"/>
            <a:t>Dashboard elements can be linked together to facilitate drill-down, filtering, and exploration of data insights.</a:t>
          </a:r>
        </a:p>
      </dsp:txBody>
      <dsp:txXfrm>
        <a:off x="8184333" y="2171778"/>
        <a:ext cx="2318046" cy="143391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594F5-1CF9-4F04-83AA-2E2AF30A09E0}">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9F6C79-77F7-410C-BB5F-0A12CAC442B4}">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29636C-E734-4BBA-B23B-E21A3DD1124B}">
      <dsp:nvSpPr>
        <dsp:cNvPr id="0" name=""/>
        <dsp:cNvSpPr/>
      </dsp:nvSpPr>
      <dsp:spPr>
        <a:xfrm>
          <a:off x="1057183" y="1805"/>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Business Intelligence and Reporting:</a:t>
          </a:r>
        </a:p>
      </dsp:txBody>
      <dsp:txXfrm>
        <a:off x="1057183" y="1805"/>
        <a:ext cx="4732020" cy="915310"/>
      </dsp:txXfrm>
    </dsp:sp>
    <dsp:sp modelId="{55F8C190-B2F2-487F-BE91-3EDE394D1AA0}">
      <dsp:nvSpPr>
        <dsp:cNvPr id="0" name=""/>
        <dsp:cNvSpPr/>
      </dsp:nvSpPr>
      <dsp:spPr>
        <a:xfrm>
          <a:off x="5789203" y="1805"/>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577850">
            <a:lnSpc>
              <a:spcPct val="100000"/>
            </a:lnSpc>
            <a:spcBef>
              <a:spcPct val="0"/>
            </a:spcBef>
            <a:spcAft>
              <a:spcPct val="35000"/>
            </a:spcAft>
            <a:buNone/>
          </a:pPr>
          <a:r>
            <a:rPr lang="en-US" sz="1300" kern="1200"/>
            <a:t>Tableau is widely used for business intelligence and reporting, allowing organizations to monitor performance, analyze trends, and track KPIs through interactive dashboards and reports.</a:t>
          </a:r>
        </a:p>
      </dsp:txBody>
      <dsp:txXfrm>
        <a:off x="5789203" y="1805"/>
        <a:ext cx="4726396" cy="915310"/>
      </dsp:txXfrm>
    </dsp:sp>
    <dsp:sp modelId="{D0A5B5DA-7578-49C9-9A6E-F9B9EE229523}">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B8503C-68B1-420B-A38B-00F70F036C1B}">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A6F47E-638B-4039-8C11-B5095A8DD598}">
      <dsp:nvSpPr>
        <dsp:cNvPr id="0" name=""/>
        <dsp:cNvSpPr/>
      </dsp:nvSpPr>
      <dsp:spPr>
        <a:xfrm>
          <a:off x="1057183" y="1145944"/>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Exploratory Data Analysis (EDA):</a:t>
          </a:r>
        </a:p>
      </dsp:txBody>
      <dsp:txXfrm>
        <a:off x="1057183" y="1145944"/>
        <a:ext cx="4732020" cy="915310"/>
      </dsp:txXfrm>
    </dsp:sp>
    <dsp:sp modelId="{88F5F01B-E1F7-4D32-8827-C23430A0C636}">
      <dsp:nvSpPr>
        <dsp:cNvPr id="0" name=""/>
        <dsp:cNvSpPr/>
      </dsp:nvSpPr>
      <dsp:spPr>
        <a:xfrm>
          <a:off x="5789203" y="1145944"/>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577850">
            <a:lnSpc>
              <a:spcPct val="100000"/>
            </a:lnSpc>
            <a:spcBef>
              <a:spcPct val="0"/>
            </a:spcBef>
            <a:spcAft>
              <a:spcPct val="35000"/>
            </a:spcAft>
            <a:buNone/>
          </a:pPr>
          <a:r>
            <a:rPr lang="en-US" sz="1300" kern="1200"/>
            <a:t>Users can explore and analyze large datasets quickly using Tableau's intuitive interface and powerful visualizations, uncovering insights and identifying patterns.</a:t>
          </a:r>
        </a:p>
      </dsp:txBody>
      <dsp:txXfrm>
        <a:off x="5789203" y="1145944"/>
        <a:ext cx="4726396" cy="915310"/>
      </dsp:txXfrm>
    </dsp:sp>
    <dsp:sp modelId="{43ADA8E8-5D35-41F6-B795-15F1A72A296B}">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32DD3C-F9E9-45E2-9062-291235C28611}">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550854-1383-4FC4-AD7C-0419004D3355}">
      <dsp:nvSpPr>
        <dsp:cNvPr id="0" name=""/>
        <dsp:cNvSpPr/>
      </dsp:nvSpPr>
      <dsp:spPr>
        <a:xfrm>
          <a:off x="1057183" y="2290082"/>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Predictive Analytics and Forecasting:</a:t>
          </a:r>
        </a:p>
      </dsp:txBody>
      <dsp:txXfrm>
        <a:off x="1057183" y="2290082"/>
        <a:ext cx="4732020" cy="915310"/>
      </dsp:txXfrm>
    </dsp:sp>
    <dsp:sp modelId="{AC29EF1B-BFDA-4B63-91F7-304AC806EBA7}">
      <dsp:nvSpPr>
        <dsp:cNvPr id="0" name=""/>
        <dsp:cNvSpPr/>
      </dsp:nvSpPr>
      <dsp:spPr>
        <a:xfrm>
          <a:off x="5789203" y="2290082"/>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577850">
            <a:lnSpc>
              <a:spcPct val="100000"/>
            </a:lnSpc>
            <a:spcBef>
              <a:spcPct val="0"/>
            </a:spcBef>
            <a:spcAft>
              <a:spcPct val="35000"/>
            </a:spcAft>
            <a:buNone/>
          </a:pPr>
          <a:r>
            <a:rPr lang="en-US" sz="1300" kern="1200"/>
            <a:t>Tableau's integration with R and Python enables users to perform predictive analytics tasks such as regression analysis, time series forecasting, and predictive modeling.</a:t>
          </a:r>
        </a:p>
      </dsp:txBody>
      <dsp:txXfrm>
        <a:off x="5789203" y="2290082"/>
        <a:ext cx="4726396" cy="915310"/>
      </dsp:txXfrm>
    </dsp:sp>
    <dsp:sp modelId="{F6722EB5-5991-40C3-8EA3-3D7C561CDC92}">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B1F58C-25EE-4EE9-B752-EE38B64416DF}">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1E604E-60A4-48BD-9386-B8950F0407D2}">
      <dsp:nvSpPr>
        <dsp:cNvPr id="0" name=""/>
        <dsp:cNvSpPr/>
      </dsp:nvSpPr>
      <dsp:spPr>
        <a:xfrm>
          <a:off x="1057183" y="3434221"/>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Operational Analytics:</a:t>
          </a:r>
        </a:p>
      </dsp:txBody>
      <dsp:txXfrm>
        <a:off x="1057183" y="3434221"/>
        <a:ext cx="4732020" cy="915310"/>
      </dsp:txXfrm>
    </dsp:sp>
    <dsp:sp modelId="{CC00D522-C84D-4738-B39B-E3F719BC44C3}">
      <dsp:nvSpPr>
        <dsp:cNvPr id="0" name=""/>
        <dsp:cNvSpPr/>
      </dsp:nvSpPr>
      <dsp:spPr>
        <a:xfrm>
          <a:off x="5789203" y="3434221"/>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577850">
            <a:lnSpc>
              <a:spcPct val="100000"/>
            </a:lnSpc>
            <a:spcBef>
              <a:spcPct val="0"/>
            </a:spcBef>
            <a:spcAft>
              <a:spcPct val="35000"/>
            </a:spcAft>
            <a:buNone/>
          </a:pPr>
          <a:r>
            <a:rPr lang="en-US" sz="1300" kern="1200"/>
            <a:t>Tableau can be used for operational analytics to monitor real-time data streams, detect anomalies, and optimize processes for efficiency and performance.</a:t>
          </a:r>
        </a:p>
      </dsp:txBody>
      <dsp:txXfrm>
        <a:off x="5789203" y="3434221"/>
        <a:ext cx="4726396" cy="9153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A74B2-FCBC-4F3E-BBC9-E547A04E74EF}">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5274D-9117-48DD-8E98-8A77DCDC6DFC}">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B79C05-2A66-4028-BE33-7B60C389E379}">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Data Governance and Security: Implement data governance policies and security measures to ensure the integrity and confidentiality of data within Tableau.</a:t>
          </a:r>
        </a:p>
      </dsp:txBody>
      <dsp:txXfrm>
        <a:off x="1834517" y="469890"/>
        <a:ext cx="3148942" cy="1335915"/>
      </dsp:txXfrm>
    </dsp:sp>
    <dsp:sp modelId="{D97CD6CF-B855-4542-96D4-34EC1C8E707C}">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F17E1D-C5C2-4538-8949-C10D98DFDA2B}">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F0F074-49F0-4D8B-B2D0-D98A66D8A8FC}">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Performance Optimization: Optimize Tableau workbooks, data connections, and visualizations to improve performance and responsiveness, especially with large datasets.</a:t>
          </a:r>
        </a:p>
      </dsp:txBody>
      <dsp:txXfrm>
        <a:off x="7154322" y="469890"/>
        <a:ext cx="3148942" cy="1335915"/>
      </dsp:txXfrm>
    </dsp:sp>
    <dsp:sp modelId="{5B30B611-FE56-4940-829E-6AB795678F22}">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A1FE08-9BFD-4457-9C12-9A189D58C637}">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CC50D9-AC9C-4D97-A36E-E58940D0DEDD}">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User Training and Adoption: Provide training and support to users to enhance their proficiency and adoption of Tableau within the organization.</a:t>
          </a:r>
        </a:p>
      </dsp:txBody>
      <dsp:txXfrm>
        <a:off x="1834517" y="2545532"/>
        <a:ext cx="3148942" cy="1335915"/>
      </dsp:txXfrm>
    </dsp:sp>
    <dsp:sp modelId="{BD03D02D-B221-49A0-8168-9F47500E8C22}">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B3F94E-6AE3-4833-891E-9956A00A3078}">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116309-2868-4F57-93EE-898BBD0C17D1}">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Collaboration and Knowledge Sharing: Encourage collaboration and knowledge sharing among Tableau users through user groups, forums, and internal communities</a:t>
          </a:r>
        </a:p>
      </dsp:txBody>
      <dsp:txXfrm>
        <a:off x="7154322" y="2545532"/>
        <a:ext cx="3148942" cy="133591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918C3-73F0-4DBC-8B7D-9415FEA6C12D}">
      <dsp:nvSpPr>
        <dsp:cNvPr id="0" name=""/>
        <dsp:cNvSpPr/>
      </dsp:nvSpPr>
      <dsp:spPr>
        <a:xfrm>
          <a:off x="8092" y="1055882"/>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8F3D6F-13B8-4F34-9331-9C6A19F98FD5}">
      <dsp:nvSpPr>
        <dsp:cNvPr id="0" name=""/>
        <dsp:cNvSpPr/>
      </dsp:nvSpPr>
      <dsp:spPr>
        <a:xfrm>
          <a:off x="8092" y="1998561"/>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Data Retrieval and Analysis:</a:t>
          </a:r>
        </a:p>
      </dsp:txBody>
      <dsp:txXfrm>
        <a:off x="8092" y="1998561"/>
        <a:ext cx="2320312" cy="435058"/>
      </dsp:txXfrm>
    </dsp:sp>
    <dsp:sp modelId="{5F1E2B9E-3766-4186-922F-7D21645BB3F3}">
      <dsp:nvSpPr>
        <dsp:cNvPr id="0" name=""/>
        <dsp:cNvSpPr/>
      </dsp:nvSpPr>
      <dsp:spPr>
        <a:xfrm>
          <a:off x="8092" y="2494350"/>
          <a:ext cx="2320312" cy="159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SQL is used extensively in data analytics for querying and analyzing large datasets stored in relational databases.</a:t>
          </a:r>
        </a:p>
        <a:p>
          <a:pPr marL="0" lvl="0" indent="0" algn="l" defTabSz="488950">
            <a:lnSpc>
              <a:spcPct val="100000"/>
            </a:lnSpc>
            <a:spcBef>
              <a:spcPct val="0"/>
            </a:spcBef>
            <a:spcAft>
              <a:spcPct val="35000"/>
            </a:spcAft>
            <a:buNone/>
          </a:pPr>
          <a:r>
            <a:rPr lang="en-US" sz="1100" kern="1200"/>
            <a:t>Analysts use SQL to extract relevant data subsets, perform aggregations, calculate metrics, and generate reports.</a:t>
          </a:r>
        </a:p>
      </dsp:txBody>
      <dsp:txXfrm>
        <a:off x="8092" y="2494350"/>
        <a:ext cx="2320312" cy="1598029"/>
      </dsp:txXfrm>
    </dsp:sp>
    <dsp:sp modelId="{2220EFBB-24F9-418E-9782-8A6F8C2C081B}">
      <dsp:nvSpPr>
        <dsp:cNvPr id="0" name=""/>
        <dsp:cNvSpPr/>
      </dsp:nvSpPr>
      <dsp:spPr>
        <a:xfrm>
          <a:off x="2734460" y="1055882"/>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FEF0F8-EA55-4A46-9055-9EF85ACD1E6E}">
      <dsp:nvSpPr>
        <dsp:cNvPr id="0" name=""/>
        <dsp:cNvSpPr/>
      </dsp:nvSpPr>
      <dsp:spPr>
        <a:xfrm>
          <a:off x="2734460" y="1998561"/>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Data Cleaning and Transformation:</a:t>
          </a:r>
        </a:p>
      </dsp:txBody>
      <dsp:txXfrm>
        <a:off x="2734460" y="1998561"/>
        <a:ext cx="2320312" cy="435058"/>
      </dsp:txXfrm>
    </dsp:sp>
    <dsp:sp modelId="{EFEAAA97-1820-43F1-A250-5DF3CCE2B2E0}">
      <dsp:nvSpPr>
        <dsp:cNvPr id="0" name=""/>
        <dsp:cNvSpPr/>
      </dsp:nvSpPr>
      <dsp:spPr>
        <a:xfrm>
          <a:off x="2734460" y="2494350"/>
          <a:ext cx="2320312" cy="159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SQL can be used to clean and transform raw data by filtering out irrelevant records, standardizing formats, and aggregating data for analysis.</a:t>
          </a:r>
        </a:p>
        <a:p>
          <a:pPr marL="0" lvl="0" indent="0" algn="l" defTabSz="488950">
            <a:lnSpc>
              <a:spcPct val="100000"/>
            </a:lnSpc>
            <a:spcBef>
              <a:spcPct val="0"/>
            </a:spcBef>
            <a:spcAft>
              <a:spcPct val="35000"/>
            </a:spcAft>
            <a:buNone/>
          </a:pPr>
          <a:r>
            <a:rPr lang="en-US" sz="1100" kern="1200"/>
            <a:t>Analysts can use SQL to perform data validation, deduplication, and data enrichment tasks.</a:t>
          </a:r>
        </a:p>
      </dsp:txBody>
      <dsp:txXfrm>
        <a:off x="2734460" y="2494350"/>
        <a:ext cx="2320312" cy="1598029"/>
      </dsp:txXfrm>
    </dsp:sp>
    <dsp:sp modelId="{422A0B12-8057-4762-9635-5973DDA09B26}">
      <dsp:nvSpPr>
        <dsp:cNvPr id="0" name=""/>
        <dsp:cNvSpPr/>
      </dsp:nvSpPr>
      <dsp:spPr>
        <a:xfrm>
          <a:off x="5460827" y="1055882"/>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EFCC6D-1553-4148-9EFA-8021858C5DB5}">
      <dsp:nvSpPr>
        <dsp:cNvPr id="0" name=""/>
        <dsp:cNvSpPr/>
      </dsp:nvSpPr>
      <dsp:spPr>
        <a:xfrm>
          <a:off x="5460827" y="1998561"/>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Data Integration and Migration:</a:t>
          </a:r>
        </a:p>
      </dsp:txBody>
      <dsp:txXfrm>
        <a:off x="5460827" y="1998561"/>
        <a:ext cx="2320312" cy="435058"/>
      </dsp:txXfrm>
    </dsp:sp>
    <dsp:sp modelId="{03337D0C-2CC4-4F4B-BC77-3D2ABFE28140}">
      <dsp:nvSpPr>
        <dsp:cNvPr id="0" name=""/>
        <dsp:cNvSpPr/>
      </dsp:nvSpPr>
      <dsp:spPr>
        <a:xfrm>
          <a:off x="5460827" y="2494350"/>
          <a:ext cx="2320312" cy="159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SQL is utilized in data integration projects to merge data from disparate sources, transform data formats, and load data into a centralized data warehouse.</a:t>
          </a:r>
        </a:p>
        <a:p>
          <a:pPr marL="0" lvl="0" indent="0" algn="l" defTabSz="488950">
            <a:lnSpc>
              <a:spcPct val="100000"/>
            </a:lnSpc>
            <a:spcBef>
              <a:spcPct val="0"/>
            </a:spcBef>
            <a:spcAft>
              <a:spcPct val="35000"/>
            </a:spcAft>
            <a:buNone/>
          </a:pPr>
          <a:r>
            <a:rPr lang="en-US" sz="1100" kern="1200"/>
            <a:t>Analysts can write SQL scripts to perform data migration tasks such as transferring data between databases or data warehouses.</a:t>
          </a:r>
        </a:p>
      </dsp:txBody>
      <dsp:txXfrm>
        <a:off x="5460827" y="2494350"/>
        <a:ext cx="2320312" cy="1598029"/>
      </dsp:txXfrm>
    </dsp:sp>
    <dsp:sp modelId="{F930582C-5AC6-4FA7-94D3-9B8C144EF938}">
      <dsp:nvSpPr>
        <dsp:cNvPr id="0" name=""/>
        <dsp:cNvSpPr/>
      </dsp:nvSpPr>
      <dsp:spPr>
        <a:xfrm>
          <a:off x="8187194" y="1055882"/>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1563DA-EFCF-44D0-A775-CFEA89FC3B5F}">
      <dsp:nvSpPr>
        <dsp:cNvPr id="0" name=""/>
        <dsp:cNvSpPr/>
      </dsp:nvSpPr>
      <dsp:spPr>
        <a:xfrm>
          <a:off x="8187194" y="1998561"/>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Data Exploration and Visualization:</a:t>
          </a:r>
        </a:p>
      </dsp:txBody>
      <dsp:txXfrm>
        <a:off x="8187194" y="1998561"/>
        <a:ext cx="2320312" cy="435058"/>
      </dsp:txXfrm>
    </dsp:sp>
    <dsp:sp modelId="{53DB4C86-3316-4DD4-8727-F3904225F18B}">
      <dsp:nvSpPr>
        <dsp:cNvPr id="0" name=""/>
        <dsp:cNvSpPr/>
      </dsp:nvSpPr>
      <dsp:spPr>
        <a:xfrm>
          <a:off x="8187194" y="2494350"/>
          <a:ext cx="2320312" cy="159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SQL queries are often used to extract data for exploration and visualization in data analytics tools such as Tableau, Power BI, or Python libraries like Pandas and Matplotlib.</a:t>
          </a:r>
        </a:p>
        <a:p>
          <a:pPr marL="0" lvl="0" indent="0" algn="l" defTabSz="488950">
            <a:lnSpc>
              <a:spcPct val="100000"/>
            </a:lnSpc>
            <a:spcBef>
              <a:spcPct val="0"/>
            </a:spcBef>
            <a:spcAft>
              <a:spcPct val="35000"/>
            </a:spcAft>
            <a:buNone/>
          </a:pPr>
          <a:r>
            <a:rPr lang="en-US" sz="1100" kern="1200" dirty="0"/>
            <a:t>Analysts can use SQL to retrieve data subsets for generating charts, graphs, and dashboards to visualize trends and patterns.</a:t>
          </a:r>
        </a:p>
      </dsp:txBody>
      <dsp:txXfrm>
        <a:off x="8187194" y="2494350"/>
        <a:ext cx="2320312" cy="1598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410D6-F2CF-3E46-BB96-6C72010E4A05}">
      <dsp:nvSpPr>
        <dsp:cNvPr id="0" name=""/>
        <dsp:cNvSpPr/>
      </dsp:nvSpPr>
      <dsp:spPr>
        <a:xfrm>
          <a:off x="3184" y="533310"/>
          <a:ext cx="2526704" cy="1516022"/>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collection: Gathering relevant data from various sources, such as databases, surveys, experiments, or social media platforms.</a:t>
          </a:r>
        </a:p>
      </dsp:txBody>
      <dsp:txXfrm>
        <a:off x="3184" y="533310"/>
        <a:ext cx="2526704" cy="1516022"/>
      </dsp:txXfrm>
    </dsp:sp>
    <dsp:sp modelId="{E380DD71-C64C-C94D-92C6-A63F0F0E7029}">
      <dsp:nvSpPr>
        <dsp:cNvPr id="0" name=""/>
        <dsp:cNvSpPr/>
      </dsp:nvSpPr>
      <dsp:spPr>
        <a:xfrm>
          <a:off x="2782560" y="533310"/>
          <a:ext cx="2526704" cy="1516022"/>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cleaning: Preprocessing the collected data by removing errors, inconsistencies, duplicates, or missing values. This step ensures that the data is accurate and reliable.</a:t>
          </a:r>
        </a:p>
      </dsp:txBody>
      <dsp:txXfrm>
        <a:off x="2782560" y="533310"/>
        <a:ext cx="2526704" cy="1516022"/>
      </dsp:txXfrm>
    </dsp:sp>
    <dsp:sp modelId="{BCC56742-78C7-5041-97D3-63A8ADF2A7A2}">
      <dsp:nvSpPr>
        <dsp:cNvPr id="0" name=""/>
        <dsp:cNvSpPr/>
      </dsp:nvSpPr>
      <dsp:spPr>
        <a:xfrm>
          <a:off x="5561935" y="533310"/>
          <a:ext cx="2526704" cy="1516022"/>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 exploration: Exploring the dataset through descriptive statistics, data visualization, and other exploratory techniques to gain a better understanding of its characteristics, patterns, and distributions.</a:t>
          </a:r>
        </a:p>
      </dsp:txBody>
      <dsp:txXfrm>
        <a:off x="5561935" y="533310"/>
        <a:ext cx="2526704" cy="1516022"/>
      </dsp:txXfrm>
    </dsp:sp>
    <dsp:sp modelId="{90AACAFA-7A20-EC40-B2BA-EB6C88628954}">
      <dsp:nvSpPr>
        <dsp:cNvPr id="0" name=""/>
        <dsp:cNvSpPr/>
      </dsp:nvSpPr>
      <dsp:spPr>
        <a:xfrm>
          <a:off x="8341310" y="533310"/>
          <a:ext cx="2526704" cy="1516022"/>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 transformation: Performing data transformations or manipulations, such as aggregating, filtering, or normalizing the data, to prepare it for analysis.</a:t>
          </a:r>
        </a:p>
      </dsp:txBody>
      <dsp:txXfrm>
        <a:off x="8341310" y="533310"/>
        <a:ext cx="2526704" cy="1516022"/>
      </dsp:txXfrm>
    </dsp:sp>
    <dsp:sp modelId="{2F98E09E-4475-CD44-A696-99FD8CF1D428}">
      <dsp:nvSpPr>
        <dsp:cNvPr id="0" name=""/>
        <dsp:cNvSpPr/>
      </dsp:nvSpPr>
      <dsp:spPr>
        <a:xfrm>
          <a:off x="1392872" y="2302004"/>
          <a:ext cx="2526704" cy="1516022"/>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 modeling: Applying statistical, mathematical, or machine learning techniques to build models that represent the relationships or patterns within the data. Involves hypothesis testing, regression analysis, clustering, classification, or other advanced modeling techniques.</a:t>
          </a:r>
        </a:p>
      </dsp:txBody>
      <dsp:txXfrm>
        <a:off x="1392872" y="2302004"/>
        <a:ext cx="2526704" cy="1516022"/>
      </dsp:txXfrm>
    </dsp:sp>
    <dsp:sp modelId="{C7198287-FBB2-0042-B7F5-D5742E858C11}">
      <dsp:nvSpPr>
        <dsp:cNvPr id="0" name=""/>
        <dsp:cNvSpPr/>
      </dsp:nvSpPr>
      <dsp:spPr>
        <a:xfrm>
          <a:off x="4172247" y="2302004"/>
          <a:ext cx="2526704" cy="1516022"/>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 interpretation: Interpreting the results obtained from the data analysis to extract meaningful insights, make predictions, or support decision-making processes.</a:t>
          </a:r>
        </a:p>
      </dsp:txBody>
      <dsp:txXfrm>
        <a:off x="4172247" y="2302004"/>
        <a:ext cx="2526704" cy="1516022"/>
      </dsp:txXfrm>
    </dsp:sp>
    <dsp:sp modelId="{C9C03DB8-5785-BF46-AD42-C07D7A5E1182}">
      <dsp:nvSpPr>
        <dsp:cNvPr id="0" name=""/>
        <dsp:cNvSpPr/>
      </dsp:nvSpPr>
      <dsp:spPr>
        <a:xfrm>
          <a:off x="6951622" y="2302004"/>
          <a:ext cx="2526704" cy="1516022"/>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visualization and reporting: Presenting the findings of the data analysis using visualizations, charts, graphs, or reports to communicate the results effectively to stakeholders</a:t>
          </a:r>
        </a:p>
      </dsp:txBody>
      <dsp:txXfrm>
        <a:off x="6951622" y="2302004"/>
        <a:ext cx="2526704" cy="15160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55F12-7CB5-F946-8D32-EB572D243783}">
      <dsp:nvSpPr>
        <dsp:cNvPr id="0" name=""/>
        <dsp:cNvSpPr/>
      </dsp:nvSpPr>
      <dsp:spPr>
        <a:xfrm>
          <a:off x="0" y="0"/>
          <a:ext cx="624526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2F423B-C2BB-274A-A946-CF2FF6607107}">
      <dsp:nvSpPr>
        <dsp:cNvPr id="0" name=""/>
        <dsp:cNvSpPr/>
      </dsp:nvSpPr>
      <dsp:spPr>
        <a:xfrm>
          <a:off x="0" y="0"/>
          <a:ext cx="6245265" cy="139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Descriptive Analysis: involves summarizing and describing the main features and characteristics of a dataset. It includes measures such as mean, median, mode, range, and standard deviation to provide a basic understanding of the data.</a:t>
          </a:r>
        </a:p>
      </dsp:txBody>
      <dsp:txXfrm>
        <a:off x="0" y="0"/>
        <a:ext cx="6245265" cy="1397336"/>
      </dsp:txXfrm>
    </dsp:sp>
    <dsp:sp modelId="{E9D176B1-11CB-4544-8EE5-D02EC83C5712}">
      <dsp:nvSpPr>
        <dsp:cNvPr id="0" name=""/>
        <dsp:cNvSpPr/>
      </dsp:nvSpPr>
      <dsp:spPr>
        <a:xfrm>
          <a:off x="0" y="1397336"/>
          <a:ext cx="6245265" cy="0"/>
        </a:xfrm>
        <a:prstGeom prst="line">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97F7A4-7C1C-CC4B-BB6D-2672E2D256F3}">
      <dsp:nvSpPr>
        <dsp:cNvPr id="0" name=""/>
        <dsp:cNvSpPr/>
      </dsp:nvSpPr>
      <dsp:spPr>
        <a:xfrm>
          <a:off x="0" y="1397336"/>
          <a:ext cx="6245265" cy="139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Predictive Analysis: uses historical data to make predictions or forecasts about future events or outcomes. It employs techniques such as regression analysis, time series analysis, and machine learning algorithms to develop models that can predict future behavior.</a:t>
          </a:r>
        </a:p>
      </dsp:txBody>
      <dsp:txXfrm>
        <a:off x="0" y="1397336"/>
        <a:ext cx="6245265" cy="1397336"/>
      </dsp:txXfrm>
    </dsp:sp>
    <dsp:sp modelId="{8364BBBD-9F0B-F941-A774-031B580B274C}">
      <dsp:nvSpPr>
        <dsp:cNvPr id="0" name=""/>
        <dsp:cNvSpPr/>
      </dsp:nvSpPr>
      <dsp:spPr>
        <a:xfrm>
          <a:off x="0" y="2794673"/>
          <a:ext cx="6245265" cy="0"/>
        </a:xfrm>
        <a:prstGeom prst="lin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B0A787-3E56-7B4F-A965-0B567E78CC2A}">
      <dsp:nvSpPr>
        <dsp:cNvPr id="0" name=""/>
        <dsp:cNvSpPr/>
      </dsp:nvSpPr>
      <dsp:spPr>
        <a:xfrm>
          <a:off x="0" y="2794673"/>
          <a:ext cx="6245265" cy="139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Prescriptive Analysis: Prescriptive analysis goes beyond predictive analysis and provides recommendations or suggestions for actions to optimize outcomes. It uses optimization algorithms, simulation models, and decision analysis techniques to determine the best course of action based on the predicted outcomes.</a:t>
          </a:r>
        </a:p>
      </dsp:txBody>
      <dsp:txXfrm>
        <a:off x="0" y="2794673"/>
        <a:ext cx="6245265" cy="1397336"/>
      </dsp:txXfrm>
    </dsp:sp>
    <dsp:sp modelId="{45AC6F0C-888A-FD4B-B415-B2C6E8AF44B9}">
      <dsp:nvSpPr>
        <dsp:cNvPr id="0" name=""/>
        <dsp:cNvSpPr/>
      </dsp:nvSpPr>
      <dsp:spPr>
        <a:xfrm>
          <a:off x="0" y="4192010"/>
          <a:ext cx="6245265"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14E67B-D997-8142-BCED-EE28D8F07ECB}">
      <dsp:nvSpPr>
        <dsp:cNvPr id="0" name=""/>
        <dsp:cNvSpPr/>
      </dsp:nvSpPr>
      <dsp:spPr>
        <a:xfrm>
          <a:off x="0" y="4192010"/>
          <a:ext cx="6245265" cy="139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Diagnostic Analysis: is aims to understand the causes or factors that contribute to a particular outcome or event. It involves analyzing historical data, conducting root cause analysis, and identifying correlations or causal relationships.</a:t>
          </a:r>
        </a:p>
      </dsp:txBody>
      <dsp:txXfrm>
        <a:off x="0" y="4192010"/>
        <a:ext cx="6245265" cy="13973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E502E-C96D-4547-8F2D-E7F342804F10}">
      <dsp:nvSpPr>
        <dsp:cNvPr id="0" name=""/>
        <dsp:cNvSpPr/>
      </dsp:nvSpPr>
      <dsp:spPr>
        <a:xfrm>
          <a:off x="0" y="3358"/>
          <a:ext cx="5861090" cy="11615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24AB23-CFAE-41A2-AEA5-7AB6FA1B1498}">
      <dsp:nvSpPr>
        <dsp:cNvPr id="0" name=""/>
        <dsp:cNvSpPr/>
      </dsp:nvSpPr>
      <dsp:spPr>
        <a:xfrm>
          <a:off x="351375" y="264711"/>
          <a:ext cx="639488" cy="6388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469BF4-3B46-4F56-AA71-B58B83709474}">
      <dsp:nvSpPr>
        <dsp:cNvPr id="0" name=""/>
        <dsp:cNvSpPr/>
      </dsp:nvSpPr>
      <dsp:spPr>
        <a:xfrm>
          <a:off x="1342239" y="3358"/>
          <a:ext cx="4220569" cy="116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053" tIns="123053" rIns="123053" bIns="123053" numCol="1" spcCol="1270" anchor="ctr" anchorCtr="0">
          <a:noAutofit/>
        </a:bodyPr>
        <a:lstStyle/>
        <a:p>
          <a:pPr marL="0" lvl="0" indent="0" algn="l" defTabSz="622300">
            <a:lnSpc>
              <a:spcPct val="100000"/>
            </a:lnSpc>
            <a:spcBef>
              <a:spcPct val="0"/>
            </a:spcBef>
            <a:spcAft>
              <a:spcPct val="35000"/>
            </a:spcAft>
            <a:buNone/>
          </a:pPr>
          <a:r>
            <a:rPr lang="en-US" sz="1400" kern="1200"/>
            <a:t>Inferential Analysis: aims to draw conclusions or make inferences about a population based on a sample. It involves hypothesis testing, confidence intervals, and statistical modeling to generalize findings from the sample to the larger population.</a:t>
          </a:r>
        </a:p>
      </dsp:txBody>
      <dsp:txXfrm>
        <a:off x="1342239" y="3358"/>
        <a:ext cx="4220569" cy="1162707"/>
      </dsp:txXfrm>
    </dsp:sp>
    <dsp:sp modelId="{844D442C-EDA8-4424-87CE-8E625BE1798C}">
      <dsp:nvSpPr>
        <dsp:cNvPr id="0" name=""/>
        <dsp:cNvSpPr/>
      </dsp:nvSpPr>
      <dsp:spPr>
        <a:xfrm>
          <a:off x="0" y="1447933"/>
          <a:ext cx="5861090" cy="11615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9984C-F7DB-4740-87ED-E05EAE03194C}">
      <dsp:nvSpPr>
        <dsp:cNvPr id="0" name=""/>
        <dsp:cNvSpPr/>
      </dsp:nvSpPr>
      <dsp:spPr>
        <a:xfrm>
          <a:off x="351375" y="1709287"/>
          <a:ext cx="639488" cy="6388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55CBBC-E304-4A24-AE55-7BCD854F91C0}">
      <dsp:nvSpPr>
        <dsp:cNvPr id="0" name=""/>
        <dsp:cNvSpPr/>
      </dsp:nvSpPr>
      <dsp:spPr>
        <a:xfrm>
          <a:off x="1342239" y="1447933"/>
          <a:ext cx="4220569" cy="116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053" tIns="123053" rIns="123053" bIns="123053" numCol="1" spcCol="1270" anchor="ctr" anchorCtr="0">
          <a:noAutofit/>
        </a:bodyPr>
        <a:lstStyle/>
        <a:p>
          <a:pPr marL="0" lvl="0" indent="0" algn="l" defTabSz="622300">
            <a:lnSpc>
              <a:spcPct val="100000"/>
            </a:lnSpc>
            <a:spcBef>
              <a:spcPct val="0"/>
            </a:spcBef>
            <a:spcAft>
              <a:spcPct val="35000"/>
            </a:spcAft>
            <a:buNone/>
          </a:pPr>
          <a:r>
            <a:rPr lang="en-US" sz="1400" kern="1200"/>
            <a:t>Exploratory Data Analysis (EDA): used to explore and discover patterns, trends, and relationships within a dataset. It involves visualizations, summary statistics, and data profiling techniques to gain insights and generate hypotheses for further analysis.</a:t>
          </a:r>
        </a:p>
      </dsp:txBody>
      <dsp:txXfrm>
        <a:off x="1342239" y="1447933"/>
        <a:ext cx="4220569" cy="1162707"/>
      </dsp:txXfrm>
    </dsp:sp>
    <dsp:sp modelId="{EBE87A9E-B322-4665-88B3-CD9A7FA95718}">
      <dsp:nvSpPr>
        <dsp:cNvPr id="0" name=""/>
        <dsp:cNvSpPr/>
      </dsp:nvSpPr>
      <dsp:spPr>
        <a:xfrm>
          <a:off x="0" y="2892509"/>
          <a:ext cx="5861090" cy="11615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1E464F-0BC6-4D87-BFF9-4A4789FACA7B}">
      <dsp:nvSpPr>
        <dsp:cNvPr id="0" name=""/>
        <dsp:cNvSpPr/>
      </dsp:nvSpPr>
      <dsp:spPr>
        <a:xfrm>
          <a:off x="351375" y="3153862"/>
          <a:ext cx="639488" cy="6388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9B078C-77AC-40BE-8E0B-E53FF7E60D3A}">
      <dsp:nvSpPr>
        <dsp:cNvPr id="0" name=""/>
        <dsp:cNvSpPr/>
      </dsp:nvSpPr>
      <dsp:spPr>
        <a:xfrm>
          <a:off x="1342239" y="2892509"/>
          <a:ext cx="4220569" cy="116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053" tIns="123053" rIns="123053" bIns="123053" numCol="1" spcCol="1270" anchor="ctr" anchorCtr="0">
          <a:noAutofit/>
        </a:bodyPr>
        <a:lstStyle/>
        <a:p>
          <a:pPr marL="0" lvl="0" indent="0" algn="l" defTabSz="622300">
            <a:lnSpc>
              <a:spcPct val="100000"/>
            </a:lnSpc>
            <a:spcBef>
              <a:spcPct val="0"/>
            </a:spcBef>
            <a:spcAft>
              <a:spcPct val="35000"/>
            </a:spcAft>
            <a:buNone/>
          </a:pPr>
          <a:r>
            <a:rPr lang="en-US" sz="1400" kern="1200"/>
            <a:t>Text Analysis: Text analysis/text mining or natural language processing (NLP), involves extracting meaningful information and insights from unstructured text data. It includes techniques such as sentiment analysis, topic modeling, and text classification.</a:t>
          </a:r>
        </a:p>
      </dsp:txBody>
      <dsp:txXfrm>
        <a:off x="1342239" y="2892509"/>
        <a:ext cx="4220569" cy="1162707"/>
      </dsp:txXfrm>
    </dsp:sp>
    <dsp:sp modelId="{9B8830AD-B8A2-4C25-A91C-E79CC8267A8A}">
      <dsp:nvSpPr>
        <dsp:cNvPr id="0" name=""/>
        <dsp:cNvSpPr/>
      </dsp:nvSpPr>
      <dsp:spPr>
        <a:xfrm>
          <a:off x="0" y="4337084"/>
          <a:ext cx="5861090" cy="11615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219433-C5B7-40F0-9EDC-CC618FFF65E9}">
      <dsp:nvSpPr>
        <dsp:cNvPr id="0" name=""/>
        <dsp:cNvSpPr/>
      </dsp:nvSpPr>
      <dsp:spPr>
        <a:xfrm>
          <a:off x="351375" y="4598438"/>
          <a:ext cx="639488" cy="6388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9414CC-E9C8-4FAB-B456-3E93D3F35EB3}">
      <dsp:nvSpPr>
        <dsp:cNvPr id="0" name=""/>
        <dsp:cNvSpPr/>
      </dsp:nvSpPr>
      <dsp:spPr>
        <a:xfrm>
          <a:off x="1342239" y="4337084"/>
          <a:ext cx="4220569" cy="116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053" tIns="123053" rIns="123053" bIns="123053" numCol="1" spcCol="1270" anchor="ctr" anchorCtr="0">
          <a:noAutofit/>
        </a:bodyPr>
        <a:lstStyle/>
        <a:p>
          <a:pPr marL="0" lvl="0" indent="0" algn="l" defTabSz="622300">
            <a:lnSpc>
              <a:spcPct val="100000"/>
            </a:lnSpc>
            <a:spcBef>
              <a:spcPct val="0"/>
            </a:spcBef>
            <a:spcAft>
              <a:spcPct val="35000"/>
            </a:spcAft>
            <a:buNone/>
          </a:pPr>
          <a:r>
            <a:rPr lang="en-US" sz="1400" kern="1200"/>
            <a:t>Spatial Analysis: focuses on analyzing data that has a geographic component. It involves examining patterns, relationships, and trends in data related to specific locations or areas and geographic information system (GIS) mapping</a:t>
          </a:r>
        </a:p>
      </dsp:txBody>
      <dsp:txXfrm>
        <a:off x="1342239" y="4337084"/>
        <a:ext cx="4220569" cy="11627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ACA4E-E344-4B9B-AF08-252C77B086DA}">
      <dsp:nvSpPr>
        <dsp:cNvPr id="0" name=""/>
        <dsp:cNvSpPr/>
      </dsp:nvSpPr>
      <dsp:spPr>
        <a:xfrm>
          <a:off x="393" y="426431"/>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B37C61-47B3-490B-8581-0A40F414170B}">
      <dsp:nvSpPr>
        <dsp:cNvPr id="0" name=""/>
        <dsp:cNvSpPr/>
      </dsp:nvSpPr>
      <dsp:spPr>
        <a:xfrm>
          <a:off x="393" y="1675428"/>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a:t>Statistical Analysis Software:</a:t>
          </a:r>
        </a:p>
      </dsp:txBody>
      <dsp:txXfrm>
        <a:off x="393" y="1675428"/>
        <a:ext cx="3138750" cy="470812"/>
      </dsp:txXfrm>
    </dsp:sp>
    <dsp:sp modelId="{28DD6579-7115-4B54-A35F-0EFB87313942}">
      <dsp:nvSpPr>
        <dsp:cNvPr id="0" name=""/>
        <dsp:cNvSpPr/>
      </dsp:nvSpPr>
      <dsp:spPr>
        <a:xfrm>
          <a:off x="393" y="2216210"/>
          <a:ext cx="3138750" cy="1708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a:t>Examples: R, SAS, SPSS</a:t>
          </a:r>
        </a:p>
        <a:p>
          <a:pPr marL="0" lvl="0" indent="0" algn="l" defTabSz="666750">
            <a:lnSpc>
              <a:spcPct val="100000"/>
            </a:lnSpc>
            <a:spcBef>
              <a:spcPct val="0"/>
            </a:spcBef>
            <a:spcAft>
              <a:spcPct val="35000"/>
            </a:spcAft>
            <a:buNone/>
          </a:pPr>
          <a:r>
            <a:rPr lang="en-US" sz="1500" kern="1200"/>
            <a:t>Functionality: Provides a wide range of statistical methods and algorithms for exploratory data analysis, hypothesis testing, and predictive modeling.</a:t>
          </a:r>
        </a:p>
      </dsp:txBody>
      <dsp:txXfrm>
        <a:off x="393" y="2216210"/>
        <a:ext cx="3138750" cy="1708695"/>
      </dsp:txXfrm>
    </dsp:sp>
    <dsp:sp modelId="{A6B06FFC-CA76-4AD2-B2D6-9F109E73213A}">
      <dsp:nvSpPr>
        <dsp:cNvPr id="0" name=""/>
        <dsp:cNvSpPr/>
      </dsp:nvSpPr>
      <dsp:spPr>
        <a:xfrm>
          <a:off x="3688425" y="426431"/>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3743E4-7865-4FDA-9F67-6D4C4E3AB86B}">
      <dsp:nvSpPr>
        <dsp:cNvPr id="0" name=""/>
        <dsp:cNvSpPr/>
      </dsp:nvSpPr>
      <dsp:spPr>
        <a:xfrm>
          <a:off x="3688425" y="1675428"/>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dirty="0"/>
            <a:t>Machine Learning Libraries:</a:t>
          </a:r>
        </a:p>
      </dsp:txBody>
      <dsp:txXfrm>
        <a:off x="3688425" y="1675428"/>
        <a:ext cx="3138750" cy="470812"/>
      </dsp:txXfrm>
    </dsp:sp>
    <dsp:sp modelId="{64725846-A5D7-409A-8AB8-954545F44060}">
      <dsp:nvSpPr>
        <dsp:cNvPr id="0" name=""/>
        <dsp:cNvSpPr/>
      </dsp:nvSpPr>
      <dsp:spPr>
        <a:xfrm>
          <a:off x="3688425" y="2216210"/>
          <a:ext cx="3138750" cy="1708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a:t>Examples: Scikit-learn (Python), TensorFlow, PyTorch</a:t>
          </a:r>
        </a:p>
        <a:p>
          <a:pPr marL="0" lvl="0" indent="0" algn="l" defTabSz="666750">
            <a:lnSpc>
              <a:spcPct val="100000"/>
            </a:lnSpc>
            <a:spcBef>
              <a:spcPct val="0"/>
            </a:spcBef>
            <a:spcAft>
              <a:spcPct val="35000"/>
            </a:spcAft>
            <a:buNone/>
          </a:pPr>
          <a:r>
            <a:rPr lang="en-US" sz="1500" kern="1200"/>
            <a:t>Functionality: Offers algorithms and tools for building and deploying machine learning models for classification, regression, clustering, and more.</a:t>
          </a:r>
        </a:p>
      </dsp:txBody>
      <dsp:txXfrm>
        <a:off x="3688425" y="2216210"/>
        <a:ext cx="3138750" cy="1708695"/>
      </dsp:txXfrm>
    </dsp:sp>
    <dsp:sp modelId="{D7FA8CD2-5150-422B-8BA3-1A7393A23F52}">
      <dsp:nvSpPr>
        <dsp:cNvPr id="0" name=""/>
        <dsp:cNvSpPr/>
      </dsp:nvSpPr>
      <dsp:spPr>
        <a:xfrm>
          <a:off x="7376456" y="426431"/>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602E8A-B0A6-4327-A8C4-66D2BB421138}">
      <dsp:nvSpPr>
        <dsp:cNvPr id="0" name=""/>
        <dsp:cNvSpPr/>
      </dsp:nvSpPr>
      <dsp:spPr>
        <a:xfrm>
          <a:off x="7376456" y="1675428"/>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a:t>Big Data Analytics Platforms:</a:t>
          </a:r>
        </a:p>
      </dsp:txBody>
      <dsp:txXfrm>
        <a:off x="7376456" y="1675428"/>
        <a:ext cx="3138750" cy="470812"/>
      </dsp:txXfrm>
    </dsp:sp>
    <dsp:sp modelId="{6DFE563A-2DC1-4622-B54C-478450F65AE4}">
      <dsp:nvSpPr>
        <dsp:cNvPr id="0" name=""/>
        <dsp:cNvSpPr/>
      </dsp:nvSpPr>
      <dsp:spPr>
        <a:xfrm>
          <a:off x="7376456" y="2216210"/>
          <a:ext cx="3138750" cy="1708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a:t>Examples: Apache Hadoop, Apache Spark, Databricks</a:t>
          </a:r>
        </a:p>
        <a:p>
          <a:pPr marL="0" lvl="0" indent="0" algn="l" defTabSz="666750">
            <a:lnSpc>
              <a:spcPct val="100000"/>
            </a:lnSpc>
            <a:spcBef>
              <a:spcPct val="0"/>
            </a:spcBef>
            <a:spcAft>
              <a:spcPct val="35000"/>
            </a:spcAft>
            <a:buNone/>
          </a:pPr>
          <a:r>
            <a:rPr lang="en-US" sz="1500" kern="1200"/>
            <a:t>Functionality: Enables distributed processing of large-scale datasets across clusters of computers, supporting advanced analytics and machine learning tasks.</a:t>
          </a:r>
        </a:p>
      </dsp:txBody>
      <dsp:txXfrm>
        <a:off x="7376456" y="2216210"/>
        <a:ext cx="3138750" cy="17086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0E130-7C40-CA47-9C26-464CAE738A22}">
      <dsp:nvSpPr>
        <dsp:cNvPr id="0" name=""/>
        <dsp:cNvSpPr/>
      </dsp:nvSpPr>
      <dsp:spPr>
        <a:xfrm rot="5400000">
          <a:off x="6301587" y="-2303662"/>
          <a:ext cx="1698041"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Examples: Apache Airflow, Luigi, Prefect</a:t>
          </a:r>
        </a:p>
        <a:p>
          <a:pPr marL="228600" lvl="1" indent="-228600" algn="l" defTabSz="889000">
            <a:lnSpc>
              <a:spcPct val="90000"/>
            </a:lnSpc>
            <a:spcBef>
              <a:spcPct val="0"/>
            </a:spcBef>
            <a:spcAft>
              <a:spcPct val="15000"/>
            </a:spcAft>
            <a:buChar char="•"/>
          </a:pPr>
          <a:r>
            <a:rPr lang="en-US" sz="2000" kern="1200"/>
            <a:t>Functionality: Automates and orchestrates data pipelines, workflows, and tasks, ensuring efficient and reliable execution of data analytics processes.</a:t>
          </a:r>
        </a:p>
      </dsp:txBody>
      <dsp:txXfrm rot="-5400000">
        <a:off x="3785616" y="295201"/>
        <a:ext cx="6647092" cy="1532257"/>
      </dsp:txXfrm>
    </dsp:sp>
    <dsp:sp modelId="{A7C9DF82-BF50-3742-AE18-3AD997EA1DF8}">
      <dsp:nvSpPr>
        <dsp:cNvPr id="0" name=""/>
        <dsp:cNvSpPr/>
      </dsp:nvSpPr>
      <dsp:spPr>
        <a:xfrm>
          <a:off x="0" y="53"/>
          <a:ext cx="3785616" cy="21225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Workflow Automation Platforms:</a:t>
          </a:r>
        </a:p>
      </dsp:txBody>
      <dsp:txXfrm>
        <a:off x="103614" y="103667"/>
        <a:ext cx="3578388" cy="1915324"/>
      </dsp:txXfrm>
    </dsp:sp>
    <dsp:sp modelId="{3328B862-04DA-7D40-B3A7-5F9AE49E8780}">
      <dsp:nvSpPr>
        <dsp:cNvPr id="0" name=""/>
        <dsp:cNvSpPr/>
      </dsp:nvSpPr>
      <dsp:spPr>
        <a:xfrm rot="5400000">
          <a:off x="6301587" y="-74983"/>
          <a:ext cx="1698041"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Examples: Zapier, Segment, MuleSoft</a:t>
          </a:r>
        </a:p>
        <a:p>
          <a:pPr marL="228600" lvl="1" indent="-228600" algn="l" defTabSz="889000">
            <a:lnSpc>
              <a:spcPct val="90000"/>
            </a:lnSpc>
            <a:spcBef>
              <a:spcPct val="0"/>
            </a:spcBef>
            <a:spcAft>
              <a:spcPct val="15000"/>
            </a:spcAft>
            <a:buChar char="•"/>
          </a:pPr>
          <a:r>
            <a:rPr lang="en-US" sz="2000" kern="1200"/>
            <a:t>Functionality: Facilitates data integration and interoperability between different systems, applications, and data sources, enabling seamless data flow across the organization.</a:t>
          </a:r>
        </a:p>
      </dsp:txBody>
      <dsp:txXfrm rot="-5400000">
        <a:off x="3785616" y="2523880"/>
        <a:ext cx="6647092" cy="1532257"/>
      </dsp:txXfrm>
    </dsp:sp>
    <dsp:sp modelId="{E63D0077-3ED1-9149-A54A-64F69A335ADC}">
      <dsp:nvSpPr>
        <dsp:cNvPr id="0" name=""/>
        <dsp:cNvSpPr/>
      </dsp:nvSpPr>
      <dsp:spPr>
        <a:xfrm>
          <a:off x="0" y="2228732"/>
          <a:ext cx="3785616" cy="21225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Integration and API Tools:</a:t>
          </a:r>
        </a:p>
      </dsp:txBody>
      <dsp:txXfrm>
        <a:off x="103614" y="2332346"/>
        <a:ext cx="3578388" cy="19153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EFBB68-46FF-4BCE-84E2-2DA94A6B786C}">
      <dsp:nvSpPr>
        <dsp:cNvPr id="0" name=""/>
        <dsp:cNvSpPr/>
      </dsp:nvSpPr>
      <dsp:spPr>
        <a:xfrm>
          <a:off x="8688" y="250640"/>
          <a:ext cx="644627" cy="644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E146B8-64A2-425D-B7B3-6C198AAC63B5}">
      <dsp:nvSpPr>
        <dsp:cNvPr id="0" name=""/>
        <dsp:cNvSpPr/>
      </dsp:nvSpPr>
      <dsp:spPr>
        <a:xfrm>
          <a:off x="8688" y="1060820"/>
          <a:ext cx="1841793" cy="440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Data Entry and Management:</a:t>
          </a:r>
        </a:p>
      </dsp:txBody>
      <dsp:txXfrm>
        <a:off x="8688" y="1060820"/>
        <a:ext cx="1841793" cy="440303"/>
      </dsp:txXfrm>
    </dsp:sp>
    <dsp:sp modelId="{A8BD9940-F8A5-4C3B-B3D4-35FC3500366F}">
      <dsp:nvSpPr>
        <dsp:cNvPr id="0" name=""/>
        <dsp:cNvSpPr/>
      </dsp:nvSpPr>
      <dsp:spPr>
        <a:xfrm>
          <a:off x="8688" y="1578125"/>
          <a:ext cx="1841793" cy="2522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Excel provides a convenient interface for entering, organizing, and managing data in tabular format.</a:t>
          </a:r>
        </a:p>
        <a:p>
          <a:pPr marL="0" lvl="0" indent="0" algn="l" defTabSz="488950">
            <a:lnSpc>
              <a:spcPct val="100000"/>
            </a:lnSpc>
            <a:spcBef>
              <a:spcPct val="0"/>
            </a:spcBef>
            <a:spcAft>
              <a:spcPct val="35000"/>
            </a:spcAft>
            <a:buNone/>
          </a:pPr>
          <a:r>
            <a:rPr lang="en-US" sz="1100" kern="1200"/>
            <a:t>Features like data validation, sorting, filtering, and conditional formatting enhance data management capabilities.</a:t>
          </a:r>
        </a:p>
      </dsp:txBody>
      <dsp:txXfrm>
        <a:off x="8688" y="1578125"/>
        <a:ext cx="1841793" cy="2522572"/>
      </dsp:txXfrm>
    </dsp:sp>
    <dsp:sp modelId="{456B01B3-418C-4B05-B0C3-F5869459D87D}">
      <dsp:nvSpPr>
        <dsp:cNvPr id="0" name=""/>
        <dsp:cNvSpPr/>
      </dsp:nvSpPr>
      <dsp:spPr>
        <a:xfrm>
          <a:off x="2172796" y="250640"/>
          <a:ext cx="644627" cy="644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E5F87F-CF52-4EE2-885B-BBBABFD6EA4A}">
      <dsp:nvSpPr>
        <dsp:cNvPr id="0" name=""/>
        <dsp:cNvSpPr/>
      </dsp:nvSpPr>
      <dsp:spPr>
        <a:xfrm>
          <a:off x="2172796" y="1060820"/>
          <a:ext cx="1841793" cy="440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Formulas and Functions:</a:t>
          </a:r>
        </a:p>
      </dsp:txBody>
      <dsp:txXfrm>
        <a:off x="2172796" y="1060820"/>
        <a:ext cx="1841793" cy="440303"/>
      </dsp:txXfrm>
    </dsp:sp>
    <dsp:sp modelId="{B9B71405-EAFA-41A2-9EDE-FA31F549B673}">
      <dsp:nvSpPr>
        <dsp:cNvPr id="0" name=""/>
        <dsp:cNvSpPr/>
      </dsp:nvSpPr>
      <dsp:spPr>
        <a:xfrm>
          <a:off x="2172796" y="1578125"/>
          <a:ext cx="1841793" cy="2522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Excel offers a vast library of built-in formulas and functions for performing various calculations and data manipulation tasks.</a:t>
          </a:r>
        </a:p>
        <a:p>
          <a:pPr marL="0" lvl="0" indent="0" algn="l" defTabSz="488950">
            <a:lnSpc>
              <a:spcPct val="100000"/>
            </a:lnSpc>
            <a:spcBef>
              <a:spcPct val="0"/>
            </a:spcBef>
            <a:spcAft>
              <a:spcPct val="35000"/>
            </a:spcAft>
            <a:buNone/>
          </a:pPr>
          <a:r>
            <a:rPr lang="en-US" sz="1100" kern="1200"/>
            <a:t>Common functions include SUM, AVERAGE, COUNT, IF, VLOOKUP, and CONCATENATE, among others.</a:t>
          </a:r>
        </a:p>
      </dsp:txBody>
      <dsp:txXfrm>
        <a:off x="2172796" y="1578125"/>
        <a:ext cx="1841793" cy="2522572"/>
      </dsp:txXfrm>
    </dsp:sp>
    <dsp:sp modelId="{193CF652-738B-4CE1-A6EE-28BCB8195475}">
      <dsp:nvSpPr>
        <dsp:cNvPr id="0" name=""/>
        <dsp:cNvSpPr/>
      </dsp:nvSpPr>
      <dsp:spPr>
        <a:xfrm>
          <a:off x="4336903" y="250640"/>
          <a:ext cx="644627" cy="644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AEC297-1033-4FA5-9053-8765360736EC}">
      <dsp:nvSpPr>
        <dsp:cNvPr id="0" name=""/>
        <dsp:cNvSpPr/>
      </dsp:nvSpPr>
      <dsp:spPr>
        <a:xfrm>
          <a:off x="4336903" y="1060820"/>
          <a:ext cx="1841793" cy="440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Data Analysis Tools:</a:t>
          </a:r>
        </a:p>
      </dsp:txBody>
      <dsp:txXfrm>
        <a:off x="4336903" y="1060820"/>
        <a:ext cx="1841793" cy="440303"/>
      </dsp:txXfrm>
    </dsp:sp>
    <dsp:sp modelId="{00A6823C-9C92-4A24-BF68-9411FBCE948C}">
      <dsp:nvSpPr>
        <dsp:cNvPr id="0" name=""/>
        <dsp:cNvSpPr/>
      </dsp:nvSpPr>
      <dsp:spPr>
        <a:xfrm>
          <a:off x="4336903" y="1578125"/>
          <a:ext cx="1841793" cy="2522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Excel includes a range of data analysis tools such as pivot tables, data tables, and What-If analysis tools.</a:t>
          </a:r>
        </a:p>
        <a:p>
          <a:pPr marL="0" lvl="0" indent="0" algn="l" defTabSz="488950">
            <a:lnSpc>
              <a:spcPct val="100000"/>
            </a:lnSpc>
            <a:spcBef>
              <a:spcPct val="0"/>
            </a:spcBef>
            <a:spcAft>
              <a:spcPct val="35000"/>
            </a:spcAft>
            <a:buNone/>
          </a:pPr>
          <a:r>
            <a:rPr lang="en-US" sz="1100" kern="1200"/>
            <a:t>Pivot tables allow users to summarize and analyze large datasets by creating interactive tables and charts.</a:t>
          </a:r>
        </a:p>
      </dsp:txBody>
      <dsp:txXfrm>
        <a:off x="4336903" y="1578125"/>
        <a:ext cx="1841793" cy="2522572"/>
      </dsp:txXfrm>
    </dsp:sp>
    <dsp:sp modelId="{EDEB619D-A06F-487C-BE40-24C312C90A97}">
      <dsp:nvSpPr>
        <dsp:cNvPr id="0" name=""/>
        <dsp:cNvSpPr/>
      </dsp:nvSpPr>
      <dsp:spPr>
        <a:xfrm>
          <a:off x="6501010" y="250640"/>
          <a:ext cx="644627" cy="644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9EFD01-ED2F-41B6-8C28-AACC9E412955}">
      <dsp:nvSpPr>
        <dsp:cNvPr id="0" name=""/>
        <dsp:cNvSpPr/>
      </dsp:nvSpPr>
      <dsp:spPr>
        <a:xfrm>
          <a:off x="6501010" y="1060820"/>
          <a:ext cx="1841793" cy="440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Charting and Visualization:</a:t>
          </a:r>
        </a:p>
      </dsp:txBody>
      <dsp:txXfrm>
        <a:off x="6501010" y="1060820"/>
        <a:ext cx="1841793" cy="440303"/>
      </dsp:txXfrm>
    </dsp:sp>
    <dsp:sp modelId="{3241980F-0B50-42AF-B7D1-D0D7508149BA}">
      <dsp:nvSpPr>
        <dsp:cNvPr id="0" name=""/>
        <dsp:cNvSpPr/>
      </dsp:nvSpPr>
      <dsp:spPr>
        <a:xfrm>
          <a:off x="6501010" y="1578125"/>
          <a:ext cx="1841793" cy="2522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Excel provides a variety of chart types and customization options for creating visually appealing charts and graphs.</a:t>
          </a:r>
        </a:p>
        <a:p>
          <a:pPr marL="0" lvl="0" indent="0" algn="l" defTabSz="488950">
            <a:lnSpc>
              <a:spcPct val="100000"/>
            </a:lnSpc>
            <a:spcBef>
              <a:spcPct val="0"/>
            </a:spcBef>
            <a:spcAft>
              <a:spcPct val="35000"/>
            </a:spcAft>
            <a:buNone/>
          </a:pPr>
          <a:r>
            <a:rPr lang="en-US" sz="1100" kern="1200"/>
            <a:t>Charts can be embedded within worksheets or exported to other applications for presentation purposes.</a:t>
          </a:r>
        </a:p>
      </dsp:txBody>
      <dsp:txXfrm>
        <a:off x="6501010" y="1578125"/>
        <a:ext cx="1841793" cy="2522572"/>
      </dsp:txXfrm>
    </dsp:sp>
    <dsp:sp modelId="{886A3C14-85F4-4576-85B9-EEFB53174E81}">
      <dsp:nvSpPr>
        <dsp:cNvPr id="0" name=""/>
        <dsp:cNvSpPr/>
      </dsp:nvSpPr>
      <dsp:spPr>
        <a:xfrm>
          <a:off x="8665117" y="250640"/>
          <a:ext cx="644627" cy="64462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7693E6-08BF-48B1-B78C-7808A290E7E3}">
      <dsp:nvSpPr>
        <dsp:cNvPr id="0" name=""/>
        <dsp:cNvSpPr/>
      </dsp:nvSpPr>
      <dsp:spPr>
        <a:xfrm>
          <a:off x="8665117" y="1060820"/>
          <a:ext cx="1841793" cy="440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Data Modeling and Analysis:</a:t>
          </a:r>
        </a:p>
      </dsp:txBody>
      <dsp:txXfrm>
        <a:off x="8665117" y="1060820"/>
        <a:ext cx="1841793" cy="440303"/>
      </dsp:txXfrm>
    </dsp:sp>
    <dsp:sp modelId="{3E48BA02-9A7B-415F-BD6F-2371E00D1951}">
      <dsp:nvSpPr>
        <dsp:cNvPr id="0" name=""/>
        <dsp:cNvSpPr/>
      </dsp:nvSpPr>
      <dsp:spPr>
        <a:xfrm>
          <a:off x="8665117" y="1578125"/>
          <a:ext cx="1841793" cy="2522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Excel supports basic data modeling and analysis functionalities through features like Data Analysis ToolPak and Solver.</a:t>
          </a:r>
        </a:p>
        <a:p>
          <a:pPr marL="0" lvl="0" indent="0" algn="l" defTabSz="488950">
            <a:lnSpc>
              <a:spcPct val="100000"/>
            </a:lnSpc>
            <a:spcBef>
              <a:spcPct val="0"/>
            </a:spcBef>
            <a:spcAft>
              <a:spcPct val="35000"/>
            </a:spcAft>
            <a:buNone/>
          </a:pPr>
          <a:r>
            <a:rPr lang="en-US" sz="1100" kern="1200"/>
            <a:t>Data Analysis ToolPak offers statistical analysis tools such as regression analysis, correlation, and descriptive statistics.</a:t>
          </a:r>
        </a:p>
        <a:p>
          <a:pPr marL="0" lvl="0" indent="0" algn="l" defTabSz="488950">
            <a:lnSpc>
              <a:spcPct val="100000"/>
            </a:lnSpc>
            <a:spcBef>
              <a:spcPct val="0"/>
            </a:spcBef>
            <a:spcAft>
              <a:spcPct val="35000"/>
            </a:spcAft>
            <a:buNone/>
          </a:pPr>
          <a:r>
            <a:rPr lang="en-US" sz="1100" kern="1200"/>
            <a:t>Solver enables optimization and what-if analysis by finding the optimal solution to complex problems based on specified constraints.</a:t>
          </a:r>
        </a:p>
      </dsp:txBody>
      <dsp:txXfrm>
        <a:off x="8665117" y="1578125"/>
        <a:ext cx="1841793" cy="252257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7F924-43FF-D74B-9A69-C8C0A5B23BF3}">
      <dsp:nvSpPr>
        <dsp:cNvPr id="0" name=""/>
        <dsp:cNvSpPr/>
      </dsp:nvSpPr>
      <dsp:spPr>
        <a:xfrm>
          <a:off x="3170" y="106471"/>
          <a:ext cx="2514897" cy="352085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071" tIns="330200" rIns="196071" bIns="330200" numCol="1" spcCol="1270" anchor="t" anchorCtr="0">
          <a:noAutofit/>
        </a:bodyPr>
        <a:lstStyle/>
        <a:p>
          <a:pPr marL="0" lvl="0" indent="0" algn="l" defTabSz="533400">
            <a:lnSpc>
              <a:spcPct val="90000"/>
            </a:lnSpc>
            <a:spcBef>
              <a:spcPct val="0"/>
            </a:spcBef>
            <a:spcAft>
              <a:spcPct val="35000"/>
            </a:spcAft>
            <a:buNone/>
          </a:pPr>
          <a:r>
            <a:rPr lang="en-US" sz="1200" kern="1200"/>
            <a:t>Exploratory Data Analysis (EDA):</a:t>
          </a:r>
        </a:p>
        <a:p>
          <a:pPr marL="57150" lvl="1" indent="-57150" algn="l" defTabSz="400050">
            <a:lnSpc>
              <a:spcPct val="90000"/>
            </a:lnSpc>
            <a:spcBef>
              <a:spcPct val="0"/>
            </a:spcBef>
            <a:spcAft>
              <a:spcPct val="15000"/>
            </a:spcAft>
            <a:buChar char="•"/>
          </a:pPr>
          <a:r>
            <a:rPr lang="en-US" sz="900" kern="1200"/>
            <a:t>Excel facilitates EDA by providing tools for summarizing data, identifying trends, and visualizing patterns through charts and graphs.</a:t>
          </a:r>
        </a:p>
      </dsp:txBody>
      <dsp:txXfrm>
        <a:off x="3170" y="1444396"/>
        <a:ext cx="2514897" cy="2112514"/>
      </dsp:txXfrm>
    </dsp:sp>
    <dsp:sp modelId="{E0A01840-B7E7-634C-9B68-EECB13D61DB0}">
      <dsp:nvSpPr>
        <dsp:cNvPr id="0" name=""/>
        <dsp:cNvSpPr/>
      </dsp:nvSpPr>
      <dsp:spPr>
        <a:xfrm>
          <a:off x="732490" y="458556"/>
          <a:ext cx="1056257" cy="105625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350" tIns="12700" rIns="8235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87175" y="613241"/>
        <a:ext cx="746887" cy="746887"/>
      </dsp:txXfrm>
    </dsp:sp>
    <dsp:sp modelId="{40E90A9E-9156-8546-B43F-12A993B6205D}">
      <dsp:nvSpPr>
        <dsp:cNvPr id="0" name=""/>
        <dsp:cNvSpPr/>
      </dsp:nvSpPr>
      <dsp:spPr>
        <a:xfrm>
          <a:off x="3170" y="3627255"/>
          <a:ext cx="251489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AA71F2-F15A-584E-8193-8231F01E2627}">
      <dsp:nvSpPr>
        <dsp:cNvPr id="0" name=""/>
        <dsp:cNvSpPr/>
      </dsp:nvSpPr>
      <dsp:spPr>
        <a:xfrm>
          <a:off x="2769557" y="106471"/>
          <a:ext cx="2514897" cy="352085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071" tIns="330200" rIns="196071" bIns="330200" numCol="1" spcCol="1270" anchor="t" anchorCtr="0">
          <a:noAutofit/>
        </a:bodyPr>
        <a:lstStyle/>
        <a:p>
          <a:pPr marL="0" lvl="0" indent="0" algn="l" defTabSz="533400">
            <a:lnSpc>
              <a:spcPct val="90000"/>
            </a:lnSpc>
            <a:spcBef>
              <a:spcPct val="0"/>
            </a:spcBef>
            <a:spcAft>
              <a:spcPct val="35000"/>
            </a:spcAft>
            <a:buNone/>
          </a:pPr>
          <a:r>
            <a:rPr lang="en-US" sz="1200" kern="1200"/>
            <a:t>Data Cleaning and Preparation:</a:t>
          </a:r>
        </a:p>
        <a:p>
          <a:pPr marL="57150" lvl="1" indent="-57150" algn="l" defTabSz="400050">
            <a:lnSpc>
              <a:spcPct val="90000"/>
            </a:lnSpc>
            <a:spcBef>
              <a:spcPct val="0"/>
            </a:spcBef>
            <a:spcAft>
              <a:spcPct val="15000"/>
            </a:spcAft>
            <a:buChar char="•"/>
          </a:pPr>
          <a:r>
            <a:rPr lang="en-US" sz="900" kern="1200"/>
            <a:t>Excel's filtering, sorting, and conditional formatting capabilities aid in data cleaning and preparation tasks.</a:t>
          </a:r>
        </a:p>
        <a:p>
          <a:pPr marL="57150" lvl="1" indent="-57150" algn="l" defTabSz="400050">
            <a:lnSpc>
              <a:spcPct val="90000"/>
            </a:lnSpc>
            <a:spcBef>
              <a:spcPct val="0"/>
            </a:spcBef>
            <a:spcAft>
              <a:spcPct val="15000"/>
            </a:spcAft>
            <a:buChar char="•"/>
          </a:pPr>
          <a:r>
            <a:rPr lang="en-US" sz="900" kern="1200"/>
            <a:t>Users can easily identify and correct errors, remove duplicates, and format data for analysis.</a:t>
          </a:r>
        </a:p>
      </dsp:txBody>
      <dsp:txXfrm>
        <a:off x="2769557" y="1444396"/>
        <a:ext cx="2514897" cy="2112514"/>
      </dsp:txXfrm>
    </dsp:sp>
    <dsp:sp modelId="{A9577656-DCEE-684D-8FCF-C0976FA42494}">
      <dsp:nvSpPr>
        <dsp:cNvPr id="0" name=""/>
        <dsp:cNvSpPr/>
      </dsp:nvSpPr>
      <dsp:spPr>
        <a:xfrm>
          <a:off x="3498877" y="458556"/>
          <a:ext cx="1056257" cy="105625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350" tIns="12700" rIns="8235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53562" y="613241"/>
        <a:ext cx="746887" cy="746887"/>
      </dsp:txXfrm>
    </dsp:sp>
    <dsp:sp modelId="{C02EDBBF-5C5D-BB49-859F-888C91B85488}">
      <dsp:nvSpPr>
        <dsp:cNvPr id="0" name=""/>
        <dsp:cNvSpPr/>
      </dsp:nvSpPr>
      <dsp:spPr>
        <a:xfrm>
          <a:off x="2769557" y="3627255"/>
          <a:ext cx="251489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F80332-6344-5A47-9E67-1691BF357358}">
      <dsp:nvSpPr>
        <dsp:cNvPr id="0" name=""/>
        <dsp:cNvSpPr/>
      </dsp:nvSpPr>
      <dsp:spPr>
        <a:xfrm>
          <a:off x="5535944" y="106471"/>
          <a:ext cx="2514897" cy="352085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071" tIns="330200" rIns="196071" bIns="330200" numCol="1" spcCol="1270" anchor="t" anchorCtr="0">
          <a:noAutofit/>
        </a:bodyPr>
        <a:lstStyle/>
        <a:p>
          <a:pPr marL="0" lvl="0" indent="0" algn="l" defTabSz="533400">
            <a:lnSpc>
              <a:spcPct val="90000"/>
            </a:lnSpc>
            <a:spcBef>
              <a:spcPct val="0"/>
            </a:spcBef>
            <a:spcAft>
              <a:spcPct val="35000"/>
            </a:spcAft>
            <a:buNone/>
          </a:pPr>
          <a:r>
            <a:rPr lang="en-US" sz="1200" kern="1200"/>
            <a:t>Statistical Analysis:</a:t>
          </a:r>
        </a:p>
        <a:p>
          <a:pPr marL="57150" lvl="1" indent="-57150" algn="l" defTabSz="400050">
            <a:lnSpc>
              <a:spcPct val="90000"/>
            </a:lnSpc>
            <a:spcBef>
              <a:spcPct val="0"/>
            </a:spcBef>
            <a:spcAft>
              <a:spcPct val="15000"/>
            </a:spcAft>
            <a:buChar char="•"/>
          </a:pPr>
          <a:r>
            <a:rPr lang="en-US" sz="900" kern="1200"/>
            <a:t>While Excel may not offer as advanced statistical capabilities as dedicated statistical software, it provides sufficient functionality for basic statistical analysis.</a:t>
          </a:r>
        </a:p>
        <a:p>
          <a:pPr marL="57150" lvl="1" indent="-57150" algn="l" defTabSz="400050">
            <a:lnSpc>
              <a:spcPct val="90000"/>
            </a:lnSpc>
            <a:spcBef>
              <a:spcPct val="0"/>
            </a:spcBef>
            <a:spcAft>
              <a:spcPct val="15000"/>
            </a:spcAft>
            <a:buChar char="•"/>
          </a:pPr>
          <a:r>
            <a:rPr lang="en-US" sz="900" kern="1200"/>
            <a:t>Users can perform descriptive statistics, hypothesis testing, and regression analysis using built-in functions and tools.</a:t>
          </a:r>
        </a:p>
      </dsp:txBody>
      <dsp:txXfrm>
        <a:off x="5535944" y="1444396"/>
        <a:ext cx="2514897" cy="2112514"/>
      </dsp:txXfrm>
    </dsp:sp>
    <dsp:sp modelId="{AC221342-A45D-8B4E-8759-1A861BEF83F8}">
      <dsp:nvSpPr>
        <dsp:cNvPr id="0" name=""/>
        <dsp:cNvSpPr/>
      </dsp:nvSpPr>
      <dsp:spPr>
        <a:xfrm>
          <a:off x="6265265" y="458556"/>
          <a:ext cx="1056257" cy="105625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350" tIns="12700" rIns="8235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19950" y="613241"/>
        <a:ext cx="746887" cy="746887"/>
      </dsp:txXfrm>
    </dsp:sp>
    <dsp:sp modelId="{87484E0E-23A8-4241-8A8B-8F1C2AB56D31}">
      <dsp:nvSpPr>
        <dsp:cNvPr id="0" name=""/>
        <dsp:cNvSpPr/>
      </dsp:nvSpPr>
      <dsp:spPr>
        <a:xfrm>
          <a:off x="5535944" y="3627255"/>
          <a:ext cx="251489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D6CED7-14A1-764B-8F39-222BB2CF749E}">
      <dsp:nvSpPr>
        <dsp:cNvPr id="0" name=""/>
        <dsp:cNvSpPr/>
      </dsp:nvSpPr>
      <dsp:spPr>
        <a:xfrm>
          <a:off x="8302332" y="106471"/>
          <a:ext cx="2514897" cy="352085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071" tIns="330200" rIns="196071" bIns="330200" numCol="1" spcCol="1270" anchor="t" anchorCtr="0">
          <a:noAutofit/>
        </a:bodyPr>
        <a:lstStyle/>
        <a:p>
          <a:pPr marL="0" lvl="0" indent="0" algn="l" defTabSz="533400">
            <a:lnSpc>
              <a:spcPct val="90000"/>
            </a:lnSpc>
            <a:spcBef>
              <a:spcPct val="0"/>
            </a:spcBef>
            <a:spcAft>
              <a:spcPct val="35000"/>
            </a:spcAft>
            <a:buNone/>
          </a:pPr>
          <a:r>
            <a:rPr lang="en-US" sz="1200" kern="1200"/>
            <a:t>Reporting and Presentation:</a:t>
          </a:r>
        </a:p>
        <a:p>
          <a:pPr marL="57150" lvl="1" indent="-57150" algn="l" defTabSz="400050">
            <a:lnSpc>
              <a:spcPct val="90000"/>
            </a:lnSpc>
            <a:spcBef>
              <a:spcPct val="0"/>
            </a:spcBef>
            <a:spcAft>
              <a:spcPct val="15000"/>
            </a:spcAft>
            <a:buChar char="•"/>
          </a:pPr>
          <a:r>
            <a:rPr lang="en-US" sz="900" kern="1200"/>
            <a:t>Excel is widely used for creating reports and presentations that summarize analysis results and insights.</a:t>
          </a:r>
        </a:p>
        <a:p>
          <a:pPr marL="57150" lvl="1" indent="-57150" algn="l" defTabSz="400050">
            <a:lnSpc>
              <a:spcPct val="90000"/>
            </a:lnSpc>
            <a:spcBef>
              <a:spcPct val="0"/>
            </a:spcBef>
            <a:spcAft>
              <a:spcPct val="15000"/>
            </a:spcAft>
            <a:buChar char="•"/>
          </a:pPr>
          <a:r>
            <a:rPr lang="en-US" sz="900" kern="1200"/>
            <a:t>Users can leverage Excel's formatting options and charting tools to create professional-looking reports for stakeholders. </a:t>
          </a:r>
        </a:p>
      </dsp:txBody>
      <dsp:txXfrm>
        <a:off x="8302332" y="1444396"/>
        <a:ext cx="2514897" cy="2112514"/>
      </dsp:txXfrm>
    </dsp:sp>
    <dsp:sp modelId="{4C359239-551C-254B-B8DE-801E856266EA}">
      <dsp:nvSpPr>
        <dsp:cNvPr id="0" name=""/>
        <dsp:cNvSpPr/>
      </dsp:nvSpPr>
      <dsp:spPr>
        <a:xfrm>
          <a:off x="9031652" y="458556"/>
          <a:ext cx="1056257" cy="105625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350" tIns="12700" rIns="8235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186337" y="613241"/>
        <a:ext cx="746887" cy="746887"/>
      </dsp:txXfrm>
    </dsp:sp>
    <dsp:sp modelId="{7150552A-23A3-0B43-844E-9BDB1EA46773}">
      <dsp:nvSpPr>
        <dsp:cNvPr id="0" name=""/>
        <dsp:cNvSpPr/>
      </dsp:nvSpPr>
      <dsp:spPr>
        <a:xfrm>
          <a:off x="8302332" y="3627255"/>
          <a:ext cx="251489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9016B-C165-4362-87C4-2DBC66B37810}">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FB21D9-FC8D-4807-BC24-39305C3DF37C}">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569513-D527-42E2-B2C0-8D63E32D0CB7}">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dirty="0"/>
            <a:t>Introduction: XYZ Financial Services, a leading investment firm, aims to streamline its financial analysis processes and improve decision-making by leveraging Excel, a versatile spreadsheet software, for data analytics. The company seeks to analyze investment portfolios, perform risk assessments, and generate actionable insights to optimize investment strategies and maximize returns for clients.</a:t>
          </a:r>
        </a:p>
      </dsp:txBody>
      <dsp:txXfrm>
        <a:off x="1507738" y="707092"/>
        <a:ext cx="9007861" cy="1305401"/>
      </dsp:txXfrm>
    </dsp:sp>
    <dsp:sp modelId="{A3A4F360-E370-40A0-946F-E7ED0235D7D5}">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B2107F-F757-4DFB-B554-7419722FEFAC}">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66387E-DA99-43B9-BF91-071896DEB76C}">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a:t>Objective: The primary objective of this project is to use Excel for financial analysis, including portfolio analysis, risk management, and performance evaluation, to drive informed investment decisions and enhance client satisfaction.</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C81784-7683-B84C-8F6B-F65C2C2259AD}" type="datetimeFigureOut">
              <a:rPr lang="en-US" smtClean="0"/>
              <a:t>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4EB66-6CB1-8441-BD78-127B949AC19A}" type="slidenum">
              <a:rPr lang="en-US" smtClean="0"/>
              <a:t>‹#›</a:t>
            </a:fld>
            <a:endParaRPr lang="en-US"/>
          </a:p>
        </p:txBody>
      </p:sp>
    </p:spTree>
    <p:extLst>
      <p:ext uri="{BB962C8B-B14F-4D97-AF65-F5344CB8AC3E}">
        <p14:creationId xmlns:p14="http://schemas.microsoft.com/office/powerpoint/2010/main" val="1656571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81784-7683-B84C-8F6B-F65C2C2259AD}" type="datetimeFigureOut">
              <a:rPr lang="en-US" smtClean="0"/>
              <a:t>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4EB66-6CB1-8441-BD78-127B949AC19A}" type="slidenum">
              <a:rPr lang="en-US" smtClean="0"/>
              <a:t>‹#›</a:t>
            </a:fld>
            <a:endParaRPr lang="en-US"/>
          </a:p>
        </p:txBody>
      </p:sp>
    </p:spTree>
    <p:extLst>
      <p:ext uri="{BB962C8B-B14F-4D97-AF65-F5344CB8AC3E}">
        <p14:creationId xmlns:p14="http://schemas.microsoft.com/office/powerpoint/2010/main" val="1649028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81784-7683-B84C-8F6B-F65C2C2259AD}" type="datetimeFigureOut">
              <a:rPr lang="en-US" smtClean="0"/>
              <a:t>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4EB66-6CB1-8441-BD78-127B949AC19A}" type="slidenum">
              <a:rPr lang="en-US" smtClean="0"/>
              <a:t>‹#›</a:t>
            </a:fld>
            <a:endParaRPr lang="en-US"/>
          </a:p>
        </p:txBody>
      </p:sp>
    </p:spTree>
    <p:extLst>
      <p:ext uri="{BB962C8B-B14F-4D97-AF65-F5344CB8AC3E}">
        <p14:creationId xmlns:p14="http://schemas.microsoft.com/office/powerpoint/2010/main" val="1092374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81784-7683-B84C-8F6B-F65C2C2259AD}" type="datetimeFigureOut">
              <a:rPr lang="en-US" smtClean="0"/>
              <a:t>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4EB66-6CB1-8441-BD78-127B949AC19A}" type="slidenum">
              <a:rPr lang="en-US" smtClean="0"/>
              <a:t>‹#›</a:t>
            </a:fld>
            <a:endParaRPr lang="en-US"/>
          </a:p>
        </p:txBody>
      </p:sp>
    </p:spTree>
    <p:extLst>
      <p:ext uri="{BB962C8B-B14F-4D97-AF65-F5344CB8AC3E}">
        <p14:creationId xmlns:p14="http://schemas.microsoft.com/office/powerpoint/2010/main" val="149298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C81784-7683-B84C-8F6B-F65C2C2259AD}" type="datetimeFigureOut">
              <a:rPr lang="en-US" smtClean="0"/>
              <a:t>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4EB66-6CB1-8441-BD78-127B949AC19A}" type="slidenum">
              <a:rPr lang="en-US" smtClean="0"/>
              <a:t>‹#›</a:t>
            </a:fld>
            <a:endParaRPr lang="en-US"/>
          </a:p>
        </p:txBody>
      </p:sp>
    </p:spTree>
    <p:extLst>
      <p:ext uri="{BB962C8B-B14F-4D97-AF65-F5344CB8AC3E}">
        <p14:creationId xmlns:p14="http://schemas.microsoft.com/office/powerpoint/2010/main" val="2168615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C81784-7683-B84C-8F6B-F65C2C2259AD}" type="datetimeFigureOut">
              <a:rPr lang="en-US" smtClean="0"/>
              <a:t>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4EB66-6CB1-8441-BD78-127B949AC19A}" type="slidenum">
              <a:rPr lang="en-US" smtClean="0"/>
              <a:t>‹#›</a:t>
            </a:fld>
            <a:endParaRPr lang="en-US"/>
          </a:p>
        </p:txBody>
      </p:sp>
    </p:spTree>
    <p:extLst>
      <p:ext uri="{BB962C8B-B14F-4D97-AF65-F5344CB8AC3E}">
        <p14:creationId xmlns:p14="http://schemas.microsoft.com/office/powerpoint/2010/main" val="3017649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C81784-7683-B84C-8F6B-F65C2C2259AD}" type="datetimeFigureOut">
              <a:rPr lang="en-US" smtClean="0"/>
              <a:t>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A4EB66-6CB1-8441-BD78-127B949AC19A}" type="slidenum">
              <a:rPr lang="en-US" smtClean="0"/>
              <a:t>‹#›</a:t>
            </a:fld>
            <a:endParaRPr lang="en-US"/>
          </a:p>
        </p:txBody>
      </p:sp>
    </p:spTree>
    <p:extLst>
      <p:ext uri="{BB962C8B-B14F-4D97-AF65-F5344CB8AC3E}">
        <p14:creationId xmlns:p14="http://schemas.microsoft.com/office/powerpoint/2010/main" val="2100428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C81784-7683-B84C-8F6B-F65C2C2259AD}" type="datetimeFigureOut">
              <a:rPr lang="en-US" smtClean="0"/>
              <a:t>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A4EB66-6CB1-8441-BD78-127B949AC19A}" type="slidenum">
              <a:rPr lang="en-US" smtClean="0"/>
              <a:t>‹#›</a:t>
            </a:fld>
            <a:endParaRPr lang="en-US"/>
          </a:p>
        </p:txBody>
      </p:sp>
    </p:spTree>
    <p:extLst>
      <p:ext uri="{BB962C8B-B14F-4D97-AF65-F5344CB8AC3E}">
        <p14:creationId xmlns:p14="http://schemas.microsoft.com/office/powerpoint/2010/main" val="3387423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C81784-7683-B84C-8F6B-F65C2C2259AD}" type="datetimeFigureOut">
              <a:rPr lang="en-US" smtClean="0"/>
              <a:t>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A4EB66-6CB1-8441-BD78-127B949AC19A}" type="slidenum">
              <a:rPr lang="en-US" smtClean="0"/>
              <a:t>‹#›</a:t>
            </a:fld>
            <a:endParaRPr lang="en-US"/>
          </a:p>
        </p:txBody>
      </p:sp>
    </p:spTree>
    <p:extLst>
      <p:ext uri="{BB962C8B-B14F-4D97-AF65-F5344CB8AC3E}">
        <p14:creationId xmlns:p14="http://schemas.microsoft.com/office/powerpoint/2010/main" val="2187436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81784-7683-B84C-8F6B-F65C2C2259AD}" type="datetimeFigureOut">
              <a:rPr lang="en-US" smtClean="0"/>
              <a:t>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4EB66-6CB1-8441-BD78-127B949AC19A}" type="slidenum">
              <a:rPr lang="en-US" smtClean="0"/>
              <a:t>‹#›</a:t>
            </a:fld>
            <a:endParaRPr lang="en-US"/>
          </a:p>
        </p:txBody>
      </p:sp>
    </p:spTree>
    <p:extLst>
      <p:ext uri="{BB962C8B-B14F-4D97-AF65-F5344CB8AC3E}">
        <p14:creationId xmlns:p14="http://schemas.microsoft.com/office/powerpoint/2010/main" val="393008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81784-7683-B84C-8F6B-F65C2C2259AD}" type="datetimeFigureOut">
              <a:rPr lang="en-US" smtClean="0"/>
              <a:t>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4EB66-6CB1-8441-BD78-127B949AC19A}" type="slidenum">
              <a:rPr lang="en-US" smtClean="0"/>
              <a:t>‹#›</a:t>
            </a:fld>
            <a:endParaRPr lang="en-US"/>
          </a:p>
        </p:txBody>
      </p:sp>
    </p:spTree>
    <p:extLst>
      <p:ext uri="{BB962C8B-B14F-4D97-AF65-F5344CB8AC3E}">
        <p14:creationId xmlns:p14="http://schemas.microsoft.com/office/powerpoint/2010/main" val="229724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C81784-7683-B84C-8F6B-F65C2C2259AD}" type="datetimeFigureOut">
              <a:rPr lang="en-US" smtClean="0"/>
              <a:t>2/5/24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4EB66-6CB1-8441-BD78-127B949AC19A}" type="slidenum">
              <a:rPr lang="en-US" smtClean="0"/>
              <a:t>‹#›</a:t>
            </a:fld>
            <a:endParaRPr lang="en-US"/>
          </a:p>
        </p:txBody>
      </p:sp>
    </p:spTree>
    <p:extLst>
      <p:ext uri="{BB962C8B-B14F-4D97-AF65-F5344CB8AC3E}">
        <p14:creationId xmlns:p14="http://schemas.microsoft.com/office/powerpoint/2010/main" val="1563629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68.sv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70.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3.sv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5.sv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77.sv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79.sv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81.sv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2.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2.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6.svg"/><Relationship Id="rId2" Type="http://schemas.openxmlformats.org/officeDocument/2006/relationships/image" Target="../media/image10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8.jpe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2.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9.sv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1.sv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F58EDD9-0685-44E6-9B72-108BB10E1A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CDC757-76FC-A628-3C7A-E44499ED782A}"/>
              </a:ext>
            </a:extLst>
          </p:cNvPr>
          <p:cNvSpPr>
            <a:spLocks noGrp="1"/>
          </p:cNvSpPr>
          <p:nvPr>
            <p:ph type="ctrTitle"/>
          </p:nvPr>
        </p:nvSpPr>
        <p:spPr>
          <a:xfrm>
            <a:off x="633446" y="640081"/>
            <a:ext cx="6562262" cy="3106419"/>
          </a:xfrm>
          <a:noFill/>
        </p:spPr>
        <p:txBody>
          <a:bodyPr>
            <a:normAutofit/>
          </a:bodyPr>
          <a:lstStyle/>
          <a:p>
            <a:pPr algn="r"/>
            <a:r>
              <a:rPr lang="en-US" dirty="0"/>
              <a:t>Data Analytics</a:t>
            </a:r>
          </a:p>
        </p:txBody>
      </p:sp>
      <p:sp>
        <p:nvSpPr>
          <p:cNvPr id="3" name="Subtitle 2">
            <a:extLst>
              <a:ext uri="{FF2B5EF4-FFF2-40B4-BE49-F238E27FC236}">
                <a16:creationId xmlns:a16="http://schemas.microsoft.com/office/drawing/2014/main" id="{96251ECA-66D7-E78D-6B0D-92083E01F522}"/>
              </a:ext>
            </a:extLst>
          </p:cNvPr>
          <p:cNvSpPr>
            <a:spLocks noGrp="1"/>
          </p:cNvSpPr>
          <p:nvPr>
            <p:ph type="subTitle" idx="1"/>
          </p:nvPr>
        </p:nvSpPr>
        <p:spPr>
          <a:xfrm>
            <a:off x="633446" y="4627755"/>
            <a:ext cx="6562262" cy="1590165"/>
          </a:xfrm>
          <a:noFill/>
        </p:spPr>
        <p:txBody>
          <a:bodyPr>
            <a:normAutofit fontScale="70000" lnSpcReduction="20000"/>
          </a:bodyPr>
          <a:lstStyle/>
          <a:p>
            <a:pPr algn="r"/>
            <a:r>
              <a:rPr lang="en-US" sz="2900" dirty="0"/>
              <a:t>Introduction to Data Analytics</a:t>
            </a:r>
          </a:p>
          <a:p>
            <a:pPr algn="r"/>
            <a:endParaRPr lang="en-US" sz="2900" dirty="0"/>
          </a:p>
          <a:p>
            <a:pPr algn="r"/>
            <a:r>
              <a:rPr lang="en-US" sz="2900" dirty="0"/>
              <a:t>Class Feb 2024, USA</a:t>
            </a:r>
          </a:p>
          <a:p>
            <a:pPr algn="r"/>
            <a:endParaRPr lang="en-US" sz="2000" dirty="0"/>
          </a:p>
          <a:p>
            <a:pPr algn="r"/>
            <a:r>
              <a:rPr lang="en-US" sz="2100" dirty="0" err="1"/>
              <a:t>Mak’Ouma</a:t>
            </a:r>
            <a:endParaRPr lang="en-US" sz="2100" dirty="0"/>
          </a:p>
        </p:txBody>
      </p:sp>
      <p:pic>
        <p:nvPicPr>
          <p:cNvPr id="13" name="Picture 12">
            <a:extLst>
              <a:ext uri="{FF2B5EF4-FFF2-40B4-BE49-F238E27FC236}">
                <a16:creationId xmlns:a16="http://schemas.microsoft.com/office/drawing/2014/main" id="{906B78E6-BE74-E488-5A36-D255A6DF23C9}"/>
              </a:ext>
            </a:extLst>
          </p:cNvPr>
          <p:cNvPicPr>
            <a:picLocks noChangeAspect="1"/>
          </p:cNvPicPr>
          <p:nvPr/>
        </p:nvPicPr>
        <p:blipFill rotWithShape="1">
          <a:blip r:embed="rId2"/>
          <a:srcRect l="28294" r="29456"/>
          <a:stretch/>
        </p:blipFill>
        <p:spPr>
          <a:xfrm>
            <a:off x="7552943" y="0"/>
            <a:ext cx="4636008" cy="6857990"/>
          </a:xfrm>
          <a:prstGeom prst="rect">
            <a:avLst/>
          </a:prstGeom>
        </p:spPr>
      </p:pic>
      <p:pic>
        <p:nvPicPr>
          <p:cNvPr id="1026" name="Picture 2" descr="Sevenett | Education | Kent WA">
            <a:extLst>
              <a:ext uri="{FF2B5EF4-FFF2-40B4-BE49-F238E27FC236}">
                <a16:creationId xmlns:a16="http://schemas.microsoft.com/office/drawing/2014/main" id="{BFF8EF07-F21E-0409-902A-EA0146781B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693" r="14297" b="41640"/>
          <a:stretch/>
        </p:blipFill>
        <p:spPr bwMode="auto">
          <a:xfrm>
            <a:off x="2958738" y="2014382"/>
            <a:ext cx="4236970" cy="922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634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F5723BC-E4CA-73A6-4EFF-FE7697E1970E}"/>
              </a:ext>
            </a:extLst>
          </p:cNvPr>
          <p:cNvSpPr>
            <a:spLocks noGrp="1"/>
          </p:cNvSpPr>
          <p:nvPr>
            <p:ph type="title"/>
          </p:nvPr>
        </p:nvSpPr>
        <p:spPr>
          <a:xfrm>
            <a:off x="1179576" y="1261423"/>
            <a:ext cx="9829800" cy="1325880"/>
          </a:xfrm>
        </p:spPr>
        <p:txBody>
          <a:bodyPr anchor="b">
            <a:normAutofit/>
          </a:bodyPr>
          <a:lstStyle/>
          <a:p>
            <a:pPr algn="ctr"/>
            <a:r>
              <a:rPr lang="en-US" sz="3600" dirty="0">
                <a:solidFill>
                  <a:schemeClr val="tx2"/>
                </a:solidFill>
              </a:rPr>
              <a:t>Recap: what are the Key Components of DA</a:t>
            </a:r>
            <a:br>
              <a:rPr lang="en-US" sz="3600" dirty="0">
                <a:solidFill>
                  <a:schemeClr val="tx2"/>
                </a:solidFill>
              </a:rPr>
            </a:br>
            <a:endParaRPr lang="en-US" sz="3600" dirty="0">
              <a:solidFill>
                <a:schemeClr val="tx2"/>
              </a:solidFill>
            </a:endParaRPr>
          </a:p>
        </p:txBody>
      </p:sp>
      <p:grpSp>
        <p:nvGrpSpPr>
          <p:cNvPr id="17" name="Group 16">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8" name="Freeform: Shape 17">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Content Placeholder 5">
            <a:extLst>
              <a:ext uri="{FF2B5EF4-FFF2-40B4-BE49-F238E27FC236}">
                <a16:creationId xmlns:a16="http://schemas.microsoft.com/office/drawing/2014/main" id="{26FABAC8-6B9B-A3ED-9E93-C0454832D1FB}"/>
              </a:ext>
            </a:extLst>
          </p:cNvPr>
          <p:cNvSpPr>
            <a:spLocks noGrp="1"/>
          </p:cNvSpPr>
          <p:nvPr>
            <p:ph idx="1"/>
          </p:nvPr>
        </p:nvSpPr>
        <p:spPr>
          <a:xfrm>
            <a:off x="804672" y="2327700"/>
            <a:ext cx="6751828" cy="3727345"/>
          </a:xfrm>
        </p:spPr>
        <p:txBody>
          <a:bodyPr anchor="ctr">
            <a:normAutofit/>
          </a:bodyPr>
          <a:lstStyle/>
          <a:p>
            <a:pPr marL="342900" marR="0" lvl="0" indent="-342900" algn="just">
              <a:spcBef>
                <a:spcPts val="0"/>
              </a:spcBef>
              <a:spcAft>
                <a:spcPts val="0"/>
              </a:spcAft>
              <a:buSzPts val="1000"/>
              <a:buFont typeface="Symbol" pitchFamily="2" charset="2"/>
              <a:buChar char=""/>
              <a:tabLst>
                <a:tab pos="457200" algn="l"/>
              </a:tabLst>
            </a:pPr>
            <a:r>
              <a:rPr lang="en-US" sz="2000" dirty="0">
                <a:solidFill>
                  <a:schemeClr val="tx2"/>
                </a:solidFill>
              </a:rPr>
              <a:t>Data Collection: Gathering relevant data from various sources.</a:t>
            </a:r>
          </a:p>
          <a:p>
            <a:pPr marL="342900" marR="0" lvl="0" indent="-342900" algn="just">
              <a:spcBef>
                <a:spcPts val="0"/>
              </a:spcBef>
              <a:spcAft>
                <a:spcPts val="0"/>
              </a:spcAft>
              <a:buSzPts val="1000"/>
              <a:buFont typeface="Symbol" pitchFamily="2" charset="2"/>
              <a:buChar char=""/>
              <a:tabLst>
                <a:tab pos="457200" algn="l"/>
              </a:tabLst>
            </a:pPr>
            <a:r>
              <a:rPr lang="en-US" sz="2000" dirty="0">
                <a:solidFill>
                  <a:schemeClr val="tx2"/>
                </a:solidFill>
              </a:rPr>
              <a:t>Data Preparation: Cleaning, formatting, and organizing data for analysis.</a:t>
            </a:r>
          </a:p>
          <a:p>
            <a:pPr marL="342900" marR="0" lvl="0" indent="-342900" algn="just">
              <a:spcBef>
                <a:spcPts val="0"/>
              </a:spcBef>
              <a:spcAft>
                <a:spcPts val="0"/>
              </a:spcAft>
              <a:buSzPts val="1000"/>
              <a:buFont typeface="Symbol" pitchFamily="2" charset="2"/>
              <a:buChar char=""/>
              <a:tabLst>
                <a:tab pos="457200" algn="l"/>
              </a:tabLst>
            </a:pPr>
            <a:r>
              <a:rPr lang="en-US" sz="2000" dirty="0">
                <a:solidFill>
                  <a:schemeClr val="tx2"/>
                </a:solidFill>
              </a:rPr>
              <a:t>Data Analysis: Applying statistical and machine learning techniques to extract insights.</a:t>
            </a:r>
          </a:p>
          <a:p>
            <a:pPr marL="342900" marR="0" lvl="0" indent="-342900" algn="just">
              <a:spcBef>
                <a:spcPts val="0"/>
              </a:spcBef>
              <a:spcAft>
                <a:spcPts val="0"/>
              </a:spcAft>
              <a:buSzPts val="1000"/>
              <a:buFont typeface="Symbol" pitchFamily="2" charset="2"/>
              <a:buChar char=""/>
              <a:tabLst>
                <a:tab pos="457200" algn="l"/>
              </a:tabLst>
            </a:pPr>
            <a:r>
              <a:rPr lang="en-US" sz="2000" dirty="0">
                <a:solidFill>
                  <a:schemeClr val="tx2"/>
                </a:solidFill>
              </a:rPr>
              <a:t>Data Visualization: Presenting findings in a clear and concise manner</a:t>
            </a:r>
          </a:p>
          <a:p>
            <a:endParaRPr lang="en-US" sz="1800" dirty="0">
              <a:solidFill>
                <a:schemeClr val="tx2"/>
              </a:solidFill>
            </a:endParaRPr>
          </a:p>
        </p:txBody>
      </p:sp>
      <p:grpSp>
        <p:nvGrpSpPr>
          <p:cNvPr id="23" name="Group 22">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4" name="Freeform: Shape 23">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Graphic 9" descr="Statistics">
            <a:extLst>
              <a:ext uri="{FF2B5EF4-FFF2-40B4-BE49-F238E27FC236}">
                <a16:creationId xmlns:a16="http://schemas.microsoft.com/office/drawing/2014/main" id="{2B7C13FF-763D-E1EC-B7D1-4C444022BD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4620" y="2837712"/>
            <a:ext cx="3217333" cy="3217333"/>
          </a:xfrm>
          <a:prstGeom prst="rect">
            <a:avLst/>
          </a:prstGeom>
        </p:spPr>
      </p:pic>
      <p:pic>
        <p:nvPicPr>
          <p:cNvPr id="7" name="Picture 2" descr="Sevenett | Education | Kent WA">
            <a:extLst>
              <a:ext uri="{FF2B5EF4-FFF2-40B4-BE49-F238E27FC236}">
                <a16:creationId xmlns:a16="http://schemas.microsoft.com/office/drawing/2014/main" id="{95E20D43-660E-2CDE-37FD-89F40A0EFB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41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72DA4-36DC-70DA-95C6-2FA2AACD62A7}"/>
              </a:ext>
            </a:extLst>
          </p:cNvPr>
          <p:cNvSpPr>
            <a:spLocks noGrp="1"/>
          </p:cNvSpPr>
          <p:nvPr>
            <p:ph type="title"/>
          </p:nvPr>
        </p:nvSpPr>
        <p:spPr>
          <a:xfrm>
            <a:off x="1180947" y="606712"/>
            <a:ext cx="9829800" cy="1017969"/>
          </a:xfrm>
        </p:spPr>
        <p:txBody>
          <a:bodyPr anchor="b">
            <a:normAutofit fontScale="90000"/>
          </a:bodyPr>
          <a:lstStyle/>
          <a:p>
            <a:pPr algn="ctr"/>
            <a:r>
              <a:rPr lang="en-US" sz="3600" dirty="0">
                <a:solidFill>
                  <a:schemeClr val="tx2"/>
                </a:solidFill>
              </a:rPr>
              <a:t>Data Analytics Process</a:t>
            </a:r>
            <a:br>
              <a:rPr lang="en-US" sz="3600" dirty="0">
                <a:solidFill>
                  <a:schemeClr val="tx2"/>
                </a:solidFill>
              </a:rPr>
            </a:br>
            <a:endParaRPr lang="en-US" sz="3600" dirty="0">
              <a:solidFill>
                <a:schemeClr val="tx2"/>
              </a:solidFill>
            </a:endParaRP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197AC56-C1FC-2CA3-35DA-ADA24E1F1394}"/>
              </a:ext>
            </a:extLst>
          </p:cNvPr>
          <p:cNvSpPr>
            <a:spLocks noGrp="1"/>
          </p:cNvSpPr>
          <p:nvPr>
            <p:ph idx="1"/>
          </p:nvPr>
        </p:nvSpPr>
        <p:spPr>
          <a:xfrm>
            <a:off x="804671" y="1447800"/>
            <a:ext cx="8644354" cy="5168900"/>
          </a:xfrm>
        </p:spPr>
        <p:txBody>
          <a:bodyPr anchor="ctr">
            <a:normAutofit/>
          </a:bodyPr>
          <a:lstStyle/>
          <a:p>
            <a:pPr marL="342900" marR="0" lvl="0" indent="-342900" algn="just">
              <a:spcBef>
                <a:spcPts val="0"/>
              </a:spcBef>
              <a:spcAft>
                <a:spcPts val="0"/>
              </a:spcAft>
              <a:buFont typeface="+mj-lt"/>
              <a:buAutoNum type="arabicPeriod"/>
              <a:tabLst>
                <a:tab pos="457200" algn="l"/>
              </a:tabLst>
            </a:pPr>
            <a:r>
              <a:rPr lang="en-US" sz="1800" dirty="0">
                <a:solidFill>
                  <a:schemeClr val="tx2"/>
                </a:solidFill>
              </a:rPr>
              <a:t>Define Objectives: Clearly articulate the goals of the analysis and identify the key questions to be answered.</a:t>
            </a:r>
          </a:p>
          <a:p>
            <a:pPr marL="342900" marR="0" lvl="0" indent="-342900" algn="just">
              <a:spcBef>
                <a:spcPts val="0"/>
              </a:spcBef>
              <a:spcAft>
                <a:spcPts val="0"/>
              </a:spcAft>
              <a:buFont typeface="+mj-lt"/>
              <a:buAutoNum type="arabicPeriod"/>
              <a:tabLst>
                <a:tab pos="457200" algn="l"/>
              </a:tabLst>
            </a:pPr>
            <a:r>
              <a:rPr lang="en-US" sz="1800" dirty="0">
                <a:solidFill>
                  <a:schemeClr val="tx2"/>
                </a:solidFill>
              </a:rPr>
              <a:t>Data Collection: Gather relevant data from internal and external sources, ensuring data quality and integrity.</a:t>
            </a:r>
          </a:p>
          <a:p>
            <a:pPr marL="342900" marR="0" lvl="0" indent="-342900" algn="just">
              <a:spcBef>
                <a:spcPts val="0"/>
              </a:spcBef>
              <a:spcAft>
                <a:spcPts val="0"/>
              </a:spcAft>
              <a:buFont typeface="+mj-lt"/>
              <a:buAutoNum type="arabicPeriod"/>
              <a:tabLst>
                <a:tab pos="457200" algn="l"/>
              </a:tabLst>
            </a:pPr>
            <a:r>
              <a:rPr lang="en-US" sz="1800" dirty="0">
                <a:solidFill>
                  <a:schemeClr val="tx2"/>
                </a:solidFill>
              </a:rPr>
              <a:t>Data Preparation:</a:t>
            </a:r>
          </a:p>
          <a:p>
            <a:pPr marL="742950" marR="0" lvl="1" indent="-285750" algn="just">
              <a:spcBef>
                <a:spcPts val="0"/>
              </a:spcBef>
              <a:spcAft>
                <a:spcPts val="0"/>
              </a:spcAft>
              <a:buSzPts val="1000"/>
              <a:buFont typeface="Symbol" pitchFamily="2" charset="2"/>
              <a:buChar char=""/>
              <a:tabLst>
                <a:tab pos="914400" algn="l"/>
              </a:tabLst>
            </a:pPr>
            <a:r>
              <a:rPr lang="en-US" sz="1800" dirty="0">
                <a:solidFill>
                  <a:schemeClr val="tx2"/>
                </a:solidFill>
              </a:rPr>
              <a:t>Data Cleaning: Identify and correct errors, missing values, and inconsistencies in the data.</a:t>
            </a:r>
          </a:p>
          <a:p>
            <a:pPr marL="742950" marR="0" lvl="1" indent="-285750" algn="just">
              <a:spcBef>
                <a:spcPts val="0"/>
              </a:spcBef>
              <a:spcAft>
                <a:spcPts val="0"/>
              </a:spcAft>
              <a:buSzPts val="1000"/>
              <a:buFont typeface="Symbol" pitchFamily="2" charset="2"/>
              <a:buChar char=""/>
              <a:tabLst>
                <a:tab pos="914400" algn="l"/>
              </a:tabLst>
            </a:pPr>
            <a:r>
              <a:rPr lang="en-US" sz="1800" dirty="0">
                <a:solidFill>
                  <a:schemeClr val="tx2"/>
                </a:solidFill>
              </a:rPr>
              <a:t>Data Transformation: Convert raw data into a format suitable for analysis, such as normalization and feature engineering.</a:t>
            </a:r>
          </a:p>
          <a:p>
            <a:pPr marL="342900" marR="0" lvl="0" indent="-342900" algn="just">
              <a:spcBef>
                <a:spcPts val="0"/>
              </a:spcBef>
              <a:spcAft>
                <a:spcPts val="0"/>
              </a:spcAft>
              <a:buFont typeface="+mj-lt"/>
              <a:buAutoNum type="arabicPeriod" startAt="4"/>
              <a:tabLst>
                <a:tab pos="457200" algn="l"/>
              </a:tabLst>
            </a:pPr>
            <a:r>
              <a:rPr lang="en-US" sz="1800" dirty="0">
                <a:solidFill>
                  <a:schemeClr val="tx2"/>
                </a:solidFill>
              </a:rPr>
              <a:t>Data Analysis:</a:t>
            </a:r>
          </a:p>
          <a:p>
            <a:pPr marL="742950" marR="0" lvl="1" indent="-285750" algn="just">
              <a:spcBef>
                <a:spcPts val="0"/>
              </a:spcBef>
              <a:spcAft>
                <a:spcPts val="0"/>
              </a:spcAft>
              <a:buSzPts val="1000"/>
              <a:buFont typeface="Symbol" pitchFamily="2" charset="2"/>
              <a:buChar char=""/>
              <a:tabLst>
                <a:tab pos="914400" algn="l"/>
              </a:tabLst>
            </a:pPr>
            <a:r>
              <a:rPr lang="en-US" sz="1800" dirty="0">
                <a:solidFill>
                  <a:schemeClr val="tx2"/>
                </a:solidFill>
              </a:rPr>
              <a:t>Exploratory Data Analysis (EDA): Visualize and explore the data to gain initial insights and identify patterns.</a:t>
            </a:r>
          </a:p>
          <a:p>
            <a:pPr marL="742950" marR="0" lvl="1" indent="-285750" algn="just">
              <a:spcBef>
                <a:spcPts val="0"/>
              </a:spcBef>
              <a:spcAft>
                <a:spcPts val="0"/>
              </a:spcAft>
              <a:buSzPts val="1000"/>
              <a:buFont typeface="Symbol" pitchFamily="2" charset="2"/>
              <a:buChar char=""/>
              <a:tabLst>
                <a:tab pos="914400" algn="l"/>
              </a:tabLst>
            </a:pPr>
            <a:r>
              <a:rPr lang="en-US" sz="1800" dirty="0">
                <a:solidFill>
                  <a:schemeClr val="tx2"/>
                </a:solidFill>
              </a:rPr>
              <a:t>Statistical Analysis: Apply statistical techniques to uncover relationships and correlations within the data.</a:t>
            </a:r>
          </a:p>
          <a:p>
            <a:pPr marL="742950" marR="0" lvl="1" indent="-285750" algn="just">
              <a:spcBef>
                <a:spcPts val="0"/>
              </a:spcBef>
              <a:spcAft>
                <a:spcPts val="0"/>
              </a:spcAft>
              <a:buSzPts val="1000"/>
              <a:buFont typeface="Symbol" pitchFamily="2" charset="2"/>
              <a:buChar char=""/>
              <a:tabLst>
                <a:tab pos="914400" algn="l"/>
              </a:tabLst>
            </a:pPr>
            <a:r>
              <a:rPr lang="en-US" sz="1800" dirty="0">
                <a:solidFill>
                  <a:schemeClr val="tx2"/>
                </a:solidFill>
              </a:rPr>
              <a:t>Machine Learning: Build predictive models to make informed decisions and predictions.</a:t>
            </a:r>
          </a:p>
          <a:p>
            <a:pPr marL="342900" marR="0" lvl="0" indent="-342900" algn="just">
              <a:spcBef>
                <a:spcPts val="0"/>
              </a:spcBef>
              <a:spcAft>
                <a:spcPts val="0"/>
              </a:spcAft>
              <a:buFont typeface="+mj-lt"/>
              <a:buAutoNum type="arabicPeriod" startAt="5"/>
              <a:tabLst>
                <a:tab pos="457200" algn="l"/>
              </a:tabLst>
            </a:pPr>
            <a:r>
              <a:rPr lang="en-US" sz="1800" dirty="0">
                <a:solidFill>
                  <a:schemeClr val="tx2"/>
                </a:solidFill>
              </a:rPr>
              <a:t>Data Visualization: Present findings using charts, graphs, and dashboards to communicate insights effectively.</a:t>
            </a:r>
          </a:p>
          <a:p>
            <a:pPr marL="342900" marR="0" lvl="0" indent="-342900" algn="just">
              <a:spcBef>
                <a:spcPts val="0"/>
              </a:spcBef>
              <a:spcAft>
                <a:spcPts val="0"/>
              </a:spcAft>
              <a:buFont typeface="+mj-lt"/>
              <a:buAutoNum type="arabicPeriod" startAt="5"/>
              <a:tabLst>
                <a:tab pos="457200" algn="l"/>
              </a:tabLst>
            </a:pPr>
            <a:r>
              <a:rPr lang="en-US" sz="1800" dirty="0">
                <a:solidFill>
                  <a:schemeClr val="tx2"/>
                </a:solidFill>
              </a:rPr>
              <a:t>Interpretation and Action: Interpret the results of the analysis in the context of the defined objectives and take appropriate actions based on the insights gained. </a:t>
            </a: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Report Add">
            <a:extLst>
              <a:ext uri="{FF2B5EF4-FFF2-40B4-BE49-F238E27FC236}">
                <a16:creationId xmlns:a16="http://schemas.microsoft.com/office/drawing/2014/main" id="{08035320-0999-0494-C5CC-4845482E3C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73251" y="2512024"/>
            <a:ext cx="2718539" cy="3217333"/>
          </a:xfrm>
          <a:prstGeom prst="rect">
            <a:avLst/>
          </a:prstGeom>
        </p:spPr>
      </p:pic>
      <p:pic>
        <p:nvPicPr>
          <p:cNvPr id="4" name="Picture 2" descr="Sevenett | Education | Kent WA">
            <a:extLst>
              <a:ext uri="{FF2B5EF4-FFF2-40B4-BE49-F238E27FC236}">
                <a16:creationId xmlns:a16="http://schemas.microsoft.com/office/drawing/2014/main" id="{FC99A1F6-15EE-F687-0FF4-924B1D9542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992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1FFCE-E20F-27A9-6C88-AB5F2C1A8FAE}"/>
              </a:ext>
            </a:extLst>
          </p:cNvPr>
          <p:cNvSpPr>
            <a:spLocks noGrp="1"/>
          </p:cNvSpPr>
          <p:nvPr>
            <p:ph type="title"/>
          </p:nvPr>
        </p:nvSpPr>
        <p:spPr>
          <a:xfrm>
            <a:off x="1188511" y="649870"/>
            <a:ext cx="9829800" cy="1325880"/>
          </a:xfrm>
        </p:spPr>
        <p:txBody>
          <a:bodyPr anchor="b">
            <a:normAutofit/>
          </a:bodyPr>
          <a:lstStyle/>
          <a:p>
            <a:pPr algn="ctr"/>
            <a:r>
              <a:rPr lang="en-US" sz="3600" dirty="0">
                <a:solidFill>
                  <a:schemeClr val="tx2"/>
                </a:solidFill>
              </a:rPr>
              <a:t>Tools and Technologies</a:t>
            </a:r>
            <a:br>
              <a:rPr lang="en-US" sz="3600" dirty="0">
                <a:solidFill>
                  <a:schemeClr val="tx2"/>
                </a:solidFill>
              </a:rPr>
            </a:br>
            <a:endParaRPr lang="en-US" sz="3600" dirty="0">
              <a:solidFill>
                <a:schemeClr val="tx2"/>
              </a:solidFill>
            </a:endParaRP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77112D6-4740-2C86-BA94-06F2AD5D14DF}"/>
              </a:ext>
            </a:extLst>
          </p:cNvPr>
          <p:cNvSpPr>
            <a:spLocks noGrp="1"/>
          </p:cNvSpPr>
          <p:nvPr>
            <p:ph idx="1"/>
          </p:nvPr>
        </p:nvSpPr>
        <p:spPr>
          <a:xfrm>
            <a:off x="804672" y="1739900"/>
            <a:ext cx="8040384" cy="4315145"/>
          </a:xfrm>
        </p:spPr>
        <p:txBody>
          <a:bodyPr anchor="ctr">
            <a:normAutofit/>
          </a:bodyPr>
          <a:lstStyle/>
          <a:p>
            <a:pPr marL="342900" marR="0" lvl="0" indent="-342900" algn="just">
              <a:spcBef>
                <a:spcPts val="0"/>
              </a:spcBef>
              <a:spcAft>
                <a:spcPts val="0"/>
              </a:spcAft>
              <a:buFont typeface="+mj-lt"/>
              <a:buAutoNum type="arabicPeriod"/>
              <a:tabLst>
                <a:tab pos="457200" algn="l"/>
              </a:tabLst>
            </a:pPr>
            <a:r>
              <a:rPr lang="en-US" sz="2400" dirty="0">
                <a:solidFill>
                  <a:schemeClr val="tx2"/>
                </a:solidFill>
              </a:rPr>
              <a:t>Data Visualization Tools: Popular tools include Excel, Tableau, Power BI, and matplotlib/seaborn in Python.</a:t>
            </a:r>
          </a:p>
          <a:p>
            <a:pPr marL="342900" marR="0" lvl="0" indent="-342900" algn="just">
              <a:spcBef>
                <a:spcPts val="0"/>
              </a:spcBef>
              <a:spcAft>
                <a:spcPts val="0"/>
              </a:spcAft>
              <a:buFont typeface="+mj-lt"/>
              <a:buAutoNum type="arabicPeriod"/>
              <a:tabLst>
                <a:tab pos="457200" algn="l"/>
              </a:tabLst>
            </a:pPr>
            <a:r>
              <a:rPr lang="en-US" sz="2400" dirty="0">
                <a:solidFill>
                  <a:schemeClr val="tx2"/>
                </a:solidFill>
              </a:rPr>
              <a:t>Database Management Systems: SQL databases like PostgreSQL and MySQL are commonly used for storing and querying large datasets.</a:t>
            </a:r>
          </a:p>
          <a:p>
            <a:pPr marL="342900" indent="-342900" algn="just">
              <a:spcBef>
                <a:spcPts val="0"/>
              </a:spcBef>
              <a:buFont typeface="+mj-lt"/>
              <a:buAutoNum type="arabicPeriod"/>
              <a:tabLst>
                <a:tab pos="457200" algn="l"/>
              </a:tabLst>
            </a:pPr>
            <a:r>
              <a:rPr lang="en-US" sz="2400" dirty="0">
                <a:solidFill>
                  <a:schemeClr val="tx2"/>
                </a:solidFill>
              </a:rPr>
              <a:t>Programming Languages: Python and R are widely used for data analytics due to their rich libraries for data manipulation, analysis, and visualization.</a:t>
            </a:r>
          </a:p>
          <a:p>
            <a:pPr marL="342900" indent="-342900" algn="just">
              <a:spcBef>
                <a:spcPts val="0"/>
              </a:spcBef>
              <a:buFont typeface="+mj-lt"/>
              <a:buAutoNum type="arabicPeriod"/>
              <a:tabLst>
                <a:tab pos="457200" algn="l"/>
              </a:tabLst>
            </a:pPr>
            <a:r>
              <a:rPr lang="en-US" sz="2400" dirty="0">
                <a:solidFill>
                  <a:schemeClr val="tx2"/>
                </a:solidFill>
              </a:rPr>
              <a:t>Machine Learning Libraries: Scikit-learn, TensorFlow, and </a:t>
            </a:r>
            <a:r>
              <a:rPr lang="en-US" sz="2400" dirty="0" err="1">
                <a:solidFill>
                  <a:schemeClr val="tx2"/>
                </a:solidFill>
              </a:rPr>
              <a:t>PyTorch</a:t>
            </a:r>
            <a:r>
              <a:rPr lang="en-US" sz="2400" dirty="0">
                <a:solidFill>
                  <a:schemeClr val="tx2"/>
                </a:solidFill>
              </a:rPr>
              <a:t> provide a wide range of algorithms for building predictive models.</a:t>
            </a:r>
          </a:p>
          <a:p>
            <a:pPr marL="0" indent="0" algn="just">
              <a:spcBef>
                <a:spcPts val="0"/>
              </a:spcBef>
              <a:buNone/>
              <a:tabLst>
                <a:tab pos="457200" algn="l"/>
              </a:tabLst>
            </a:pPr>
            <a:endParaRPr lang="en-US" sz="2400" dirty="0">
              <a:solidFill>
                <a:schemeClr val="tx2"/>
              </a:solidFill>
            </a:endParaRPr>
          </a:p>
          <a:p>
            <a:pPr marL="0" marR="0" lvl="0" indent="0">
              <a:spcBef>
                <a:spcPts val="0"/>
              </a:spcBef>
              <a:spcAft>
                <a:spcPts val="0"/>
              </a:spcAft>
              <a:buNone/>
              <a:tabLst>
                <a:tab pos="457200" algn="l"/>
              </a:tabLst>
            </a:pPr>
            <a:endParaRPr lang="en-US" sz="1700" dirty="0">
              <a:solidFill>
                <a:schemeClr val="tx2"/>
              </a:solidFill>
            </a:endParaRPr>
          </a:p>
          <a:p>
            <a:endParaRPr lang="en-US" sz="1700" dirty="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Mining Tools">
            <a:extLst>
              <a:ext uri="{FF2B5EF4-FFF2-40B4-BE49-F238E27FC236}">
                <a16:creationId xmlns:a16="http://schemas.microsoft.com/office/drawing/2014/main" id="{B408B883-649A-3C8D-DCE2-FFE7844F61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79064" y="2606029"/>
            <a:ext cx="3217333" cy="3217333"/>
          </a:xfrm>
          <a:prstGeom prst="rect">
            <a:avLst/>
          </a:prstGeom>
        </p:spPr>
      </p:pic>
      <p:pic>
        <p:nvPicPr>
          <p:cNvPr id="4" name="Picture 2" descr="Sevenett | Education | Kent WA">
            <a:extLst>
              <a:ext uri="{FF2B5EF4-FFF2-40B4-BE49-F238E27FC236}">
                <a16:creationId xmlns:a16="http://schemas.microsoft.com/office/drawing/2014/main" id="{F2ED58E2-006F-B380-9C20-93674CC675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086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BD18A-BC22-05F4-54AF-212A99401B4C}"/>
              </a:ext>
            </a:extLst>
          </p:cNvPr>
          <p:cNvSpPr>
            <a:spLocks noGrp="1"/>
          </p:cNvSpPr>
          <p:nvPr>
            <p:ph type="title"/>
          </p:nvPr>
        </p:nvSpPr>
        <p:spPr>
          <a:xfrm>
            <a:off x="1179576" y="802955"/>
            <a:ext cx="9829800" cy="1021198"/>
          </a:xfrm>
        </p:spPr>
        <p:txBody>
          <a:bodyPr anchor="b">
            <a:normAutofit fontScale="90000"/>
          </a:bodyPr>
          <a:lstStyle/>
          <a:p>
            <a:pPr algn="ctr"/>
            <a:r>
              <a:rPr lang="en-US" sz="3600" b="1" dirty="0">
                <a:solidFill>
                  <a:schemeClr val="tx2"/>
                </a:solidFill>
                <a:effectLst/>
                <a:latin typeface="Times New Roman" panose="02020603050405020304" pitchFamily="18" charset="0"/>
                <a:ea typeface="Times New Roman" panose="02020603050405020304" pitchFamily="18" charset="0"/>
              </a:rPr>
              <a:t>Class Assignment </a:t>
            </a:r>
            <a:br>
              <a:rPr lang="en-US" sz="3600" dirty="0">
                <a:solidFill>
                  <a:schemeClr val="tx2"/>
                </a:solidFill>
                <a:effectLst/>
                <a:latin typeface="Times New Roman" panose="02020603050405020304" pitchFamily="18" charset="0"/>
                <a:ea typeface="Times New Roman" panose="02020603050405020304" pitchFamily="18" charset="0"/>
              </a:rPr>
            </a:br>
            <a:endParaRPr lang="en-US" sz="3600" dirty="0">
              <a:solidFill>
                <a:schemeClr val="tx2"/>
              </a:solidFill>
            </a:endParaRP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C39F8DB-E19D-CD82-00FF-09FB7419314C}"/>
              </a:ext>
            </a:extLst>
          </p:cNvPr>
          <p:cNvSpPr>
            <a:spLocks noGrp="1"/>
          </p:cNvSpPr>
          <p:nvPr>
            <p:ph idx="1"/>
          </p:nvPr>
        </p:nvSpPr>
        <p:spPr>
          <a:xfrm>
            <a:off x="804672" y="2019300"/>
            <a:ext cx="6358128" cy="4035745"/>
          </a:xfrm>
        </p:spPr>
        <p:txBody>
          <a:bodyPr anchor="ctr">
            <a:normAutofit/>
          </a:bodyPr>
          <a:lstStyle/>
          <a:p>
            <a:pPr marL="342900" marR="0" lvl="0" indent="-342900" algn="just">
              <a:spcBef>
                <a:spcPts val="0"/>
              </a:spcBef>
              <a:spcAft>
                <a:spcPts val="0"/>
              </a:spcAft>
              <a:buFont typeface="Symbol" pitchFamily="2" charset="2"/>
              <a:buChar char=""/>
            </a:pPr>
            <a:r>
              <a:rPr lang="en-US" sz="2400" dirty="0">
                <a:solidFill>
                  <a:schemeClr val="tx2"/>
                </a:solidFill>
                <a:effectLst/>
                <a:latin typeface="Times New Roman" panose="02020603050405020304" pitchFamily="18" charset="0"/>
                <a:ea typeface="Times New Roman" panose="02020603050405020304" pitchFamily="18" charset="0"/>
              </a:rPr>
              <a:t>Why is it now a common norm to see data analysts and scientists holding key organizational positions and being assigned key organizational duties?</a:t>
            </a:r>
          </a:p>
          <a:p>
            <a:pPr marL="342900" marR="0" lvl="0" indent="-342900" algn="just">
              <a:spcBef>
                <a:spcPts val="0"/>
              </a:spcBef>
              <a:spcAft>
                <a:spcPts val="0"/>
              </a:spcAft>
              <a:buFont typeface="Symbol" pitchFamily="2" charset="2"/>
              <a:buChar char=""/>
            </a:pPr>
            <a:r>
              <a:rPr lang="en-US" sz="2400" dirty="0">
                <a:solidFill>
                  <a:schemeClr val="tx2"/>
                </a:solidFill>
                <a:effectLst/>
                <a:latin typeface="Times New Roman" panose="02020603050405020304" pitchFamily="18" charset="0"/>
                <a:ea typeface="Times New Roman" panose="02020603050405020304" pitchFamily="18" charset="0"/>
              </a:rPr>
              <a:t>The cost(s) associated with a lack of investments in good data analysis are much less in comparison to the missed opportunities to an organization, do you agree with the statement and why?</a:t>
            </a:r>
          </a:p>
          <a:p>
            <a:pPr marL="342900" marR="0" lvl="0" indent="-342900" algn="just">
              <a:spcBef>
                <a:spcPts val="0"/>
              </a:spcBef>
              <a:spcAft>
                <a:spcPts val="0"/>
              </a:spcAft>
              <a:buFont typeface="Symbol" pitchFamily="2" charset="2"/>
              <a:buChar char=""/>
            </a:pPr>
            <a:r>
              <a:rPr lang="en-US" sz="2400" dirty="0">
                <a:solidFill>
                  <a:schemeClr val="tx2"/>
                </a:solidFill>
                <a:effectLst/>
                <a:latin typeface="Times New Roman" panose="02020603050405020304" pitchFamily="18" charset="0"/>
                <a:ea typeface="Times New Roman" panose="02020603050405020304" pitchFamily="18" charset="0"/>
              </a:rPr>
              <a:t>What are the common effects of poor data quality?</a:t>
            </a:r>
          </a:p>
          <a:p>
            <a:endParaRPr lang="en-US" sz="1800" dirty="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Meeting">
            <a:extLst>
              <a:ext uri="{FF2B5EF4-FFF2-40B4-BE49-F238E27FC236}">
                <a16:creationId xmlns:a16="http://schemas.microsoft.com/office/drawing/2014/main" id="{60AB40B5-6C5B-17EE-A713-3F4D7418AC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8058" y="2837712"/>
            <a:ext cx="3217333" cy="3217333"/>
          </a:xfrm>
          <a:prstGeom prst="rect">
            <a:avLst/>
          </a:prstGeom>
        </p:spPr>
      </p:pic>
      <p:pic>
        <p:nvPicPr>
          <p:cNvPr id="4" name="Picture 2" descr="Sevenett | Education | Kent WA">
            <a:extLst>
              <a:ext uri="{FF2B5EF4-FFF2-40B4-BE49-F238E27FC236}">
                <a16:creationId xmlns:a16="http://schemas.microsoft.com/office/drawing/2014/main" id="{B8116265-D270-3B81-6933-3DA266A7A2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076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AAECD4-2376-F3DB-CD91-AE617660FE43}"/>
              </a:ext>
            </a:extLst>
          </p:cNvPr>
          <p:cNvSpPr>
            <a:spLocks noGrp="1"/>
          </p:cNvSpPr>
          <p:nvPr>
            <p:ph type="title"/>
          </p:nvPr>
        </p:nvSpPr>
        <p:spPr>
          <a:xfrm>
            <a:off x="2019300" y="538956"/>
            <a:ext cx="8985250" cy="1118394"/>
          </a:xfrm>
        </p:spPr>
        <p:txBody>
          <a:bodyPr anchor="t">
            <a:normAutofit/>
          </a:bodyPr>
          <a:lstStyle/>
          <a:p>
            <a:r>
              <a:rPr lang="en-US" sz="2800" b="1" i="1">
                <a:effectLst/>
                <a:latin typeface="Times New Roman" panose="02020603050405020304" pitchFamily="18" charset="0"/>
                <a:ea typeface="Times New Roman" panose="02020603050405020304" pitchFamily="18" charset="0"/>
              </a:rPr>
              <a:t>Case Study 2: Data Analysis for Supply Chain Optimization</a:t>
            </a:r>
            <a:br>
              <a:rPr lang="en-US" sz="2800">
                <a:effectLst/>
                <a:latin typeface="Times New Roman" panose="02020603050405020304" pitchFamily="18" charset="0"/>
                <a:ea typeface="Times New Roman" panose="02020603050405020304" pitchFamily="18" charset="0"/>
              </a:rPr>
            </a:br>
            <a:endParaRPr lang="en-US" sz="2800"/>
          </a:p>
        </p:txBody>
      </p:sp>
      <p:pic>
        <p:nvPicPr>
          <p:cNvPr id="7" name="Graphic 6" descr="Factory">
            <a:extLst>
              <a:ext uri="{FF2B5EF4-FFF2-40B4-BE49-F238E27FC236}">
                <a16:creationId xmlns:a16="http://schemas.microsoft.com/office/drawing/2014/main" id="{7C2A3CAD-F9AE-CD42-13B9-A66D96CDC7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3CE3384A-AE02-AF34-9C95-380D470255F8}"/>
              </a:ext>
            </a:extLst>
          </p:cNvPr>
          <p:cNvSpPr>
            <a:spLocks noGrp="1"/>
          </p:cNvSpPr>
          <p:nvPr>
            <p:ph idx="1"/>
          </p:nvPr>
        </p:nvSpPr>
        <p:spPr>
          <a:xfrm>
            <a:off x="1009650" y="1288257"/>
            <a:ext cx="9994900" cy="4814094"/>
          </a:xfrm>
        </p:spPr>
        <p:txBody>
          <a:bodyPr>
            <a:normAutofit/>
          </a:bodyPr>
          <a:lstStyle/>
          <a:p>
            <a:pPr marL="0" marR="0" indent="0" algn="just">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a:t>
            </a:r>
          </a:p>
          <a:p>
            <a:pPr marL="0" marR="0" indent="0" algn="just">
              <a:spcBef>
                <a:spcPts val="0"/>
              </a:spcBef>
              <a:spcAft>
                <a:spcPts val="0"/>
              </a:spcAft>
              <a:buNone/>
            </a:pPr>
            <a:r>
              <a:rPr lang="en-US" sz="2000" b="1" dirty="0">
                <a:effectLst/>
                <a:latin typeface="Times New Roman" panose="02020603050405020304" pitchFamily="18" charset="0"/>
                <a:ea typeface="Times New Roman" panose="02020603050405020304" pitchFamily="18" charset="0"/>
              </a:rPr>
              <a:t>Background:</a:t>
            </a:r>
            <a:r>
              <a:rPr lang="en-US" sz="2000" dirty="0">
                <a:effectLst/>
                <a:latin typeface="Times New Roman" panose="02020603050405020304" pitchFamily="18" charset="0"/>
                <a:ea typeface="Times New Roman" panose="02020603050405020304" pitchFamily="18" charset="0"/>
              </a:rPr>
              <a:t> </a:t>
            </a:r>
          </a:p>
          <a:p>
            <a:pPr marL="0" marR="0" indent="0" algn="just">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A manufacturing company is experiencing challenges in its supply chain management, resulting in inefficiencies, increased costs, and delays in delivering products to customers. They have a wealth of data related to inventory levels, production schedules, transportation, and supplier performance. The company aims to leverage data analysis techniques to identify bottlenecks, optimize inventory management, and improve overall decision-making in the supply chain.</a:t>
            </a:r>
          </a:p>
          <a:p>
            <a:pPr marL="0" marR="0" indent="0" algn="just">
              <a:spcBef>
                <a:spcPts val="0"/>
              </a:spcBef>
              <a:spcAft>
                <a:spcPts val="0"/>
              </a:spcAft>
              <a:buNone/>
            </a:pPr>
            <a:endParaRPr lang="en-US" sz="2000" b="1"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2000" b="1" dirty="0">
                <a:effectLst/>
                <a:latin typeface="Times New Roman" panose="02020603050405020304" pitchFamily="18" charset="0"/>
                <a:ea typeface="Times New Roman" panose="02020603050405020304" pitchFamily="18" charset="0"/>
              </a:rPr>
              <a:t>Objective:</a:t>
            </a:r>
            <a:r>
              <a:rPr lang="en-US" sz="2000" dirty="0">
                <a:effectLst/>
                <a:latin typeface="Times New Roman" panose="02020603050405020304" pitchFamily="18" charset="0"/>
                <a:ea typeface="Times New Roman" panose="02020603050405020304" pitchFamily="18" charset="0"/>
              </a:rPr>
              <a:t> </a:t>
            </a:r>
          </a:p>
          <a:p>
            <a:pPr marL="0" marR="0" indent="0" algn="just">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The objective is to utilize data analysis to identify areas of improvement within the supply chain, optimize inventory levels, streamline production schedules, and enhance decision-making processes to reduce costs and improve operational efficiency</a:t>
            </a:r>
          </a:p>
          <a:p>
            <a:pPr marL="342900" marR="0" lvl="0" indent="-342900" algn="just">
              <a:spcBef>
                <a:spcPts val="0"/>
              </a:spcBef>
              <a:spcAft>
                <a:spcPts val="0"/>
              </a:spcAft>
              <a:buFont typeface="Symbol" pitchFamily="2" charset="2"/>
              <a:buChar char=""/>
            </a:pPr>
            <a:r>
              <a:rPr lang="en-US" sz="2000" dirty="0">
                <a:effectLst/>
                <a:latin typeface="Times New Roman" panose="02020603050405020304" pitchFamily="18" charset="0"/>
                <a:ea typeface="Times New Roman" panose="02020603050405020304" pitchFamily="18" charset="0"/>
              </a:rPr>
              <a:t>Explain the approach you will employ to achieve the objective</a:t>
            </a:r>
          </a:p>
          <a:p>
            <a:pPr marL="342900" marR="0" lvl="0" indent="-342900" algn="just">
              <a:spcBef>
                <a:spcPts val="0"/>
              </a:spcBef>
              <a:spcAft>
                <a:spcPts val="0"/>
              </a:spcAft>
              <a:buFont typeface="Symbol" pitchFamily="2" charset="2"/>
              <a:buChar char=""/>
            </a:pPr>
            <a:r>
              <a:rPr lang="en-US" sz="2000" dirty="0">
                <a:effectLst/>
                <a:latin typeface="Times New Roman" panose="02020603050405020304" pitchFamily="18" charset="0"/>
                <a:ea typeface="Times New Roman" panose="02020603050405020304" pitchFamily="18" charset="0"/>
              </a:rPr>
              <a:t>What are the expected results?</a:t>
            </a:r>
          </a:p>
          <a:p>
            <a:endParaRPr lang="en-US" sz="2000" dirty="0"/>
          </a:p>
        </p:txBody>
      </p:sp>
      <p:pic>
        <p:nvPicPr>
          <p:cNvPr id="4" name="Picture 2" descr="Sevenett | Education | Kent WA">
            <a:extLst>
              <a:ext uri="{FF2B5EF4-FFF2-40B4-BE49-F238E27FC236}">
                <a16:creationId xmlns:a16="http://schemas.microsoft.com/office/drawing/2014/main" id="{F3C8236C-40D9-FAC7-91AC-F4B27B0695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85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AC7B9-FEA4-25B9-ED9C-7B3F06A81F87}"/>
              </a:ext>
            </a:extLst>
          </p:cNvPr>
          <p:cNvSpPr>
            <a:spLocks noGrp="1"/>
          </p:cNvSpPr>
          <p:nvPr>
            <p:ph type="title"/>
          </p:nvPr>
        </p:nvSpPr>
        <p:spPr>
          <a:xfrm>
            <a:off x="762000" y="1138265"/>
            <a:ext cx="5791199" cy="1401183"/>
          </a:xfrm>
        </p:spPr>
        <p:txBody>
          <a:bodyPr anchor="t">
            <a:normAutofit/>
          </a:bodyPr>
          <a:lstStyle/>
          <a:p>
            <a:r>
              <a:rPr lang="en-US" sz="3200"/>
              <a:t>Data Analytics in Decision-Making</a:t>
            </a:r>
            <a:br>
              <a:rPr lang="en-US" sz="3200">
                <a:effectLst/>
                <a:latin typeface="Times New Roman" panose="02020603050405020304" pitchFamily="18" charset="0"/>
                <a:ea typeface="Times New Roman" panose="02020603050405020304" pitchFamily="18" charset="0"/>
              </a:rPr>
            </a:br>
            <a:endParaRPr lang="en-US" sz="3200"/>
          </a:p>
        </p:txBody>
      </p:sp>
      <p:cxnSp>
        <p:nvCxnSpPr>
          <p:cNvPr id="10" name="Straight Connector 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9E64A7-01F4-F628-CA4F-6CE92777AED5}"/>
              </a:ext>
            </a:extLst>
          </p:cNvPr>
          <p:cNvSpPr>
            <a:spLocks noGrp="1"/>
          </p:cNvSpPr>
          <p:nvPr>
            <p:ph idx="1"/>
          </p:nvPr>
        </p:nvSpPr>
        <p:spPr>
          <a:xfrm>
            <a:off x="762000" y="1700246"/>
            <a:ext cx="6546575" cy="4453865"/>
          </a:xfrm>
        </p:spPr>
        <p:txBody>
          <a:bodyPr>
            <a:normAutofit/>
          </a:bodyPr>
          <a:lstStyle/>
          <a:p>
            <a:pPr marL="0" marR="0" lvl="0" indent="0" algn="just">
              <a:spcBef>
                <a:spcPts val="0"/>
              </a:spcBef>
              <a:spcAft>
                <a:spcPts val="0"/>
              </a:spcAft>
              <a:buNone/>
              <a:tabLst>
                <a:tab pos="457200" algn="l"/>
              </a:tabLst>
            </a:pPr>
            <a:r>
              <a:rPr lang="en-US" sz="1800" dirty="0"/>
              <a:t>Definition: Data analytics in decision-making involves the systematic analysis of data to inform and support the decision-making process across various domains.</a:t>
            </a:r>
          </a:p>
          <a:p>
            <a:pPr marL="0" marR="0" lvl="0" indent="0" algn="just">
              <a:spcBef>
                <a:spcPts val="0"/>
              </a:spcBef>
              <a:spcAft>
                <a:spcPts val="0"/>
              </a:spcAft>
              <a:buNone/>
              <a:tabLst>
                <a:tab pos="457200" algn="l"/>
              </a:tabLst>
            </a:pPr>
            <a:endParaRPr lang="en-US" sz="1800" dirty="0"/>
          </a:p>
          <a:p>
            <a:pPr marL="0" marR="0" lvl="0" indent="0" algn="just">
              <a:spcBef>
                <a:spcPts val="0"/>
              </a:spcBef>
              <a:spcAft>
                <a:spcPts val="0"/>
              </a:spcAft>
              <a:buNone/>
              <a:tabLst>
                <a:tab pos="457200" algn="l"/>
              </a:tabLst>
            </a:pPr>
            <a:r>
              <a:rPr lang="en-US" sz="1800" dirty="0"/>
              <a:t>Importance: In today's complex and data-rich environment, organizations rely on data analytics to make informed decisions, mitigate risks, seize opportunities, and drive strategic outcomes.</a:t>
            </a:r>
          </a:p>
          <a:p>
            <a:pPr marL="0" marR="0" lvl="0" indent="0" algn="just">
              <a:spcBef>
                <a:spcPts val="0"/>
              </a:spcBef>
              <a:spcAft>
                <a:spcPts val="0"/>
              </a:spcAft>
              <a:buNone/>
              <a:tabLst>
                <a:tab pos="457200" algn="l"/>
              </a:tabLst>
            </a:pPr>
            <a:endParaRPr lang="en-US" sz="1800" dirty="0"/>
          </a:p>
          <a:p>
            <a:pPr marL="0" marR="0" lvl="0" indent="0" algn="just">
              <a:spcBef>
                <a:spcPts val="0"/>
              </a:spcBef>
              <a:spcAft>
                <a:spcPts val="0"/>
              </a:spcAft>
              <a:buNone/>
              <a:tabLst>
                <a:tab pos="457200" algn="l"/>
              </a:tabLst>
            </a:pPr>
            <a:r>
              <a:rPr lang="en-US" sz="1800" dirty="0"/>
              <a:t>Role of Data Analytics:</a:t>
            </a:r>
          </a:p>
          <a:p>
            <a:pPr marL="742950" marR="0" lvl="1" indent="-285750" algn="just">
              <a:spcBef>
                <a:spcPts val="0"/>
              </a:spcBef>
              <a:spcAft>
                <a:spcPts val="0"/>
              </a:spcAft>
              <a:buSzPts val="1000"/>
              <a:buFont typeface="Symbol" pitchFamily="2" charset="2"/>
              <a:buChar char=""/>
              <a:tabLst>
                <a:tab pos="914400" algn="l"/>
              </a:tabLst>
            </a:pPr>
            <a:r>
              <a:rPr lang="en-US" sz="1800" dirty="0"/>
              <a:t>Provides insights: Helps uncover patterns, trends, and relationships within data to gain valuable insights.</a:t>
            </a:r>
          </a:p>
          <a:p>
            <a:pPr marL="742950" marR="0" lvl="1" indent="-285750" algn="just">
              <a:spcBef>
                <a:spcPts val="0"/>
              </a:spcBef>
              <a:spcAft>
                <a:spcPts val="0"/>
              </a:spcAft>
              <a:buSzPts val="1000"/>
              <a:buFont typeface="Symbol" pitchFamily="2" charset="2"/>
              <a:buChar char=""/>
              <a:tabLst>
                <a:tab pos="914400" algn="l"/>
              </a:tabLst>
            </a:pPr>
            <a:r>
              <a:rPr lang="en-US" sz="1800" dirty="0"/>
              <a:t>Improves decision quality: Enables evidence-based decision-making by providing relevant and timely information.</a:t>
            </a:r>
          </a:p>
          <a:p>
            <a:pPr marL="742950" marR="0" lvl="1" indent="-285750" algn="just">
              <a:spcBef>
                <a:spcPts val="0"/>
              </a:spcBef>
              <a:spcAft>
                <a:spcPts val="0"/>
              </a:spcAft>
              <a:buSzPts val="1000"/>
              <a:buFont typeface="Symbol" pitchFamily="2" charset="2"/>
              <a:buChar char=""/>
              <a:tabLst>
                <a:tab pos="914400" algn="l"/>
              </a:tabLst>
            </a:pPr>
            <a:r>
              <a:rPr lang="en-US" sz="1800" dirty="0"/>
              <a:t>Enhances efficiency: Streamlines decision-making processes and reduces uncertainty through data-driven analysis.</a:t>
            </a:r>
          </a:p>
          <a:p>
            <a:pPr marL="742950" marR="0" lvl="1" indent="-285750" algn="just">
              <a:spcBef>
                <a:spcPts val="0"/>
              </a:spcBef>
              <a:spcAft>
                <a:spcPts val="0"/>
              </a:spcAft>
              <a:buSzPts val="1000"/>
              <a:buFont typeface="Symbol" pitchFamily="2" charset="2"/>
              <a:buChar char=""/>
              <a:tabLst>
                <a:tab pos="914400" algn="l"/>
              </a:tabLst>
            </a:pPr>
            <a:r>
              <a:rPr lang="en-US" sz="1800" dirty="0"/>
              <a:t>Enables innovation: Facilitates the exploration of new ideas, opportunities, and strategies based on data-driven insights.</a:t>
            </a:r>
          </a:p>
          <a:p>
            <a:endParaRPr lang="en-US" sz="1400" dirty="0"/>
          </a:p>
        </p:txBody>
      </p:sp>
      <p:sp>
        <p:nvSpPr>
          <p:cNvPr id="12" name="Rectangle 11">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Venn Diagram">
            <a:extLst>
              <a:ext uri="{FF2B5EF4-FFF2-40B4-BE49-F238E27FC236}">
                <a16:creationId xmlns:a16="http://schemas.microsoft.com/office/drawing/2014/main" id="{41F13A19-EB4E-3723-7FF0-97E2A04927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4191" y="1700246"/>
            <a:ext cx="3452192" cy="3452192"/>
          </a:xfrm>
          <a:prstGeom prst="rect">
            <a:avLst/>
          </a:prstGeom>
        </p:spPr>
      </p:pic>
      <p:pic>
        <p:nvPicPr>
          <p:cNvPr id="4" name="Picture 2" descr="Sevenett | Education | Kent WA">
            <a:extLst>
              <a:ext uri="{FF2B5EF4-FFF2-40B4-BE49-F238E27FC236}">
                <a16:creationId xmlns:a16="http://schemas.microsoft.com/office/drawing/2014/main" id="{3D9D7871-3369-669D-AED7-0B6425D3E0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452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CF4293-02B4-5F94-4EFD-4C6190C8B1BB}"/>
              </a:ext>
            </a:extLst>
          </p:cNvPr>
          <p:cNvSpPr>
            <a:spLocks noGrp="1"/>
          </p:cNvSpPr>
          <p:nvPr>
            <p:ph type="title"/>
          </p:nvPr>
        </p:nvSpPr>
        <p:spPr>
          <a:xfrm>
            <a:off x="1164414" y="543798"/>
            <a:ext cx="9829800" cy="1254955"/>
          </a:xfrm>
        </p:spPr>
        <p:txBody>
          <a:bodyPr anchor="b">
            <a:normAutofit/>
          </a:bodyPr>
          <a:lstStyle/>
          <a:p>
            <a:pPr algn="ctr"/>
            <a:r>
              <a:rPr lang="en-US" sz="3600" dirty="0">
                <a:solidFill>
                  <a:schemeClr val="tx2"/>
                </a:solidFill>
              </a:rPr>
              <a:t>Applications of Data Analytics in Decision-Making</a:t>
            </a:r>
            <a:br>
              <a:rPr lang="en-US" sz="3600" dirty="0">
                <a:solidFill>
                  <a:schemeClr val="tx2"/>
                </a:solidFill>
              </a:rPr>
            </a:br>
            <a:endParaRPr lang="en-US" sz="3600" dirty="0">
              <a:solidFill>
                <a:schemeClr val="tx2"/>
              </a:solidFill>
            </a:endParaRP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EA6FF61-371B-5A31-0DA7-31E3693E2420}"/>
              </a:ext>
            </a:extLst>
          </p:cNvPr>
          <p:cNvSpPr>
            <a:spLocks noGrp="1"/>
          </p:cNvSpPr>
          <p:nvPr>
            <p:ph idx="1"/>
          </p:nvPr>
        </p:nvSpPr>
        <p:spPr>
          <a:xfrm>
            <a:off x="804672" y="1473200"/>
            <a:ext cx="8225028" cy="5232400"/>
          </a:xfrm>
        </p:spPr>
        <p:txBody>
          <a:bodyPr anchor="ctr">
            <a:normAutofit/>
          </a:bodyPr>
          <a:lstStyle/>
          <a:p>
            <a:pPr marL="0" marR="0" lvl="0" indent="0" algn="just">
              <a:spcBef>
                <a:spcPts val="0"/>
              </a:spcBef>
              <a:spcAft>
                <a:spcPts val="0"/>
              </a:spcAft>
              <a:buNone/>
              <a:tabLst>
                <a:tab pos="457200" algn="l"/>
              </a:tabLst>
            </a:pPr>
            <a:r>
              <a:rPr lang="en-US" sz="1600" dirty="0">
                <a:solidFill>
                  <a:schemeClr val="tx2"/>
                </a:solidFill>
              </a:rPr>
              <a:t>Business Decision-Making:</a:t>
            </a:r>
          </a:p>
          <a:p>
            <a:pPr marL="742950" marR="0" lvl="1" indent="-285750" algn="just">
              <a:spcBef>
                <a:spcPts val="0"/>
              </a:spcBef>
              <a:spcAft>
                <a:spcPts val="0"/>
              </a:spcAft>
              <a:buSzPts val="1000"/>
              <a:buFont typeface="Symbol" pitchFamily="2" charset="2"/>
              <a:buChar char=""/>
              <a:tabLst>
                <a:tab pos="914400" algn="l"/>
              </a:tabLst>
            </a:pPr>
            <a:r>
              <a:rPr lang="en-US" sz="1600" dirty="0">
                <a:solidFill>
                  <a:schemeClr val="tx2"/>
                </a:solidFill>
              </a:rPr>
              <a:t>Market analysis: Understand customer preferences, market trends, and competitive dynamics to guide product development and marketing strategies.</a:t>
            </a:r>
          </a:p>
          <a:p>
            <a:pPr marL="742950" marR="0" lvl="1" indent="-285750" algn="just">
              <a:spcBef>
                <a:spcPts val="0"/>
              </a:spcBef>
              <a:spcAft>
                <a:spcPts val="0"/>
              </a:spcAft>
              <a:buSzPts val="1000"/>
              <a:buFont typeface="Symbol" pitchFamily="2" charset="2"/>
              <a:buChar char=""/>
              <a:tabLst>
                <a:tab pos="914400" algn="l"/>
              </a:tabLst>
            </a:pPr>
            <a:r>
              <a:rPr lang="en-US" sz="1600" dirty="0">
                <a:solidFill>
                  <a:schemeClr val="tx2"/>
                </a:solidFill>
              </a:rPr>
              <a:t>Operational optimization: Improve efficiency, resource allocation, and supply chain management to reduce costs and enhance productivity.</a:t>
            </a:r>
          </a:p>
          <a:p>
            <a:pPr marL="742950" marR="0" lvl="1" indent="-285750" algn="just">
              <a:spcBef>
                <a:spcPts val="0"/>
              </a:spcBef>
              <a:spcAft>
                <a:spcPts val="0"/>
              </a:spcAft>
              <a:buSzPts val="1000"/>
              <a:buFont typeface="Symbol" pitchFamily="2" charset="2"/>
              <a:buChar char=""/>
              <a:tabLst>
                <a:tab pos="914400" algn="l"/>
              </a:tabLst>
            </a:pPr>
            <a:r>
              <a:rPr lang="en-US" sz="1600" dirty="0">
                <a:solidFill>
                  <a:schemeClr val="tx2"/>
                </a:solidFill>
              </a:rPr>
              <a:t>Risk management: Identify and mitigate risks related to financial, operational, and strategic decisions.</a:t>
            </a:r>
          </a:p>
          <a:p>
            <a:pPr marL="0" marR="0" lvl="0" indent="0" algn="just">
              <a:spcBef>
                <a:spcPts val="0"/>
              </a:spcBef>
              <a:spcAft>
                <a:spcPts val="0"/>
              </a:spcAft>
              <a:buNone/>
              <a:tabLst>
                <a:tab pos="457200" algn="l"/>
              </a:tabLst>
            </a:pPr>
            <a:r>
              <a:rPr lang="en-US" sz="1600" dirty="0">
                <a:solidFill>
                  <a:schemeClr val="tx2"/>
                </a:solidFill>
              </a:rPr>
              <a:t>Healthcare Decision-Making:</a:t>
            </a:r>
          </a:p>
          <a:p>
            <a:pPr marL="742950" marR="0" lvl="1" indent="-285750" algn="just">
              <a:spcBef>
                <a:spcPts val="0"/>
              </a:spcBef>
              <a:spcAft>
                <a:spcPts val="0"/>
              </a:spcAft>
              <a:buSzPts val="1000"/>
              <a:buFont typeface="Symbol" pitchFamily="2" charset="2"/>
              <a:buChar char=""/>
              <a:tabLst>
                <a:tab pos="914400" algn="l"/>
              </a:tabLst>
            </a:pPr>
            <a:r>
              <a:rPr lang="en-US" sz="1600" dirty="0">
                <a:solidFill>
                  <a:schemeClr val="tx2"/>
                </a:solidFill>
              </a:rPr>
              <a:t>Clinical decision support: Assist healthcare professionals in diagnosis, treatment planning, and patient care management.</a:t>
            </a:r>
          </a:p>
          <a:p>
            <a:pPr marL="742950" marR="0" lvl="1" indent="-285750" algn="just">
              <a:spcBef>
                <a:spcPts val="0"/>
              </a:spcBef>
              <a:spcAft>
                <a:spcPts val="0"/>
              </a:spcAft>
              <a:buSzPts val="1000"/>
              <a:buFont typeface="Symbol" pitchFamily="2" charset="2"/>
              <a:buChar char=""/>
              <a:tabLst>
                <a:tab pos="914400" algn="l"/>
              </a:tabLst>
            </a:pPr>
            <a:r>
              <a:rPr lang="en-US" sz="1600" dirty="0">
                <a:solidFill>
                  <a:schemeClr val="tx2"/>
                </a:solidFill>
              </a:rPr>
              <a:t>Public health surveillance: Monitor disease outbreaks, trends in health indicators, and healthcare utilization patterns to inform public health policies and interventions.</a:t>
            </a:r>
          </a:p>
          <a:p>
            <a:pPr marL="742950" marR="0" lvl="1" indent="-285750" algn="just">
              <a:spcBef>
                <a:spcPts val="0"/>
              </a:spcBef>
              <a:spcAft>
                <a:spcPts val="0"/>
              </a:spcAft>
              <a:buSzPts val="1000"/>
              <a:buFont typeface="Symbol" pitchFamily="2" charset="2"/>
              <a:buChar char=""/>
              <a:tabLst>
                <a:tab pos="914400" algn="l"/>
              </a:tabLst>
            </a:pPr>
            <a:r>
              <a:rPr lang="en-US" sz="1600" dirty="0">
                <a:solidFill>
                  <a:schemeClr val="tx2"/>
                </a:solidFill>
              </a:rPr>
              <a:t>Healthcare resource allocation: Optimize resource allocation, capacity planning, and staffing decisions to improve healthcare delivery and patient outcomes.</a:t>
            </a:r>
          </a:p>
          <a:p>
            <a:pPr marL="0" marR="0" lvl="0" indent="0" algn="just">
              <a:spcBef>
                <a:spcPts val="0"/>
              </a:spcBef>
              <a:spcAft>
                <a:spcPts val="0"/>
              </a:spcAft>
              <a:buNone/>
              <a:tabLst>
                <a:tab pos="457200" algn="l"/>
              </a:tabLst>
            </a:pPr>
            <a:r>
              <a:rPr lang="en-US" sz="1600" dirty="0">
                <a:solidFill>
                  <a:schemeClr val="tx2"/>
                </a:solidFill>
              </a:rPr>
              <a:t>Financial Decision-Making:</a:t>
            </a:r>
          </a:p>
          <a:p>
            <a:pPr marL="742950" marR="0" lvl="1" indent="-285750" algn="just">
              <a:spcBef>
                <a:spcPts val="0"/>
              </a:spcBef>
              <a:spcAft>
                <a:spcPts val="0"/>
              </a:spcAft>
              <a:buSzPts val="1000"/>
              <a:buFont typeface="Symbol" pitchFamily="2" charset="2"/>
              <a:buChar char=""/>
              <a:tabLst>
                <a:tab pos="914400" algn="l"/>
              </a:tabLst>
            </a:pPr>
            <a:r>
              <a:rPr lang="en-US" sz="1600" dirty="0">
                <a:solidFill>
                  <a:schemeClr val="tx2"/>
                </a:solidFill>
              </a:rPr>
              <a:t>Investment analysis: Evaluate investment opportunities, assess risks, and optimize portfolio allocation based on market trends and financial data.</a:t>
            </a:r>
          </a:p>
          <a:p>
            <a:pPr marL="742950" marR="0" lvl="1" indent="-285750" algn="just">
              <a:spcBef>
                <a:spcPts val="0"/>
              </a:spcBef>
              <a:spcAft>
                <a:spcPts val="0"/>
              </a:spcAft>
              <a:buSzPts val="1000"/>
              <a:buFont typeface="Symbol" pitchFamily="2" charset="2"/>
              <a:buChar char=""/>
              <a:tabLst>
                <a:tab pos="914400" algn="l"/>
              </a:tabLst>
            </a:pPr>
            <a:r>
              <a:rPr lang="en-US" sz="1600" dirty="0">
                <a:solidFill>
                  <a:schemeClr val="tx2"/>
                </a:solidFill>
              </a:rPr>
              <a:t>Credit risk assessment: Assess creditworthiness, predict default probabilities, and manage credit risk in lending and financial services.</a:t>
            </a:r>
          </a:p>
          <a:p>
            <a:pPr marL="742950" marR="0" lvl="1" indent="-285750" algn="just">
              <a:spcBef>
                <a:spcPts val="0"/>
              </a:spcBef>
              <a:spcAft>
                <a:spcPts val="0"/>
              </a:spcAft>
              <a:buSzPts val="1000"/>
              <a:buFont typeface="Symbol" pitchFamily="2" charset="2"/>
              <a:buChar char=""/>
              <a:tabLst>
                <a:tab pos="914400" algn="l"/>
              </a:tabLst>
            </a:pPr>
            <a:r>
              <a:rPr lang="en-US" sz="1600" dirty="0">
                <a:solidFill>
                  <a:schemeClr val="tx2"/>
                </a:solidFill>
              </a:rPr>
              <a:t>Fraud detection: Identify fraudulent activities, anomalies, and patterns indicative of fraudulent behavior to prevent financial losses.</a:t>
            </a:r>
          </a:p>
          <a:p>
            <a:endParaRPr lang="en-US" sz="1000" dirty="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Bar chart">
            <a:extLst>
              <a:ext uri="{FF2B5EF4-FFF2-40B4-BE49-F238E27FC236}">
                <a16:creationId xmlns:a16="http://schemas.microsoft.com/office/drawing/2014/main" id="{A31F3EC8-4DD4-41C5-5393-9048B20F12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88327" y="2413475"/>
            <a:ext cx="2644740" cy="3217333"/>
          </a:xfrm>
          <a:prstGeom prst="rect">
            <a:avLst/>
          </a:prstGeom>
        </p:spPr>
      </p:pic>
      <p:pic>
        <p:nvPicPr>
          <p:cNvPr id="4" name="Picture 2" descr="Sevenett | Education | Kent WA">
            <a:extLst>
              <a:ext uri="{FF2B5EF4-FFF2-40B4-BE49-F238E27FC236}">
                <a16:creationId xmlns:a16="http://schemas.microsoft.com/office/drawing/2014/main" id="{2C63F7A6-6991-640C-D496-7BD17E2F50E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613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ADBF59-AD70-A714-2D95-AE4B610DDC17}"/>
              </a:ext>
            </a:extLst>
          </p:cNvPr>
          <p:cNvSpPr>
            <a:spLocks noGrp="1"/>
          </p:cNvSpPr>
          <p:nvPr>
            <p:ph type="title"/>
          </p:nvPr>
        </p:nvSpPr>
        <p:spPr>
          <a:xfrm>
            <a:off x="595033" y="841801"/>
            <a:ext cx="9829800" cy="990600"/>
          </a:xfrm>
        </p:spPr>
        <p:txBody>
          <a:bodyPr anchor="b">
            <a:normAutofit/>
          </a:bodyPr>
          <a:lstStyle/>
          <a:p>
            <a:pPr algn="ctr"/>
            <a:r>
              <a:rPr lang="en-US" sz="2800" dirty="0">
                <a:solidFill>
                  <a:schemeClr val="tx2"/>
                </a:solidFill>
              </a:rPr>
              <a:t>DA Ethical Considerations and Social Implications</a:t>
            </a:r>
            <a:br>
              <a:rPr lang="en-US" sz="2800" dirty="0">
                <a:solidFill>
                  <a:schemeClr val="tx2"/>
                </a:solidFill>
              </a:rPr>
            </a:br>
            <a:endParaRPr lang="en-US" sz="2800" dirty="0">
              <a:solidFill>
                <a:schemeClr val="tx2"/>
              </a:solidFill>
            </a:endParaRP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6B4197E-E392-C298-6A2C-1C469B24DFBB}"/>
              </a:ext>
            </a:extLst>
          </p:cNvPr>
          <p:cNvSpPr>
            <a:spLocks noGrp="1"/>
          </p:cNvSpPr>
          <p:nvPr>
            <p:ph idx="1"/>
          </p:nvPr>
        </p:nvSpPr>
        <p:spPr>
          <a:xfrm>
            <a:off x="804671" y="1435100"/>
            <a:ext cx="6853429" cy="4619945"/>
          </a:xfrm>
        </p:spPr>
        <p:txBody>
          <a:bodyPr anchor="ctr">
            <a:normAutofit fontScale="92500" lnSpcReduction="10000"/>
          </a:bodyPr>
          <a:lstStyle/>
          <a:p>
            <a:pPr marL="0" marR="0" indent="0">
              <a:spcBef>
                <a:spcPts val="1500"/>
              </a:spcBef>
              <a:spcAft>
                <a:spcPts val="1500"/>
              </a:spcAft>
              <a:buNone/>
            </a:pPr>
            <a:endParaRPr lang="en-US" sz="1100" dirty="0">
              <a:solidFill>
                <a:schemeClr val="tx2"/>
              </a:solidFill>
            </a:endParaRPr>
          </a:p>
          <a:p>
            <a:pPr marL="342900" marR="0" lvl="0" indent="-342900" algn="just">
              <a:spcBef>
                <a:spcPts val="0"/>
              </a:spcBef>
              <a:spcAft>
                <a:spcPts val="0"/>
              </a:spcAft>
              <a:buFont typeface="+mj-lt"/>
              <a:buAutoNum type="arabicPeriod"/>
              <a:tabLst>
                <a:tab pos="457200" algn="l"/>
              </a:tabLst>
            </a:pPr>
            <a:r>
              <a:rPr lang="en-US" sz="2000" dirty="0">
                <a:solidFill>
                  <a:schemeClr val="tx2"/>
                </a:solidFill>
              </a:rPr>
              <a:t>Security: Implement measures to protect data from unauthorized access, breaches, and cyber threats.</a:t>
            </a:r>
          </a:p>
          <a:p>
            <a:pPr marL="342900" indent="-342900" algn="just">
              <a:spcBef>
                <a:spcPts val="0"/>
              </a:spcBef>
              <a:buFont typeface="+mj-lt"/>
              <a:buAutoNum type="arabicPeriod"/>
              <a:tabLst>
                <a:tab pos="457200" algn="l"/>
              </a:tabLst>
            </a:pPr>
            <a:r>
              <a:rPr lang="en-US" sz="2000" dirty="0">
                <a:solidFill>
                  <a:schemeClr val="tx2"/>
                </a:solidFill>
              </a:rPr>
              <a:t>Privacy and Data Protection: Safeguard individuals' privacy rights and ensure responsible use of personal data in decision-making processes. Ensure the ethical and legal use of data, respecting individuals' privacy rights and maintaining confidentiality.</a:t>
            </a:r>
          </a:p>
          <a:p>
            <a:pPr marL="342900" marR="0" lvl="0" indent="-342900" algn="just">
              <a:spcBef>
                <a:spcPts val="0"/>
              </a:spcBef>
              <a:spcAft>
                <a:spcPts val="0"/>
              </a:spcAft>
              <a:buFont typeface="+mj-lt"/>
              <a:buAutoNum type="arabicPeriod"/>
              <a:tabLst>
                <a:tab pos="457200" algn="l"/>
              </a:tabLst>
            </a:pPr>
            <a:r>
              <a:rPr lang="en-US" sz="2000" dirty="0">
                <a:solidFill>
                  <a:schemeClr val="tx2"/>
                </a:solidFill>
              </a:rPr>
              <a:t>Bias and Fairness: Address biases in data, algorithms, and decision models to promote fairness, equity, and transparency in decision-making.</a:t>
            </a:r>
          </a:p>
          <a:p>
            <a:pPr marL="342900" marR="0" lvl="0" indent="-342900" algn="just">
              <a:spcBef>
                <a:spcPts val="0"/>
              </a:spcBef>
              <a:spcAft>
                <a:spcPts val="0"/>
              </a:spcAft>
              <a:buFont typeface="+mj-lt"/>
              <a:buAutoNum type="arabicPeriod"/>
              <a:tabLst>
                <a:tab pos="457200" algn="l"/>
              </a:tabLst>
            </a:pPr>
            <a:r>
              <a:rPr lang="en-US" sz="2000" dirty="0">
                <a:solidFill>
                  <a:schemeClr val="tx2"/>
                </a:solidFill>
              </a:rPr>
              <a:t>Accountability and Transparency: Establish clear accountability mechanisms and transparent decision-making processes to build trust and credibility. Provide transparency in data collection, analysis, and decision-making to build trust and accountability</a:t>
            </a:r>
          </a:p>
          <a:p>
            <a:pPr marL="342900" marR="0" lvl="0" indent="-342900" algn="just">
              <a:spcBef>
                <a:spcPts val="0"/>
              </a:spcBef>
              <a:spcAft>
                <a:spcPts val="0"/>
              </a:spcAft>
              <a:buFont typeface="+mj-lt"/>
              <a:buAutoNum type="arabicPeriod"/>
              <a:tabLst>
                <a:tab pos="457200" algn="l"/>
              </a:tabLst>
            </a:pPr>
            <a:r>
              <a:rPr lang="en-US" sz="2000" dirty="0">
                <a:solidFill>
                  <a:schemeClr val="tx2"/>
                </a:solidFill>
              </a:rPr>
              <a:t>Social Impact: Consider the broader social, ethical, and environmental implications of decisions and their potential consequences on stakeholders and society.</a:t>
            </a:r>
          </a:p>
          <a:p>
            <a:endParaRPr lang="en-US" sz="1100" dirty="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Laptop Secure">
            <a:extLst>
              <a:ext uri="{FF2B5EF4-FFF2-40B4-BE49-F238E27FC236}">
                <a16:creationId xmlns:a16="http://schemas.microsoft.com/office/drawing/2014/main" id="{AFC3F5B0-B9A5-D796-CCEE-11A8EF873B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8058" y="2837712"/>
            <a:ext cx="3217333" cy="3217333"/>
          </a:xfrm>
          <a:prstGeom prst="rect">
            <a:avLst/>
          </a:prstGeom>
        </p:spPr>
      </p:pic>
      <p:pic>
        <p:nvPicPr>
          <p:cNvPr id="4" name="Picture 2" descr="Sevenett | Education | Kent WA">
            <a:extLst>
              <a:ext uri="{FF2B5EF4-FFF2-40B4-BE49-F238E27FC236}">
                <a16:creationId xmlns:a16="http://schemas.microsoft.com/office/drawing/2014/main" id="{1C205CF0-3FDA-1B71-B26C-CEA766E3F2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301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2FBA93-9D14-BDC2-E12C-EC04C19583A7}"/>
              </a:ext>
            </a:extLst>
          </p:cNvPr>
          <p:cNvSpPr>
            <a:spLocks noGrp="1"/>
          </p:cNvSpPr>
          <p:nvPr>
            <p:ph type="title"/>
          </p:nvPr>
        </p:nvSpPr>
        <p:spPr>
          <a:xfrm>
            <a:off x="1180947" y="822935"/>
            <a:ext cx="9829800" cy="1325880"/>
          </a:xfrm>
        </p:spPr>
        <p:txBody>
          <a:bodyPr anchor="b">
            <a:normAutofit/>
          </a:bodyPr>
          <a:lstStyle/>
          <a:p>
            <a:pPr algn="ctr"/>
            <a:r>
              <a:rPr lang="en-US" sz="3600" dirty="0">
                <a:solidFill>
                  <a:schemeClr val="tx2"/>
                </a:solidFill>
              </a:rPr>
              <a:t>Tools and Software used in Data Analytics</a:t>
            </a:r>
            <a:br>
              <a:rPr lang="en-US" sz="3600" dirty="0">
                <a:solidFill>
                  <a:schemeClr val="tx2"/>
                </a:solidFill>
              </a:rPr>
            </a:br>
            <a:endParaRPr lang="en-US" sz="3600" dirty="0">
              <a:solidFill>
                <a:schemeClr val="tx2"/>
              </a:solidFill>
            </a:endParaRP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85666C2-97DB-BE04-7A9C-D77C6C8BB9FD}"/>
              </a:ext>
            </a:extLst>
          </p:cNvPr>
          <p:cNvSpPr>
            <a:spLocks noGrp="1"/>
          </p:cNvSpPr>
          <p:nvPr>
            <p:ph idx="1"/>
          </p:nvPr>
        </p:nvSpPr>
        <p:spPr>
          <a:xfrm>
            <a:off x="804672" y="2006600"/>
            <a:ext cx="6751828" cy="4048445"/>
          </a:xfrm>
        </p:spPr>
        <p:txBody>
          <a:bodyPr anchor="ctr">
            <a:normAutofit/>
          </a:bodyPr>
          <a:lstStyle/>
          <a:p>
            <a:pPr marL="0" marR="0" algn="just">
              <a:spcBef>
                <a:spcPts val="1500"/>
              </a:spcBef>
              <a:spcAft>
                <a:spcPts val="1500"/>
              </a:spcAft>
            </a:pPr>
            <a:r>
              <a:rPr lang="en-US" sz="2000" dirty="0">
                <a:solidFill>
                  <a:schemeClr val="tx2"/>
                </a:solidFill>
              </a:rPr>
              <a:t>Importance of Tools and Software: Data analytics relies heavily on specialized tools and software to collect, process, analyze, and visualize data effectively.</a:t>
            </a:r>
          </a:p>
          <a:p>
            <a:pPr marL="0" marR="0" algn="just">
              <a:spcBef>
                <a:spcPts val="1500"/>
              </a:spcBef>
              <a:spcAft>
                <a:spcPts val="1500"/>
              </a:spcAft>
            </a:pPr>
            <a:r>
              <a:rPr lang="en-US" sz="2000" dirty="0">
                <a:solidFill>
                  <a:schemeClr val="tx2"/>
                </a:solidFill>
              </a:rPr>
              <a:t>Key Considerations: When selecting tools, factors such as ease of use, scalability, compatibility with data sources, and available features play crucial roles in decision-making</a:t>
            </a:r>
          </a:p>
          <a:p>
            <a:pPr marL="0" marR="0" indent="0">
              <a:spcBef>
                <a:spcPts val="0"/>
              </a:spcBef>
              <a:spcAft>
                <a:spcPts val="0"/>
              </a:spcAft>
              <a:buNone/>
            </a:pPr>
            <a:endParaRPr lang="en-US" sz="1800" dirty="0">
              <a:solidFill>
                <a:schemeClr val="tx2"/>
              </a:solidFill>
            </a:endParaRPr>
          </a:p>
          <a:p>
            <a:endParaRPr lang="en-US" sz="1800" dirty="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Playbook">
            <a:extLst>
              <a:ext uri="{FF2B5EF4-FFF2-40B4-BE49-F238E27FC236}">
                <a16:creationId xmlns:a16="http://schemas.microsoft.com/office/drawing/2014/main" id="{D01BA597-EEF6-3D66-BF0C-C2CE13BFA4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8058" y="2837712"/>
            <a:ext cx="3217333" cy="3217333"/>
          </a:xfrm>
          <a:prstGeom prst="rect">
            <a:avLst/>
          </a:prstGeom>
        </p:spPr>
      </p:pic>
      <p:pic>
        <p:nvPicPr>
          <p:cNvPr id="4" name="Picture 2" descr="Sevenett | Education | Kent WA">
            <a:extLst>
              <a:ext uri="{FF2B5EF4-FFF2-40B4-BE49-F238E27FC236}">
                <a16:creationId xmlns:a16="http://schemas.microsoft.com/office/drawing/2014/main" id="{989494DD-7818-6940-9C7B-DDDCFE321A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930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7F140-B84D-FB07-C295-CD8CD2570291}"/>
              </a:ext>
            </a:extLst>
          </p:cNvPr>
          <p:cNvSpPr>
            <a:spLocks noGrp="1"/>
          </p:cNvSpPr>
          <p:nvPr>
            <p:ph type="title"/>
          </p:nvPr>
        </p:nvSpPr>
        <p:spPr>
          <a:xfrm>
            <a:off x="4991288" y="802955"/>
            <a:ext cx="6080793" cy="886145"/>
          </a:xfrm>
        </p:spPr>
        <p:txBody>
          <a:bodyPr>
            <a:normAutofit fontScale="90000"/>
          </a:bodyPr>
          <a:lstStyle/>
          <a:p>
            <a:r>
              <a:rPr lang="en-US" sz="3300" dirty="0">
                <a:solidFill>
                  <a:schemeClr val="tx2"/>
                </a:solidFill>
              </a:rPr>
              <a:t>Data Collection and Storage Tools</a:t>
            </a:r>
            <a:br>
              <a:rPr lang="en-US" sz="3300" dirty="0">
                <a:solidFill>
                  <a:schemeClr val="tx2"/>
                </a:solidFill>
              </a:rPr>
            </a:br>
            <a:endParaRPr lang="en-US" sz="3300" dirty="0">
              <a:solidFill>
                <a:schemeClr val="tx2"/>
              </a:solidFill>
            </a:endParaRPr>
          </a:p>
        </p:txBody>
      </p:sp>
      <p:pic>
        <p:nvPicPr>
          <p:cNvPr id="7" name="Graphic 6" descr="Database">
            <a:extLst>
              <a:ext uri="{FF2B5EF4-FFF2-40B4-BE49-F238E27FC236}">
                <a16:creationId xmlns:a16="http://schemas.microsoft.com/office/drawing/2014/main" id="{046E5A16-6A77-0DBE-3585-9B77318AE8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6995F1F0-744A-9C23-D576-A00D17B59057}"/>
              </a:ext>
            </a:extLst>
          </p:cNvPr>
          <p:cNvSpPr>
            <a:spLocks noGrp="1"/>
          </p:cNvSpPr>
          <p:nvPr>
            <p:ph idx="1"/>
          </p:nvPr>
        </p:nvSpPr>
        <p:spPr>
          <a:xfrm>
            <a:off x="4813300" y="1793846"/>
            <a:ext cx="7035800" cy="4267125"/>
          </a:xfrm>
        </p:spPr>
        <p:txBody>
          <a:bodyPr anchor="ctr">
            <a:normAutofit/>
          </a:bodyPr>
          <a:lstStyle/>
          <a:p>
            <a:pPr marL="0" marR="0" lvl="0" indent="0" algn="just">
              <a:spcBef>
                <a:spcPts val="0"/>
              </a:spcBef>
              <a:spcAft>
                <a:spcPts val="0"/>
              </a:spcAft>
              <a:buNone/>
              <a:tabLst>
                <a:tab pos="457200" algn="l"/>
              </a:tabLst>
            </a:pPr>
            <a:r>
              <a:rPr lang="en-US" sz="1800" dirty="0">
                <a:solidFill>
                  <a:schemeClr val="tx2"/>
                </a:solidFill>
              </a:rPr>
              <a:t>SQL (Structured Query Language) Databases:</a:t>
            </a:r>
          </a:p>
          <a:p>
            <a:pPr marL="742950" marR="0" lvl="1" indent="-285750" algn="just">
              <a:spcBef>
                <a:spcPts val="0"/>
              </a:spcBef>
              <a:spcAft>
                <a:spcPts val="0"/>
              </a:spcAft>
              <a:buSzPts val="1000"/>
              <a:buFont typeface="Symbol" pitchFamily="2" charset="2"/>
              <a:buChar char=""/>
              <a:tabLst>
                <a:tab pos="914400" algn="l"/>
              </a:tabLst>
            </a:pPr>
            <a:r>
              <a:rPr lang="en-US" sz="1800" dirty="0">
                <a:solidFill>
                  <a:schemeClr val="tx2"/>
                </a:solidFill>
              </a:rPr>
              <a:t>Examples: MySQL, PostgreSQL, Microsoft SQL Server</a:t>
            </a:r>
          </a:p>
          <a:p>
            <a:pPr marL="742950" marR="0" lvl="1" indent="-285750" algn="just">
              <a:spcBef>
                <a:spcPts val="0"/>
              </a:spcBef>
              <a:spcAft>
                <a:spcPts val="0"/>
              </a:spcAft>
              <a:buSzPts val="1000"/>
              <a:buFont typeface="Symbol" pitchFamily="2" charset="2"/>
              <a:buChar char=""/>
              <a:tabLst>
                <a:tab pos="914400" algn="l"/>
              </a:tabLst>
            </a:pPr>
            <a:r>
              <a:rPr lang="en-US" sz="1800" dirty="0">
                <a:solidFill>
                  <a:schemeClr val="tx2"/>
                </a:solidFill>
              </a:rPr>
              <a:t>Functionality: Enables efficient storage and retrieval of structured data, supports complex queries and transactions.</a:t>
            </a:r>
          </a:p>
          <a:p>
            <a:pPr marL="0" marR="0" lvl="0" indent="0" algn="just">
              <a:spcBef>
                <a:spcPts val="0"/>
              </a:spcBef>
              <a:spcAft>
                <a:spcPts val="0"/>
              </a:spcAft>
              <a:buNone/>
              <a:tabLst>
                <a:tab pos="457200" algn="l"/>
              </a:tabLst>
            </a:pPr>
            <a:r>
              <a:rPr lang="en-US" sz="1800" dirty="0">
                <a:solidFill>
                  <a:schemeClr val="tx2"/>
                </a:solidFill>
              </a:rPr>
              <a:t>NoSQL Databases:</a:t>
            </a:r>
          </a:p>
          <a:p>
            <a:pPr marL="742950" marR="0" lvl="1" indent="-285750" algn="just">
              <a:spcBef>
                <a:spcPts val="0"/>
              </a:spcBef>
              <a:spcAft>
                <a:spcPts val="0"/>
              </a:spcAft>
              <a:buSzPts val="1000"/>
              <a:buFont typeface="Symbol" pitchFamily="2" charset="2"/>
              <a:buChar char=""/>
              <a:tabLst>
                <a:tab pos="914400" algn="l"/>
              </a:tabLst>
            </a:pPr>
            <a:r>
              <a:rPr lang="en-US" sz="1800" dirty="0">
                <a:solidFill>
                  <a:schemeClr val="tx2"/>
                </a:solidFill>
              </a:rPr>
              <a:t>Examples: MongoDB, Cassandra, Redis</a:t>
            </a:r>
          </a:p>
          <a:p>
            <a:pPr marL="742950" marR="0" lvl="1" indent="-285750" algn="just">
              <a:spcBef>
                <a:spcPts val="0"/>
              </a:spcBef>
              <a:spcAft>
                <a:spcPts val="0"/>
              </a:spcAft>
              <a:buSzPts val="1000"/>
              <a:buFont typeface="Symbol" pitchFamily="2" charset="2"/>
              <a:buChar char=""/>
              <a:tabLst>
                <a:tab pos="914400" algn="l"/>
              </a:tabLst>
            </a:pPr>
            <a:r>
              <a:rPr lang="en-US" sz="1800" dirty="0">
                <a:solidFill>
                  <a:schemeClr val="tx2"/>
                </a:solidFill>
              </a:rPr>
              <a:t>Functionality: Ideal for handling unstructured or semi-structured data, offers scalability and flexibility for big data applications.</a:t>
            </a:r>
          </a:p>
          <a:p>
            <a:pPr marL="0" marR="0" lvl="0" indent="0" algn="just">
              <a:spcBef>
                <a:spcPts val="0"/>
              </a:spcBef>
              <a:spcAft>
                <a:spcPts val="0"/>
              </a:spcAft>
              <a:buNone/>
              <a:tabLst>
                <a:tab pos="457200" algn="l"/>
              </a:tabLst>
            </a:pPr>
            <a:r>
              <a:rPr lang="en-US" sz="1800" dirty="0">
                <a:solidFill>
                  <a:schemeClr val="tx2"/>
                </a:solidFill>
              </a:rPr>
              <a:t>Data Warehousing Platforms:</a:t>
            </a:r>
          </a:p>
          <a:p>
            <a:pPr marL="742950" marR="0" lvl="1" indent="-285750" algn="just">
              <a:spcBef>
                <a:spcPts val="0"/>
              </a:spcBef>
              <a:spcAft>
                <a:spcPts val="0"/>
              </a:spcAft>
              <a:buSzPts val="1000"/>
              <a:buFont typeface="Symbol" pitchFamily="2" charset="2"/>
              <a:buChar char=""/>
              <a:tabLst>
                <a:tab pos="914400" algn="l"/>
              </a:tabLst>
            </a:pPr>
            <a:r>
              <a:rPr lang="en-US" sz="1800" dirty="0">
                <a:solidFill>
                  <a:schemeClr val="tx2"/>
                </a:solidFill>
              </a:rPr>
              <a:t>Examples: Amazon Redshift, Google </a:t>
            </a:r>
            <a:r>
              <a:rPr lang="en-US" sz="1800" dirty="0" err="1">
                <a:solidFill>
                  <a:schemeClr val="tx2"/>
                </a:solidFill>
              </a:rPr>
              <a:t>BigQuery</a:t>
            </a:r>
            <a:r>
              <a:rPr lang="en-US" sz="1800" dirty="0">
                <a:solidFill>
                  <a:schemeClr val="tx2"/>
                </a:solidFill>
              </a:rPr>
              <a:t>, Snowflake</a:t>
            </a:r>
          </a:p>
          <a:p>
            <a:pPr marL="742950" marR="0" lvl="1" indent="-285750" algn="just">
              <a:spcBef>
                <a:spcPts val="0"/>
              </a:spcBef>
              <a:spcAft>
                <a:spcPts val="0"/>
              </a:spcAft>
              <a:buSzPts val="1000"/>
              <a:buFont typeface="Symbol" pitchFamily="2" charset="2"/>
              <a:buChar char=""/>
              <a:tabLst>
                <a:tab pos="914400" algn="l"/>
              </a:tabLst>
            </a:pPr>
            <a:r>
              <a:rPr lang="en-US" sz="1800" dirty="0">
                <a:solidFill>
                  <a:schemeClr val="tx2"/>
                </a:solidFill>
              </a:rPr>
              <a:t>Functionality: Designed for storing and analyzing large volumes of structured data, offers scalability, performance, and integration with other cloud services.</a:t>
            </a:r>
          </a:p>
          <a:p>
            <a:endParaRPr lang="en-US" sz="14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2" descr="Sevenett | Education | Kent WA">
            <a:extLst>
              <a:ext uri="{FF2B5EF4-FFF2-40B4-BE49-F238E27FC236}">
                <a16:creationId xmlns:a16="http://schemas.microsoft.com/office/drawing/2014/main" id="{03CDDD20-B58A-576A-A701-FB3BFB8912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858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0DCCCC8-A1DC-BC6D-D99A-D5AA3967CF0F}"/>
              </a:ext>
            </a:extLst>
          </p:cNvPr>
          <p:cNvSpPr>
            <a:spLocks noGrp="1"/>
          </p:cNvSpPr>
          <p:nvPr>
            <p:ph type="title"/>
          </p:nvPr>
        </p:nvSpPr>
        <p:spPr>
          <a:xfrm>
            <a:off x="640080" y="329184"/>
            <a:ext cx="6894576" cy="1783080"/>
          </a:xfrm>
        </p:spPr>
        <p:txBody>
          <a:bodyPr vert="horz" lIns="91440" tIns="45720" rIns="91440" bIns="45720" rtlCol="0" anchor="b">
            <a:normAutofit/>
          </a:bodyPr>
          <a:lstStyle/>
          <a:p>
            <a:br>
              <a:rPr lang="en-US" sz="5400" dirty="0"/>
            </a:br>
            <a:r>
              <a:rPr lang="en-US" sz="5400" dirty="0"/>
              <a:t>Introduction</a:t>
            </a:r>
          </a:p>
        </p:txBody>
      </p:sp>
      <p:sp>
        <p:nvSpPr>
          <p:cNvPr id="8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A36BF8E-19E7-33BE-5242-A10FEB886560}"/>
              </a:ext>
            </a:extLst>
          </p:cNvPr>
          <p:cNvSpPr txBox="1"/>
          <p:nvPr/>
        </p:nvSpPr>
        <p:spPr>
          <a:xfrm>
            <a:off x="640080" y="2706624"/>
            <a:ext cx="7932420" cy="3483864"/>
          </a:xfrm>
          <a:prstGeom prst="rect">
            <a:avLst/>
          </a:prstGeom>
        </p:spPr>
        <p:txBody>
          <a:bodyPr vert="horz" lIns="91440" tIns="45720" rIns="91440" bIns="45720" rtlCol="0">
            <a:normAutofit/>
          </a:bodyPr>
          <a:lstStyle/>
          <a:p>
            <a:pPr marL="0" marR="0" indent="-228600" defTabSz="914400">
              <a:lnSpc>
                <a:spcPct val="90000"/>
              </a:lnSpc>
              <a:spcBef>
                <a:spcPts val="0"/>
              </a:spcBef>
              <a:spcAft>
                <a:spcPts val="800"/>
              </a:spcAft>
              <a:buFont typeface="Arial" panose="020B0604020202020204" pitchFamily="34" charset="0"/>
              <a:buChar char="•"/>
            </a:pPr>
            <a:endParaRPr lang="en-US" sz="1200" dirty="0">
              <a:effectLst/>
            </a:endParaRPr>
          </a:p>
          <a:p>
            <a:pPr marL="800100" lvl="1" indent="-228600" defTabSz="914400">
              <a:lnSpc>
                <a:spcPct val="90000"/>
              </a:lnSpc>
              <a:spcAft>
                <a:spcPts val="800"/>
              </a:spcAft>
              <a:buFont typeface="Arial" panose="020B0604020202020204" pitchFamily="34" charset="0"/>
              <a:buChar char="•"/>
            </a:pPr>
            <a:r>
              <a:rPr lang="en-US" sz="1400" dirty="0"/>
              <a:t>Data – facts, characters, quantities, stats, symbols processed, stored and transmitted by computer</a:t>
            </a:r>
          </a:p>
          <a:p>
            <a:pPr marL="800100" lvl="1" indent="-228600" defTabSz="914400">
              <a:lnSpc>
                <a:spcPct val="90000"/>
              </a:lnSpc>
              <a:spcAft>
                <a:spcPts val="800"/>
              </a:spcAft>
              <a:buFont typeface="Arial" panose="020B0604020202020204" pitchFamily="34" charset="0"/>
              <a:buChar char="•"/>
            </a:pPr>
            <a:r>
              <a:rPr lang="en-US" sz="1400" dirty="0"/>
              <a:t>Data Analysis - Data analysis is a specialized type of analytics used in businesses to evaluate data and gain insights</a:t>
            </a:r>
          </a:p>
          <a:p>
            <a:pPr marL="800100" lvl="1" indent="-228600" defTabSz="914400">
              <a:lnSpc>
                <a:spcPct val="90000"/>
              </a:lnSpc>
              <a:spcAft>
                <a:spcPts val="800"/>
              </a:spcAft>
              <a:buFont typeface="Arial" panose="020B0604020202020204" pitchFamily="34" charset="0"/>
              <a:buChar char="•"/>
            </a:pPr>
            <a:r>
              <a:rPr lang="en-US" sz="1400" dirty="0">
                <a:effectLst/>
              </a:rPr>
              <a:t>Analytics - A </a:t>
            </a:r>
            <a:r>
              <a:rPr lang="en-US" sz="1400" b="0" i="0" dirty="0">
                <a:effectLst/>
              </a:rPr>
              <a:t>process of examining datasets to draw conclusions about the information they contain</a:t>
            </a:r>
          </a:p>
          <a:p>
            <a:pPr marL="800100" lvl="1" indent="-228600" defTabSz="914400">
              <a:lnSpc>
                <a:spcPct val="90000"/>
              </a:lnSpc>
              <a:spcAft>
                <a:spcPts val="800"/>
              </a:spcAft>
              <a:buFont typeface="Arial" panose="020B0604020202020204" pitchFamily="34" charset="0"/>
              <a:buChar char="•"/>
            </a:pPr>
            <a:r>
              <a:rPr lang="en-US" sz="1400" dirty="0"/>
              <a:t>Data analytics and Data science </a:t>
            </a:r>
          </a:p>
          <a:p>
            <a:pPr marL="1257300" lvl="2" indent="-228600" defTabSz="914400">
              <a:lnSpc>
                <a:spcPct val="90000"/>
              </a:lnSpc>
              <a:spcAft>
                <a:spcPts val="800"/>
              </a:spcAft>
              <a:buFont typeface="Arial" panose="020B0604020202020204" pitchFamily="34" charset="0"/>
              <a:buChar char="•"/>
            </a:pPr>
            <a:r>
              <a:rPr lang="en-US" sz="1400" dirty="0"/>
              <a:t>D</a:t>
            </a:r>
            <a:r>
              <a:rPr lang="en-US" sz="1400" dirty="0">
                <a:effectLst/>
              </a:rPr>
              <a:t>ata analytics tends to focus more on analyzing past data to inform decisions in the present, while data science often involves using data to build models that can predict future outcomes</a:t>
            </a:r>
          </a:p>
          <a:p>
            <a:pPr marL="1257300" lvl="2" indent="-228600" defTabSz="914400">
              <a:lnSpc>
                <a:spcPct val="90000"/>
              </a:lnSpc>
              <a:spcAft>
                <a:spcPts val="800"/>
              </a:spcAft>
              <a:buFont typeface="Arial" panose="020B0604020202020204" pitchFamily="34" charset="0"/>
              <a:buChar char="•"/>
            </a:pPr>
            <a:r>
              <a:rPr lang="en-US" sz="1400" dirty="0">
                <a:effectLst/>
              </a:rPr>
              <a:t>Data analytics is a better career choice for people who want to start their career in analytics. Data science is a better career choice for those who want to create advanced machine learning models and algorithms</a:t>
            </a:r>
          </a:p>
          <a:p>
            <a:pPr marL="342900" indent="-228600" defTabSz="914400">
              <a:lnSpc>
                <a:spcPct val="90000"/>
              </a:lnSpc>
              <a:spcAft>
                <a:spcPts val="800"/>
              </a:spcAft>
              <a:buFont typeface="Arial" panose="020B0604020202020204" pitchFamily="34" charset="0"/>
              <a:buChar char="•"/>
            </a:pPr>
            <a:endParaRPr lang="en-US" sz="1200" dirty="0">
              <a:effectLst/>
            </a:endParaRPr>
          </a:p>
          <a:p>
            <a:pPr marL="342900" marR="0" lvl="0" indent="-228600" defTabSz="914400">
              <a:lnSpc>
                <a:spcPct val="90000"/>
              </a:lnSpc>
              <a:spcBef>
                <a:spcPts val="0"/>
              </a:spcBef>
              <a:spcAft>
                <a:spcPts val="800"/>
              </a:spcAft>
              <a:buFont typeface="Arial" panose="020B0604020202020204" pitchFamily="34" charset="0"/>
              <a:buChar char="•"/>
            </a:pPr>
            <a:endParaRPr lang="en-US" sz="1200" dirty="0"/>
          </a:p>
          <a:p>
            <a:pPr indent="-228600" defTabSz="914400">
              <a:lnSpc>
                <a:spcPct val="90000"/>
              </a:lnSpc>
              <a:spcAft>
                <a:spcPts val="600"/>
              </a:spcAft>
              <a:buFont typeface="Arial" panose="020B0604020202020204" pitchFamily="34" charset="0"/>
              <a:buChar char="•"/>
            </a:pPr>
            <a:endParaRPr lang="en-US" sz="1200" dirty="0"/>
          </a:p>
        </p:txBody>
      </p:sp>
      <p:pic>
        <p:nvPicPr>
          <p:cNvPr id="7" name="Picture 2" descr="Sevenett | Education | Kent WA">
            <a:extLst>
              <a:ext uri="{FF2B5EF4-FFF2-40B4-BE49-F238E27FC236}">
                <a16:creationId xmlns:a16="http://schemas.microsoft.com/office/drawing/2014/main" id="{34BF5F5B-A59B-4707-7529-019B5389B6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693" r="14297" b="41640"/>
          <a:stretch/>
        </p:blipFill>
        <p:spPr bwMode="auto">
          <a:xfrm>
            <a:off x="7863840" y="1606999"/>
            <a:ext cx="4014216" cy="87433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descr="Magnifying glass showing decling performance">
            <a:extLst>
              <a:ext uri="{FF2B5EF4-FFF2-40B4-BE49-F238E27FC236}">
                <a16:creationId xmlns:a16="http://schemas.microsoft.com/office/drawing/2014/main" id="{A0E649DC-C0E6-8C60-0E2A-170578950898}"/>
              </a:ext>
            </a:extLst>
          </p:cNvPr>
          <p:cNvPicPr>
            <a:picLocks noChangeAspect="1"/>
          </p:cNvPicPr>
          <p:nvPr/>
        </p:nvPicPr>
        <p:blipFill rotWithShape="1">
          <a:blip r:embed="rId3"/>
          <a:srcRect l="8800" r="39364" b="-1"/>
          <a:stretch/>
        </p:blipFill>
        <p:spPr>
          <a:xfrm>
            <a:off x="9016800" y="4079193"/>
            <a:ext cx="1690008" cy="2176272"/>
          </a:xfrm>
          <a:prstGeom prst="rect">
            <a:avLst/>
          </a:prstGeom>
        </p:spPr>
      </p:pic>
    </p:spTree>
    <p:extLst>
      <p:ext uri="{BB962C8B-B14F-4D97-AF65-F5344CB8AC3E}">
        <p14:creationId xmlns:p14="http://schemas.microsoft.com/office/powerpoint/2010/main" val="3687640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4799-A074-060F-3E50-2A83FC398A46}"/>
              </a:ext>
            </a:extLst>
          </p:cNvPr>
          <p:cNvSpPr>
            <a:spLocks noGrp="1"/>
          </p:cNvSpPr>
          <p:nvPr>
            <p:ph type="title"/>
          </p:nvPr>
        </p:nvSpPr>
        <p:spPr>
          <a:xfrm>
            <a:off x="762000" y="1138265"/>
            <a:ext cx="5791199" cy="1401183"/>
          </a:xfrm>
        </p:spPr>
        <p:txBody>
          <a:bodyPr anchor="t">
            <a:normAutofit/>
          </a:bodyPr>
          <a:lstStyle/>
          <a:p>
            <a:r>
              <a:rPr lang="en-US" sz="3000" dirty="0"/>
              <a:t>Data Preparation and Cleaning Tools</a:t>
            </a:r>
            <a:br>
              <a:rPr lang="en-US" sz="3000" dirty="0"/>
            </a:br>
            <a:endParaRPr lang="en-US" sz="3000" dirty="0"/>
          </a:p>
        </p:txBody>
      </p:sp>
      <p:cxnSp>
        <p:nvCxnSpPr>
          <p:cNvPr id="10" name="Straight Connector 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FC7CEF-F490-1414-0EA5-D8D1C44E0BF4}"/>
              </a:ext>
            </a:extLst>
          </p:cNvPr>
          <p:cNvSpPr>
            <a:spLocks noGrp="1"/>
          </p:cNvSpPr>
          <p:nvPr>
            <p:ph idx="1"/>
          </p:nvPr>
        </p:nvSpPr>
        <p:spPr>
          <a:xfrm>
            <a:off x="762000" y="1879600"/>
            <a:ext cx="6546575" cy="4274511"/>
          </a:xfrm>
        </p:spPr>
        <p:txBody>
          <a:bodyPr>
            <a:normAutofit/>
          </a:bodyPr>
          <a:lstStyle/>
          <a:p>
            <a:pPr marL="0" marR="0" lvl="0" indent="0" algn="just">
              <a:spcBef>
                <a:spcPts val="0"/>
              </a:spcBef>
              <a:spcAft>
                <a:spcPts val="0"/>
              </a:spcAft>
              <a:buNone/>
              <a:tabLst>
                <a:tab pos="457200" algn="l"/>
              </a:tabLst>
            </a:pPr>
            <a:r>
              <a:rPr lang="en-US" sz="2000" dirty="0"/>
              <a:t>ETL (Extract, Transform, Load) Tools:</a:t>
            </a:r>
          </a:p>
          <a:p>
            <a:pPr marL="742950" marR="0" lvl="1" indent="-285750" algn="just">
              <a:spcBef>
                <a:spcPts val="0"/>
              </a:spcBef>
              <a:spcAft>
                <a:spcPts val="0"/>
              </a:spcAft>
              <a:buSzPts val="1000"/>
              <a:buFont typeface="Symbol" pitchFamily="2" charset="2"/>
              <a:buChar char=""/>
              <a:tabLst>
                <a:tab pos="914400" algn="l"/>
              </a:tabLst>
            </a:pPr>
            <a:r>
              <a:rPr lang="en-US" sz="2000" dirty="0"/>
              <a:t>Examples: Informatica, Talend, Apache </a:t>
            </a:r>
            <a:r>
              <a:rPr lang="en-US" sz="2000" dirty="0" err="1"/>
              <a:t>NiFi</a:t>
            </a:r>
            <a:endParaRPr lang="en-US" sz="2000" dirty="0"/>
          </a:p>
          <a:p>
            <a:pPr marL="742950" marR="0" lvl="1" indent="-285750" algn="just">
              <a:spcBef>
                <a:spcPts val="0"/>
              </a:spcBef>
              <a:spcAft>
                <a:spcPts val="0"/>
              </a:spcAft>
              <a:buSzPts val="1000"/>
              <a:buFont typeface="Symbol" pitchFamily="2" charset="2"/>
              <a:buChar char=""/>
              <a:tabLst>
                <a:tab pos="914400" algn="l"/>
              </a:tabLst>
            </a:pPr>
            <a:r>
              <a:rPr lang="en-US" sz="2000" dirty="0"/>
              <a:t>Functionality: Facilitates the extraction, transformation, and loading of data from various sources into a unified format for analysis.</a:t>
            </a:r>
          </a:p>
          <a:p>
            <a:pPr marL="457200" marR="0" lvl="1" indent="0" algn="just">
              <a:spcBef>
                <a:spcPts val="0"/>
              </a:spcBef>
              <a:spcAft>
                <a:spcPts val="0"/>
              </a:spcAft>
              <a:buSzPts val="1000"/>
              <a:buNone/>
              <a:tabLst>
                <a:tab pos="914400" algn="l"/>
              </a:tabLst>
            </a:pPr>
            <a:endParaRPr lang="en-US" sz="2000" dirty="0"/>
          </a:p>
          <a:p>
            <a:pPr marL="0" marR="0" lvl="0" indent="0" algn="just">
              <a:spcBef>
                <a:spcPts val="0"/>
              </a:spcBef>
              <a:spcAft>
                <a:spcPts val="0"/>
              </a:spcAft>
              <a:buNone/>
              <a:tabLst>
                <a:tab pos="457200" algn="l"/>
              </a:tabLst>
            </a:pPr>
            <a:r>
              <a:rPr lang="en-US" sz="2000" dirty="0"/>
              <a:t>Data Cleaning and Wrangling Tools:</a:t>
            </a:r>
          </a:p>
          <a:p>
            <a:pPr marL="742950" marR="0" lvl="1" indent="-285750" algn="just">
              <a:spcBef>
                <a:spcPts val="0"/>
              </a:spcBef>
              <a:spcAft>
                <a:spcPts val="0"/>
              </a:spcAft>
              <a:buSzPts val="1000"/>
              <a:buFont typeface="Symbol" pitchFamily="2" charset="2"/>
              <a:buChar char=""/>
              <a:tabLst>
                <a:tab pos="914400" algn="l"/>
              </a:tabLst>
            </a:pPr>
            <a:r>
              <a:rPr lang="en-US" sz="2000" dirty="0"/>
              <a:t>Examples: </a:t>
            </a:r>
            <a:r>
              <a:rPr lang="en-US" sz="2000" dirty="0" err="1"/>
              <a:t>OpenRefine</a:t>
            </a:r>
            <a:r>
              <a:rPr lang="en-US" sz="2000" dirty="0"/>
              <a:t>, </a:t>
            </a:r>
            <a:r>
              <a:rPr lang="en-US" sz="2000" dirty="0" err="1"/>
              <a:t>Trifacta</a:t>
            </a:r>
            <a:r>
              <a:rPr lang="en-US" sz="2000" dirty="0"/>
              <a:t>, Dataiku</a:t>
            </a:r>
          </a:p>
          <a:p>
            <a:pPr marL="742950" marR="0" lvl="1" indent="-285750" algn="just">
              <a:spcBef>
                <a:spcPts val="0"/>
              </a:spcBef>
              <a:spcAft>
                <a:spcPts val="0"/>
              </a:spcAft>
              <a:buSzPts val="1000"/>
              <a:buFont typeface="Symbol" pitchFamily="2" charset="2"/>
              <a:buChar char=""/>
              <a:tabLst>
                <a:tab pos="914400" algn="l"/>
              </a:tabLst>
            </a:pPr>
            <a:r>
              <a:rPr lang="en-US" sz="2000" dirty="0"/>
              <a:t>Functionality: Automates data cleaning tasks such as deduplication, normalization, and missing value imputation, streamlining the data preparation process.</a:t>
            </a:r>
          </a:p>
          <a:p>
            <a:endParaRPr lang="en-US" sz="2000" dirty="0"/>
          </a:p>
        </p:txBody>
      </p:sp>
      <p:sp>
        <p:nvSpPr>
          <p:cNvPr id="12" name="Rectangle 11">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yncing Cloud">
            <a:extLst>
              <a:ext uri="{FF2B5EF4-FFF2-40B4-BE49-F238E27FC236}">
                <a16:creationId xmlns:a16="http://schemas.microsoft.com/office/drawing/2014/main" id="{60C9238E-7082-25FE-57DB-4E5A735A38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4191" y="1700246"/>
            <a:ext cx="3452192" cy="3452192"/>
          </a:xfrm>
          <a:prstGeom prst="rect">
            <a:avLst/>
          </a:prstGeom>
        </p:spPr>
      </p:pic>
      <p:pic>
        <p:nvPicPr>
          <p:cNvPr id="4" name="Picture 2" descr="Sevenett | Education | Kent WA">
            <a:extLst>
              <a:ext uri="{FF2B5EF4-FFF2-40B4-BE49-F238E27FC236}">
                <a16:creationId xmlns:a16="http://schemas.microsoft.com/office/drawing/2014/main" id="{CB34AA63-C2A8-AB10-98FF-B184706BC2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855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7C159-4AA7-F2CD-10E5-B1E7DD77DD92}"/>
              </a:ext>
            </a:extLst>
          </p:cNvPr>
          <p:cNvSpPr>
            <a:spLocks noGrp="1"/>
          </p:cNvSpPr>
          <p:nvPr>
            <p:ph type="title"/>
          </p:nvPr>
        </p:nvSpPr>
        <p:spPr/>
        <p:txBody>
          <a:bodyPr/>
          <a:lstStyle/>
          <a:p>
            <a:r>
              <a:rPr lang="en-US" dirty="0"/>
              <a:t>Data Analysis and Modeling Tools</a:t>
            </a:r>
            <a:br>
              <a:rPr lang="en-US" dirty="0"/>
            </a:br>
            <a:endParaRPr lang="en-US" dirty="0"/>
          </a:p>
        </p:txBody>
      </p:sp>
      <p:graphicFrame>
        <p:nvGraphicFramePr>
          <p:cNvPr id="5" name="Content Placeholder 2">
            <a:extLst>
              <a:ext uri="{FF2B5EF4-FFF2-40B4-BE49-F238E27FC236}">
                <a16:creationId xmlns:a16="http://schemas.microsoft.com/office/drawing/2014/main" id="{95773D89-32FE-078B-F7CF-E8D18301E66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Sevenett | Education | Kent WA">
            <a:extLst>
              <a:ext uri="{FF2B5EF4-FFF2-40B4-BE49-F238E27FC236}">
                <a16:creationId xmlns:a16="http://schemas.microsoft.com/office/drawing/2014/main" id="{FC42204C-EAF1-96CB-A944-0A97CFD1DE5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867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F99E-433D-0187-1540-AA4655C72970}"/>
              </a:ext>
            </a:extLst>
          </p:cNvPr>
          <p:cNvSpPr>
            <a:spLocks noGrp="1"/>
          </p:cNvSpPr>
          <p:nvPr>
            <p:ph type="title"/>
          </p:nvPr>
        </p:nvSpPr>
        <p:spPr>
          <a:xfrm>
            <a:off x="762000" y="1138036"/>
            <a:ext cx="9058195" cy="1048901"/>
          </a:xfrm>
        </p:spPr>
        <p:txBody>
          <a:bodyPr anchor="t">
            <a:normAutofit/>
          </a:bodyPr>
          <a:lstStyle/>
          <a:p>
            <a:r>
              <a:rPr lang="en-US" sz="3200"/>
              <a:t>Data Visualization Tools</a:t>
            </a:r>
            <a:br>
              <a:rPr lang="en-US" sz="3200"/>
            </a:br>
            <a:endParaRPr lang="en-US" sz="3200"/>
          </a:p>
        </p:txBody>
      </p:sp>
      <p:cxnSp>
        <p:nvCxnSpPr>
          <p:cNvPr id="10" name="Straight Connector 9">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Graphic 6" descr="BI Dashboard">
            <a:extLst>
              <a:ext uri="{FF2B5EF4-FFF2-40B4-BE49-F238E27FC236}">
                <a16:creationId xmlns:a16="http://schemas.microsoft.com/office/drawing/2014/main" id="{238B0A46-7228-2D7D-76AB-C65DB1C24B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0" y="2186937"/>
            <a:ext cx="2908300" cy="3585950"/>
          </a:xfrm>
          <a:prstGeom prst="rect">
            <a:avLst/>
          </a:prstGeom>
        </p:spPr>
      </p:pic>
      <p:sp>
        <p:nvSpPr>
          <p:cNvPr id="3" name="Content Placeholder 2">
            <a:extLst>
              <a:ext uri="{FF2B5EF4-FFF2-40B4-BE49-F238E27FC236}">
                <a16:creationId xmlns:a16="http://schemas.microsoft.com/office/drawing/2014/main" id="{CE38E0AD-A601-6599-0160-1461F64F0153}"/>
              </a:ext>
            </a:extLst>
          </p:cNvPr>
          <p:cNvSpPr>
            <a:spLocks noGrp="1"/>
          </p:cNvSpPr>
          <p:nvPr>
            <p:ph idx="1"/>
          </p:nvPr>
        </p:nvSpPr>
        <p:spPr>
          <a:xfrm>
            <a:off x="4343400" y="2321168"/>
            <a:ext cx="6955971" cy="3821215"/>
          </a:xfrm>
        </p:spPr>
        <p:txBody>
          <a:bodyPr>
            <a:normAutofit/>
          </a:bodyPr>
          <a:lstStyle/>
          <a:p>
            <a:pPr marL="0" marR="0" lvl="0" indent="0" algn="just">
              <a:spcBef>
                <a:spcPts val="0"/>
              </a:spcBef>
              <a:spcAft>
                <a:spcPts val="0"/>
              </a:spcAft>
              <a:buNone/>
              <a:tabLst>
                <a:tab pos="457200" algn="l"/>
              </a:tabLst>
            </a:pPr>
            <a:r>
              <a:rPr lang="en-US" sz="2000" dirty="0"/>
              <a:t>Business Intelligence (BI) Platforms:</a:t>
            </a:r>
          </a:p>
          <a:p>
            <a:pPr marL="742950" marR="0" lvl="1" indent="-285750" algn="just">
              <a:spcBef>
                <a:spcPts val="0"/>
              </a:spcBef>
              <a:spcAft>
                <a:spcPts val="0"/>
              </a:spcAft>
              <a:buSzPts val="1000"/>
              <a:buFont typeface="Symbol" pitchFamily="2" charset="2"/>
              <a:buChar char=""/>
              <a:tabLst>
                <a:tab pos="914400" algn="l"/>
              </a:tabLst>
            </a:pPr>
            <a:r>
              <a:rPr lang="en-US" sz="2000" dirty="0"/>
              <a:t>Examples: Tableau, Power BI, QlikView</a:t>
            </a:r>
          </a:p>
          <a:p>
            <a:pPr marL="742950" marR="0" lvl="1" indent="-285750" algn="just">
              <a:spcBef>
                <a:spcPts val="0"/>
              </a:spcBef>
              <a:spcAft>
                <a:spcPts val="0"/>
              </a:spcAft>
              <a:buSzPts val="1000"/>
              <a:buFont typeface="Symbol" pitchFamily="2" charset="2"/>
              <a:buChar char=""/>
              <a:tabLst>
                <a:tab pos="914400" algn="l"/>
              </a:tabLst>
            </a:pPr>
            <a:r>
              <a:rPr lang="en-US" sz="2000" dirty="0"/>
              <a:t>Functionality: Allows users to create interactive dashboards, reports, and visualizations to explore and communicate insights from data.</a:t>
            </a:r>
          </a:p>
          <a:p>
            <a:pPr marL="457200" marR="0" lvl="1" indent="0" algn="just">
              <a:spcBef>
                <a:spcPts val="0"/>
              </a:spcBef>
              <a:spcAft>
                <a:spcPts val="0"/>
              </a:spcAft>
              <a:buSzPts val="1000"/>
              <a:buNone/>
              <a:tabLst>
                <a:tab pos="914400" algn="l"/>
              </a:tabLst>
            </a:pPr>
            <a:endParaRPr lang="en-US" sz="2000" dirty="0"/>
          </a:p>
          <a:p>
            <a:pPr marL="0" marR="0" lvl="0" indent="0" algn="just">
              <a:spcBef>
                <a:spcPts val="0"/>
              </a:spcBef>
              <a:spcAft>
                <a:spcPts val="0"/>
              </a:spcAft>
              <a:buNone/>
              <a:tabLst>
                <a:tab pos="457200" algn="l"/>
              </a:tabLst>
            </a:pPr>
            <a:r>
              <a:rPr lang="en-US" sz="2000" dirty="0"/>
              <a:t>Programming Libraries for Visualization:</a:t>
            </a:r>
          </a:p>
          <a:p>
            <a:pPr marL="742950" marR="0" lvl="1" indent="-285750" algn="just">
              <a:spcBef>
                <a:spcPts val="0"/>
              </a:spcBef>
              <a:spcAft>
                <a:spcPts val="0"/>
              </a:spcAft>
              <a:buSzPts val="1000"/>
              <a:buFont typeface="Symbol" pitchFamily="2" charset="2"/>
              <a:buChar char=""/>
              <a:tabLst>
                <a:tab pos="914400" algn="l"/>
              </a:tabLst>
            </a:pPr>
            <a:r>
              <a:rPr lang="en-US" sz="2000" dirty="0"/>
              <a:t>Examples: matplotlib, seaborn (Python), ggplot2 (R)</a:t>
            </a:r>
          </a:p>
          <a:p>
            <a:pPr marL="742950" marR="0" lvl="1" indent="-285750" algn="just">
              <a:spcBef>
                <a:spcPts val="0"/>
              </a:spcBef>
              <a:spcAft>
                <a:spcPts val="0"/>
              </a:spcAft>
              <a:buSzPts val="1000"/>
              <a:buFont typeface="Symbol" pitchFamily="2" charset="2"/>
              <a:buChar char=""/>
              <a:tabLst>
                <a:tab pos="914400" algn="l"/>
              </a:tabLst>
            </a:pPr>
            <a:r>
              <a:rPr lang="en-US" sz="2000" dirty="0"/>
              <a:t>Functionality: Provides libraries for creating custom visualizations and graphics within programming environments, offering flexibility and control over visualization design.</a:t>
            </a:r>
          </a:p>
          <a:p>
            <a:endParaRPr lang="en-US" sz="1700" dirty="0"/>
          </a:p>
        </p:txBody>
      </p:sp>
      <p:pic>
        <p:nvPicPr>
          <p:cNvPr id="4" name="Picture 2" descr="Sevenett | Education | Kent WA">
            <a:extLst>
              <a:ext uri="{FF2B5EF4-FFF2-40B4-BE49-F238E27FC236}">
                <a16:creationId xmlns:a16="http://schemas.microsoft.com/office/drawing/2014/main" id="{9713E562-3604-EEA7-1A9F-550F3F6432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331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7D92-DDFF-CC90-5E12-E775FE61C142}"/>
              </a:ext>
            </a:extLst>
          </p:cNvPr>
          <p:cNvSpPr>
            <a:spLocks noGrp="1"/>
          </p:cNvSpPr>
          <p:nvPr>
            <p:ph type="title"/>
          </p:nvPr>
        </p:nvSpPr>
        <p:spPr/>
        <p:txBody>
          <a:bodyPr/>
          <a:lstStyle/>
          <a:p>
            <a:r>
              <a:rPr lang="en-US" dirty="0"/>
              <a:t>Integration and Workflow Automation Tools</a:t>
            </a:r>
            <a:br>
              <a:rPr lang="en-US" dirty="0"/>
            </a:br>
            <a:endParaRPr lang="en-US" dirty="0"/>
          </a:p>
        </p:txBody>
      </p:sp>
      <p:graphicFrame>
        <p:nvGraphicFramePr>
          <p:cNvPr id="7" name="Content Placeholder 2">
            <a:extLst>
              <a:ext uri="{FF2B5EF4-FFF2-40B4-BE49-F238E27FC236}">
                <a16:creationId xmlns:a16="http://schemas.microsoft.com/office/drawing/2014/main" id="{6DBEDC60-EB16-D1DA-695F-6F3F8072D1C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Sevenett | Education | Kent WA">
            <a:extLst>
              <a:ext uri="{FF2B5EF4-FFF2-40B4-BE49-F238E27FC236}">
                <a16:creationId xmlns:a16="http://schemas.microsoft.com/office/drawing/2014/main" id="{601F446C-317B-6B60-86A1-349FAD6F237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099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20E110D-E132-692C-F95B-F634A1C272E9}"/>
              </a:ext>
            </a:extLst>
          </p:cNvPr>
          <p:cNvSpPr>
            <a:spLocks noGrp="1"/>
          </p:cNvSpPr>
          <p:nvPr>
            <p:ph type="title"/>
          </p:nvPr>
        </p:nvSpPr>
        <p:spPr>
          <a:xfrm>
            <a:off x="116280" y="1320800"/>
            <a:ext cx="4284701" cy="4135341"/>
          </a:xfrm>
        </p:spPr>
        <p:txBody>
          <a:bodyPr>
            <a:normAutofit/>
          </a:bodyPr>
          <a:lstStyle/>
          <a:p>
            <a:r>
              <a:rPr lang="en-US" sz="3600" dirty="0">
                <a:solidFill>
                  <a:schemeClr val="tx2"/>
                </a:solidFill>
              </a:rPr>
              <a:t>Considerations for Tool Selection</a:t>
            </a:r>
            <a:br>
              <a:rPr lang="en-US" sz="3600" dirty="0">
                <a:solidFill>
                  <a:schemeClr val="tx2"/>
                </a:solidFill>
              </a:rPr>
            </a:br>
            <a:endParaRPr lang="en-US" sz="3600" dirty="0">
              <a:solidFill>
                <a:schemeClr val="tx2"/>
              </a:solidFill>
            </a:endParaRPr>
          </a:p>
        </p:txBody>
      </p:sp>
      <p:grpSp>
        <p:nvGrpSpPr>
          <p:cNvPr id="12" name="Group 11">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2C0B815-C525-7818-BB15-EB3D63F3579B}"/>
              </a:ext>
            </a:extLst>
          </p:cNvPr>
          <p:cNvSpPr>
            <a:spLocks noGrp="1"/>
          </p:cNvSpPr>
          <p:nvPr>
            <p:ph idx="1"/>
          </p:nvPr>
        </p:nvSpPr>
        <p:spPr>
          <a:xfrm>
            <a:off x="4445000" y="1553134"/>
            <a:ext cx="6941339" cy="4453966"/>
          </a:xfrm>
        </p:spPr>
        <p:txBody>
          <a:bodyPr anchor="ctr">
            <a:normAutofit/>
          </a:bodyPr>
          <a:lstStyle/>
          <a:p>
            <a:pPr marL="0" marR="0" algn="just">
              <a:spcBef>
                <a:spcPts val="1500"/>
              </a:spcBef>
              <a:spcAft>
                <a:spcPts val="1500"/>
              </a:spcAft>
            </a:pPr>
            <a:r>
              <a:rPr lang="en-US" sz="2000" dirty="0">
                <a:solidFill>
                  <a:schemeClr val="tx2"/>
                </a:solidFill>
              </a:rPr>
              <a:t>Scalability: Evaluate whether the tool can handle the volume, velocity, and variety of data required for analytics tasks.</a:t>
            </a:r>
          </a:p>
          <a:p>
            <a:pPr marL="0" marR="0" algn="just">
              <a:spcBef>
                <a:spcPts val="1500"/>
              </a:spcBef>
              <a:spcAft>
                <a:spcPts val="1500"/>
              </a:spcAft>
            </a:pPr>
            <a:r>
              <a:rPr lang="en-US" sz="2000" dirty="0">
                <a:solidFill>
                  <a:schemeClr val="tx2"/>
                </a:solidFill>
              </a:rPr>
              <a:t>Ease of Use: Consider the tool's user interface, documentation, and support resources to assess its usability for different skill levels.</a:t>
            </a:r>
          </a:p>
          <a:p>
            <a:pPr marL="0" marR="0" algn="just">
              <a:spcBef>
                <a:spcPts val="1500"/>
              </a:spcBef>
              <a:spcAft>
                <a:spcPts val="1500"/>
              </a:spcAft>
            </a:pPr>
            <a:r>
              <a:rPr lang="en-US" sz="2000" dirty="0">
                <a:solidFill>
                  <a:schemeClr val="tx2"/>
                </a:solidFill>
              </a:rPr>
              <a:t>Cost: Compare the licensing, subscription, and maintenance costs associated with the tool to determine its affordability and value for the organization.</a:t>
            </a:r>
          </a:p>
          <a:p>
            <a:pPr marL="0" marR="0" algn="just">
              <a:spcBef>
                <a:spcPts val="1500"/>
              </a:spcBef>
              <a:spcAft>
                <a:spcPts val="1500"/>
              </a:spcAft>
            </a:pPr>
            <a:r>
              <a:rPr lang="en-US" sz="2000" dirty="0">
                <a:solidFill>
                  <a:schemeClr val="tx2"/>
                </a:solidFill>
              </a:rPr>
              <a:t>Community and Support: Look for active user communities, forums, and documentation to ensure access to resources and assistance when needed</a:t>
            </a:r>
            <a:r>
              <a:rPr lang="en-US" sz="2000" dirty="0">
                <a:solidFill>
                  <a:schemeClr val="tx2"/>
                </a:solidFill>
                <a:effectLst/>
                <a:latin typeface="Segoe UI" panose="020B0502040204020203" pitchFamily="34" charset="0"/>
                <a:ea typeface="Times New Roman" panose="02020603050405020304" pitchFamily="18" charset="0"/>
              </a:rPr>
              <a:t>.</a:t>
            </a:r>
            <a:endParaRPr lang="en-US" sz="2000" dirty="0">
              <a:solidFill>
                <a:schemeClr val="tx2"/>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500" dirty="0">
              <a:solidFill>
                <a:schemeClr val="tx2"/>
              </a:solidFill>
              <a:effectLst/>
              <a:latin typeface="Times New Roman" panose="02020603050405020304" pitchFamily="18" charset="0"/>
              <a:ea typeface="Times New Roman" panose="02020603050405020304" pitchFamily="18" charset="0"/>
            </a:endParaRPr>
          </a:p>
          <a:p>
            <a:endParaRPr lang="en-US" sz="1500" dirty="0">
              <a:solidFill>
                <a:schemeClr val="tx2"/>
              </a:solidFill>
            </a:endParaRPr>
          </a:p>
        </p:txBody>
      </p:sp>
      <p:grpSp>
        <p:nvGrpSpPr>
          <p:cNvPr id="18" name="Group 17">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9" name="Freeform: Shape 18">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descr="Sevenett | Education | Kent WA">
            <a:extLst>
              <a:ext uri="{FF2B5EF4-FFF2-40B4-BE49-F238E27FC236}">
                <a16:creationId xmlns:a16="http://schemas.microsoft.com/office/drawing/2014/main" id="{64199771-27D4-12DE-3543-B9AFB3B502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208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694DDF-A9D7-6BEC-3756-B67C8C29E001}"/>
              </a:ext>
            </a:extLst>
          </p:cNvPr>
          <p:cNvSpPr>
            <a:spLocks noGrp="1"/>
          </p:cNvSpPr>
          <p:nvPr>
            <p:ph type="title"/>
          </p:nvPr>
        </p:nvSpPr>
        <p:spPr>
          <a:xfrm>
            <a:off x="1179576" y="1261423"/>
            <a:ext cx="9829800" cy="1325880"/>
          </a:xfrm>
        </p:spPr>
        <p:txBody>
          <a:bodyPr anchor="b">
            <a:normAutofit/>
          </a:bodyPr>
          <a:lstStyle/>
          <a:p>
            <a:pPr algn="ctr"/>
            <a:r>
              <a:rPr lang="en-US" sz="3600">
                <a:solidFill>
                  <a:schemeClr val="tx2"/>
                </a:solidFill>
              </a:rPr>
              <a:t>Excel for Data Analytics </a:t>
            </a:r>
          </a:p>
        </p:txBody>
      </p:sp>
      <p:grpSp>
        <p:nvGrpSpPr>
          <p:cNvPr id="13" name="Group 12">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4" name="Freeform: Shape 13">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D8C6031-040F-5374-0678-EE2170B410FC}"/>
              </a:ext>
            </a:extLst>
          </p:cNvPr>
          <p:cNvSpPr>
            <a:spLocks noGrp="1"/>
          </p:cNvSpPr>
          <p:nvPr>
            <p:ph idx="1"/>
          </p:nvPr>
        </p:nvSpPr>
        <p:spPr>
          <a:xfrm>
            <a:off x="804672" y="2827419"/>
            <a:ext cx="5126896" cy="3227626"/>
          </a:xfrm>
        </p:spPr>
        <p:txBody>
          <a:bodyPr anchor="ctr">
            <a:normAutofit/>
          </a:bodyPr>
          <a:lstStyle/>
          <a:p>
            <a:pPr marL="0" marR="0">
              <a:spcBef>
                <a:spcPts val="1500"/>
              </a:spcBef>
              <a:spcAft>
                <a:spcPts val="1500"/>
              </a:spcAft>
            </a:pPr>
            <a:r>
              <a:rPr lang="en-US" sz="1800">
                <a:solidFill>
                  <a:schemeClr val="tx2"/>
                </a:solidFill>
              </a:rPr>
              <a:t>Overview: Excel is a widely used spreadsheet software developed by Microsoft, known for its versatility, user-friendliness, and extensive functionality in data analysis.</a:t>
            </a:r>
          </a:p>
          <a:p>
            <a:pPr marL="0" marR="0">
              <a:spcBef>
                <a:spcPts val="1500"/>
              </a:spcBef>
              <a:spcAft>
                <a:spcPts val="1500"/>
              </a:spcAft>
            </a:pPr>
            <a:r>
              <a:rPr lang="en-US" sz="1800">
                <a:solidFill>
                  <a:schemeClr val="tx2"/>
                </a:solidFill>
              </a:rPr>
              <a:t>Importance: Despite the availability of more specialized data analytics tools, Excel remains a popular choice for data analysis due to its familiarity, accessibility, and wide range of features.</a:t>
            </a:r>
          </a:p>
          <a:p>
            <a:endParaRPr lang="en-US" sz="1800">
              <a:solidFill>
                <a:schemeClr val="tx2"/>
              </a:solidFill>
            </a:endParaRPr>
          </a:p>
        </p:txBody>
      </p:sp>
      <p:grpSp>
        <p:nvGrpSpPr>
          <p:cNvPr id="19" name="Group 18">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0" name="Freeform: Shape 19">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Excel Logo, symbol, meaning, history, PNG, brand">
            <a:extLst>
              <a:ext uri="{FF2B5EF4-FFF2-40B4-BE49-F238E27FC236}">
                <a16:creationId xmlns:a16="http://schemas.microsoft.com/office/drawing/2014/main" id="{15A8B789-021E-482E-861E-2FCD1955BF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429378" y="3052871"/>
            <a:ext cx="4954693" cy="2787014"/>
          </a:xfrm>
          <a:prstGeom prst="rect">
            <a:avLst/>
          </a:prstGeom>
          <a:noFill/>
        </p:spPr>
      </p:pic>
      <p:pic>
        <p:nvPicPr>
          <p:cNvPr id="5" name="Picture 2" descr="Sevenett | Education | Kent WA">
            <a:extLst>
              <a:ext uri="{FF2B5EF4-FFF2-40B4-BE49-F238E27FC236}">
                <a16:creationId xmlns:a16="http://schemas.microsoft.com/office/drawing/2014/main" id="{F91E1864-A53D-B700-65B2-C0C56171F9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724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45C1-1B45-E862-8347-3E69FCA0A254}"/>
              </a:ext>
            </a:extLst>
          </p:cNvPr>
          <p:cNvSpPr>
            <a:spLocks noGrp="1"/>
          </p:cNvSpPr>
          <p:nvPr>
            <p:ph type="title"/>
          </p:nvPr>
        </p:nvSpPr>
        <p:spPr/>
        <p:txBody>
          <a:bodyPr/>
          <a:lstStyle/>
          <a:p>
            <a:r>
              <a:rPr lang="en-US" dirty="0"/>
              <a:t>Key Features and Functionality</a:t>
            </a:r>
            <a:br>
              <a:rPr lang="en-US" dirty="0"/>
            </a:br>
            <a:endParaRPr lang="en-US" dirty="0"/>
          </a:p>
        </p:txBody>
      </p:sp>
      <p:graphicFrame>
        <p:nvGraphicFramePr>
          <p:cNvPr id="5" name="Content Placeholder 2">
            <a:extLst>
              <a:ext uri="{FF2B5EF4-FFF2-40B4-BE49-F238E27FC236}">
                <a16:creationId xmlns:a16="http://schemas.microsoft.com/office/drawing/2014/main" id="{12B73038-B41B-2EB0-0A0B-9F39901F474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Sevenett | Education | Kent WA">
            <a:extLst>
              <a:ext uri="{FF2B5EF4-FFF2-40B4-BE49-F238E27FC236}">
                <a16:creationId xmlns:a16="http://schemas.microsoft.com/office/drawing/2014/main" id="{B0EB8A38-9301-86A4-07B6-A18C621DE8C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030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8EDB2C6D-88AC-163B-5C98-629677F91A85}"/>
              </a:ext>
            </a:extLst>
          </p:cNvPr>
          <p:cNvSpPr>
            <a:spLocks noGrp="1"/>
          </p:cNvSpPr>
          <p:nvPr>
            <p:ph type="title"/>
          </p:nvPr>
        </p:nvSpPr>
        <p:spPr>
          <a:xfrm>
            <a:off x="1143000" y="990599"/>
            <a:ext cx="9906000" cy="685800"/>
          </a:xfrm>
        </p:spPr>
        <p:txBody>
          <a:bodyPr anchor="t">
            <a:normAutofit/>
          </a:bodyPr>
          <a:lstStyle/>
          <a:p>
            <a:r>
              <a:rPr lang="en-US" sz="1900"/>
              <a:t>Applications in Data Analytics</a:t>
            </a:r>
            <a:br>
              <a:rPr lang="en-US" sz="1900"/>
            </a:br>
            <a:endParaRPr lang="en-US" sz="1900"/>
          </a:p>
        </p:txBody>
      </p:sp>
      <p:graphicFrame>
        <p:nvGraphicFramePr>
          <p:cNvPr id="5" name="Content Placeholder 2">
            <a:extLst>
              <a:ext uri="{FF2B5EF4-FFF2-40B4-BE49-F238E27FC236}">
                <a16:creationId xmlns:a16="http://schemas.microsoft.com/office/drawing/2014/main" id="{F32632F3-A4AC-0124-5F4F-E67FC86AC585}"/>
              </a:ext>
            </a:extLst>
          </p:cNvPr>
          <p:cNvGraphicFramePr>
            <a:graphicFrameLocks noGrp="1"/>
          </p:cNvGraphicFramePr>
          <p:nvPr>
            <p:ph idx="1"/>
            <p:extLst>
              <p:ext uri="{D42A27DB-BD31-4B8C-83A1-F6EECF244321}">
                <p14:modId xmlns:p14="http://schemas.microsoft.com/office/powerpoint/2010/main" val="1059438890"/>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Sevenett | Education | Kent WA">
            <a:extLst>
              <a:ext uri="{FF2B5EF4-FFF2-40B4-BE49-F238E27FC236}">
                <a16:creationId xmlns:a16="http://schemas.microsoft.com/office/drawing/2014/main" id="{4DF5F958-9A0C-E00D-265C-C662290B70E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436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5D150A77-0A59-EC59-5202-27A8C611E4F6}"/>
              </a:ext>
            </a:extLst>
          </p:cNvPr>
          <p:cNvSpPr>
            <a:spLocks noGrp="1"/>
          </p:cNvSpPr>
          <p:nvPr>
            <p:ph type="title"/>
          </p:nvPr>
        </p:nvSpPr>
        <p:spPr>
          <a:xfrm>
            <a:off x="804672" y="1243013"/>
            <a:ext cx="3855720" cy="4371974"/>
          </a:xfrm>
        </p:spPr>
        <p:txBody>
          <a:bodyPr>
            <a:normAutofit/>
          </a:bodyPr>
          <a:lstStyle/>
          <a:p>
            <a:r>
              <a:rPr lang="en-US" sz="3600">
                <a:solidFill>
                  <a:schemeClr val="tx2"/>
                </a:solidFill>
              </a:rPr>
              <a:t>Limitations and Considerations</a:t>
            </a:r>
            <a:br>
              <a:rPr lang="en-US" sz="3600">
                <a:solidFill>
                  <a:schemeClr val="tx2"/>
                </a:solidFill>
              </a:rPr>
            </a:br>
            <a:endParaRPr lang="en-US" sz="3600">
              <a:solidFill>
                <a:schemeClr val="tx2"/>
              </a:solidFill>
            </a:endParaRPr>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C8B3489D-D38C-E134-925F-01E91B042838}"/>
              </a:ext>
            </a:extLst>
          </p:cNvPr>
          <p:cNvSpPr>
            <a:spLocks noGrp="1"/>
          </p:cNvSpPr>
          <p:nvPr>
            <p:ph idx="1"/>
          </p:nvPr>
        </p:nvSpPr>
        <p:spPr>
          <a:xfrm>
            <a:off x="6311900" y="1032987"/>
            <a:ext cx="5575300" cy="4792027"/>
          </a:xfrm>
        </p:spPr>
        <p:txBody>
          <a:bodyPr anchor="ctr">
            <a:normAutofit/>
          </a:bodyPr>
          <a:lstStyle/>
          <a:p>
            <a:pPr marL="0" marR="0" algn="just">
              <a:spcBef>
                <a:spcPts val="1500"/>
              </a:spcBef>
              <a:spcAft>
                <a:spcPts val="1500"/>
              </a:spcAft>
            </a:pPr>
            <a:r>
              <a:rPr lang="en-US" sz="1700" dirty="0">
                <a:solidFill>
                  <a:schemeClr val="tx2"/>
                </a:solidFill>
              </a:rPr>
              <a:t>Scalability: Excel may struggle with large datasets or complex analysis tasks due to its memory and processing limitations.</a:t>
            </a:r>
          </a:p>
          <a:p>
            <a:pPr marL="0" marR="0" algn="just">
              <a:spcBef>
                <a:spcPts val="1500"/>
              </a:spcBef>
              <a:spcAft>
                <a:spcPts val="1500"/>
              </a:spcAft>
            </a:pPr>
            <a:r>
              <a:rPr lang="en-US" sz="1700" dirty="0">
                <a:solidFill>
                  <a:schemeClr val="tx2"/>
                </a:solidFill>
              </a:rPr>
              <a:t>Data Integrity: Excel lacks robust data validation and version control mechanisms, increasing the risk of errors and inconsistencies in analysis.</a:t>
            </a:r>
          </a:p>
          <a:p>
            <a:pPr marL="0" marR="0" algn="just">
              <a:spcBef>
                <a:spcPts val="1500"/>
              </a:spcBef>
              <a:spcAft>
                <a:spcPts val="1500"/>
              </a:spcAft>
            </a:pPr>
            <a:r>
              <a:rPr lang="en-US" sz="1700" dirty="0">
                <a:solidFill>
                  <a:schemeClr val="tx2"/>
                </a:solidFill>
              </a:rPr>
              <a:t>Reproducibility: Reproducing analysis conducted in Excel can be challenging due to manual processes and lack of documentation.</a:t>
            </a:r>
          </a:p>
          <a:p>
            <a:pPr marL="0" marR="0" algn="just">
              <a:spcBef>
                <a:spcPts val="1500"/>
              </a:spcBef>
              <a:spcAft>
                <a:spcPts val="1500"/>
              </a:spcAft>
            </a:pPr>
            <a:r>
              <a:rPr lang="en-US" sz="1700" dirty="0">
                <a:solidFill>
                  <a:schemeClr val="tx2"/>
                </a:solidFill>
              </a:rPr>
              <a:t>Collaboration: Collaborating on Excel files can be cumbersome, especially when multiple users need to work on the same dataset simultaneously</a:t>
            </a:r>
          </a:p>
          <a:p>
            <a:endParaRPr lang="en-US" sz="1700" dirty="0">
              <a:solidFill>
                <a:schemeClr val="tx2"/>
              </a:solidFill>
            </a:endParaRPr>
          </a:p>
        </p:txBody>
      </p:sp>
      <p:pic>
        <p:nvPicPr>
          <p:cNvPr id="4" name="Picture 2" descr="Sevenett | Education | Kent WA">
            <a:extLst>
              <a:ext uri="{FF2B5EF4-FFF2-40B4-BE49-F238E27FC236}">
                <a16:creationId xmlns:a16="http://schemas.microsoft.com/office/drawing/2014/main" id="{105E9C68-9A5E-65CC-AF8C-103D26F9AD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632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E922-E624-6001-A1AC-5C3ADACF7219}"/>
              </a:ext>
            </a:extLst>
          </p:cNvPr>
          <p:cNvSpPr>
            <a:spLocks noGrp="1"/>
          </p:cNvSpPr>
          <p:nvPr>
            <p:ph type="title"/>
          </p:nvPr>
        </p:nvSpPr>
        <p:spPr/>
        <p:txBody>
          <a:bodyPr>
            <a:normAutofit fontScale="90000"/>
          </a:bodyPr>
          <a:lstStyle/>
          <a:p>
            <a:r>
              <a:rPr lang="en-US" sz="4000" dirty="0"/>
              <a:t>Case Study: Streamlining Financial Analysis with Excel</a:t>
            </a:r>
            <a:br>
              <a:rPr lang="en-US" dirty="0"/>
            </a:br>
            <a:endParaRPr lang="en-US" dirty="0"/>
          </a:p>
        </p:txBody>
      </p:sp>
      <p:graphicFrame>
        <p:nvGraphicFramePr>
          <p:cNvPr id="5" name="Content Placeholder 2">
            <a:extLst>
              <a:ext uri="{FF2B5EF4-FFF2-40B4-BE49-F238E27FC236}">
                <a16:creationId xmlns:a16="http://schemas.microsoft.com/office/drawing/2014/main" id="{9D0803E7-5D60-F70B-9862-6605EEC0EA8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Sevenett | Education | Kent WA">
            <a:extLst>
              <a:ext uri="{FF2B5EF4-FFF2-40B4-BE49-F238E27FC236}">
                <a16:creationId xmlns:a16="http://schemas.microsoft.com/office/drawing/2014/main" id="{3244E880-17D2-03EA-CBE8-661B7C2734A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131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0DCCCC8-A1DC-BC6D-D99A-D5AA3967CF0F}"/>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5400" kern="1200" dirty="0">
                <a:solidFill>
                  <a:schemeClr val="tx1"/>
                </a:solidFill>
                <a:latin typeface="+mj-lt"/>
                <a:ea typeface="+mj-ea"/>
                <a:cs typeface="+mj-cs"/>
              </a:rPr>
              <a:t>Data Analysis</a:t>
            </a:r>
          </a:p>
        </p:txBody>
      </p:sp>
      <p:sp>
        <p:nvSpPr>
          <p:cNvPr id="3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A36BF8E-19E7-33BE-5242-A10FEB886560}"/>
              </a:ext>
            </a:extLst>
          </p:cNvPr>
          <p:cNvSpPr txBox="1"/>
          <p:nvPr/>
        </p:nvSpPr>
        <p:spPr>
          <a:xfrm>
            <a:off x="5126418" y="552091"/>
            <a:ext cx="6224335" cy="5431536"/>
          </a:xfrm>
          <a:prstGeom prst="rect">
            <a:avLst/>
          </a:prstGeom>
        </p:spPr>
        <p:txBody>
          <a:bodyPr vert="horz" lIns="91440" tIns="45720" rIns="91440" bIns="45720" rtlCol="0" anchor="ctr">
            <a:normAutofit/>
          </a:bodyPr>
          <a:lstStyle/>
          <a:p>
            <a:pPr marL="342900" marR="0" lvl="0" indent="-228600" defTabSz="914400">
              <a:lnSpc>
                <a:spcPct val="90000"/>
              </a:lnSpc>
              <a:spcBef>
                <a:spcPts val="0"/>
              </a:spcBef>
              <a:spcAft>
                <a:spcPts val="0"/>
              </a:spcAft>
              <a:buFont typeface="Arial" panose="020B0604020202020204" pitchFamily="34" charset="0"/>
              <a:buChar char="•"/>
            </a:pPr>
            <a:r>
              <a:rPr lang="en-US" sz="2200" dirty="0">
                <a:effectLst/>
              </a:rPr>
              <a:t>It is the process of examining, cleaning, transforming, and interpreting data to uncover meaningful patterns, insights, and trends. </a:t>
            </a:r>
          </a:p>
          <a:p>
            <a:pPr marL="342900" marR="0" lvl="0" indent="-228600" defTabSz="914400">
              <a:lnSpc>
                <a:spcPct val="90000"/>
              </a:lnSpc>
              <a:spcBef>
                <a:spcPts val="0"/>
              </a:spcBef>
              <a:spcAft>
                <a:spcPts val="0"/>
              </a:spcAft>
              <a:buFont typeface="Arial" panose="020B0604020202020204" pitchFamily="34" charset="0"/>
              <a:buChar char="•"/>
            </a:pPr>
            <a:r>
              <a:rPr lang="en-US" sz="2200" dirty="0">
                <a:effectLst/>
              </a:rPr>
              <a:t>It involves using various techniques, tools, and methodologies to extract valuable information from raw data</a:t>
            </a:r>
          </a:p>
          <a:p>
            <a:pPr marL="342900" marR="0" lvl="0" indent="-228600" defTabSz="914400">
              <a:lnSpc>
                <a:spcPct val="90000"/>
              </a:lnSpc>
              <a:spcBef>
                <a:spcPts val="0"/>
              </a:spcBef>
              <a:spcAft>
                <a:spcPts val="800"/>
              </a:spcAft>
              <a:buFont typeface="Arial" panose="020B0604020202020204" pitchFamily="34" charset="0"/>
              <a:buChar char="•"/>
            </a:pPr>
            <a:r>
              <a:rPr lang="en-US" sz="2200" dirty="0">
                <a:effectLst/>
              </a:rPr>
              <a:t>Data analysis can be performed using both qualitative and quantitative methods. </a:t>
            </a:r>
          </a:p>
          <a:p>
            <a:pPr marL="342900" marR="0" lvl="0" indent="-228600" defTabSz="914400">
              <a:lnSpc>
                <a:spcPct val="90000"/>
              </a:lnSpc>
              <a:spcBef>
                <a:spcPts val="0"/>
              </a:spcBef>
              <a:spcAft>
                <a:spcPts val="800"/>
              </a:spcAft>
              <a:buFont typeface="Arial" panose="020B0604020202020204" pitchFamily="34" charset="0"/>
              <a:buChar char="•"/>
            </a:pPr>
            <a:r>
              <a:rPr lang="en-US" sz="2200" dirty="0">
                <a:effectLst/>
              </a:rPr>
              <a:t>Qualitative analysis involves interpreting non-numerical data, such as text, images, or video, to identify themes, sentiments, or trends. </a:t>
            </a:r>
          </a:p>
          <a:p>
            <a:pPr marL="342900" marR="0" lvl="0" indent="-228600" defTabSz="914400">
              <a:lnSpc>
                <a:spcPct val="90000"/>
              </a:lnSpc>
              <a:spcBef>
                <a:spcPts val="0"/>
              </a:spcBef>
              <a:spcAft>
                <a:spcPts val="800"/>
              </a:spcAft>
              <a:buFont typeface="Arial" panose="020B0604020202020204" pitchFamily="34" charset="0"/>
              <a:buChar char="•"/>
            </a:pPr>
            <a:r>
              <a:rPr lang="en-US" sz="2200" dirty="0">
                <a:effectLst/>
              </a:rPr>
              <a:t>Quantitative analysis, on the other hand, deals with numerical data and uses statistical techniques to summarize, analyze, and infer conclusions from the data.</a:t>
            </a:r>
          </a:p>
        </p:txBody>
      </p:sp>
      <p:pic>
        <p:nvPicPr>
          <p:cNvPr id="2" name="Picture 2" descr="Sevenett | Education | Kent WA">
            <a:extLst>
              <a:ext uri="{FF2B5EF4-FFF2-40B4-BE49-F238E27FC236}">
                <a16:creationId xmlns:a16="http://schemas.microsoft.com/office/drawing/2014/main" id="{2390994E-4E2C-EFDE-C171-6F401E283F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693" r="14297" b="41640"/>
          <a:stretch/>
        </p:blipFill>
        <p:spPr bwMode="auto">
          <a:xfrm>
            <a:off x="10718697" y="88466"/>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766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F71156-693F-7C08-6423-A34B7BBB98C4}"/>
              </a:ext>
            </a:extLst>
          </p:cNvPr>
          <p:cNvSpPr>
            <a:spLocks noGrp="1"/>
          </p:cNvSpPr>
          <p:nvPr>
            <p:ph type="title"/>
          </p:nvPr>
        </p:nvSpPr>
        <p:spPr>
          <a:xfrm>
            <a:off x="1179576" y="457201"/>
            <a:ext cx="9829800" cy="965200"/>
          </a:xfrm>
        </p:spPr>
        <p:txBody>
          <a:bodyPr anchor="b">
            <a:normAutofit fontScale="90000"/>
          </a:bodyPr>
          <a:lstStyle/>
          <a:p>
            <a:pPr algn="ctr"/>
            <a:r>
              <a:rPr lang="en-US" sz="3600" dirty="0">
                <a:solidFill>
                  <a:schemeClr val="tx2"/>
                </a:solidFill>
              </a:rPr>
              <a:t>Methodology</a:t>
            </a:r>
            <a:br>
              <a:rPr lang="en-US" sz="3600" dirty="0">
                <a:solidFill>
                  <a:schemeClr val="tx2"/>
                </a:solidFill>
              </a:rPr>
            </a:br>
            <a:endParaRPr lang="en-US" sz="3600" dirty="0">
              <a:solidFill>
                <a:schemeClr val="tx2"/>
              </a:solidFill>
            </a:endParaRP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678DDB1-5B4A-B9E2-41F5-FE0320B98590}"/>
              </a:ext>
            </a:extLst>
          </p:cNvPr>
          <p:cNvSpPr>
            <a:spLocks noGrp="1"/>
          </p:cNvSpPr>
          <p:nvPr>
            <p:ph idx="1"/>
          </p:nvPr>
        </p:nvSpPr>
        <p:spPr>
          <a:xfrm>
            <a:off x="139700" y="1193800"/>
            <a:ext cx="9666958" cy="5422900"/>
          </a:xfrm>
        </p:spPr>
        <p:txBody>
          <a:bodyPr anchor="ctr">
            <a:normAutofit/>
          </a:bodyPr>
          <a:lstStyle/>
          <a:p>
            <a:pPr marL="342900" marR="0" lvl="0" indent="-342900" algn="just">
              <a:spcBef>
                <a:spcPts val="0"/>
              </a:spcBef>
              <a:spcAft>
                <a:spcPts val="0"/>
              </a:spcAft>
              <a:buFont typeface="+mj-lt"/>
              <a:buAutoNum type="arabicPeriod"/>
              <a:tabLst>
                <a:tab pos="457200" algn="l"/>
              </a:tabLst>
            </a:pPr>
            <a:r>
              <a:rPr lang="en-US" sz="1600" dirty="0">
                <a:solidFill>
                  <a:schemeClr val="tx2"/>
                </a:solidFill>
              </a:rPr>
              <a:t>Data Collection: XYZ Financial Services collects financial data from various sources, including market data providers, client portfolios, and internal databases, including information on asset prices, returns, volatility, and economic indicators.</a:t>
            </a:r>
          </a:p>
          <a:p>
            <a:pPr marL="342900" marR="0" lvl="0" indent="-342900" algn="just">
              <a:spcBef>
                <a:spcPts val="0"/>
              </a:spcBef>
              <a:spcAft>
                <a:spcPts val="0"/>
              </a:spcAft>
              <a:buFont typeface="+mj-lt"/>
              <a:buAutoNum type="arabicPeriod"/>
              <a:tabLst>
                <a:tab pos="457200" algn="l"/>
              </a:tabLst>
            </a:pPr>
            <a:r>
              <a:rPr lang="en-US" sz="1600" dirty="0">
                <a:solidFill>
                  <a:schemeClr val="tx2"/>
                </a:solidFill>
              </a:rPr>
              <a:t>Data Preparation and Cleaning: The collected financial data is imported into Excel and cleaned to ensure accuracy and consistency. This involves formatting data, handling missing values, and removing outliers.</a:t>
            </a:r>
          </a:p>
          <a:p>
            <a:pPr marL="342900" marR="0" lvl="0" indent="-342900" algn="just">
              <a:spcBef>
                <a:spcPts val="0"/>
              </a:spcBef>
              <a:spcAft>
                <a:spcPts val="0"/>
              </a:spcAft>
              <a:buFont typeface="+mj-lt"/>
              <a:buAutoNum type="arabicPeriod"/>
              <a:tabLst>
                <a:tab pos="457200" algn="l"/>
              </a:tabLst>
            </a:pPr>
            <a:r>
              <a:rPr lang="en-US" sz="1600" dirty="0">
                <a:solidFill>
                  <a:schemeClr val="tx2"/>
                </a:solidFill>
              </a:rPr>
              <a:t>Data Analysis with Excel:</a:t>
            </a:r>
          </a:p>
          <a:p>
            <a:pPr marL="742950" marR="0" lvl="1" indent="-285750" algn="just">
              <a:spcBef>
                <a:spcPts val="0"/>
              </a:spcBef>
              <a:spcAft>
                <a:spcPts val="0"/>
              </a:spcAft>
              <a:buSzPts val="1000"/>
              <a:buFont typeface="Symbol" pitchFamily="2" charset="2"/>
              <a:buChar char=""/>
              <a:tabLst>
                <a:tab pos="914400" algn="l"/>
              </a:tabLst>
            </a:pPr>
            <a:r>
              <a:rPr lang="en-US" sz="1600" dirty="0">
                <a:solidFill>
                  <a:schemeClr val="tx2"/>
                </a:solidFill>
              </a:rPr>
              <a:t>Portfolio Analysis: Excel is used to perform portfolio analysis, including calculating portfolio returns, volatility, and performance metrics such as Sharpe ratio and alpha.</a:t>
            </a:r>
          </a:p>
          <a:p>
            <a:pPr marL="742950" marR="0" lvl="1" indent="-285750" algn="just">
              <a:spcBef>
                <a:spcPts val="0"/>
              </a:spcBef>
              <a:spcAft>
                <a:spcPts val="0"/>
              </a:spcAft>
              <a:buSzPts val="1000"/>
              <a:buFont typeface="Symbol" pitchFamily="2" charset="2"/>
              <a:buChar char=""/>
              <a:tabLst>
                <a:tab pos="914400" algn="l"/>
              </a:tabLst>
            </a:pPr>
            <a:r>
              <a:rPr lang="en-US" sz="1600" dirty="0">
                <a:solidFill>
                  <a:schemeClr val="tx2"/>
                </a:solidFill>
              </a:rPr>
              <a:t>Risk Management: Excel facilitates risk management through techniques such as Value-at-Risk (</a:t>
            </a:r>
            <a:r>
              <a:rPr lang="en-US" sz="1600" dirty="0" err="1">
                <a:solidFill>
                  <a:schemeClr val="tx2"/>
                </a:solidFill>
              </a:rPr>
              <a:t>VaR</a:t>
            </a:r>
            <a:r>
              <a:rPr lang="en-US" sz="1600" dirty="0">
                <a:solidFill>
                  <a:schemeClr val="tx2"/>
                </a:solidFill>
              </a:rPr>
              <a:t>) analysis, stress testing, and scenario analysis to assess portfolio risk exposure and develop risk mitigation strategies.</a:t>
            </a:r>
          </a:p>
          <a:p>
            <a:pPr marL="742950" marR="0" lvl="1" indent="-285750" algn="just">
              <a:spcBef>
                <a:spcPts val="0"/>
              </a:spcBef>
              <a:spcAft>
                <a:spcPts val="0"/>
              </a:spcAft>
              <a:buSzPts val="1000"/>
              <a:buFont typeface="Symbol" pitchFamily="2" charset="2"/>
              <a:buChar char=""/>
              <a:tabLst>
                <a:tab pos="914400" algn="l"/>
              </a:tabLst>
            </a:pPr>
            <a:r>
              <a:rPr lang="en-US" sz="1600" dirty="0">
                <a:solidFill>
                  <a:schemeClr val="tx2"/>
                </a:solidFill>
              </a:rPr>
              <a:t>Performance Evaluation: Excel enables performance evaluation by comparing investment returns against benchmarks, analyzing investment attribution, and conducting performance attribution analysis.</a:t>
            </a:r>
          </a:p>
          <a:p>
            <a:pPr marL="742950" marR="0" lvl="1" indent="-285750" algn="just">
              <a:spcBef>
                <a:spcPts val="0"/>
              </a:spcBef>
              <a:spcAft>
                <a:spcPts val="0"/>
              </a:spcAft>
              <a:buSzPts val="1000"/>
              <a:buFont typeface="Symbol" pitchFamily="2" charset="2"/>
              <a:buChar char=""/>
              <a:tabLst>
                <a:tab pos="914400" algn="l"/>
              </a:tabLst>
            </a:pPr>
            <a:r>
              <a:rPr lang="en-US" sz="1600" dirty="0">
                <a:solidFill>
                  <a:schemeClr val="tx2"/>
                </a:solidFill>
              </a:rPr>
              <a:t>Forecasting and Modeling: Excel is utilized for financial forecasting and modeling, including predicting asset prices, simulating investment scenarios, and optimizing portfolio allocations using techniques such as Monte Carlo simulation and optimization.</a:t>
            </a:r>
          </a:p>
          <a:p>
            <a:pPr marL="342900" marR="0" lvl="0" indent="-342900" algn="just">
              <a:spcBef>
                <a:spcPts val="0"/>
              </a:spcBef>
              <a:spcAft>
                <a:spcPts val="0"/>
              </a:spcAft>
              <a:buFont typeface="+mj-lt"/>
              <a:buAutoNum type="arabicPeriod" startAt="4"/>
              <a:tabLst>
                <a:tab pos="457200" algn="l"/>
              </a:tabLst>
            </a:pPr>
            <a:r>
              <a:rPr lang="en-US" sz="1600" dirty="0">
                <a:solidFill>
                  <a:schemeClr val="tx2"/>
                </a:solidFill>
              </a:rPr>
              <a:t>Insights and Recommendations:</a:t>
            </a:r>
          </a:p>
          <a:p>
            <a:pPr marL="742950" marR="0" lvl="1" indent="-285750" algn="just">
              <a:spcBef>
                <a:spcPts val="0"/>
              </a:spcBef>
              <a:spcAft>
                <a:spcPts val="0"/>
              </a:spcAft>
              <a:buSzPts val="1000"/>
              <a:buFont typeface="Symbol" pitchFamily="2" charset="2"/>
              <a:buChar char=""/>
              <a:tabLst>
                <a:tab pos="914400" algn="l"/>
              </a:tabLst>
            </a:pPr>
            <a:r>
              <a:rPr lang="en-US" sz="1600" dirty="0">
                <a:solidFill>
                  <a:schemeClr val="tx2"/>
                </a:solidFill>
              </a:rPr>
              <a:t>Based on the analysis results, XYZ Financial Services generates actionable insights and recommendations to optimize investment strategies, including:</a:t>
            </a:r>
          </a:p>
          <a:p>
            <a:pPr marL="1143000" marR="0" lvl="2" indent="-228600" algn="just">
              <a:spcBef>
                <a:spcPts val="0"/>
              </a:spcBef>
              <a:spcAft>
                <a:spcPts val="0"/>
              </a:spcAft>
              <a:buSzPts val="1000"/>
              <a:buFont typeface="Symbol" pitchFamily="2" charset="2"/>
              <a:buChar char=""/>
              <a:tabLst>
                <a:tab pos="1371600" algn="l"/>
              </a:tabLst>
            </a:pPr>
            <a:r>
              <a:rPr lang="en-US" sz="1600" dirty="0">
                <a:solidFill>
                  <a:schemeClr val="tx2"/>
                </a:solidFill>
              </a:rPr>
              <a:t>Adjusting portfolio allocations based on risk-return profiles and market conditions.</a:t>
            </a:r>
          </a:p>
          <a:p>
            <a:pPr marL="1143000" marR="0" lvl="2" indent="-228600" algn="just">
              <a:spcBef>
                <a:spcPts val="0"/>
              </a:spcBef>
              <a:spcAft>
                <a:spcPts val="0"/>
              </a:spcAft>
              <a:buSzPts val="1000"/>
              <a:buFont typeface="Symbol" pitchFamily="2" charset="2"/>
              <a:buChar char=""/>
              <a:tabLst>
                <a:tab pos="1371600" algn="l"/>
              </a:tabLst>
            </a:pPr>
            <a:r>
              <a:rPr lang="en-US" sz="1600" dirty="0">
                <a:solidFill>
                  <a:schemeClr val="tx2"/>
                </a:solidFill>
              </a:rPr>
              <a:t>Diversifying investments to reduce concentration risk and enhance portfolio resilience.</a:t>
            </a:r>
          </a:p>
          <a:p>
            <a:pPr marL="1143000" marR="0" lvl="2" indent="-228600" algn="just">
              <a:spcBef>
                <a:spcPts val="0"/>
              </a:spcBef>
              <a:spcAft>
                <a:spcPts val="0"/>
              </a:spcAft>
              <a:buSzPts val="1000"/>
              <a:buFont typeface="Symbol" pitchFamily="2" charset="2"/>
              <a:buChar char=""/>
              <a:tabLst>
                <a:tab pos="1371600" algn="l"/>
              </a:tabLst>
            </a:pPr>
            <a:r>
              <a:rPr lang="en-US" sz="1600" dirty="0">
                <a:solidFill>
                  <a:schemeClr val="tx2"/>
                </a:solidFill>
              </a:rPr>
              <a:t>Implementing hedging strategies to mitigate downside risk and protect against market volatility.</a:t>
            </a:r>
          </a:p>
          <a:p>
            <a:pPr marL="1143000" marR="0" lvl="2" indent="-228600" algn="just">
              <a:spcBef>
                <a:spcPts val="0"/>
              </a:spcBef>
              <a:spcAft>
                <a:spcPts val="0"/>
              </a:spcAft>
              <a:buSzPts val="1000"/>
              <a:buFont typeface="Symbol" pitchFamily="2" charset="2"/>
              <a:buChar char=""/>
              <a:tabLst>
                <a:tab pos="1371600" algn="l"/>
              </a:tabLst>
            </a:pPr>
            <a:r>
              <a:rPr lang="en-US" sz="1600" dirty="0">
                <a:solidFill>
                  <a:schemeClr val="tx2"/>
                </a:solidFill>
              </a:rPr>
              <a:t>Monitoring performance metrics and rebalancing portfolios to align with investment objectives and client preferences.</a:t>
            </a:r>
          </a:p>
          <a:p>
            <a:endParaRPr lang="en-US" sz="700" dirty="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Financial">
            <a:extLst>
              <a:ext uri="{FF2B5EF4-FFF2-40B4-BE49-F238E27FC236}">
                <a16:creationId xmlns:a16="http://schemas.microsoft.com/office/drawing/2014/main" id="{BD66E4C7-0629-84CD-FFCB-CC9F93138B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1500" y="2594171"/>
            <a:ext cx="2205414" cy="3217333"/>
          </a:xfrm>
          <a:prstGeom prst="rect">
            <a:avLst/>
          </a:prstGeom>
        </p:spPr>
      </p:pic>
      <p:pic>
        <p:nvPicPr>
          <p:cNvPr id="4" name="Picture 2" descr="Sevenett | Education | Kent WA">
            <a:extLst>
              <a:ext uri="{FF2B5EF4-FFF2-40B4-BE49-F238E27FC236}">
                <a16:creationId xmlns:a16="http://schemas.microsoft.com/office/drawing/2014/main" id="{FAD680B8-DF0A-2838-3669-7DF10151B2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3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3AFDCF-471D-9944-50CE-8144BCD956B7}"/>
              </a:ext>
            </a:extLst>
          </p:cNvPr>
          <p:cNvSpPr>
            <a:spLocks noGrp="1"/>
          </p:cNvSpPr>
          <p:nvPr>
            <p:ph type="title"/>
          </p:nvPr>
        </p:nvSpPr>
        <p:spPr>
          <a:xfrm>
            <a:off x="1179576" y="647700"/>
            <a:ext cx="9829800" cy="983761"/>
          </a:xfrm>
        </p:spPr>
        <p:txBody>
          <a:bodyPr anchor="b">
            <a:normAutofit fontScale="90000"/>
          </a:bodyPr>
          <a:lstStyle/>
          <a:p>
            <a:pPr algn="ctr"/>
            <a:r>
              <a:rPr lang="en-US" sz="3600" dirty="0">
                <a:solidFill>
                  <a:schemeClr val="tx2"/>
                </a:solidFill>
              </a:rPr>
              <a:t>Results and Conclusion</a:t>
            </a:r>
            <a:br>
              <a:rPr lang="en-US" sz="3600" dirty="0">
                <a:solidFill>
                  <a:schemeClr val="tx2"/>
                </a:solidFill>
              </a:rPr>
            </a:br>
            <a:endParaRPr lang="en-US" sz="3600" dirty="0">
              <a:solidFill>
                <a:schemeClr val="tx2"/>
              </a:solidFill>
            </a:endParaRP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C6B1945-E0EC-7E5F-C5DD-7A826538C6C1}"/>
              </a:ext>
            </a:extLst>
          </p:cNvPr>
          <p:cNvSpPr>
            <a:spLocks noGrp="1"/>
          </p:cNvSpPr>
          <p:nvPr>
            <p:ph idx="1"/>
          </p:nvPr>
        </p:nvSpPr>
        <p:spPr>
          <a:xfrm>
            <a:off x="804672" y="1651000"/>
            <a:ext cx="7856728" cy="4404045"/>
          </a:xfrm>
        </p:spPr>
        <p:txBody>
          <a:bodyPr anchor="ctr">
            <a:normAutofit/>
          </a:bodyPr>
          <a:lstStyle/>
          <a:p>
            <a:pPr marL="342900" marR="0" lvl="0" indent="-342900" algn="just">
              <a:spcBef>
                <a:spcPts val="0"/>
              </a:spcBef>
              <a:spcAft>
                <a:spcPts val="0"/>
              </a:spcAft>
              <a:buFont typeface="+mj-lt"/>
              <a:buAutoNum type="arabicPeriod"/>
              <a:tabLst>
                <a:tab pos="457200" algn="l"/>
              </a:tabLst>
            </a:pPr>
            <a:r>
              <a:rPr lang="en-US" sz="1800" dirty="0">
                <a:solidFill>
                  <a:schemeClr val="tx2"/>
                </a:solidFill>
              </a:rPr>
              <a:t>Informed Decision-Making: By leveraging Excel for financial analysis, XYZ Financial Services gains deeper insights into investment performance, risk exposure, and market trends, enabling informed decision-making and strategic planning.</a:t>
            </a:r>
          </a:p>
          <a:p>
            <a:pPr marL="342900" marR="0" lvl="0" indent="-342900" algn="just">
              <a:spcBef>
                <a:spcPts val="0"/>
              </a:spcBef>
              <a:spcAft>
                <a:spcPts val="0"/>
              </a:spcAft>
              <a:buFont typeface="+mj-lt"/>
              <a:buAutoNum type="arabicPeriod"/>
              <a:tabLst>
                <a:tab pos="457200" algn="l"/>
              </a:tabLst>
            </a:pPr>
            <a:r>
              <a:rPr lang="en-US" sz="1800" dirty="0">
                <a:solidFill>
                  <a:schemeClr val="tx2"/>
                </a:solidFill>
              </a:rPr>
              <a:t>Improved Portfolio Performance: Optimizing investment strategies based on Excel analysis results in improved portfolio performance, enhanced risk-adjusted returns, and increased client satisfaction.</a:t>
            </a:r>
          </a:p>
          <a:p>
            <a:pPr marL="342900" marR="0" lvl="0" indent="-342900" algn="just">
              <a:spcBef>
                <a:spcPts val="0"/>
              </a:spcBef>
              <a:spcAft>
                <a:spcPts val="0"/>
              </a:spcAft>
              <a:buFont typeface="+mj-lt"/>
              <a:buAutoNum type="arabicPeriod"/>
              <a:tabLst>
                <a:tab pos="457200" algn="l"/>
              </a:tabLst>
            </a:pPr>
            <a:r>
              <a:rPr lang="en-US" sz="1800" dirty="0">
                <a:solidFill>
                  <a:schemeClr val="tx2"/>
                </a:solidFill>
              </a:rPr>
              <a:t>Risk Mitigation and Compliance: Excel enables XYZ Financial Services to identify and manage portfolio risks effectively, ensuring compliance with regulatory requirements and safeguarding client assets.</a:t>
            </a:r>
          </a:p>
          <a:p>
            <a:pPr marL="0" marR="0" lvl="0" indent="0" algn="just">
              <a:spcBef>
                <a:spcPts val="0"/>
              </a:spcBef>
              <a:spcAft>
                <a:spcPts val="0"/>
              </a:spcAft>
              <a:buNone/>
              <a:tabLst>
                <a:tab pos="457200" algn="l"/>
              </a:tabLst>
            </a:pPr>
            <a:endParaRPr lang="en-US" sz="1800" dirty="0">
              <a:solidFill>
                <a:schemeClr val="tx2"/>
              </a:solidFill>
            </a:endParaRPr>
          </a:p>
          <a:p>
            <a:pPr marL="0" marR="0" algn="just">
              <a:spcBef>
                <a:spcPts val="1500"/>
              </a:spcBef>
              <a:spcAft>
                <a:spcPts val="0"/>
              </a:spcAft>
            </a:pPr>
            <a:r>
              <a:rPr lang="en-US" sz="1800" dirty="0">
                <a:solidFill>
                  <a:schemeClr val="tx2"/>
                </a:solidFill>
              </a:rPr>
              <a:t>Conclusion: Through the strategic use of Excel for financial analysis, XYZ Financial Services successfully streamlines its investment processes, improves decision-making, and enhances client outcomes. This case study demonstrates the effectiveness of Excel in driving data-driven financial analysis, optimizing investment strategies, and delivering value in the financial services industry</a:t>
            </a:r>
          </a:p>
          <a:p>
            <a:endParaRPr lang="en-US" sz="1100" dirty="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Head with Gears">
            <a:extLst>
              <a:ext uri="{FF2B5EF4-FFF2-40B4-BE49-F238E27FC236}">
                <a16:creationId xmlns:a16="http://schemas.microsoft.com/office/drawing/2014/main" id="{2C82E233-DE2D-0970-EEBC-7F7437FBC3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01358" y="2827419"/>
            <a:ext cx="3217333" cy="3217333"/>
          </a:xfrm>
          <a:prstGeom prst="rect">
            <a:avLst/>
          </a:prstGeom>
        </p:spPr>
      </p:pic>
      <p:pic>
        <p:nvPicPr>
          <p:cNvPr id="4" name="Picture 2" descr="Sevenett | Education | Kent WA">
            <a:extLst>
              <a:ext uri="{FF2B5EF4-FFF2-40B4-BE49-F238E27FC236}">
                <a16:creationId xmlns:a16="http://schemas.microsoft.com/office/drawing/2014/main" id="{5BC186BE-6025-069E-7B7B-42965207884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588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00D904-B902-8F97-10CF-7A16A5CFC8EF}"/>
              </a:ext>
            </a:extLst>
          </p:cNvPr>
          <p:cNvSpPr>
            <a:spLocks noGrp="1"/>
          </p:cNvSpPr>
          <p:nvPr>
            <p:ph type="title"/>
          </p:nvPr>
        </p:nvSpPr>
        <p:spPr>
          <a:xfrm>
            <a:off x="1136397" y="502020"/>
            <a:ext cx="5323715" cy="1642970"/>
          </a:xfrm>
        </p:spPr>
        <p:txBody>
          <a:bodyPr anchor="b">
            <a:normAutofit/>
          </a:bodyPr>
          <a:lstStyle/>
          <a:p>
            <a:r>
              <a:rPr lang="en-US" sz="4000"/>
              <a:t>Power BI for Data Analytics </a:t>
            </a:r>
          </a:p>
        </p:txBody>
      </p:sp>
      <p:sp>
        <p:nvSpPr>
          <p:cNvPr id="3" name="Content Placeholder 2">
            <a:extLst>
              <a:ext uri="{FF2B5EF4-FFF2-40B4-BE49-F238E27FC236}">
                <a16:creationId xmlns:a16="http://schemas.microsoft.com/office/drawing/2014/main" id="{C5F5A13C-7A11-A9CF-C3B3-CB0182D27818}"/>
              </a:ext>
            </a:extLst>
          </p:cNvPr>
          <p:cNvSpPr>
            <a:spLocks noGrp="1"/>
          </p:cNvSpPr>
          <p:nvPr>
            <p:ph idx="1"/>
          </p:nvPr>
        </p:nvSpPr>
        <p:spPr>
          <a:xfrm>
            <a:off x="1144923" y="2405894"/>
            <a:ext cx="5315189" cy="3535083"/>
          </a:xfrm>
        </p:spPr>
        <p:txBody>
          <a:bodyPr anchor="t">
            <a:normAutofit/>
          </a:bodyPr>
          <a:lstStyle/>
          <a:p>
            <a:pPr marL="0" marR="0" lvl="0" indent="0">
              <a:spcBef>
                <a:spcPts val="0"/>
              </a:spcBef>
              <a:spcAft>
                <a:spcPts val="0"/>
              </a:spcAft>
              <a:buNone/>
              <a:tabLst>
                <a:tab pos="457200" algn="l"/>
              </a:tabLst>
            </a:pPr>
            <a:r>
              <a:rPr lang="en-US" sz="1600"/>
              <a:t>Overview: Power BI is a business analytics tool developed by Microsoft that enables users to visualize and analyze data from various sources to make informed decisions.</a:t>
            </a:r>
          </a:p>
          <a:p>
            <a:pPr marL="0" marR="0" lvl="0" indent="0">
              <a:spcBef>
                <a:spcPts val="0"/>
              </a:spcBef>
              <a:spcAft>
                <a:spcPts val="0"/>
              </a:spcAft>
              <a:buNone/>
              <a:tabLst>
                <a:tab pos="457200" algn="l"/>
              </a:tabLst>
            </a:pPr>
            <a:endParaRPr lang="en-US" sz="1600"/>
          </a:p>
          <a:p>
            <a:pPr marL="0" marR="0" lvl="0" indent="0">
              <a:spcBef>
                <a:spcPts val="0"/>
              </a:spcBef>
              <a:spcAft>
                <a:spcPts val="0"/>
              </a:spcAft>
              <a:buNone/>
              <a:tabLst>
                <a:tab pos="457200" algn="l"/>
              </a:tabLst>
            </a:pPr>
            <a:r>
              <a:rPr lang="en-US" sz="1600"/>
              <a:t>Key Features:</a:t>
            </a:r>
          </a:p>
          <a:p>
            <a:pPr marL="742950" marR="0" lvl="1" indent="-285750">
              <a:spcBef>
                <a:spcPts val="0"/>
              </a:spcBef>
              <a:spcAft>
                <a:spcPts val="0"/>
              </a:spcAft>
              <a:buSzPts val="1000"/>
              <a:buFont typeface="Symbol" pitchFamily="2" charset="2"/>
              <a:buChar char=""/>
              <a:tabLst>
                <a:tab pos="914400" algn="l"/>
              </a:tabLst>
            </a:pPr>
            <a:r>
              <a:rPr lang="en-US" sz="1600"/>
              <a:t>Data visualization: Create interactive and visually appealing dashboards, reports, and charts.</a:t>
            </a:r>
          </a:p>
          <a:p>
            <a:pPr marL="742950" marR="0" lvl="1" indent="-285750">
              <a:spcBef>
                <a:spcPts val="0"/>
              </a:spcBef>
              <a:spcAft>
                <a:spcPts val="0"/>
              </a:spcAft>
              <a:buSzPts val="1000"/>
              <a:buFont typeface="Symbol" pitchFamily="2" charset="2"/>
              <a:buChar char=""/>
              <a:tabLst>
                <a:tab pos="914400" algn="l"/>
              </a:tabLst>
            </a:pPr>
            <a:r>
              <a:rPr lang="en-US" sz="1600"/>
              <a:t>Data modeling: Combine and transform data from different sources using Power Query and Power Pivot.</a:t>
            </a:r>
          </a:p>
          <a:p>
            <a:pPr marL="742950" marR="0" lvl="1" indent="-285750">
              <a:spcBef>
                <a:spcPts val="0"/>
              </a:spcBef>
              <a:spcAft>
                <a:spcPts val="0"/>
              </a:spcAft>
              <a:buSzPts val="1000"/>
              <a:buFont typeface="Symbol" pitchFamily="2" charset="2"/>
              <a:buChar char=""/>
              <a:tabLst>
                <a:tab pos="914400" algn="l"/>
              </a:tabLst>
            </a:pPr>
            <a:r>
              <a:rPr lang="en-US" sz="1600"/>
              <a:t>Data analysis: Utilize advanced analytics capabilities such as forecasting, clustering, and sentiment analysis.</a:t>
            </a:r>
          </a:p>
          <a:p>
            <a:pPr marL="742950" marR="0" lvl="1" indent="-285750">
              <a:spcBef>
                <a:spcPts val="0"/>
              </a:spcBef>
              <a:spcAft>
                <a:spcPts val="0"/>
              </a:spcAft>
              <a:buSzPts val="1000"/>
              <a:buFont typeface="Symbol" pitchFamily="2" charset="2"/>
              <a:buChar char=""/>
              <a:tabLst>
                <a:tab pos="914400" algn="l"/>
              </a:tabLst>
            </a:pPr>
            <a:r>
              <a:rPr lang="en-US" sz="1600"/>
              <a:t>Collaboration: Share insights and collaborate with team members through Power BI Service.</a:t>
            </a:r>
          </a:p>
          <a:p>
            <a:endParaRPr lang="en-US" sz="1600"/>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icrosoft Power BI Logo PNG vector in SVG, PDF, AI, CDR format">
            <a:extLst>
              <a:ext uri="{FF2B5EF4-FFF2-40B4-BE49-F238E27FC236}">
                <a16:creationId xmlns:a16="http://schemas.microsoft.com/office/drawing/2014/main" id="{C718C2C1-2033-9DDF-569F-17521D0D7C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7075967" y="2368315"/>
            <a:ext cx="4170530" cy="2153262"/>
          </a:xfrm>
          <a:prstGeom prst="rect">
            <a:avLst/>
          </a:prstGeom>
          <a:noFill/>
        </p:spPr>
      </p:pic>
      <p:pic>
        <p:nvPicPr>
          <p:cNvPr id="5" name="Picture 2" descr="Sevenett | Education | Kent WA">
            <a:extLst>
              <a:ext uri="{FF2B5EF4-FFF2-40B4-BE49-F238E27FC236}">
                <a16:creationId xmlns:a16="http://schemas.microsoft.com/office/drawing/2014/main" id="{C19E8FE3-7C15-47F4-6B9B-BC03AC47CE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545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5C6A30-DCFE-F7A2-81B2-E8ADD6D5DB95}"/>
              </a:ext>
            </a:extLst>
          </p:cNvPr>
          <p:cNvPicPr>
            <a:picLocks noChangeAspect="1"/>
          </p:cNvPicPr>
          <p:nvPr/>
        </p:nvPicPr>
        <p:blipFill rotWithShape="1">
          <a:blip r:embed="rId2">
            <a:duotone>
              <a:schemeClr val="bg2">
                <a:shade val="45000"/>
                <a:satMod val="135000"/>
              </a:schemeClr>
              <a:prstClr val="white"/>
            </a:duotone>
          </a:blip>
          <a:srcRect t="13476" b="9732"/>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4080A-0105-3213-465B-5F19F5BCDF3C}"/>
              </a:ext>
            </a:extLst>
          </p:cNvPr>
          <p:cNvSpPr>
            <a:spLocks noGrp="1"/>
          </p:cNvSpPr>
          <p:nvPr>
            <p:ph type="title"/>
          </p:nvPr>
        </p:nvSpPr>
        <p:spPr>
          <a:xfrm>
            <a:off x="838200" y="365125"/>
            <a:ext cx="10515600" cy="1325563"/>
          </a:xfrm>
        </p:spPr>
        <p:txBody>
          <a:bodyPr>
            <a:normAutofit/>
          </a:bodyPr>
          <a:lstStyle/>
          <a:p>
            <a:r>
              <a:rPr lang="en-US" dirty="0"/>
              <a:t>Power BI Components</a:t>
            </a:r>
            <a:br>
              <a:rPr lang="en-US" dirty="0"/>
            </a:br>
            <a:endParaRPr lang="en-US" dirty="0"/>
          </a:p>
        </p:txBody>
      </p:sp>
      <p:graphicFrame>
        <p:nvGraphicFramePr>
          <p:cNvPr id="5" name="Content Placeholder 2">
            <a:extLst>
              <a:ext uri="{FF2B5EF4-FFF2-40B4-BE49-F238E27FC236}">
                <a16:creationId xmlns:a16="http://schemas.microsoft.com/office/drawing/2014/main" id="{357C5D3D-6C2F-DEDE-0623-4A8B305FB0D5}"/>
              </a:ext>
            </a:extLst>
          </p:cNvPr>
          <p:cNvGraphicFramePr>
            <a:graphicFrameLocks noGrp="1"/>
          </p:cNvGraphicFramePr>
          <p:nvPr>
            <p:ph idx="1"/>
            <p:extLst>
              <p:ext uri="{D42A27DB-BD31-4B8C-83A1-F6EECF244321}">
                <p14:modId xmlns:p14="http://schemas.microsoft.com/office/powerpoint/2010/main" val="26287923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Sevenett | Education | Kent WA">
            <a:extLst>
              <a:ext uri="{FF2B5EF4-FFF2-40B4-BE49-F238E27FC236}">
                <a16:creationId xmlns:a16="http://schemas.microsoft.com/office/drawing/2014/main" id="{3102CBCD-2708-7E6B-89FE-3C96015CFF8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551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FC5C4-D0A1-26E9-3B7C-5DB0E402EAEC}"/>
              </a:ext>
            </a:extLst>
          </p:cNvPr>
          <p:cNvSpPr>
            <a:spLocks noGrp="1"/>
          </p:cNvSpPr>
          <p:nvPr>
            <p:ph type="title"/>
          </p:nvPr>
        </p:nvSpPr>
        <p:spPr>
          <a:xfrm>
            <a:off x="761802" y="350196"/>
            <a:ext cx="7175697" cy="1161103"/>
          </a:xfrm>
        </p:spPr>
        <p:txBody>
          <a:bodyPr anchor="ctr">
            <a:normAutofit/>
          </a:bodyPr>
          <a:lstStyle/>
          <a:p>
            <a:r>
              <a:rPr lang="en-US" sz="3700" dirty="0"/>
              <a:t>Key Functionality and Capabilities</a:t>
            </a:r>
            <a:br>
              <a:rPr lang="en-US" sz="3700" dirty="0"/>
            </a:br>
            <a:endParaRPr lang="en-US" sz="3700" dirty="0"/>
          </a:p>
        </p:txBody>
      </p:sp>
      <p:sp>
        <p:nvSpPr>
          <p:cNvPr id="3" name="Content Placeholder 2">
            <a:extLst>
              <a:ext uri="{FF2B5EF4-FFF2-40B4-BE49-F238E27FC236}">
                <a16:creationId xmlns:a16="http://schemas.microsoft.com/office/drawing/2014/main" id="{B66010B0-6BDC-0959-D626-223630543A94}"/>
              </a:ext>
            </a:extLst>
          </p:cNvPr>
          <p:cNvSpPr>
            <a:spLocks noGrp="1"/>
          </p:cNvSpPr>
          <p:nvPr>
            <p:ph idx="1"/>
          </p:nvPr>
        </p:nvSpPr>
        <p:spPr>
          <a:xfrm>
            <a:off x="761802" y="1206500"/>
            <a:ext cx="8166298" cy="5149849"/>
          </a:xfrm>
        </p:spPr>
        <p:txBody>
          <a:bodyPr anchor="ctr">
            <a:normAutofit fontScale="92500" lnSpcReduction="10000"/>
          </a:bodyPr>
          <a:lstStyle/>
          <a:p>
            <a:pPr marL="342900" marR="0" lvl="0" indent="-342900">
              <a:spcBef>
                <a:spcPts val="0"/>
              </a:spcBef>
              <a:spcAft>
                <a:spcPts val="0"/>
              </a:spcAft>
              <a:buFont typeface="+mj-lt"/>
              <a:buAutoNum type="arabicPeriod"/>
              <a:tabLst>
                <a:tab pos="457200" algn="l"/>
              </a:tabLst>
            </a:pPr>
            <a:r>
              <a:rPr lang="en-US" sz="1700" dirty="0"/>
              <a:t>Data Connectivity:</a:t>
            </a:r>
          </a:p>
          <a:p>
            <a:pPr marL="742950" marR="0" lvl="1" indent="-285750" algn="just">
              <a:spcBef>
                <a:spcPts val="0"/>
              </a:spcBef>
              <a:spcAft>
                <a:spcPts val="0"/>
              </a:spcAft>
              <a:buSzPts val="1000"/>
              <a:buFont typeface="Symbol" pitchFamily="2" charset="2"/>
              <a:buChar char=""/>
              <a:tabLst>
                <a:tab pos="914400" algn="l"/>
              </a:tabLst>
            </a:pPr>
            <a:r>
              <a:rPr lang="en-US" sz="1700" dirty="0"/>
              <a:t>Power BI connects to a wide range of data sources, including databases, cloud services, files, and streaming data.</a:t>
            </a:r>
          </a:p>
          <a:p>
            <a:pPr marL="742950" marR="0" lvl="1" indent="-285750" algn="just">
              <a:spcBef>
                <a:spcPts val="0"/>
              </a:spcBef>
              <a:spcAft>
                <a:spcPts val="0"/>
              </a:spcAft>
              <a:buSzPts val="1000"/>
              <a:buFont typeface="Symbol" pitchFamily="2" charset="2"/>
              <a:buChar char=""/>
              <a:tabLst>
                <a:tab pos="914400" algn="l"/>
              </a:tabLst>
            </a:pPr>
            <a:r>
              <a:rPr lang="en-US" sz="1700" dirty="0"/>
              <a:t>Provides built-in connectors for popular platforms such as SQL Server, Excel, Salesforce, Google Analytics, and more.</a:t>
            </a:r>
          </a:p>
          <a:p>
            <a:pPr marL="342900" marR="0" lvl="0" indent="-342900" algn="just">
              <a:spcBef>
                <a:spcPts val="0"/>
              </a:spcBef>
              <a:spcAft>
                <a:spcPts val="0"/>
              </a:spcAft>
              <a:buFont typeface="+mj-lt"/>
              <a:buAutoNum type="arabicPeriod" startAt="2"/>
              <a:tabLst>
                <a:tab pos="457200" algn="l"/>
              </a:tabLst>
            </a:pPr>
            <a:r>
              <a:rPr lang="en-US" sz="1700" dirty="0"/>
              <a:t>Data Preparation:</a:t>
            </a:r>
          </a:p>
          <a:p>
            <a:pPr marL="742950" marR="0" lvl="1" indent="-285750" algn="just">
              <a:spcBef>
                <a:spcPts val="0"/>
              </a:spcBef>
              <a:spcAft>
                <a:spcPts val="0"/>
              </a:spcAft>
              <a:buSzPts val="1000"/>
              <a:buFont typeface="Symbol" pitchFamily="2" charset="2"/>
              <a:buChar char=""/>
              <a:tabLst>
                <a:tab pos="914400" algn="l"/>
              </a:tabLst>
            </a:pPr>
            <a:r>
              <a:rPr lang="en-US" sz="1700" dirty="0"/>
              <a:t>Power Query allows users to transform and clean data from various sources through a graphical interface.</a:t>
            </a:r>
          </a:p>
          <a:p>
            <a:pPr marL="742950" marR="0" lvl="1" indent="-285750" algn="just">
              <a:spcBef>
                <a:spcPts val="0"/>
              </a:spcBef>
              <a:spcAft>
                <a:spcPts val="0"/>
              </a:spcAft>
              <a:buSzPts val="1000"/>
              <a:buFont typeface="Symbol" pitchFamily="2" charset="2"/>
              <a:buChar char=""/>
              <a:tabLst>
                <a:tab pos="914400" algn="l"/>
              </a:tabLst>
            </a:pPr>
            <a:r>
              <a:rPr lang="en-US" sz="1700" dirty="0"/>
              <a:t>Power Pivot enables users to create relationships, calculations, and hierarchies within the data model.</a:t>
            </a:r>
          </a:p>
          <a:p>
            <a:pPr marL="342900" marR="0" lvl="0" indent="-342900" algn="just">
              <a:spcBef>
                <a:spcPts val="0"/>
              </a:spcBef>
              <a:spcAft>
                <a:spcPts val="0"/>
              </a:spcAft>
              <a:buFont typeface="+mj-lt"/>
              <a:buAutoNum type="arabicPeriod" startAt="3"/>
              <a:tabLst>
                <a:tab pos="457200" algn="l"/>
              </a:tabLst>
            </a:pPr>
            <a:r>
              <a:rPr lang="en-US" sz="1700" dirty="0"/>
              <a:t>Data Visualization:</a:t>
            </a:r>
          </a:p>
          <a:p>
            <a:pPr marL="742950" marR="0" lvl="1" indent="-285750" algn="just">
              <a:spcBef>
                <a:spcPts val="0"/>
              </a:spcBef>
              <a:spcAft>
                <a:spcPts val="0"/>
              </a:spcAft>
              <a:buSzPts val="1000"/>
              <a:buFont typeface="Symbol" pitchFamily="2" charset="2"/>
              <a:buChar char=""/>
              <a:tabLst>
                <a:tab pos="914400" algn="l"/>
              </a:tabLst>
            </a:pPr>
            <a:r>
              <a:rPr lang="en-US" sz="1700" dirty="0"/>
              <a:t>Power BI offers a rich library of visualizations, including bar charts, line charts, pie charts, maps, tables, and custom visuals.</a:t>
            </a:r>
          </a:p>
          <a:p>
            <a:pPr marL="742950" marR="0" lvl="1" indent="-285750" algn="just">
              <a:spcBef>
                <a:spcPts val="0"/>
              </a:spcBef>
              <a:spcAft>
                <a:spcPts val="0"/>
              </a:spcAft>
              <a:buSzPts val="1000"/>
              <a:buFont typeface="Symbol" pitchFamily="2" charset="2"/>
              <a:buChar char=""/>
              <a:tabLst>
                <a:tab pos="914400" algn="l"/>
              </a:tabLst>
            </a:pPr>
            <a:r>
              <a:rPr lang="en-US" sz="1700" dirty="0"/>
              <a:t>Users can customize visualizations, apply filters, and create interactive dashboards to explore data insights.</a:t>
            </a:r>
          </a:p>
          <a:p>
            <a:pPr marL="342900" marR="0" lvl="0" indent="-342900" algn="just">
              <a:spcBef>
                <a:spcPts val="0"/>
              </a:spcBef>
              <a:spcAft>
                <a:spcPts val="0"/>
              </a:spcAft>
              <a:buFont typeface="+mj-lt"/>
              <a:buAutoNum type="arabicPeriod" startAt="4"/>
              <a:tabLst>
                <a:tab pos="457200" algn="l"/>
              </a:tabLst>
            </a:pPr>
            <a:r>
              <a:rPr lang="en-US" sz="1700" dirty="0"/>
              <a:t>Advanced Analytics:</a:t>
            </a:r>
          </a:p>
          <a:p>
            <a:pPr marL="742950" marR="0" lvl="1" indent="-285750" algn="just">
              <a:spcBef>
                <a:spcPts val="0"/>
              </a:spcBef>
              <a:spcAft>
                <a:spcPts val="0"/>
              </a:spcAft>
              <a:buSzPts val="1000"/>
              <a:buFont typeface="Symbol" pitchFamily="2" charset="2"/>
              <a:buChar char=""/>
              <a:tabLst>
                <a:tab pos="914400" algn="l"/>
              </a:tabLst>
            </a:pPr>
            <a:r>
              <a:rPr lang="en-US" sz="1700" dirty="0"/>
              <a:t>Power BI integrates with Azure Machine Learning and other advanced analytics services to perform predictive modeling, anomaly detection, and clustering.</a:t>
            </a:r>
          </a:p>
          <a:p>
            <a:pPr marL="742950" marR="0" lvl="1" indent="-285750" algn="just">
              <a:spcBef>
                <a:spcPts val="0"/>
              </a:spcBef>
              <a:spcAft>
                <a:spcPts val="0"/>
              </a:spcAft>
              <a:buSzPts val="1000"/>
              <a:buFont typeface="Symbol" pitchFamily="2" charset="2"/>
              <a:buChar char=""/>
              <a:tabLst>
                <a:tab pos="914400" algn="l"/>
              </a:tabLst>
            </a:pPr>
            <a:r>
              <a:rPr lang="en-US" sz="1700" dirty="0"/>
              <a:t>Users can leverage built-in AI capabilities such as Q&amp;A (natural language querying) and Key Influencers analysis.</a:t>
            </a:r>
          </a:p>
          <a:p>
            <a:pPr marL="342900" marR="0" lvl="0" indent="-342900" algn="just">
              <a:spcBef>
                <a:spcPts val="0"/>
              </a:spcBef>
              <a:spcAft>
                <a:spcPts val="0"/>
              </a:spcAft>
              <a:buFont typeface="+mj-lt"/>
              <a:buAutoNum type="arabicPeriod" startAt="5"/>
              <a:tabLst>
                <a:tab pos="457200" algn="l"/>
              </a:tabLst>
            </a:pPr>
            <a:r>
              <a:rPr lang="en-US" sz="1700" dirty="0"/>
              <a:t>Data Sharing and Collaboration:</a:t>
            </a:r>
          </a:p>
          <a:p>
            <a:pPr marL="742950" marR="0" lvl="1" indent="-285750" algn="just">
              <a:spcBef>
                <a:spcPts val="0"/>
              </a:spcBef>
              <a:spcAft>
                <a:spcPts val="0"/>
              </a:spcAft>
              <a:buSzPts val="1000"/>
              <a:buFont typeface="Symbol" pitchFamily="2" charset="2"/>
              <a:buChar char=""/>
              <a:tabLst>
                <a:tab pos="914400" algn="l"/>
              </a:tabLst>
            </a:pPr>
            <a:r>
              <a:rPr lang="en-US" sz="1700" dirty="0"/>
              <a:t>Power BI Service allows users to publish reports and dashboards to a secure cloud environment for sharing with colleagues and stakeholders.</a:t>
            </a:r>
          </a:p>
          <a:p>
            <a:pPr marL="742950" marR="0" lvl="1" indent="-285750" algn="just">
              <a:spcBef>
                <a:spcPts val="0"/>
              </a:spcBef>
              <a:spcAft>
                <a:spcPts val="0"/>
              </a:spcAft>
              <a:buSzPts val="1000"/>
              <a:buFont typeface="Symbol" pitchFamily="2" charset="2"/>
              <a:buChar char=""/>
              <a:tabLst>
                <a:tab pos="914400" algn="l"/>
              </a:tabLst>
            </a:pPr>
            <a:r>
              <a:rPr lang="en-US" sz="1700" dirty="0"/>
              <a:t>Collaboration features include commenting, sharing links, embedding reports in websites, and setting up data-driven alerts.</a:t>
            </a:r>
          </a:p>
          <a:p>
            <a:endParaRPr lang="en-US" sz="800" dirty="0"/>
          </a:p>
        </p:txBody>
      </p:sp>
      <p:pic>
        <p:nvPicPr>
          <p:cNvPr id="13" name="Picture 12" descr="A 3D pattern of ring shapes connected by lines">
            <a:extLst>
              <a:ext uri="{FF2B5EF4-FFF2-40B4-BE49-F238E27FC236}">
                <a16:creationId xmlns:a16="http://schemas.microsoft.com/office/drawing/2014/main" id="{898177F4-D7B4-65B5-9BE9-18A8DB095767}"/>
              </a:ext>
            </a:extLst>
          </p:cNvPr>
          <p:cNvPicPr>
            <a:picLocks noChangeAspect="1"/>
          </p:cNvPicPr>
          <p:nvPr/>
        </p:nvPicPr>
        <p:blipFill rotWithShape="1">
          <a:blip r:embed="rId2"/>
          <a:srcRect l="8611" r="41333"/>
          <a:stretch/>
        </p:blipFill>
        <p:spPr>
          <a:xfrm>
            <a:off x="9156501" y="1"/>
            <a:ext cx="3042324" cy="6858000"/>
          </a:xfrm>
          <a:prstGeom prst="rect">
            <a:avLst/>
          </a:prstGeom>
        </p:spPr>
      </p:pic>
      <p:pic>
        <p:nvPicPr>
          <p:cNvPr id="4" name="Picture 2" descr="Sevenett | Education | Kent WA">
            <a:extLst>
              <a:ext uri="{FF2B5EF4-FFF2-40B4-BE49-F238E27FC236}">
                <a16:creationId xmlns:a16="http://schemas.microsoft.com/office/drawing/2014/main" id="{32EF148A-26CF-6C68-1D86-45F21C375E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606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66B2-1E35-EDF5-13A3-94602BD143E1}"/>
              </a:ext>
            </a:extLst>
          </p:cNvPr>
          <p:cNvSpPr>
            <a:spLocks noGrp="1"/>
          </p:cNvSpPr>
          <p:nvPr>
            <p:ph type="title"/>
          </p:nvPr>
        </p:nvSpPr>
        <p:spPr>
          <a:xfrm>
            <a:off x="876693" y="741391"/>
            <a:ext cx="5536807" cy="1087409"/>
          </a:xfrm>
        </p:spPr>
        <p:txBody>
          <a:bodyPr anchor="b">
            <a:normAutofit/>
          </a:bodyPr>
          <a:lstStyle/>
          <a:p>
            <a:r>
              <a:rPr lang="en-US" sz="3200" dirty="0"/>
              <a:t>Applications in Data Analytics</a:t>
            </a:r>
            <a:br>
              <a:rPr lang="en-US" sz="3200" dirty="0"/>
            </a:br>
            <a:endParaRPr lang="en-US" sz="3200" dirty="0"/>
          </a:p>
        </p:txBody>
      </p:sp>
      <p:sp>
        <p:nvSpPr>
          <p:cNvPr id="3" name="Content Placeholder 2">
            <a:extLst>
              <a:ext uri="{FF2B5EF4-FFF2-40B4-BE49-F238E27FC236}">
                <a16:creationId xmlns:a16="http://schemas.microsoft.com/office/drawing/2014/main" id="{4D51173B-45A8-2648-2A4A-B254460AA22E}"/>
              </a:ext>
            </a:extLst>
          </p:cNvPr>
          <p:cNvSpPr>
            <a:spLocks noGrp="1"/>
          </p:cNvSpPr>
          <p:nvPr>
            <p:ph idx="1"/>
          </p:nvPr>
        </p:nvSpPr>
        <p:spPr>
          <a:xfrm>
            <a:off x="876692" y="1714500"/>
            <a:ext cx="7175107" cy="4266808"/>
          </a:xfrm>
        </p:spPr>
        <p:txBody>
          <a:bodyPr anchor="t">
            <a:normAutofit/>
          </a:bodyPr>
          <a:lstStyle/>
          <a:p>
            <a:pPr marL="342900" marR="0" lvl="0" indent="-342900" algn="just">
              <a:spcBef>
                <a:spcPts val="0"/>
              </a:spcBef>
              <a:spcAft>
                <a:spcPts val="0"/>
              </a:spcAft>
              <a:buFont typeface="+mj-lt"/>
              <a:buAutoNum type="arabicPeriod"/>
              <a:tabLst>
                <a:tab pos="457200" algn="l"/>
              </a:tabLst>
            </a:pPr>
            <a:r>
              <a:rPr lang="en-US" sz="1800" dirty="0"/>
              <a:t>Business Intelligence and Reporting:</a:t>
            </a:r>
          </a:p>
          <a:p>
            <a:pPr marL="742950" marR="0" lvl="1" indent="-285750" algn="just">
              <a:spcBef>
                <a:spcPts val="0"/>
              </a:spcBef>
              <a:spcAft>
                <a:spcPts val="0"/>
              </a:spcAft>
              <a:buSzPts val="1000"/>
              <a:buFont typeface="Symbol" pitchFamily="2" charset="2"/>
              <a:buChar char=""/>
              <a:tabLst>
                <a:tab pos="914400" algn="l"/>
              </a:tabLst>
            </a:pPr>
            <a:r>
              <a:rPr lang="en-US" sz="1800" dirty="0"/>
              <a:t>Power BI enables organizations to create interactive and insightful reports and dashboards to monitor performance, track KPIs, and gain actionable insights.</a:t>
            </a:r>
          </a:p>
          <a:p>
            <a:pPr marL="342900" marR="0" lvl="0" indent="-342900" algn="just">
              <a:spcBef>
                <a:spcPts val="0"/>
              </a:spcBef>
              <a:spcAft>
                <a:spcPts val="0"/>
              </a:spcAft>
              <a:buFont typeface="+mj-lt"/>
              <a:buAutoNum type="arabicPeriod" startAt="2"/>
              <a:tabLst>
                <a:tab pos="457200" algn="l"/>
              </a:tabLst>
            </a:pPr>
            <a:r>
              <a:rPr lang="en-US" sz="1800" dirty="0"/>
              <a:t>Data Exploration and Analysis:</a:t>
            </a:r>
          </a:p>
          <a:p>
            <a:pPr marL="742950" marR="0" lvl="1" indent="-285750" algn="just">
              <a:spcBef>
                <a:spcPts val="0"/>
              </a:spcBef>
              <a:spcAft>
                <a:spcPts val="0"/>
              </a:spcAft>
              <a:buSzPts val="1000"/>
              <a:buFont typeface="Symbol" pitchFamily="2" charset="2"/>
              <a:buChar char=""/>
              <a:tabLst>
                <a:tab pos="914400" algn="l"/>
              </a:tabLst>
            </a:pPr>
            <a:r>
              <a:rPr lang="en-US" sz="1800" dirty="0"/>
              <a:t>Users can explore large datasets, uncover trends, and identify patterns through interactive visualizations and ad-hoc analysis.</a:t>
            </a:r>
          </a:p>
          <a:p>
            <a:pPr marL="342900" marR="0" lvl="0" indent="-342900" algn="just">
              <a:spcBef>
                <a:spcPts val="0"/>
              </a:spcBef>
              <a:spcAft>
                <a:spcPts val="0"/>
              </a:spcAft>
              <a:buFont typeface="+mj-lt"/>
              <a:buAutoNum type="arabicPeriod" startAt="3"/>
              <a:tabLst>
                <a:tab pos="457200" algn="l"/>
              </a:tabLst>
            </a:pPr>
            <a:r>
              <a:rPr lang="en-US" sz="1800" dirty="0"/>
              <a:t>Operational Analytics:</a:t>
            </a:r>
          </a:p>
          <a:p>
            <a:pPr marL="742950" marR="0" lvl="1" indent="-285750" algn="just">
              <a:spcBef>
                <a:spcPts val="0"/>
              </a:spcBef>
              <a:spcAft>
                <a:spcPts val="0"/>
              </a:spcAft>
              <a:buSzPts val="1000"/>
              <a:buFont typeface="Symbol" pitchFamily="2" charset="2"/>
              <a:buChar char=""/>
              <a:tabLst>
                <a:tab pos="914400" algn="l"/>
              </a:tabLst>
            </a:pPr>
            <a:r>
              <a:rPr lang="en-US" sz="1800" dirty="0"/>
              <a:t>Power BI can be used to analyze operational data in real-time, enabling organizations to monitor processes, detect anomalies, and optimize performance.</a:t>
            </a:r>
          </a:p>
          <a:p>
            <a:pPr marL="342900" marR="0" lvl="0" indent="-342900" algn="just">
              <a:spcBef>
                <a:spcPts val="0"/>
              </a:spcBef>
              <a:spcAft>
                <a:spcPts val="0"/>
              </a:spcAft>
              <a:buFont typeface="+mj-lt"/>
              <a:buAutoNum type="arabicPeriod" startAt="4"/>
              <a:tabLst>
                <a:tab pos="457200" algn="l"/>
              </a:tabLst>
            </a:pPr>
            <a:r>
              <a:rPr lang="en-US" sz="1800" dirty="0"/>
              <a:t>Predictive Analytics:</a:t>
            </a:r>
          </a:p>
          <a:p>
            <a:pPr marL="742950" marR="0" lvl="1" indent="-285750" algn="just">
              <a:spcBef>
                <a:spcPts val="0"/>
              </a:spcBef>
              <a:spcAft>
                <a:spcPts val="0"/>
              </a:spcAft>
              <a:buSzPts val="1000"/>
              <a:buFont typeface="Symbol" pitchFamily="2" charset="2"/>
              <a:buChar char=""/>
              <a:tabLst>
                <a:tab pos="914400" algn="l"/>
              </a:tabLst>
            </a:pPr>
            <a:r>
              <a:rPr lang="en-US" sz="1800" dirty="0"/>
              <a:t>By integrating with machine learning models and statistical algorithms, Power BI supports predictive analytics use cases such as sales forecasting, customer churn prediction, and risk assessment.</a:t>
            </a:r>
          </a:p>
          <a:p>
            <a:endParaRPr lang="en-US" sz="1300" dirty="0"/>
          </a:p>
        </p:txBody>
      </p:sp>
      <p:pic>
        <p:nvPicPr>
          <p:cNvPr id="7" name="Graphic 6" descr="CRM Customer Insights App">
            <a:extLst>
              <a:ext uri="{FF2B5EF4-FFF2-40B4-BE49-F238E27FC236}">
                <a16:creationId xmlns:a16="http://schemas.microsoft.com/office/drawing/2014/main" id="{E12A37D9-E0E0-9040-3D91-FD550DD1A7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04200" y="1525952"/>
            <a:ext cx="3238500" cy="3528647"/>
          </a:xfrm>
          <a:prstGeom prst="rect">
            <a:avLst/>
          </a:prstGeom>
        </p:spPr>
      </p:pic>
      <p:grpSp>
        <p:nvGrpSpPr>
          <p:cNvPr id="17" name="Group 16">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8" name="Rectangle 17">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33159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8ACD8-550F-9A22-160F-490900E9AAA1}"/>
              </a:ext>
            </a:extLst>
          </p:cNvPr>
          <p:cNvSpPr>
            <a:spLocks noGrp="1"/>
          </p:cNvSpPr>
          <p:nvPr>
            <p:ph type="title"/>
          </p:nvPr>
        </p:nvSpPr>
        <p:spPr>
          <a:xfrm>
            <a:off x="1179576" y="1261423"/>
            <a:ext cx="9829800" cy="890247"/>
          </a:xfrm>
        </p:spPr>
        <p:txBody>
          <a:bodyPr anchor="b">
            <a:normAutofit fontScale="90000"/>
          </a:bodyPr>
          <a:lstStyle/>
          <a:p>
            <a:pPr algn="ctr"/>
            <a:r>
              <a:rPr lang="en-US" sz="3600" dirty="0">
                <a:solidFill>
                  <a:schemeClr val="tx2"/>
                </a:solidFill>
              </a:rPr>
              <a:t>Considerations and Best Practices</a:t>
            </a:r>
            <a:br>
              <a:rPr lang="en-US" sz="3600" dirty="0">
                <a:solidFill>
                  <a:schemeClr val="tx2"/>
                </a:solidFill>
              </a:rPr>
            </a:br>
            <a:endParaRPr lang="en-US" sz="3600" dirty="0">
              <a:solidFill>
                <a:schemeClr val="tx2"/>
              </a:solidFill>
            </a:endParaRP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3B10751-FA20-851C-CB0B-57A02E89BC3B}"/>
              </a:ext>
            </a:extLst>
          </p:cNvPr>
          <p:cNvSpPr>
            <a:spLocks noGrp="1"/>
          </p:cNvSpPr>
          <p:nvPr>
            <p:ph idx="1"/>
          </p:nvPr>
        </p:nvSpPr>
        <p:spPr>
          <a:xfrm>
            <a:off x="804671" y="1943100"/>
            <a:ext cx="7564629" cy="4111945"/>
          </a:xfrm>
        </p:spPr>
        <p:txBody>
          <a:bodyPr anchor="ctr">
            <a:normAutofit/>
          </a:bodyPr>
          <a:lstStyle/>
          <a:p>
            <a:pPr algn="just"/>
            <a:r>
              <a:rPr lang="en-US" sz="1800" dirty="0">
                <a:solidFill>
                  <a:schemeClr val="tx2"/>
                </a:solidFill>
              </a:rPr>
              <a:t>Continuous Improvement: Regularly review and update Power BI content based on feedback, changing business requirements, and advancements in technology </a:t>
            </a:r>
          </a:p>
          <a:p>
            <a:pPr algn="just"/>
            <a:r>
              <a:rPr lang="en-US" sz="1800" dirty="0">
                <a:solidFill>
                  <a:schemeClr val="tx2"/>
                </a:solidFill>
              </a:rPr>
              <a:t>User Training and Adoption: Provide training and support to users to maximize their proficiency and adoption of Power BI within the organization.</a:t>
            </a:r>
          </a:p>
          <a:p>
            <a:pPr algn="just"/>
            <a:r>
              <a:rPr lang="en-US" sz="1800" dirty="0">
                <a:solidFill>
                  <a:schemeClr val="tx2"/>
                </a:solidFill>
              </a:rPr>
              <a:t>Performance Optimization: Optimize data models, queries, and visualizations to improve report performance and responsiveness.</a:t>
            </a:r>
          </a:p>
          <a:p>
            <a:pPr algn="just"/>
            <a:r>
              <a:rPr lang="en-US" sz="1800" dirty="0">
                <a:solidFill>
                  <a:schemeClr val="tx2"/>
                </a:solidFill>
              </a:rPr>
              <a:t>Data Governance and Security: Establish data governance policies and security measures to ensure the confidentiality, integrity, and availability of data within Power BI.</a:t>
            </a:r>
          </a:p>
          <a:p>
            <a:endParaRPr lang="en-US" sz="1500" dirty="0">
              <a:solidFill>
                <a:schemeClr val="tx2"/>
              </a:solidFill>
            </a:endParaRPr>
          </a:p>
          <a:p>
            <a:endParaRPr lang="en-US" sz="1500" dirty="0">
              <a:solidFill>
                <a:schemeClr val="tx2"/>
              </a:solidFill>
            </a:endParaRPr>
          </a:p>
          <a:p>
            <a:endParaRPr lang="en-US" sz="1500" dirty="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Repeat">
            <a:extLst>
              <a:ext uri="{FF2B5EF4-FFF2-40B4-BE49-F238E27FC236}">
                <a16:creationId xmlns:a16="http://schemas.microsoft.com/office/drawing/2014/main" id="{28E678C5-AEBE-1C49-2C34-F394CC7325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63258" y="2710712"/>
            <a:ext cx="3217333" cy="3217333"/>
          </a:xfrm>
          <a:prstGeom prst="rect">
            <a:avLst/>
          </a:prstGeom>
        </p:spPr>
      </p:pic>
      <p:pic>
        <p:nvPicPr>
          <p:cNvPr id="4" name="Picture 2" descr="Sevenett | Education | Kent WA">
            <a:extLst>
              <a:ext uri="{FF2B5EF4-FFF2-40B4-BE49-F238E27FC236}">
                <a16:creationId xmlns:a16="http://schemas.microsoft.com/office/drawing/2014/main" id="{CCE56A9C-9E38-84B9-C1D1-DAC40EE316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617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D5F38B-6182-CF6B-4443-56265E439666}"/>
              </a:ext>
            </a:extLst>
          </p:cNvPr>
          <p:cNvSpPr>
            <a:spLocks noGrp="1"/>
          </p:cNvSpPr>
          <p:nvPr>
            <p:ph type="title"/>
          </p:nvPr>
        </p:nvSpPr>
        <p:spPr>
          <a:xfrm>
            <a:off x="1179576" y="1261423"/>
            <a:ext cx="9829800" cy="1325880"/>
          </a:xfrm>
        </p:spPr>
        <p:txBody>
          <a:bodyPr anchor="b">
            <a:normAutofit/>
          </a:bodyPr>
          <a:lstStyle/>
          <a:p>
            <a:pPr algn="ctr"/>
            <a:r>
              <a:rPr lang="en-US" sz="3300">
                <a:solidFill>
                  <a:schemeClr val="tx2"/>
                </a:solidFill>
              </a:rPr>
              <a:t>Case Study: Enhancing Retail Operations with Power BI</a:t>
            </a:r>
            <a:br>
              <a:rPr lang="en-US" sz="3300">
                <a:solidFill>
                  <a:schemeClr val="tx2"/>
                </a:solidFill>
              </a:rPr>
            </a:br>
            <a:endParaRPr lang="en-US" sz="3300">
              <a:solidFill>
                <a:schemeClr val="tx2"/>
              </a:solidFill>
            </a:endParaRP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8FB53B6-F40A-18FD-BC8E-45428F0DF98F}"/>
              </a:ext>
            </a:extLst>
          </p:cNvPr>
          <p:cNvSpPr>
            <a:spLocks noGrp="1"/>
          </p:cNvSpPr>
          <p:nvPr>
            <p:ph idx="1"/>
          </p:nvPr>
        </p:nvSpPr>
        <p:spPr>
          <a:xfrm>
            <a:off x="804672" y="2327700"/>
            <a:ext cx="7829766" cy="3727345"/>
          </a:xfrm>
        </p:spPr>
        <p:txBody>
          <a:bodyPr anchor="ctr">
            <a:normAutofit/>
          </a:bodyPr>
          <a:lstStyle/>
          <a:p>
            <a:pPr marL="0" marR="0" algn="just">
              <a:spcBef>
                <a:spcPts val="1500"/>
              </a:spcBef>
              <a:spcAft>
                <a:spcPts val="1500"/>
              </a:spcAft>
            </a:pPr>
            <a:r>
              <a:rPr lang="en-US" sz="1800" dirty="0">
                <a:solidFill>
                  <a:schemeClr val="tx2"/>
                </a:solidFill>
              </a:rPr>
              <a:t>Introduction: XYZ Retail, a large chain of supermarkets, seeks to improve its retail operations and enhance customer satisfaction by leveraging data analytics. The company decides to implement Power BI, a leading business intelligence and analytics tool, to analyze sales data, optimize inventory management, and drive strategic decision-making.</a:t>
            </a:r>
          </a:p>
          <a:p>
            <a:pPr marL="0" marR="0" algn="just">
              <a:spcBef>
                <a:spcPts val="1500"/>
              </a:spcBef>
              <a:spcAft>
                <a:spcPts val="1500"/>
              </a:spcAft>
            </a:pPr>
            <a:r>
              <a:rPr lang="en-US" sz="1800" dirty="0">
                <a:solidFill>
                  <a:schemeClr val="tx2"/>
                </a:solidFill>
              </a:rPr>
              <a:t>Objective: The primary objective of this project is to use Power BI to analyze retail sales data, gain actionable insights, and optimize inventory management processes to improve operational efficiency and customer satisfaction.</a:t>
            </a:r>
          </a:p>
          <a:p>
            <a:endParaRPr lang="en-US" sz="1500" dirty="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Shopping cart">
            <a:extLst>
              <a:ext uri="{FF2B5EF4-FFF2-40B4-BE49-F238E27FC236}">
                <a16:creationId xmlns:a16="http://schemas.microsoft.com/office/drawing/2014/main" id="{87ABE91F-184D-B365-8D95-CF86E70D70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38297" y="2827419"/>
            <a:ext cx="3217333" cy="3217333"/>
          </a:xfrm>
          <a:prstGeom prst="rect">
            <a:avLst/>
          </a:prstGeom>
        </p:spPr>
      </p:pic>
      <p:pic>
        <p:nvPicPr>
          <p:cNvPr id="4" name="Picture 2" descr="Sevenett | Education | Kent WA">
            <a:extLst>
              <a:ext uri="{FF2B5EF4-FFF2-40B4-BE49-F238E27FC236}">
                <a16:creationId xmlns:a16="http://schemas.microsoft.com/office/drawing/2014/main" id="{9A41B03B-0017-D197-A292-1D642B1EA4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20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68A9CE-99DE-30D4-B562-B34A87ABB528}"/>
              </a:ext>
            </a:extLst>
          </p:cNvPr>
          <p:cNvSpPr>
            <a:spLocks noGrp="1"/>
          </p:cNvSpPr>
          <p:nvPr>
            <p:ph type="title"/>
          </p:nvPr>
        </p:nvSpPr>
        <p:spPr>
          <a:xfrm>
            <a:off x="1179576" y="533401"/>
            <a:ext cx="9829800" cy="1079500"/>
          </a:xfrm>
        </p:spPr>
        <p:txBody>
          <a:bodyPr anchor="b">
            <a:normAutofit/>
          </a:bodyPr>
          <a:lstStyle/>
          <a:p>
            <a:pPr algn="ctr"/>
            <a:r>
              <a:rPr lang="en-US" sz="3600" dirty="0">
                <a:solidFill>
                  <a:schemeClr val="tx2"/>
                </a:solidFill>
              </a:rPr>
              <a:t>Methodology</a:t>
            </a:r>
            <a:br>
              <a:rPr lang="en-US" sz="3600" dirty="0">
                <a:solidFill>
                  <a:schemeClr val="tx2"/>
                </a:solidFill>
              </a:rPr>
            </a:br>
            <a:endParaRPr lang="en-US" sz="3600" dirty="0">
              <a:solidFill>
                <a:schemeClr val="tx2"/>
              </a:solidFill>
            </a:endParaRP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DB451E3-AA33-F54E-5DC2-8DD4906CCF11}"/>
              </a:ext>
            </a:extLst>
          </p:cNvPr>
          <p:cNvSpPr>
            <a:spLocks noGrp="1"/>
          </p:cNvSpPr>
          <p:nvPr>
            <p:ph idx="1"/>
          </p:nvPr>
        </p:nvSpPr>
        <p:spPr>
          <a:xfrm>
            <a:off x="292100" y="1384300"/>
            <a:ext cx="9258300" cy="5194300"/>
          </a:xfrm>
        </p:spPr>
        <p:txBody>
          <a:bodyPr anchor="ctr">
            <a:normAutofit fontScale="92500" lnSpcReduction="20000"/>
          </a:bodyPr>
          <a:lstStyle/>
          <a:p>
            <a:pPr marL="342900" marR="0" lvl="0" indent="-342900" algn="just">
              <a:spcBef>
                <a:spcPts val="0"/>
              </a:spcBef>
              <a:spcAft>
                <a:spcPts val="0"/>
              </a:spcAft>
              <a:buFont typeface="+mj-lt"/>
              <a:buAutoNum type="arabicPeriod"/>
              <a:tabLst>
                <a:tab pos="457200" algn="l"/>
              </a:tabLst>
            </a:pPr>
            <a:r>
              <a:rPr lang="en-US" sz="1700" dirty="0">
                <a:solidFill>
                  <a:schemeClr val="tx2"/>
                </a:solidFill>
              </a:rPr>
              <a:t>Data Collection: XYZ Retail collects sales data from its point-of-sale (POS) systems, including transaction details, product information, sales channels, and customer demographics.</a:t>
            </a:r>
          </a:p>
          <a:p>
            <a:pPr marL="342900" marR="0" lvl="0" indent="-342900" algn="just">
              <a:spcBef>
                <a:spcPts val="0"/>
              </a:spcBef>
              <a:spcAft>
                <a:spcPts val="0"/>
              </a:spcAft>
              <a:buFont typeface="+mj-lt"/>
              <a:buAutoNum type="arabicPeriod"/>
              <a:tabLst>
                <a:tab pos="457200" algn="l"/>
              </a:tabLst>
            </a:pPr>
            <a:r>
              <a:rPr lang="en-US" sz="1700" dirty="0">
                <a:solidFill>
                  <a:schemeClr val="tx2"/>
                </a:solidFill>
              </a:rPr>
              <a:t>Data Integration and Cleaning: The collected sales data is integrated into a centralized data repository and cleaned to ensure accuracy and consistency. This involves data validation, deduplication, and transformation.</a:t>
            </a:r>
          </a:p>
          <a:p>
            <a:pPr marL="342900" marR="0" lvl="0" indent="-342900" algn="just">
              <a:spcBef>
                <a:spcPts val="0"/>
              </a:spcBef>
              <a:spcAft>
                <a:spcPts val="0"/>
              </a:spcAft>
              <a:buFont typeface="+mj-lt"/>
              <a:buAutoNum type="arabicPeriod"/>
              <a:tabLst>
                <a:tab pos="457200" algn="l"/>
              </a:tabLst>
            </a:pPr>
            <a:r>
              <a:rPr lang="en-US" sz="1700" dirty="0">
                <a:solidFill>
                  <a:schemeClr val="tx2"/>
                </a:solidFill>
              </a:rPr>
              <a:t>Data Analysis and Visualization with Power BI:</a:t>
            </a:r>
          </a:p>
          <a:p>
            <a:pPr marL="742950" marR="0" lvl="1" indent="-285750" algn="just">
              <a:spcBef>
                <a:spcPts val="0"/>
              </a:spcBef>
              <a:spcAft>
                <a:spcPts val="0"/>
              </a:spcAft>
              <a:buSzPts val="1000"/>
              <a:buFont typeface="Symbol" pitchFamily="2" charset="2"/>
              <a:buChar char=""/>
              <a:tabLst>
                <a:tab pos="914400" algn="l"/>
              </a:tabLst>
            </a:pPr>
            <a:r>
              <a:rPr lang="en-US" sz="1700" dirty="0">
                <a:solidFill>
                  <a:schemeClr val="tx2"/>
                </a:solidFill>
              </a:rPr>
              <a:t>Sales Performance Analysis: Power BI dashboards are created to analyze sales performance metrics such as revenue, units sold, and average transaction value across different product categories, stores, and time periods.</a:t>
            </a:r>
          </a:p>
          <a:p>
            <a:pPr marL="742950" marR="0" lvl="1" indent="-285750" algn="just">
              <a:spcBef>
                <a:spcPts val="0"/>
              </a:spcBef>
              <a:spcAft>
                <a:spcPts val="0"/>
              </a:spcAft>
              <a:buSzPts val="1000"/>
              <a:buFont typeface="Symbol" pitchFamily="2" charset="2"/>
              <a:buChar char=""/>
              <a:tabLst>
                <a:tab pos="914400" algn="l"/>
              </a:tabLst>
            </a:pPr>
            <a:r>
              <a:rPr lang="en-US" sz="1700" dirty="0">
                <a:solidFill>
                  <a:schemeClr val="tx2"/>
                </a:solidFill>
              </a:rPr>
              <a:t>Inventory Management Analysis: Power BI visualizations are used to analyze inventory levels, turnover rates, and stockouts to optimize inventory replenishment and reduce carrying costs.</a:t>
            </a:r>
          </a:p>
          <a:p>
            <a:pPr marL="742950" marR="0" lvl="1" indent="-285750" algn="just">
              <a:spcBef>
                <a:spcPts val="0"/>
              </a:spcBef>
              <a:spcAft>
                <a:spcPts val="0"/>
              </a:spcAft>
              <a:buSzPts val="1000"/>
              <a:buFont typeface="Symbol" pitchFamily="2" charset="2"/>
              <a:buChar char=""/>
              <a:tabLst>
                <a:tab pos="914400" algn="l"/>
              </a:tabLst>
            </a:pPr>
            <a:r>
              <a:rPr lang="en-US" sz="1700" dirty="0">
                <a:solidFill>
                  <a:schemeClr val="tx2"/>
                </a:solidFill>
              </a:rPr>
              <a:t>Customer Segmentation: Power BI analyzes customer purchase behavior, preferences, and demographics to segment customers and personalize marketing and promotional efforts.</a:t>
            </a:r>
          </a:p>
          <a:p>
            <a:pPr marL="742950" marR="0" lvl="1" indent="-285750" algn="just">
              <a:spcBef>
                <a:spcPts val="0"/>
              </a:spcBef>
              <a:spcAft>
                <a:spcPts val="0"/>
              </a:spcAft>
              <a:buSzPts val="1000"/>
              <a:buFont typeface="Symbol" pitchFamily="2" charset="2"/>
              <a:buChar char=""/>
              <a:tabLst>
                <a:tab pos="914400" algn="l"/>
              </a:tabLst>
            </a:pPr>
            <a:r>
              <a:rPr lang="en-US" sz="1700" dirty="0">
                <a:solidFill>
                  <a:schemeClr val="tx2"/>
                </a:solidFill>
              </a:rPr>
              <a:t>Market Basket Analysis: Power BI performs market basket analysis to identify product affinities and association rules, enabling cross-selling and upselling opportunities.</a:t>
            </a:r>
          </a:p>
          <a:p>
            <a:pPr marL="742950" marR="0" lvl="1" indent="-285750" algn="just">
              <a:spcBef>
                <a:spcPts val="0"/>
              </a:spcBef>
              <a:spcAft>
                <a:spcPts val="0"/>
              </a:spcAft>
              <a:buSzPts val="1000"/>
              <a:buFont typeface="Symbol" pitchFamily="2" charset="2"/>
              <a:buChar char=""/>
              <a:tabLst>
                <a:tab pos="914400" algn="l"/>
              </a:tabLst>
            </a:pPr>
            <a:r>
              <a:rPr lang="en-US" sz="1700" dirty="0">
                <a:solidFill>
                  <a:schemeClr val="tx2"/>
                </a:solidFill>
              </a:rPr>
              <a:t>Demand Forecasting: Power BI leverages historical sales data to forecast future demand for products, facilitating better inventory planning and procurement decisions.</a:t>
            </a:r>
          </a:p>
          <a:p>
            <a:pPr marL="342900" marR="0" lvl="0" indent="-342900" algn="just">
              <a:spcBef>
                <a:spcPts val="0"/>
              </a:spcBef>
              <a:spcAft>
                <a:spcPts val="0"/>
              </a:spcAft>
              <a:buFont typeface="+mj-lt"/>
              <a:buAutoNum type="arabicPeriod" startAt="4"/>
              <a:tabLst>
                <a:tab pos="457200" algn="l"/>
              </a:tabLst>
            </a:pPr>
            <a:r>
              <a:rPr lang="en-US" sz="1700" dirty="0">
                <a:solidFill>
                  <a:schemeClr val="tx2"/>
                </a:solidFill>
              </a:rPr>
              <a:t>Insights and Recommendations:</a:t>
            </a:r>
          </a:p>
          <a:p>
            <a:pPr marL="742950" marR="0" lvl="1" indent="-285750" algn="just">
              <a:spcBef>
                <a:spcPts val="0"/>
              </a:spcBef>
              <a:spcAft>
                <a:spcPts val="0"/>
              </a:spcAft>
              <a:buSzPts val="1000"/>
              <a:buFont typeface="Symbol" pitchFamily="2" charset="2"/>
              <a:buChar char=""/>
              <a:tabLst>
                <a:tab pos="914400" algn="l"/>
              </a:tabLst>
            </a:pPr>
            <a:r>
              <a:rPr lang="en-US" sz="1700" dirty="0">
                <a:solidFill>
                  <a:schemeClr val="tx2"/>
                </a:solidFill>
              </a:rPr>
              <a:t>Based on the analysis results, XYZ Retail generates actionable insights and recommendations to improve retail operations, including:</a:t>
            </a:r>
          </a:p>
          <a:p>
            <a:pPr marL="1143000" marR="0" lvl="2" indent="-228600" algn="just">
              <a:spcBef>
                <a:spcPts val="0"/>
              </a:spcBef>
              <a:spcAft>
                <a:spcPts val="0"/>
              </a:spcAft>
              <a:buSzPts val="1000"/>
              <a:buFont typeface="Symbol" pitchFamily="2" charset="2"/>
              <a:buChar char=""/>
              <a:tabLst>
                <a:tab pos="1371600" algn="l"/>
              </a:tabLst>
            </a:pPr>
            <a:r>
              <a:rPr lang="en-US" sz="1700" dirty="0">
                <a:solidFill>
                  <a:schemeClr val="tx2"/>
                </a:solidFill>
              </a:rPr>
              <a:t>Optimizing product assortment and pricing strategies based on sales performance and customer preferences.</a:t>
            </a:r>
          </a:p>
          <a:p>
            <a:pPr marL="1143000" marR="0" lvl="2" indent="-228600" algn="just">
              <a:spcBef>
                <a:spcPts val="0"/>
              </a:spcBef>
              <a:spcAft>
                <a:spcPts val="0"/>
              </a:spcAft>
              <a:buSzPts val="1000"/>
              <a:buFont typeface="Symbol" pitchFamily="2" charset="2"/>
              <a:buChar char=""/>
              <a:tabLst>
                <a:tab pos="1371600" algn="l"/>
              </a:tabLst>
            </a:pPr>
            <a:r>
              <a:rPr lang="en-US" sz="1700" dirty="0">
                <a:solidFill>
                  <a:schemeClr val="tx2"/>
                </a:solidFill>
              </a:rPr>
              <a:t>Implementing dynamic pricing and promotions to drive sales and maximize revenue.</a:t>
            </a:r>
          </a:p>
          <a:p>
            <a:pPr marL="1143000" marR="0" lvl="2" indent="-228600" algn="just">
              <a:spcBef>
                <a:spcPts val="0"/>
              </a:spcBef>
              <a:spcAft>
                <a:spcPts val="0"/>
              </a:spcAft>
              <a:buSzPts val="1000"/>
              <a:buFont typeface="Symbol" pitchFamily="2" charset="2"/>
              <a:buChar char=""/>
              <a:tabLst>
                <a:tab pos="1371600" algn="l"/>
              </a:tabLst>
            </a:pPr>
            <a:r>
              <a:rPr lang="en-US" sz="1700" dirty="0">
                <a:solidFill>
                  <a:schemeClr val="tx2"/>
                </a:solidFill>
              </a:rPr>
              <a:t>Streamlining inventory management processes and reducing stockouts through better demand forecasting and replenishment strategies.</a:t>
            </a:r>
          </a:p>
          <a:p>
            <a:pPr marL="1143000" marR="0" lvl="2" indent="-228600" algn="just">
              <a:spcBef>
                <a:spcPts val="0"/>
              </a:spcBef>
              <a:spcAft>
                <a:spcPts val="0"/>
              </a:spcAft>
              <a:buSzPts val="1000"/>
              <a:buFont typeface="Symbol" pitchFamily="2" charset="2"/>
              <a:buChar char=""/>
              <a:tabLst>
                <a:tab pos="1371600" algn="l"/>
              </a:tabLst>
            </a:pPr>
            <a:r>
              <a:rPr lang="en-US" sz="1700" dirty="0">
                <a:solidFill>
                  <a:schemeClr val="tx2"/>
                </a:solidFill>
              </a:rPr>
              <a:t>Enhancing customer engagement and loyalty through personalized marketing campaigns and targeted promotions.</a:t>
            </a:r>
          </a:p>
          <a:p>
            <a:endParaRPr lang="en-US" sz="700" dirty="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Register">
            <a:extLst>
              <a:ext uri="{FF2B5EF4-FFF2-40B4-BE49-F238E27FC236}">
                <a16:creationId xmlns:a16="http://schemas.microsoft.com/office/drawing/2014/main" id="{9D74214F-1229-1480-D665-494E76F769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0700" y="2827419"/>
            <a:ext cx="2613881" cy="3217333"/>
          </a:xfrm>
          <a:prstGeom prst="rect">
            <a:avLst/>
          </a:prstGeom>
        </p:spPr>
      </p:pic>
      <p:pic>
        <p:nvPicPr>
          <p:cNvPr id="4" name="Picture 2" descr="Sevenett | Education | Kent WA">
            <a:extLst>
              <a:ext uri="{FF2B5EF4-FFF2-40B4-BE49-F238E27FC236}">
                <a16:creationId xmlns:a16="http://schemas.microsoft.com/office/drawing/2014/main" id="{87F92108-A412-66B2-FB44-1C7ECE04957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3345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030C0-52C2-359E-85A3-CC2FEDADC0C9}"/>
              </a:ext>
            </a:extLst>
          </p:cNvPr>
          <p:cNvSpPr>
            <a:spLocks noGrp="1"/>
          </p:cNvSpPr>
          <p:nvPr>
            <p:ph type="title"/>
          </p:nvPr>
        </p:nvSpPr>
        <p:spPr>
          <a:xfrm>
            <a:off x="1179576" y="954941"/>
            <a:ext cx="9829800" cy="990352"/>
          </a:xfrm>
        </p:spPr>
        <p:txBody>
          <a:bodyPr anchor="b">
            <a:normAutofit fontScale="90000"/>
          </a:bodyPr>
          <a:lstStyle/>
          <a:p>
            <a:pPr algn="ctr"/>
            <a:r>
              <a:rPr lang="en-US" sz="3600" dirty="0">
                <a:solidFill>
                  <a:schemeClr val="tx2"/>
                </a:solidFill>
              </a:rPr>
              <a:t>Results and Conclusion</a:t>
            </a:r>
            <a:br>
              <a:rPr lang="en-US" sz="3600" dirty="0">
                <a:solidFill>
                  <a:schemeClr val="tx2"/>
                </a:solidFill>
              </a:rPr>
            </a:br>
            <a:endParaRPr lang="en-US" sz="3600" dirty="0">
              <a:solidFill>
                <a:schemeClr val="tx2"/>
              </a:solidFill>
            </a:endParaRP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315D764-5FD5-EE4C-FD3E-FDA11E28081C}"/>
              </a:ext>
            </a:extLst>
          </p:cNvPr>
          <p:cNvSpPr>
            <a:spLocks noGrp="1"/>
          </p:cNvSpPr>
          <p:nvPr>
            <p:ph idx="1"/>
          </p:nvPr>
        </p:nvSpPr>
        <p:spPr>
          <a:xfrm>
            <a:off x="804672" y="2120900"/>
            <a:ext cx="7979636" cy="3934145"/>
          </a:xfrm>
        </p:spPr>
        <p:txBody>
          <a:bodyPr anchor="ctr">
            <a:normAutofit/>
          </a:bodyPr>
          <a:lstStyle/>
          <a:p>
            <a:pPr marL="342900" marR="0" lvl="0" indent="-342900" algn="just">
              <a:spcBef>
                <a:spcPts val="0"/>
              </a:spcBef>
              <a:spcAft>
                <a:spcPts val="0"/>
              </a:spcAft>
              <a:buFont typeface="+mj-lt"/>
              <a:buAutoNum type="arabicPeriod"/>
              <a:tabLst>
                <a:tab pos="457200" algn="l"/>
              </a:tabLst>
            </a:pPr>
            <a:r>
              <a:rPr lang="en-US" sz="1600" dirty="0">
                <a:solidFill>
                  <a:schemeClr val="tx2"/>
                </a:solidFill>
              </a:rPr>
              <a:t>Improved Operational Efficiency: By leveraging Power BI for data analysis and visualization, XYZ Retail achieves greater visibility into sales performance, inventory levels, and customer behavior, leading to improved operational efficiency and decision-making.</a:t>
            </a:r>
          </a:p>
          <a:p>
            <a:pPr marL="342900" marR="0" lvl="0" indent="-342900" algn="just">
              <a:spcBef>
                <a:spcPts val="0"/>
              </a:spcBef>
              <a:spcAft>
                <a:spcPts val="0"/>
              </a:spcAft>
              <a:buFont typeface="+mj-lt"/>
              <a:buAutoNum type="arabicPeriod"/>
              <a:tabLst>
                <a:tab pos="457200" algn="l"/>
              </a:tabLst>
            </a:pPr>
            <a:r>
              <a:rPr lang="en-US" sz="1600" dirty="0">
                <a:solidFill>
                  <a:schemeClr val="tx2"/>
                </a:solidFill>
              </a:rPr>
              <a:t>Increased Revenue and Profitability: Optimizing retail operations based on Power BI insights results in increased sales, higher margins, and improved profitability for XYZ Retail.</a:t>
            </a:r>
          </a:p>
          <a:p>
            <a:pPr marL="342900" marR="0" lvl="0" indent="-342900" algn="just">
              <a:spcBef>
                <a:spcPts val="0"/>
              </a:spcBef>
              <a:spcAft>
                <a:spcPts val="0"/>
              </a:spcAft>
              <a:buFont typeface="+mj-lt"/>
              <a:buAutoNum type="arabicPeriod"/>
              <a:tabLst>
                <a:tab pos="457200" algn="l"/>
              </a:tabLst>
            </a:pPr>
            <a:r>
              <a:rPr lang="en-US" sz="1600" dirty="0">
                <a:solidFill>
                  <a:schemeClr val="tx2"/>
                </a:solidFill>
              </a:rPr>
              <a:t>Enhanced Customer Satisfaction: With personalized marketing efforts, optimized product offerings, and improved inventory availability, XYZ Retail enhances customer satisfaction and loyalty, driving repeat business and positive word-of-mouth.</a:t>
            </a:r>
          </a:p>
          <a:p>
            <a:pPr marL="0" marR="0" indent="0" algn="just">
              <a:spcBef>
                <a:spcPts val="1500"/>
              </a:spcBef>
              <a:spcAft>
                <a:spcPts val="0"/>
              </a:spcAft>
              <a:buNone/>
            </a:pPr>
            <a:r>
              <a:rPr lang="en-US" sz="1600" dirty="0">
                <a:solidFill>
                  <a:schemeClr val="tx2"/>
                </a:solidFill>
              </a:rPr>
              <a:t>Conclusion: Through the strategic implementation of Power BI for data analytics and visualization, XYZ Retail successfully enhances its retail operations, improves customer satisfaction, and achieves business growth. This case study demonstrates the effectiveness of Power BI in driving data-driven decision-making, optimizing retail operations, and delivering tangible business results in the retail industry.</a:t>
            </a:r>
          </a:p>
          <a:p>
            <a:endParaRPr lang="en-US" sz="1100" dirty="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Upward trend">
            <a:extLst>
              <a:ext uri="{FF2B5EF4-FFF2-40B4-BE49-F238E27FC236}">
                <a16:creationId xmlns:a16="http://schemas.microsoft.com/office/drawing/2014/main" id="{23DBE47F-535B-4794-4B62-F0A97FBD14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79335" y="2685727"/>
            <a:ext cx="3217333" cy="3217333"/>
          </a:xfrm>
          <a:prstGeom prst="rect">
            <a:avLst/>
          </a:prstGeom>
        </p:spPr>
      </p:pic>
      <p:pic>
        <p:nvPicPr>
          <p:cNvPr id="4" name="Picture 2" descr="Sevenett | Education | Kent WA">
            <a:extLst>
              <a:ext uri="{FF2B5EF4-FFF2-40B4-BE49-F238E27FC236}">
                <a16:creationId xmlns:a16="http://schemas.microsoft.com/office/drawing/2014/main" id="{2A9CF116-CEC6-A29E-2EB5-7A090BD944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936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3">
            <a:extLst>
              <a:ext uri="{FF2B5EF4-FFF2-40B4-BE49-F238E27FC236}">
                <a16:creationId xmlns:a16="http://schemas.microsoft.com/office/drawing/2014/main" id="{40DCCCC8-A1DC-BC6D-D99A-D5AA3967CF0F}"/>
              </a:ext>
            </a:extLst>
          </p:cNvPr>
          <p:cNvSpPr>
            <a:spLocks noGrp="1"/>
          </p:cNvSpPr>
          <p:nvPr>
            <p:ph type="title"/>
          </p:nvPr>
        </p:nvSpPr>
        <p:spPr>
          <a:xfrm>
            <a:off x="1256522" y="591829"/>
            <a:ext cx="3939688" cy="5583126"/>
          </a:xfrm>
        </p:spPr>
        <p:txBody>
          <a:bodyPr vert="horz" lIns="91440" tIns="45720" rIns="91440" bIns="45720" rtlCol="0" anchor="ctr">
            <a:normAutofit/>
          </a:bodyPr>
          <a:lstStyle/>
          <a:p>
            <a:r>
              <a:rPr lang="en-US" sz="8000" kern="1200" dirty="0">
                <a:solidFill>
                  <a:schemeClr val="tx1"/>
                </a:solidFill>
                <a:latin typeface="+mj-lt"/>
                <a:ea typeface="+mj-ea"/>
                <a:cs typeface="+mj-cs"/>
              </a:rPr>
              <a:t>Why Data Analysis</a:t>
            </a:r>
          </a:p>
        </p:txBody>
      </p:sp>
      <p:cxnSp>
        <p:nvCxnSpPr>
          <p:cNvPr id="46" name="Straight Connector 45">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8"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50"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2"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pic>
        <p:nvPicPr>
          <p:cNvPr id="2" name="Picture 2" descr="Sevenett | Education | Kent WA">
            <a:extLst>
              <a:ext uri="{FF2B5EF4-FFF2-40B4-BE49-F238E27FC236}">
                <a16:creationId xmlns:a16="http://schemas.microsoft.com/office/drawing/2014/main" id="{ED84CEFE-8DA7-F8AA-0835-95841CEFD9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9" name="TextBox 5">
            <a:extLst>
              <a:ext uri="{FF2B5EF4-FFF2-40B4-BE49-F238E27FC236}">
                <a16:creationId xmlns:a16="http://schemas.microsoft.com/office/drawing/2014/main" id="{84C027A3-729F-4709-07D5-8DEAF16FDD07}"/>
              </a:ext>
            </a:extLst>
          </p:cNvPr>
          <p:cNvGraphicFramePr/>
          <p:nvPr>
            <p:extLst>
              <p:ext uri="{D42A27DB-BD31-4B8C-83A1-F6EECF244321}">
                <p14:modId xmlns:p14="http://schemas.microsoft.com/office/powerpoint/2010/main" val="3957331851"/>
              </p:ext>
            </p:extLst>
          </p:nvPr>
        </p:nvGraphicFramePr>
        <p:xfrm>
          <a:off x="5016500" y="671805"/>
          <a:ext cx="6337300" cy="5503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00103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5F8024-261B-FDB4-0583-728FEB75C95F}"/>
              </a:ext>
            </a:extLst>
          </p:cNvPr>
          <p:cNvSpPr>
            <a:spLocks noGrp="1"/>
          </p:cNvSpPr>
          <p:nvPr>
            <p:ph type="title"/>
          </p:nvPr>
        </p:nvSpPr>
        <p:spPr>
          <a:xfrm>
            <a:off x="1136397" y="502020"/>
            <a:ext cx="5323715" cy="1642970"/>
          </a:xfrm>
        </p:spPr>
        <p:txBody>
          <a:bodyPr anchor="b">
            <a:normAutofit/>
          </a:bodyPr>
          <a:lstStyle/>
          <a:p>
            <a:r>
              <a:rPr lang="en-US" sz="3700"/>
              <a:t>Tableau for Data Analytics </a:t>
            </a:r>
            <a:br>
              <a:rPr lang="en-US" sz="3700"/>
            </a:br>
            <a:endParaRPr lang="en-US" sz="3700"/>
          </a:p>
        </p:txBody>
      </p:sp>
      <p:sp>
        <p:nvSpPr>
          <p:cNvPr id="3" name="Content Placeholder 2">
            <a:extLst>
              <a:ext uri="{FF2B5EF4-FFF2-40B4-BE49-F238E27FC236}">
                <a16:creationId xmlns:a16="http://schemas.microsoft.com/office/drawing/2014/main" id="{27824358-2338-CE90-C240-304B6ACCCB3F}"/>
              </a:ext>
            </a:extLst>
          </p:cNvPr>
          <p:cNvSpPr>
            <a:spLocks noGrp="1"/>
          </p:cNvSpPr>
          <p:nvPr>
            <p:ph idx="1"/>
          </p:nvPr>
        </p:nvSpPr>
        <p:spPr>
          <a:xfrm>
            <a:off x="1144923" y="2405894"/>
            <a:ext cx="5315189" cy="3535083"/>
          </a:xfrm>
        </p:spPr>
        <p:txBody>
          <a:bodyPr anchor="t">
            <a:normAutofit/>
          </a:bodyPr>
          <a:lstStyle/>
          <a:p>
            <a:pPr marL="342900" marR="0" lvl="0" indent="-342900">
              <a:spcBef>
                <a:spcPts val="0"/>
              </a:spcBef>
              <a:spcAft>
                <a:spcPts val="0"/>
              </a:spcAft>
              <a:buFont typeface="+mj-lt"/>
              <a:buAutoNum type="arabicPeriod"/>
              <a:tabLst>
                <a:tab pos="457200" algn="l"/>
              </a:tabLst>
            </a:pPr>
            <a:r>
              <a:rPr lang="en-US" sz="1700"/>
              <a:t>Overview: Tableau is a leading data visualization and analytics platform that empowers users to explore, analyze, and visualize data to uncover insights and make data-driven decisions.</a:t>
            </a:r>
          </a:p>
          <a:p>
            <a:pPr marL="342900" marR="0" lvl="0" indent="-342900">
              <a:spcBef>
                <a:spcPts val="0"/>
              </a:spcBef>
              <a:spcAft>
                <a:spcPts val="0"/>
              </a:spcAft>
              <a:buFont typeface="+mj-lt"/>
              <a:buAutoNum type="arabicPeriod"/>
              <a:tabLst>
                <a:tab pos="457200" algn="l"/>
              </a:tabLst>
            </a:pPr>
            <a:r>
              <a:rPr lang="en-US" sz="1700"/>
              <a:t>Key Features:</a:t>
            </a:r>
          </a:p>
          <a:p>
            <a:pPr marL="742950" marR="0" lvl="1" indent="-285750">
              <a:spcBef>
                <a:spcPts val="0"/>
              </a:spcBef>
              <a:spcAft>
                <a:spcPts val="0"/>
              </a:spcAft>
              <a:buSzPts val="1000"/>
              <a:buFont typeface="Symbol" pitchFamily="2" charset="2"/>
              <a:buChar char=""/>
              <a:tabLst>
                <a:tab pos="914400" algn="l"/>
              </a:tabLst>
            </a:pPr>
            <a:r>
              <a:rPr lang="en-US" sz="1700"/>
              <a:t>Intuitive drag-and-drop interface for creating interactive visualizations.</a:t>
            </a:r>
          </a:p>
          <a:p>
            <a:pPr marL="742950" marR="0" lvl="1" indent="-285750">
              <a:spcBef>
                <a:spcPts val="0"/>
              </a:spcBef>
              <a:spcAft>
                <a:spcPts val="0"/>
              </a:spcAft>
              <a:buSzPts val="1000"/>
              <a:buFont typeface="Symbol" pitchFamily="2" charset="2"/>
              <a:buChar char=""/>
              <a:tabLst>
                <a:tab pos="914400" algn="l"/>
              </a:tabLst>
            </a:pPr>
            <a:r>
              <a:rPr lang="en-US" sz="1700"/>
              <a:t>Seamless connectivity to various data sources, including databases, spreadsheets, and cloud services.</a:t>
            </a:r>
          </a:p>
          <a:p>
            <a:pPr marL="742950" marR="0" lvl="1" indent="-285750">
              <a:spcBef>
                <a:spcPts val="0"/>
              </a:spcBef>
              <a:spcAft>
                <a:spcPts val="0"/>
              </a:spcAft>
              <a:buSzPts val="1000"/>
              <a:buFont typeface="Symbol" pitchFamily="2" charset="2"/>
              <a:buChar char=""/>
              <a:tabLst>
                <a:tab pos="914400" algn="l"/>
              </a:tabLst>
            </a:pPr>
            <a:r>
              <a:rPr lang="en-US" sz="1700"/>
              <a:t>Advanced analytics capabilities for predictive modeling, forecasting, and trend analysis.</a:t>
            </a:r>
          </a:p>
          <a:p>
            <a:pPr marL="742950" marR="0" lvl="1" indent="-285750">
              <a:spcBef>
                <a:spcPts val="0"/>
              </a:spcBef>
              <a:spcAft>
                <a:spcPts val="0"/>
              </a:spcAft>
              <a:buSzPts val="1000"/>
              <a:buFont typeface="Symbol" pitchFamily="2" charset="2"/>
              <a:buChar char=""/>
              <a:tabLst>
                <a:tab pos="914400" algn="l"/>
              </a:tabLst>
            </a:pPr>
            <a:r>
              <a:rPr lang="en-US" sz="1700"/>
              <a:t>Sharing and collaboration features through Tableau Server or Tableau Online.</a:t>
            </a:r>
          </a:p>
          <a:p>
            <a:endParaRPr lang="en-US" sz="1700"/>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Tableau Training - What is Tableau Best Use - Data Insider">
            <a:extLst>
              <a:ext uri="{FF2B5EF4-FFF2-40B4-BE49-F238E27FC236}">
                <a16:creationId xmlns:a16="http://schemas.microsoft.com/office/drawing/2014/main" id="{1A79D0F8-4B45-A57F-DA09-8253ECB32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075967" y="2277198"/>
            <a:ext cx="4170530" cy="2335496"/>
          </a:xfrm>
          <a:prstGeom prst="rect">
            <a:avLst/>
          </a:prstGeom>
          <a:noFill/>
        </p:spPr>
      </p:pic>
      <p:pic>
        <p:nvPicPr>
          <p:cNvPr id="5" name="Picture 2" descr="Sevenett | Education | Kent WA">
            <a:extLst>
              <a:ext uri="{FF2B5EF4-FFF2-40B4-BE49-F238E27FC236}">
                <a16:creationId xmlns:a16="http://schemas.microsoft.com/office/drawing/2014/main" id="{A02906DF-75AA-5F5E-02B0-F2E4765CBD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733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5ECAA-02EB-1ED7-C6AF-E06281850274}"/>
              </a:ext>
            </a:extLst>
          </p:cNvPr>
          <p:cNvSpPr>
            <a:spLocks noGrp="1"/>
          </p:cNvSpPr>
          <p:nvPr>
            <p:ph type="title"/>
          </p:nvPr>
        </p:nvSpPr>
        <p:spPr/>
        <p:txBody>
          <a:bodyPr/>
          <a:lstStyle/>
          <a:p>
            <a:r>
              <a:rPr lang="en-US" dirty="0"/>
              <a:t>Tableau Products</a:t>
            </a:r>
            <a:br>
              <a:rPr lang="en-US" dirty="0"/>
            </a:br>
            <a:endParaRPr lang="en-US" dirty="0"/>
          </a:p>
        </p:txBody>
      </p:sp>
      <p:graphicFrame>
        <p:nvGraphicFramePr>
          <p:cNvPr id="5" name="Content Placeholder 2">
            <a:extLst>
              <a:ext uri="{FF2B5EF4-FFF2-40B4-BE49-F238E27FC236}">
                <a16:creationId xmlns:a16="http://schemas.microsoft.com/office/drawing/2014/main" id="{DE8A8265-4E36-B20C-93FD-B5693210679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Sevenett | Education | Kent WA">
            <a:extLst>
              <a:ext uri="{FF2B5EF4-FFF2-40B4-BE49-F238E27FC236}">
                <a16:creationId xmlns:a16="http://schemas.microsoft.com/office/drawing/2014/main" id="{72E9A0C4-47CE-6F71-31A3-FB0F0A86A0E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47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1F67-46EA-4A11-A835-C68185A01184}"/>
              </a:ext>
            </a:extLst>
          </p:cNvPr>
          <p:cNvSpPr>
            <a:spLocks noGrp="1"/>
          </p:cNvSpPr>
          <p:nvPr>
            <p:ph type="title"/>
          </p:nvPr>
        </p:nvSpPr>
        <p:spPr/>
        <p:txBody>
          <a:bodyPr/>
          <a:lstStyle/>
          <a:p>
            <a:r>
              <a:rPr lang="en-US" dirty="0"/>
              <a:t>Key Functionality and Capabilities</a:t>
            </a:r>
            <a:br>
              <a:rPr lang="en-US" dirty="0"/>
            </a:br>
            <a:endParaRPr lang="en-US" dirty="0"/>
          </a:p>
        </p:txBody>
      </p:sp>
      <p:graphicFrame>
        <p:nvGraphicFramePr>
          <p:cNvPr id="5" name="Content Placeholder 2">
            <a:extLst>
              <a:ext uri="{FF2B5EF4-FFF2-40B4-BE49-F238E27FC236}">
                <a16:creationId xmlns:a16="http://schemas.microsoft.com/office/drawing/2014/main" id="{5C04D9F1-61E1-9B4E-8896-50119FB1976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Sevenett | Education | Kent WA">
            <a:extLst>
              <a:ext uri="{FF2B5EF4-FFF2-40B4-BE49-F238E27FC236}">
                <a16:creationId xmlns:a16="http://schemas.microsoft.com/office/drawing/2014/main" id="{5FBBB59C-C810-BABB-3912-6C0D439AF73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0784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3278-EC38-AF52-6F18-4A5F0407BD00}"/>
              </a:ext>
            </a:extLst>
          </p:cNvPr>
          <p:cNvSpPr>
            <a:spLocks noGrp="1"/>
          </p:cNvSpPr>
          <p:nvPr>
            <p:ph type="title"/>
          </p:nvPr>
        </p:nvSpPr>
        <p:spPr/>
        <p:txBody>
          <a:bodyPr/>
          <a:lstStyle/>
          <a:p>
            <a:r>
              <a:rPr lang="en-US" dirty="0"/>
              <a:t>Applications in Data Analytics</a:t>
            </a:r>
            <a:br>
              <a:rPr lang="en-US" dirty="0"/>
            </a:br>
            <a:endParaRPr lang="en-US" dirty="0"/>
          </a:p>
        </p:txBody>
      </p:sp>
      <p:graphicFrame>
        <p:nvGraphicFramePr>
          <p:cNvPr id="7" name="Content Placeholder 2">
            <a:extLst>
              <a:ext uri="{FF2B5EF4-FFF2-40B4-BE49-F238E27FC236}">
                <a16:creationId xmlns:a16="http://schemas.microsoft.com/office/drawing/2014/main" id="{03FE364A-264D-04A7-2BDF-37E51190FCB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92687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823D4-B4CE-3189-9F64-753984DA8C92}"/>
              </a:ext>
            </a:extLst>
          </p:cNvPr>
          <p:cNvSpPr>
            <a:spLocks noGrp="1"/>
          </p:cNvSpPr>
          <p:nvPr>
            <p:ph type="title"/>
          </p:nvPr>
        </p:nvSpPr>
        <p:spPr/>
        <p:txBody>
          <a:bodyPr/>
          <a:lstStyle/>
          <a:p>
            <a:r>
              <a:rPr lang="en-US"/>
              <a:t>Considerations and Best Practices</a:t>
            </a:r>
            <a:br>
              <a:rPr lang="en-US"/>
            </a:br>
            <a:endParaRPr lang="en-US" dirty="0"/>
          </a:p>
        </p:txBody>
      </p:sp>
      <p:graphicFrame>
        <p:nvGraphicFramePr>
          <p:cNvPr id="19" name="Content Placeholder 2">
            <a:extLst>
              <a:ext uri="{FF2B5EF4-FFF2-40B4-BE49-F238E27FC236}">
                <a16:creationId xmlns:a16="http://schemas.microsoft.com/office/drawing/2014/main" id="{8738BD2B-6273-CE2A-47AA-FB28318D5AC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Sevenett | Education | Kent WA">
            <a:extLst>
              <a:ext uri="{FF2B5EF4-FFF2-40B4-BE49-F238E27FC236}">
                <a16:creationId xmlns:a16="http://schemas.microsoft.com/office/drawing/2014/main" id="{80F133A1-7860-65CE-E5E5-5A644167D7C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998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20" name="Freeform: Shape 19">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5" name="Freeform: Shape 24">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A2BCD657-10AF-E9B6-08AB-E0686540B866}"/>
              </a:ext>
            </a:extLst>
          </p:cNvPr>
          <p:cNvSpPr>
            <a:spLocks noGrp="1"/>
          </p:cNvSpPr>
          <p:nvPr>
            <p:ph type="title"/>
          </p:nvPr>
        </p:nvSpPr>
        <p:spPr>
          <a:xfrm>
            <a:off x="2438400" y="991261"/>
            <a:ext cx="8966200" cy="1129639"/>
          </a:xfrm>
        </p:spPr>
        <p:txBody>
          <a:bodyPr anchor="ctr">
            <a:normAutofit fontScale="90000"/>
          </a:bodyPr>
          <a:lstStyle/>
          <a:p>
            <a:pPr algn="ctr"/>
            <a:r>
              <a:rPr lang="en-US" sz="3100" dirty="0">
                <a:solidFill>
                  <a:schemeClr val="tx2"/>
                </a:solidFill>
              </a:rPr>
              <a:t>Case Study: Enhancing Marketing Strategies with Tableau</a:t>
            </a:r>
            <a:br>
              <a:rPr lang="en-US" sz="3100" dirty="0">
                <a:solidFill>
                  <a:schemeClr val="tx2"/>
                </a:solidFill>
              </a:rPr>
            </a:br>
            <a:endParaRPr lang="en-US" sz="3100" dirty="0">
              <a:solidFill>
                <a:schemeClr val="tx2"/>
              </a:solidFill>
            </a:endParaRPr>
          </a:p>
        </p:txBody>
      </p:sp>
      <p:sp>
        <p:nvSpPr>
          <p:cNvPr id="3" name="Content Placeholder 2">
            <a:extLst>
              <a:ext uri="{FF2B5EF4-FFF2-40B4-BE49-F238E27FC236}">
                <a16:creationId xmlns:a16="http://schemas.microsoft.com/office/drawing/2014/main" id="{22F75E33-DD9A-6424-4140-3FDA024AB56F}"/>
              </a:ext>
            </a:extLst>
          </p:cNvPr>
          <p:cNvSpPr>
            <a:spLocks noGrp="1"/>
          </p:cNvSpPr>
          <p:nvPr>
            <p:ph idx="1"/>
          </p:nvPr>
        </p:nvSpPr>
        <p:spPr>
          <a:xfrm>
            <a:off x="1281580" y="2387600"/>
            <a:ext cx="10237320" cy="3022600"/>
          </a:xfrm>
        </p:spPr>
        <p:txBody>
          <a:bodyPr anchor="t">
            <a:normAutofit/>
          </a:bodyPr>
          <a:lstStyle/>
          <a:p>
            <a:pPr marL="0" marR="0" algn="just">
              <a:spcBef>
                <a:spcPts val="1500"/>
              </a:spcBef>
              <a:spcAft>
                <a:spcPts val="1500"/>
              </a:spcAft>
            </a:pPr>
            <a:r>
              <a:rPr lang="en-US" sz="2000" dirty="0">
                <a:solidFill>
                  <a:schemeClr val="tx2"/>
                </a:solidFill>
              </a:rPr>
              <a:t>Introduction: XYZ Marketing Agency, a leading digital marketing firm, aims to optimize its marketing strategies to improve client ROI (Return on Investment) and campaign performance. The agency decides to leverage Tableau, a powerful data visualization tool, to analyze campaign data, identify key trends, and make data-driven decisions to enhance marketing effectiveness.</a:t>
            </a:r>
          </a:p>
          <a:p>
            <a:pPr marL="0" marR="0" algn="just">
              <a:spcBef>
                <a:spcPts val="1500"/>
              </a:spcBef>
              <a:spcAft>
                <a:spcPts val="1500"/>
              </a:spcAft>
            </a:pPr>
            <a:r>
              <a:rPr lang="en-US" sz="2000" dirty="0">
                <a:solidFill>
                  <a:schemeClr val="tx2"/>
                </a:solidFill>
              </a:rPr>
              <a:t>Objective: The primary objective of this project is to use Tableau to analyze marketing campaign data, gain actionable insights, and optimize marketing strategies to improve client ROI and campaign performance.</a:t>
            </a:r>
          </a:p>
          <a:p>
            <a:endParaRPr lang="en-US" sz="1400" dirty="0">
              <a:solidFill>
                <a:schemeClr val="tx2"/>
              </a:solidFill>
            </a:endParaRPr>
          </a:p>
        </p:txBody>
      </p:sp>
      <p:pic>
        <p:nvPicPr>
          <p:cNvPr id="4" name="Picture 2" descr="Sevenett | Education | Kent WA">
            <a:extLst>
              <a:ext uri="{FF2B5EF4-FFF2-40B4-BE49-F238E27FC236}">
                <a16:creationId xmlns:a16="http://schemas.microsoft.com/office/drawing/2014/main" id="{427D4996-FE1D-E9C6-66B3-84571FDD4B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7762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85A837-C023-B460-75EF-69F65E354592}"/>
              </a:ext>
            </a:extLst>
          </p:cNvPr>
          <p:cNvSpPr>
            <a:spLocks noGrp="1"/>
          </p:cNvSpPr>
          <p:nvPr>
            <p:ph type="title"/>
          </p:nvPr>
        </p:nvSpPr>
        <p:spPr>
          <a:xfrm>
            <a:off x="3027924" y="520700"/>
            <a:ext cx="5754696" cy="838200"/>
          </a:xfrm>
        </p:spPr>
        <p:txBody>
          <a:bodyPr>
            <a:normAutofit/>
          </a:bodyPr>
          <a:lstStyle/>
          <a:p>
            <a:pPr algn="ctr"/>
            <a:r>
              <a:rPr lang="en-US" sz="3600" dirty="0">
                <a:solidFill>
                  <a:schemeClr val="tx2"/>
                </a:solidFill>
              </a:rPr>
              <a:t>Methodology</a:t>
            </a: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FE1862E-BD62-B8A9-25AB-FAFED3784341}"/>
              </a:ext>
            </a:extLst>
          </p:cNvPr>
          <p:cNvSpPr>
            <a:spLocks noGrp="1"/>
          </p:cNvSpPr>
          <p:nvPr>
            <p:ph idx="1"/>
          </p:nvPr>
        </p:nvSpPr>
        <p:spPr>
          <a:xfrm>
            <a:off x="558800" y="1485901"/>
            <a:ext cx="11480800" cy="5105400"/>
          </a:xfrm>
        </p:spPr>
        <p:txBody>
          <a:bodyPr anchor="t">
            <a:normAutofit/>
          </a:bodyPr>
          <a:lstStyle/>
          <a:p>
            <a:pPr marL="342900" marR="0" lvl="0" indent="-342900">
              <a:spcBef>
                <a:spcPts val="0"/>
              </a:spcBef>
              <a:spcAft>
                <a:spcPts val="0"/>
              </a:spcAft>
              <a:buFont typeface="+mj-lt"/>
              <a:buAutoNum type="arabicPeriod"/>
              <a:tabLst>
                <a:tab pos="457200" algn="l"/>
              </a:tabLst>
            </a:pPr>
            <a:r>
              <a:rPr lang="en-US" sz="1600" dirty="0">
                <a:solidFill>
                  <a:schemeClr val="tx2"/>
                </a:solidFill>
              </a:rPr>
              <a:t>Data Collection: XYZ Marketing Agency gathers campaign data from various sources, including website analytics, social media platforms, email marketing tools, and customer relationship management (CRM) systems.</a:t>
            </a:r>
          </a:p>
          <a:p>
            <a:pPr marL="342900" marR="0" lvl="0" indent="-342900">
              <a:spcBef>
                <a:spcPts val="0"/>
              </a:spcBef>
              <a:spcAft>
                <a:spcPts val="0"/>
              </a:spcAft>
              <a:buFont typeface="+mj-lt"/>
              <a:buAutoNum type="arabicPeriod"/>
              <a:tabLst>
                <a:tab pos="457200" algn="l"/>
              </a:tabLst>
            </a:pPr>
            <a:r>
              <a:rPr lang="en-US" sz="1600" dirty="0">
                <a:solidFill>
                  <a:schemeClr val="tx2"/>
                </a:solidFill>
              </a:rPr>
              <a:t>Data Integration and Cleaning: The collected data is integrated into a centralized data warehouse and cleaned to ensure accuracy and consistency. This involves handling missing values, removing duplicates, and standardizing data formats.</a:t>
            </a:r>
          </a:p>
          <a:p>
            <a:pPr marL="342900" marR="0" lvl="0" indent="-342900">
              <a:spcBef>
                <a:spcPts val="0"/>
              </a:spcBef>
              <a:spcAft>
                <a:spcPts val="0"/>
              </a:spcAft>
              <a:buFont typeface="+mj-lt"/>
              <a:buAutoNum type="arabicPeriod"/>
              <a:tabLst>
                <a:tab pos="457200" algn="l"/>
              </a:tabLst>
            </a:pPr>
            <a:r>
              <a:rPr lang="en-US" sz="1600" dirty="0">
                <a:solidFill>
                  <a:schemeClr val="tx2"/>
                </a:solidFill>
              </a:rPr>
              <a:t>Data Analysis and Visualization with Tableau:</a:t>
            </a:r>
          </a:p>
          <a:p>
            <a:pPr marL="742950" marR="0" lvl="1" indent="-285750">
              <a:spcBef>
                <a:spcPts val="0"/>
              </a:spcBef>
              <a:spcAft>
                <a:spcPts val="0"/>
              </a:spcAft>
              <a:buSzPts val="1000"/>
              <a:buFont typeface="Symbol" pitchFamily="2" charset="2"/>
              <a:buChar char=""/>
              <a:tabLst>
                <a:tab pos="914400" algn="l"/>
              </a:tabLst>
            </a:pPr>
            <a:r>
              <a:rPr lang="en-US" sz="1600" dirty="0">
                <a:solidFill>
                  <a:schemeClr val="tx2"/>
                </a:solidFill>
              </a:rPr>
              <a:t>Campaign Performance Analysis: Tableau is used to analyze campaign performance metrics such as click-through rates, conversion rates, and cost per acquisition (CPA) across different channels and campaigns.</a:t>
            </a:r>
          </a:p>
          <a:p>
            <a:pPr marL="742950" marR="0" lvl="1" indent="-285750">
              <a:spcBef>
                <a:spcPts val="0"/>
              </a:spcBef>
              <a:spcAft>
                <a:spcPts val="0"/>
              </a:spcAft>
              <a:buSzPts val="1000"/>
              <a:buFont typeface="Symbol" pitchFamily="2" charset="2"/>
              <a:buChar char=""/>
              <a:tabLst>
                <a:tab pos="914400" algn="l"/>
              </a:tabLst>
            </a:pPr>
            <a:r>
              <a:rPr lang="en-US" sz="1600" dirty="0">
                <a:solidFill>
                  <a:schemeClr val="tx2"/>
                </a:solidFill>
              </a:rPr>
              <a:t>Customer Segmentation: Tableau visualizations segment customers based on demographics, behavior, and engagement metrics to better understand target audiences and personalize marketing efforts.</a:t>
            </a:r>
          </a:p>
          <a:p>
            <a:pPr marL="742950" marR="0" lvl="1" indent="-285750">
              <a:spcBef>
                <a:spcPts val="0"/>
              </a:spcBef>
              <a:spcAft>
                <a:spcPts val="0"/>
              </a:spcAft>
              <a:buSzPts val="1000"/>
              <a:buFont typeface="Symbol" pitchFamily="2" charset="2"/>
              <a:buChar char=""/>
              <a:tabLst>
                <a:tab pos="914400" algn="l"/>
              </a:tabLst>
            </a:pPr>
            <a:r>
              <a:rPr lang="en-US" sz="1600" dirty="0">
                <a:solidFill>
                  <a:schemeClr val="tx2"/>
                </a:solidFill>
              </a:rPr>
              <a:t>Attribution Modeling: Tableau is utilized to perform attribution modeling to determine the effectiveness of various marketing channels and touchpoints in driving conversions and sales.</a:t>
            </a:r>
          </a:p>
          <a:p>
            <a:pPr marL="742950" marR="0" lvl="1" indent="-285750">
              <a:spcBef>
                <a:spcPts val="0"/>
              </a:spcBef>
              <a:spcAft>
                <a:spcPts val="0"/>
              </a:spcAft>
              <a:buSzPts val="1000"/>
              <a:buFont typeface="Symbol" pitchFamily="2" charset="2"/>
              <a:buChar char=""/>
              <a:tabLst>
                <a:tab pos="914400" algn="l"/>
              </a:tabLst>
            </a:pPr>
            <a:r>
              <a:rPr lang="en-US" sz="1600" dirty="0">
                <a:solidFill>
                  <a:schemeClr val="tx2"/>
                </a:solidFill>
              </a:rPr>
              <a:t>ROI Analysis: Tableau dashboards calculate and visualize the ROI of marketing campaigns, allowing XYZ Marketing Agency to identify high-performing campaigns and allocate budget resources effectively.</a:t>
            </a:r>
          </a:p>
          <a:p>
            <a:pPr marL="742950" marR="0" lvl="1" indent="-285750">
              <a:spcBef>
                <a:spcPts val="0"/>
              </a:spcBef>
              <a:spcAft>
                <a:spcPts val="0"/>
              </a:spcAft>
              <a:buSzPts val="1000"/>
              <a:buFont typeface="Symbol" pitchFamily="2" charset="2"/>
              <a:buChar char=""/>
              <a:tabLst>
                <a:tab pos="914400" algn="l"/>
              </a:tabLst>
            </a:pPr>
            <a:r>
              <a:rPr lang="en-US" sz="1600" dirty="0">
                <a:solidFill>
                  <a:schemeClr val="tx2"/>
                </a:solidFill>
              </a:rPr>
              <a:t>A/B Testing Analysis: Tableau helps conduct A/B testing analysis to compare the performance of different marketing creatives, messages, or strategies and optimize campaign elements for better results.</a:t>
            </a:r>
          </a:p>
          <a:p>
            <a:pPr marL="342900" marR="0" lvl="0" indent="-342900">
              <a:spcBef>
                <a:spcPts val="0"/>
              </a:spcBef>
              <a:spcAft>
                <a:spcPts val="0"/>
              </a:spcAft>
              <a:buFont typeface="+mj-lt"/>
              <a:buAutoNum type="arabicPeriod" startAt="4"/>
              <a:tabLst>
                <a:tab pos="457200" algn="l"/>
              </a:tabLst>
            </a:pPr>
            <a:r>
              <a:rPr lang="en-US" sz="1600" dirty="0">
                <a:solidFill>
                  <a:schemeClr val="tx2"/>
                </a:solidFill>
              </a:rPr>
              <a:t>Insights and Recommendations:</a:t>
            </a:r>
          </a:p>
          <a:p>
            <a:pPr marL="742950" marR="0" lvl="1" indent="-285750">
              <a:spcBef>
                <a:spcPts val="0"/>
              </a:spcBef>
              <a:spcAft>
                <a:spcPts val="0"/>
              </a:spcAft>
              <a:buSzPts val="1000"/>
              <a:buFont typeface="Symbol" pitchFamily="2" charset="2"/>
              <a:buChar char=""/>
              <a:tabLst>
                <a:tab pos="914400" algn="l"/>
              </a:tabLst>
            </a:pPr>
            <a:r>
              <a:rPr lang="en-US" sz="1600" dirty="0">
                <a:solidFill>
                  <a:schemeClr val="tx2"/>
                </a:solidFill>
              </a:rPr>
              <a:t>Based on the analysis results, XYZ Marketing Agency generates actionable insights and recommendations to optimize marketing strategies, including:</a:t>
            </a:r>
          </a:p>
          <a:p>
            <a:pPr marL="1143000" marR="0" lvl="2" indent="-228600">
              <a:spcBef>
                <a:spcPts val="0"/>
              </a:spcBef>
              <a:spcAft>
                <a:spcPts val="0"/>
              </a:spcAft>
              <a:buSzPts val="1000"/>
              <a:buFont typeface="Symbol" pitchFamily="2" charset="2"/>
              <a:buChar char=""/>
              <a:tabLst>
                <a:tab pos="1371600" algn="l"/>
              </a:tabLst>
            </a:pPr>
            <a:r>
              <a:rPr lang="en-US" sz="1600" dirty="0">
                <a:solidFill>
                  <a:schemeClr val="tx2"/>
                </a:solidFill>
              </a:rPr>
              <a:t>Adjusting budget allocations to high-performing channels and campaigns.</a:t>
            </a:r>
          </a:p>
          <a:p>
            <a:pPr marL="1143000" marR="0" lvl="2" indent="-228600">
              <a:spcBef>
                <a:spcPts val="0"/>
              </a:spcBef>
              <a:spcAft>
                <a:spcPts val="0"/>
              </a:spcAft>
              <a:buSzPts val="1000"/>
              <a:buFont typeface="Symbol" pitchFamily="2" charset="2"/>
              <a:buChar char=""/>
              <a:tabLst>
                <a:tab pos="1371600" algn="l"/>
              </a:tabLst>
            </a:pPr>
            <a:r>
              <a:rPr lang="en-US" sz="1600" dirty="0">
                <a:solidFill>
                  <a:schemeClr val="tx2"/>
                </a:solidFill>
              </a:rPr>
              <a:t>Tailoring messaging and content based on customer segmentation insights.</a:t>
            </a:r>
          </a:p>
          <a:p>
            <a:pPr marL="1143000" marR="0" lvl="2" indent="-228600">
              <a:spcBef>
                <a:spcPts val="0"/>
              </a:spcBef>
              <a:spcAft>
                <a:spcPts val="0"/>
              </a:spcAft>
              <a:buSzPts val="1000"/>
              <a:buFont typeface="Symbol" pitchFamily="2" charset="2"/>
              <a:buChar char=""/>
              <a:tabLst>
                <a:tab pos="1371600" algn="l"/>
              </a:tabLst>
            </a:pPr>
            <a:r>
              <a:rPr lang="en-US" sz="1600" dirty="0">
                <a:solidFill>
                  <a:schemeClr val="tx2"/>
                </a:solidFill>
              </a:rPr>
              <a:t>Testing and iterating on campaign elements to improve performance.</a:t>
            </a:r>
          </a:p>
          <a:p>
            <a:pPr marL="1143000" marR="0" lvl="2" indent="-228600">
              <a:spcBef>
                <a:spcPts val="0"/>
              </a:spcBef>
              <a:spcAft>
                <a:spcPts val="0"/>
              </a:spcAft>
              <a:buSzPts val="1000"/>
              <a:buFont typeface="Symbol" pitchFamily="2" charset="2"/>
              <a:buChar char=""/>
              <a:tabLst>
                <a:tab pos="1371600" algn="l"/>
              </a:tabLst>
            </a:pPr>
            <a:r>
              <a:rPr lang="en-US" sz="1600" dirty="0">
                <a:solidFill>
                  <a:schemeClr val="tx2"/>
                </a:solidFill>
              </a:rPr>
              <a:t>Identifying opportunities for cross-channel optimization and integrated marketing efforts.</a:t>
            </a:r>
          </a:p>
          <a:p>
            <a:endParaRPr lang="en-US" sz="700" dirty="0">
              <a:solidFill>
                <a:schemeClr val="tx2"/>
              </a:solidFill>
            </a:endParaRP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descr="Sevenett | Education | Kent WA">
            <a:extLst>
              <a:ext uri="{FF2B5EF4-FFF2-40B4-BE49-F238E27FC236}">
                <a16:creationId xmlns:a16="http://schemas.microsoft.com/office/drawing/2014/main" id="{2C0DC155-875A-165F-61F2-C8EACE820F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5474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505D-59B8-60FA-9DE9-A47129369455}"/>
              </a:ext>
            </a:extLst>
          </p:cNvPr>
          <p:cNvSpPr>
            <a:spLocks noGrp="1"/>
          </p:cNvSpPr>
          <p:nvPr>
            <p:ph type="title"/>
          </p:nvPr>
        </p:nvSpPr>
        <p:spPr>
          <a:xfrm>
            <a:off x="5755598" y="1138036"/>
            <a:ext cx="5598202" cy="638902"/>
          </a:xfrm>
        </p:spPr>
        <p:txBody>
          <a:bodyPr anchor="t">
            <a:normAutofit fontScale="90000"/>
          </a:bodyPr>
          <a:lstStyle/>
          <a:p>
            <a:r>
              <a:rPr lang="en-US" sz="3200" dirty="0"/>
              <a:t>Results and Conclusion</a:t>
            </a:r>
            <a:br>
              <a:rPr lang="en-US" sz="3200" dirty="0"/>
            </a:br>
            <a:endParaRPr lang="en-US" sz="3200" dirty="0"/>
          </a:p>
        </p:txBody>
      </p:sp>
      <p:pic>
        <p:nvPicPr>
          <p:cNvPr id="7" name="Graphic 6" descr="Advertising">
            <a:extLst>
              <a:ext uri="{FF2B5EF4-FFF2-40B4-BE49-F238E27FC236}">
                <a16:creationId xmlns:a16="http://schemas.microsoft.com/office/drawing/2014/main" id="{EF0C39E5-DEB4-041E-E4C3-8F54C022F6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122" y="1315854"/>
            <a:ext cx="2985909" cy="4365438"/>
          </a:xfrm>
          <a:prstGeom prst="rect">
            <a:avLst/>
          </a:prstGeom>
        </p:spPr>
      </p:pic>
      <p:cxnSp>
        <p:nvCxnSpPr>
          <p:cNvPr id="10" name="Straight Connector 9">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8738"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16A2A6-DE49-36F1-C89A-386A95D10977}"/>
              </a:ext>
            </a:extLst>
          </p:cNvPr>
          <p:cNvSpPr>
            <a:spLocks noGrp="1"/>
          </p:cNvSpPr>
          <p:nvPr>
            <p:ph idx="1"/>
          </p:nvPr>
        </p:nvSpPr>
        <p:spPr>
          <a:xfrm>
            <a:off x="3728031" y="1776946"/>
            <a:ext cx="7471949" cy="4365438"/>
          </a:xfrm>
        </p:spPr>
        <p:txBody>
          <a:bodyPr>
            <a:normAutofit lnSpcReduction="10000"/>
          </a:bodyPr>
          <a:lstStyle/>
          <a:p>
            <a:pPr marL="342900" marR="0" lvl="0" indent="-342900" algn="just">
              <a:spcBef>
                <a:spcPts val="0"/>
              </a:spcBef>
              <a:spcAft>
                <a:spcPts val="0"/>
              </a:spcAft>
              <a:buFont typeface="+mj-lt"/>
              <a:buAutoNum type="arabicPeriod"/>
              <a:tabLst>
                <a:tab pos="457200" algn="l"/>
              </a:tabLst>
            </a:pPr>
            <a:r>
              <a:rPr lang="en-US" sz="1800" dirty="0"/>
              <a:t>Improved Campaign Performance: By leveraging Tableau for data analysis and visualization, XYZ Marketing Agency achieves a deeper understanding of campaign performance drivers and identifies areas for improvement, resulting in enhanced campaign effectiveness and ROI for clients.</a:t>
            </a:r>
          </a:p>
          <a:p>
            <a:pPr marL="342900" marR="0" lvl="0" indent="-342900" algn="just">
              <a:spcBef>
                <a:spcPts val="0"/>
              </a:spcBef>
              <a:spcAft>
                <a:spcPts val="0"/>
              </a:spcAft>
              <a:buFont typeface="+mj-lt"/>
              <a:buAutoNum type="arabicPeriod"/>
              <a:tabLst>
                <a:tab pos="457200" algn="l"/>
              </a:tabLst>
            </a:pPr>
            <a:r>
              <a:rPr lang="en-US" sz="1800" dirty="0"/>
              <a:t>Enhanced Decision-Making: Tableau dashboards provide real-time visibility into marketing performance metrics, enabling informed decision-making and agile optimization of marketing strategies based on data-driven insights.</a:t>
            </a:r>
          </a:p>
          <a:p>
            <a:pPr marL="342900" marR="0" lvl="0" indent="-342900" algn="just">
              <a:spcBef>
                <a:spcPts val="0"/>
              </a:spcBef>
              <a:spcAft>
                <a:spcPts val="0"/>
              </a:spcAft>
              <a:buFont typeface="+mj-lt"/>
              <a:buAutoNum type="arabicPeriod"/>
              <a:tabLst>
                <a:tab pos="457200" algn="l"/>
              </a:tabLst>
            </a:pPr>
            <a:r>
              <a:rPr lang="en-US" sz="1800" dirty="0"/>
              <a:t>Client Satisfaction and Retention: With optimized marketing strategies and improved campaign performance, XYZ Marketing Agency strengthens client relationships, increases client satisfaction, and enhances client retention rates.</a:t>
            </a:r>
          </a:p>
          <a:p>
            <a:pPr marL="0" marR="0" algn="just">
              <a:spcBef>
                <a:spcPts val="1500"/>
              </a:spcBef>
              <a:spcAft>
                <a:spcPts val="0"/>
              </a:spcAft>
            </a:pPr>
            <a:r>
              <a:rPr lang="en-US" sz="1800" dirty="0"/>
              <a:t>Conclusion: Through the strategic use of Tableau for data analytics and visualization, XYZ Marketing Agency successfully optimizes its marketing strategies, improves campaign performance, and delivers greater ROI for clients. This case study demonstrates the effectiveness of Tableau in driving data-driven decision-making, enhancing marketing effectiveness, and achieving business success in the digital marketing industry.</a:t>
            </a:r>
          </a:p>
          <a:p>
            <a:endParaRPr lang="en-US" sz="1100" dirty="0"/>
          </a:p>
        </p:txBody>
      </p:sp>
      <p:pic>
        <p:nvPicPr>
          <p:cNvPr id="5" name="Picture 2" descr="Sevenett | Education | Kent WA">
            <a:extLst>
              <a:ext uri="{FF2B5EF4-FFF2-40B4-BE49-F238E27FC236}">
                <a16:creationId xmlns:a16="http://schemas.microsoft.com/office/drawing/2014/main" id="{5E36C2F6-1D02-74F8-5E28-44583E79EF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2289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3" name="Group 12">
            <a:extLst>
              <a:ext uri="{FF2B5EF4-FFF2-40B4-BE49-F238E27FC236}">
                <a16:creationId xmlns:a16="http://schemas.microsoft.com/office/drawing/2014/main" id="{BE9A4F3D-8A9F-44A7-B84A-C6201B5B01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4401" y="0"/>
            <a:ext cx="7467599" cy="6858000"/>
            <a:chOff x="7467600" y="0"/>
            <a:chExt cx="4724400" cy="6858000"/>
          </a:xfrm>
        </p:grpSpPr>
        <p:sp>
          <p:nvSpPr>
            <p:cNvPr id="14" name="Rectangle 13">
              <a:extLst>
                <a:ext uri="{FF2B5EF4-FFF2-40B4-BE49-F238E27FC236}">
                  <a16:creationId xmlns:a16="http://schemas.microsoft.com/office/drawing/2014/main" id="{C7DEB166-B66A-492B-BE84-A2E28E342C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11287BF-07B3-429A-AA8C-0F4DBDCAD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7" name="Freeform: Shape 16">
            <a:extLst>
              <a:ext uri="{FF2B5EF4-FFF2-40B4-BE49-F238E27FC236}">
                <a16:creationId xmlns:a16="http://schemas.microsoft.com/office/drawing/2014/main" id="{06139FFD-DF39-4EF5-A0DD-4FAC80228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4402" y="0"/>
            <a:ext cx="7467599" cy="6858000"/>
          </a:xfrm>
          <a:custGeom>
            <a:avLst/>
            <a:gdLst>
              <a:gd name="connsiteX0" fmla="*/ 2667921 w 7467599"/>
              <a:gd name="connsiteY0" fmla="*/ 6658238 h 6858000"/>
              <a:gd name="connsiteX1" fmla="*/ 2886936 w 7467599"/>
              <a:gd name="connsiteY1" fmla="*/ 6732821 h 6858000"/>
              <a:gd name="connsiteX2" fmla="*/ 3231361 w 7467599"/>
              <a:gd name="connsiteY2" fmla="*/ 6842006 h 6858000"/>
              <a:gd name="connsiteX3" fmla="*/ 2788054 w 7467599"/>
              <a:gd name="connsiteY3" fmla="*/ 6674734 h 6858000"/>
              <a:gd name="connsiteX4" fmla="*/ 5203742 w 7467599"/>
              <a:gd name="connsiteY4" fmla="*/ 6515312 h 6858000"/>
              <a:gd name="connsiteX5" fmla="*/ 5029400 w 7467599"/>
              <a:gd name="connsiteY5" fmla="*/ 6525103 h 6858000"/>
              <a:gd name="connsiteX6" fmla="*/ 4853626 w 7467599"/>
              <a:gd name="connsiteY6" fmla="*/ 6532104 h 6858000"/>
              <a:gd name="connsiteX7" fmla="*/ 4699941 w 7467599"/>
              <a:gd name="connsiteY7" fmla="*/ 6528403 h 6858000"/>
              <a:gd name="connsiteX8" fmla="*/ 4277506 w 7467599"/>
              <a:gd name="connsiteY8" fmla="*/ 6560369 h 6858000"/>
              <a:gd name="connsiteX9" fmla="*/ 4197737 w 7467599"/>
              <a:gd name="connsiteY9" fmla="*/ 6591702 h 6858000"/>
              <a:gd name="connsiteX10" fmla="*/ 4363149 w 7467599"/>
              <a:gd name="connsiteY10" fmla="*/ 6599765 h 6858000"/>
              <a:gd name="connsiteX11" fmla="*/ 4788074 w 7467599"/>
              <a:gd name="connsiteY11" fmla="*/ 6563693 h 6858000"/>
              <a:gd name="connsiteX12" fmla="*/ 5203742 w 7467599"/>
              <a:gd name="connsiteY12" fmla="*/ 6515312 h 6858000"/>
              <a:gd name="connsiteX13" fmla="*/ 4626819 w 7467599"/>
              <a:gd name="connsiteY13" fmla="*/ 6459370 h 6858000"/>
              <a:gd name="connsiteX14" fmla="*/ 4275355 w 7467599"/>
              <a:gd name="connsiteY14" fmla="*/ 6529929 h 6858000"/>
              <a:gd name="connsiteX15" fmla="*/ 4701429 w 7467599"/>
              <a:gd name="connsiteY15" fmla="*/ 6498517 h 6858000"/>
              <a:gd name="connsiteX16" fmla="*/ 4853906 w 7467599"/>
              <a:gd name="connsiteY16" fmla="*/ 6502035 h 6858000"/>
              <a:gd name="connsiteX17" fmla="*/ 5028370 w 7467599"/>
              <a:gd name="connsiteY17" fmla="*/ 6495471 h 6858000"/>
              <a:gd name="connsiteX18" fmla="*/ 5128378 w 7467599"/>
              <a:gd name="connsiteY18" fmla="*/ 6489665 h 6858000"/>
              <a:gd name="connsiteX19" fmla="*/ 4970461 w 7467599"/>
              <a:gd name="connsiteY19" fmla="*/ 6473140 h 6858000"/>
              <a:gd name="connsiteX20" fmla="*/ 4626819 w 7467599"/>
              <a:gd name="connsiteY20" fmla="*/ 6459370 h 6858000"/>
              <a:gd name="connsiteX21" fmla="*/ 2530214 w 7467599"/>
              <a:gd name="connsiteY21" fmla="*/ 5911918 h 6858000"/>
              <a:gd name="connsiteX22" fmla="*/ 2588188 w 7467599"/>
              <a:gd name="connsiteY22" fmla="*/ 5982309 h 6858000"/>
              <a:gd name="connsiteX23" fmla="*/ 2856495 w 7467599"/>
              <a:gd name="connsiteY23" fmla="*/ 6402069 h 6858000"/>
              <a:gd name="connsiteX24" fmla="*/ 3266461 w 7467599"/>
              <a:gd name="connsiteY24" fmla="*/ 6807025 h 6858000"/>
              <a:gd name="connsiteX25" fmla="*/ 3147563 w 7467599"/>
              <a:gd name="connsiteY25" fmla="*/ 6649139 h 6858000"/>
              <a:gd name="connsiteX26" fmla="*/ 3135273 w 7467599"/>
              <a:gd name="connsiteY26" fmla="*/ 6636358 h 6858000"/>
              <a:gd name="connsiteX27" fmla="*/ 2820649 w 7467599"/>
              <a:gd name="connsiteY27" fmla="*/ 6260110 h 6858000"/>
              <a:gd name="connsiteX28" fmla="*/ 2530214 w 7467599"/>
              <a:gd name="connsiteY28" fmla="*/ 5911918 h 6858000"/>
              <a:gd name="connsiteX29" fmla="*/ 4354454 w 7467599"/>
              <a:gd name="connsiteY29" fmla="*/ 5884754 h 6858000"/>
              <a:gd name="connsiteX30" fmla="*/ 4100787 w 7467599"/>
              <a:gd name="connsiteY30" fmla="*/ 6496752 h 6858000"/>
              <a:gd name="connsiteX31" fmla="*/ 4354454 w 7467599"/>
              <a:gd name="connsiteY31" fmla="*/ 5884754 h 6858000"/>
              <a:gd name="connsiteX32" fmla="*/ 4389404 w 7467599"/>
              <a:gd name="connsiteY32" fmla="*/ 5883072 h 6858000"/>
              <a:gd name="connsiteX33" fmla="*/ 4130799 w 7467599"/>
              <a:gd name="connsiteY33" fmla="*/ 6494950 h 6858000"/>
              <a:gd name="connsiteX34" fmla="*/ 4389404 w 7467599"/>
              <a:gd name="connsiteY34" fmla="*/ 5883072 h 6858000"/>
              <a:gd name="connsiteX35" fmla="*/ 4399539 w 7467599"/>
              <a:gd name="connsiteY35" fmla="*/ 5825040 h 6858000"/>
              <a:gd name="connsiteX36" fmla="*/ 4396445 w 7467599"/>
              <a:gd name="connsiteY36" fmla="*/ 5829053 h 6858000"/>
              <a:gd name="connsiteX37" fmla="*/ 4398866 w 7467599"/>
              <a:gd name="connsiteY37" fmla="*/ 5829425 h 6858000"/>
              <a:gd name="connsiteX38" fmla="*/ 815031 w 7467599"/>
              <a:gd name="connsiteY38" fmla="*/ 5642928 h 6858000"/>
              <a:gd name="connsiteX39" fmla="*/ 831061 w 7467599"/>
              <a:gd name="connsiteY39" fmla="*/ 5694454 h 6858000"/>
              <a:gd name="connsiteX40" fmla="*/ 1103869 w 7467599"/>
              <a:gd name="connsiteY40" fmla="*/ 6320663 h 6858000"/>
              <a:gd name="connsiteX41" fmla="*/ 1223015 w 7467599"/>
              <a:gd name="connsiteY41" fmla="*/ 6574846 h 6858000"/>
              <a:gd name="connsiteX42" fmla="*/ 815031 w 7467599"/>
              <a:gd name="connsiteY42" fmla="*/ 5642928 h 6858000"/>
              <a:gd name="connsiteX43" fmla="*/ 5373323 w 7467599"/>
              <a:gd name="connsiteY43" fmla="*/ 5591852 h 6858000"/>
              <a:gd name="connsiteX44" fmla="*/ 4920847 w 7467599"/>
              <a:gd name="connsiteY44" fmla="*/ 5630119 h 6858000"/>
              <a:gd name="connsiteX45" fmla="*/ 4819457 w 7467599"/>
              <a:gd name="connsiteY45" fmla="*/ 5650510 h 6858000"/>
              <a:gd name="connsiteX46" fmla="*/ 4957247 w 7467599"/>
              <a:gd name="connsiteY46" fmla="*/ 5629828 h 6858000"/>
              <a:gd name="connsiteX47" fmla="*/ 5833445 w 7467599"/>
              <a:gd name="connsiteY47" fmla="*/ 5601337 h 6858000"/>
              <a:gd name="connsiteX48" fmla="*/ 5577303 w 7467599"/>
              <a:gd name="connsiteY48" fmla="*/ 5598847 h 6858000"/>
              <a:gd name="connsiteX49" fmla="*/ 5526152 w 7467599"/>
              <a:gd name="connsiteY49" fmla="*/ 5595539 h 6858000"/>
              <a:gd name="connsiteX50" fmla="*/ 5373323 w 7467599"/>
              <a:gd name="connsiteY50" fmla="*/ 5591852 h 6858000"/>
              <a:gd name="connsiteX51" fmla="*/ 2291506 w 7467599"/>
              <a:gd name="connsiteY51" fmla="*/ 5541548 h 6858000"/>
              <a:gd name="connsiteX52" fmla="*/ 2535245 w 7467599"/>
              <a:gd name="connsiteY52" fmla="*/ 5765985 h 6858000"/>
              <a:gd name="connsiteX53" fmla="*/ 3017082 w 7467599"/>
              <a:gd name="connsiteY53" fmla="*/ 6279980 h 6858000"/>
              <a:gd name="connsiteX54" fmla="*/ 3284540 w 7467599"/>
              <a:gd name="connsiteY54" fmla="*/ 6733560 h 6858000"/>
              <a:gd name="connsiteX55" fmla="*/ 3274833 w 7467599"/>
              <a:gd name="connsiteY55" fmla="*/ 6610993 h 6858000"/>
              <a:gd name="connsiteX56" fmla="*/ 2990753 w 7467599"/>
              <a:gd name="connsiteY56" fmla="*/ 6197148 h 6858000"/>
              <a:gd name="connsiteX57" fmla="*/ 2547499 w 7467599"/>
              <a:gd name="connsiteY57" fmla="*/ 5734551 h 6858000"/>
              <a:gd name="connsiteX58" fmla="*/ 2291506 w 7467599"/>
              <a:gd name="connsiteY58" fmla="*/ 5541548 h 6858000"/>
              <a:gd name="connsiteX59" fmla="*/ 5494263 w 7467599"/>
              <a:gd name="connsiteY59" fmla="*/ 5525300 h 6858000"/>
              <a:gd name="connsiteX60" fmla="*/ 5361753 w 7467599"/>
              <a:gd name="connsiteY60" fmla="*/ 5525937 h 6858000"/>
              <a:gd name="connsiteX61" fmla="*/ 5054213 w 7467599"/>
              <a:gd name="connsiteY61" fmla="*/ 5550189 h 6858000"/>
              <a:gd name="connsiteX62" fmla="*/ 4877302 w 7467599"/>
              <a:gd name="connsiteY62" fmla="*/ 5605852 h 6858000"/>
              <a:gd name="connsiteX63" fmla="*/ 4917283 w 7467599"/>
              <a:gd name="connsiteY63" fmla="*/ 5600203 h 6858000"/>
              <a:gd name="connsiteX64" fmla="*/ 5528398 w 7467599"/>
              <a:gd name="connsiteY64" fmla="*/ 5564971 h 6858000"/>
              <a:gd name="connsiteX65" fmla="*/ 5579896 w 7467599"/>
              <a:gd name="connsiteY65" fmla="*/ 5568822 h 6858000"/>
              <a:gd name="connsiteX66" fmla="*/ 5809544 w 7467599"/>
              <a:gd name="connsiteY66" fmla="*/ 5573703 h 6858000"/>
              <a:gd name="connsiteX67" fmla="*/ 5721660 w 7467599"/>
              <a:gd name="connsiteY67" fmla="*/ 5555562 h 6858000"/>
              <a:gd name="connsiteX68" fmla="*/ 5636476 w 7467599"/>
              <a:gd name="connsiteY68" fmla="*/ 5538004 h 6858000"/>
              <a:gd name="connsiteX69" fmla="*/ 5494263 w 7467599"/>
              <a:gd name="connsiteY69" fmla="*/ 5525300 h 6858000"/>
              <a:gd name="connsiteX70" fmla="*/ 2222448 w 7467599"/>
              <a:gd name="connsiteY70" fmla="*/ 5523271 h 6858000"/>
              <a:gd name="connsiteX71" fmla="*/ 2222571 w 7467599"/>
              <a:gd name="connsiteY71" fmla="*/ 5526491 h 6858000"/>
              <a:gd name="connsiteX72" fmla="*/ 2381426 w 7467599"/>
              <a:gd name="connsiteY72" fmla="*/ 5718700 h 6858000"/>
              <a:gd name="connsiteX73" fmla="*/ 2402030 w 7467599"/>
              <a:gd name="connsiteY73" fmla="*/ 5737872 h 6858000"/>
              <a:gd name="connsiteX74" fmla="*/ 2842868 w 7467599"/>
              <a:gd name="connsiteY74" fmla="*/ 6240461 h 6858000"/>
              <a:gd name="connsiteX75" fmla="*/ 3155869 w 7467599"/>
              <a:gd name="connsiteY75" fmla="*/ 6615176 h 6858000"/>
              <a:gd name="connsiteX76" fmla="*/ 3168159 w 7467599"/>
              <a:gd name="connsiteY76" fmla="*/ 6627949 h 6858000"/>
              <a:gd name="connsiteX77" fmla="*/ 3247242 w 7467599"/>
              <a:gd name="connsiteY77" fmla="*/ 6718236 h 6858000"/>
              <a:gd name="connsiteX78" fmla="*/ 2994958 w 7467599"/>
              <a:gd name="connsiteY78" fmla="*/ 6299011 h 6858000"/>
              <a:gd name="connsiteX79" fmla="*/ 2515769 w 7467599"/>
              <a:gd name="connsiteY79" fmla="*/ 5787985 h 6858000"/>
              <a:gd name="connsiteX80" fmla="*/ 2222448 w 7467599"/>
              <a:gd name="connsiteY80" fmla="*/ 5523271 h 6858000"/>
              <a:gd name="connsiteX81" fmla="*/ 5380006 w 7467599"/>
              <a:gd name="connsiteY81" fmla="*/ 5458317 h 6858000"/>
              <a:gd name="connsiteX82" fmla="*/ 4979974 w 7467599"/>
              <a:gd name="connsiteY82" fmla="*/ 5536349 h 6858000"/>
              <a:gd name="connsiteX83" fmla="*/ 5049403 w 7467599"/>
              <a:gd name="connsiteY83" fmla="*/ 5519543 h 6858000"/>
              <a:gd name="connsiteX84" fmla="*/ 5362204 w 7467599"/>
              <a:gd name="connsiteY84" fmla="*/ 5494992 h 6858000"/>
              <a:gd name="connsiteX85" fmla="*/ 5642875 w 7467599"/>
              <a:gd name="connsiteY85" fmla="*/ 5507848 h 6858000"/>
              <a:gd name="connsiteX86" fmla="*/ 5729861 w 7467599"/>
              <a:gd name="connsiteY86" fmla="*/ 5525798 h 6858000"/>
              <a:gd name="connsiteX87" fmla="*/ 5844822 w 7467599"/>
              <a:gd name="connsiteY87" fmla="*/ 5547311 h 6858000"/>
              <a:gd name="connsiteX88" fmla="*/ 5380006 w 7467599"/>
              <a:gd name="connsiteY88" fmla="*/ 5458317 h 6858000"/>
              <a:gd name="connsiteX89" fmla="*/ 2137396 w 7467599"/>
              <a:gd name="connsiteY89" fmla="*/ 5419899 h 6858000"/>
              <a:gd name="connsiteX90" fmla="*/ 2155193 w 7467599"/>
              <a:gd name="connsiteY90" fmla="*/ 5424547 h 6858000"/>
              <a:gd name="connsiteX91" fmla="*/ 3064627 w 7467599"/>
              <a:gd name="connsiteY91" fmla="*/ 6212316 h 6858000"/>
              <a:gd name="connsiteX92" fmla="*/ 3369199 w 7467599"/>
              <a:gd name="connsiteY92" fmla="*/ 6710671 h 6858000"/>
              <a:gd name="connsiteX93" fmla="*/ 3405024 w 7467599"/>
              <a:gd name="connsiteY93" fmla="*/ 6854298 h 6858000"/>
              <a:gd name="connsiteX94" fmla="*/ 3406497 w 7467599"/>
              <a:gd name="connsiteY94" fmla="*/ 6857998 h 6858000"/>
              <a:gd name="connsiteX95" fmla="*/ 3174964 w 7467599"/>
              <a:gd name="connsiteY95" fmla="*/ 6857998 h 6858000"/>
              <a:gd name="connsiteX96" fmla="*/ 3036775 w 7467599"/>
              <a:gd name="connsiteY96" fmla="*/ 6816656 h 6858000"/>
              <a:gd name="connsiteX97" fmla="*/ 2877679 w 7467599"/>
              <a:gd name="connsiteY97" fmla="*/ 6760867 h 6858000"/>
              <a:gd name="connsiteX98" fmla="*/ 2565461 w 7467599"/>
              <a:gd name="connsiteY98" fmla="*/ 6659827 h 6858000"/>
              <a:gd name="connsiteX99" fmla="*/ 2858010 w 7467599"/>
              <a:gd name="connsiteY99" fmla="*/ 6784122 h 6858000"/>
              <a:gd name="connsiteX100" fmla="*/ 2881358 w 7467599"/>
              <a:gd name="connsiteY100" fmla="*/ 6793465 h 6858000"/>
              <a:gd name="connsiteX101" fmla="*/ 3013509 w 7467599"/>
              <a:gd name="connsiteY101" fmla="*/ 6840638 h 6858000"/>
              <a:gd name="connsiteX102" fmla="*/ 3102131 w 7467599"/>
              <a:gd name="connsiteY102" fmla="*/ 6857999 h 6858000"/>
              <a:gd name="connsiteX103" fmla="*/ 2971695 w 7467599"/>
              <a:gd name="connsiteY103" fmla="*/ 6857999 h 6858000"/>
              <a:gd name="connsiteX104" fmla="*/ 2869680 w 7467599"/>
              <a:gd name="connsiteY104" fmla="*/ 6821149 h 6858000"/>
              <a:gd name="connsiteX105" fmla="*/ 2846333 w 7467599"/>
              <a:gd name="connsiteY105" fmla="*/ 6811799 h 6858000"/>
              <a:gd name="connsiteX106" fmla="*/ 2547413 w 7467599"/>
              <a:gd name="connsiteY106" fmla="*/ 6684601 h 6858000"/>
              <a:gd name="connsiteX107" fmla="*/ 2860831 w 7467599"/>
              <a:gd name="connsiteY107" fmla="*/ 6850060 h 6858000"/>
              <a:gd name="connsiteX108" fmla="*/ 2889374 w 7467599"/>
              <a:gd name="connsiteY108" fmla="*/ 6857998 h 6858000"/>
              <a:gd name="connsiteX109" fmla="*/ 2797796 w 7467599"/>
              <a:gd name="connsiteY109" fmla="*/ 6857998 h 6858000"/>
              <a:gd name="connsiteX110" fmla="*/ 2686295 w 7467599"/>
              <a:gd name="connsiteY110" fmla="*/ 6803861 h 6858000"/>
              <a:gd name="connsiteX111" fmla="*/ 2364272 w 7467599"/>
              <a:gd name="connsiteY111" fmla="*/ 6610396 h 6858000"/>
              <a:gd name="connsiteX112" fmla="*/ 2365787 w 7467599"/>
              <a:gd name="connsiteY112" fmla="*/ 6584365 h 6858000"/>
              <a:gd name="connsiteX113" fmla="*/ 3055645 w 7467599"/>
              <a:gd name="connsiteY113" fmla="*/ 6711283 h 6858000"/>
              <a:gd name="connsiteX114" fmla="*/ 3220556 w 7467599"/>
              <a:gd name="connsiteY114" fmla="*/ 6799347 h 6858000"/>
              <a:gd name="connsiteX115" fmla="*/ 2877427 w 7467599"/>
              <a:gd name="connsiteY115" fmla="*/ 6503934 h 6858000"/>
              <a:gd name="connsiteX116" fmla="*/ 2318372 w 7467599"/>
              <a:gd name="connsiteY116" fmla="*/ 5734011 h 6858000"/>
              <a:gd name="connsiteX117" fmla="*/ 2120434 w 7467599"/>
              <a:gd name="connsiteY117" fmla="*/ 5424988 h 6858000"/>
              <a:gd name="connsiteX118" fmla="*/ 2137396 w 7467599"/>
              <a:gd name="connsiteY118" fmla="*/ 5419899 h 6858000"/>
              <a:gd name="connsiteX119" fmla="*/ 2702675 w 7467599"/>
              <a:gd name="connsiteY119" fmla="*/ 5142684 h 6858000"/>
              <a:gd name="connsiteX120" fmla="*/ 2761562 w 7467599"/>
              <a:gd name="connsiteY120" fmla="*/ 5174783 h 6858000"/>
              <a:gd name="connsiteX121" fmla="*/ 2995009 w 7467599"/>
              <a:gd name="connsiteY121" fmla="*/ 5357281 h 6858000"/>
              <a:gd name="connsiteX122" fmla="*/ 3182762 w 7467599"/>
              <a:gd name="connsiteY122" fmla="*/ 5546863 h 6858000"/>
              <a:gd name="connsiteX123" fmla="*/ 3232255 w 7467599"/>
              <a:gd name="connsiteY123" fmla="*/ 5615961 h 6858000"/>
              <a:gd name="connsiteX124" fmla="*/ 3299044 w 7467599"/>
              <a:gd name="connsiteY124" fmla="*/ 5705642 h 6858000"/>
              <a:gd name="connsiteX125" fmla="*/ 3030255 w 7467599"/>
              <a:gd name="connsiteY125" fmla="*/ 5341546 h 6858000"/>
              <a:gd name="connsiteX126" fmla="*/ 2702675 w 7467599"/>
              <a:gd name="connsiteY126" fmla="*/ 5142684 h 6858000"/>
              <a:gd name="connsiteX127" fmla="*/ 2587800 w 7467599"/>
              <a:gd name="connsiteY127" fmla="*/ 5128278 h 6858000"/>
              <a:gd name="connsiteX128" fmla="*/ 2619202 w 7467599"/>
              <a:gd name="connsiteY128" fmla="*/ 5149746 h 6858000"/>
              <a:gd name="connsiteX129" fmla="*/ 3067358 w 7467599"/>
              <a:gd name="connsiteY129" fmla="*/ 5515717 h 6858000"/>
              <a:gd name="connsiteX130" fmla="*/ 3100879 w 7467599"/>
              <a:gd name="connsiteY130" fmla="*/ 5551608 h 6858000"/>
              <a:gd name="connsiteX131" fmla="*/ 3258009 w 7467599"/>
              <a:gd name="connsiteY131" fmla="*/ 5702551 h 6858000"/>
              <a:gd name="connsiteX132" fmla="*/ 3208007 w 7467599"/>
              <a:gd name="connsiteY132" fmla="*/ 5632736 h 6858000"/>
              <a:gd name="connsiteX133" fmla="*/ 3159526 w 7467599"/>
              <a:gd name="connsiteY133" fmla="*/ 5565087 h 6858000"/>
              <a:gd name="connsiteX134" fmla="*/ 2975431 w 7467599"/>
              <a:gd name="connsiteY134" fmla="*/ 5379904 h 6858000"/>
              <a:gd name="connsiteX135" fmla="*/ 2745839 w 7467599"/>
              <a:gd name="connsiteY135" fmla="*/ 5200559 h 6858000"/>
              <a:gd name="connsiteX136" fmla="*/ 2587800 w 7467599"/>
              <a:gd name="connsiteY136" fmla="*/ 5128278 h 6858000"/>
              <a:gd name="connsiteX137" fmla="*/ 2519656 w 7467599"/>
              <a:gd name="connsiteY137" fmla="*/ 5124233 h 6858000"/>
              <a:gd name="connsiteX138" fmla="*/ 2628634 w 7467599"/>
              <a:gd name="connsiteY138" fmla="*/ 5197318 h 6858000"/>
              <a:gd name="connsiteX139" fmla="*/ 3257477 w 7467599"/>
              <a:gd name="connsiteY139" fmla="*/ 5738345 h 6858000"/>
              <a:gd name="connsiteX140" fmla="*/ 3080379 w 7467599"/>
              <a:gd name="connsiteY140" fmla="*/ 5572174 h 6858000"/>
              <a:gd name="connsiteX141" fmla="*/ 3046763 w 7467599"/>
              <a:gd name="connsiteY141" fmla="*/ 5536908 h 6858000"/>
              <a:gd name="connsiteX142" fmla="*/ 2603064 w 7467599"/>
              <a:gd name="connsiteY142" fmla="*/ 5174181 h 6858000"/>
              <a:gd name="connsiteX143" fmla="*/ 2519656 w 7467599"/>
              <a:gd name="connsiteY143" fmla="*/ 5124233 h 6858000"/>
              <a:gd name="connsiteX144" fmla="*/ 2408962 w 7467599"/>
              <a:gd name="connsiteY144" fmla="*/ 5050246 h 6858000"/>
              <a:gd name="connsiteX145" fmla="*/ 3404286 w 7467599"/>
              <a:gd name="connsiteY145" fmla="*/ 5790959 h 6858000"/>
              <a:gd name="connsiteX146" fmla="*/ 3772601 w 7467599"/>
              <a:gd name="connsiteY146" fmla="*/ 6204913 h 6858000"/>
              <a:gd name="connsiteX147" fmla="*/ 3789891 w 7467599"/>
              <a:gd name="connsiteY147" fmla="*/ 6015372 h 6858000"/>
              <a:gd name="connsiteX148" fmla="*/ 3767437 w 7467599"/>
              <a:gd name="connsiteY148" fmla="*/ 5336275 h 6858000"/>
              <a:gd name="connsiteX149" fmla="*/ 3881330 w 7467599"/>
              <a:gd name="connsiteY149" fmla="*/ 5600804 h 6858000"/>
              <a:gd name="connsiteX150" fmla="*/ 3870479 w 7467599"/>
              <a:gd name="connsiteY150" fmla="*/ 6039262 h 6858000"/>
              <a:gd name="connsiteX151" fmla="*/ 3769841 w 7467599"/>
              <a:gd name="connsiteY151" fmla="*/ 6792600 h 6858000"/>
              <a:gd name="connsiteX152" fmla="*/ 4070274 w 7467599"/>
              <a:gd name="connsiteY152" fmla="*/ 6590735 h 6858000"/>
              <a:gd name="connsiteX153" fmla="*/ 4076047 w 7467599"/>
              <a:gd name="connsiteY153" fmla="*/ 6581371 h 6858000"/>
              <a:gd name="connsiteX154" fmla="*/ 4063785 w 7467599"/>
              <a:gd name="connsiteY154" fmla="*/ 6572441 h 6858000"/>
              <a:gd name="connsiteX155" fmla="*/ 4412831 w 7467599"/>
              <a:gd name="connsiteY155" fmla="*/ 5665639 h 6858000"/>
              <a:gd name="connsiteX156" fmla="*/ 4492364 w 7467599"/>
              <a:gd name="connsiteY156" fmla="*/ 5696416 h 6858000"/>
              <a:gd name="connsiteX157" fmla="*/ 4245448 w 7467599"/>
              <a:gd name="connsiteY157" fmla="*/ 6466405 h 6858000"/>
              <a:gd name="connsiteX158" fmla="*/ 4981836 w 7467599"/>
              <a:gd name="connsiteY158" fmla="*/ 6419148 h 6858000"/>
              <a:gd name="connsiteX159" fmla="*/ 5385974 w 7467599"/>
              <a:gd name="connsiteY159" fmla="*/ 6563116 h 6858000"/>
              <a:gd name="connsiteX160" fmla="*/ 5371880 w 7467599"/>
              <a:gd name="connsiteY160" fmla="*/ 6578254 h 6858000"/>
              <a:gd name="connsiteX161" fmla="*/ 4343271 w 7467599"/>
              <a:gd name="connsiteY161" fmla="*/ 6648608 h 6858000"/>
              <a:gd name="connsiteX162" fmla="*/ 4135040 w 7467599"/>
              <a:gd name="connsiteY162" fmla="*/ 6641028 h 6858000"/>
              <a:gd name="connsiteX163" fmla="*/ 4133127 w 7467599"/>
              <a:gd name="connsiteY163" fmla="*/ 6641375 h 6858000"/>
              <a:gd name="connsiteX164" fmla="*/ 4124178 w 7467599"/>
              <a:gd name="connsiteY164" fmla="*/ 6643204 h 6858000"/>
              <a:gd name="connsiteX165" fmla="*/ 3851884 w 7467599"/>
              <a:gd name="connsiteY165" fmla="*/ 6824788 h 6858000"/>
              <a:gd name="connsiteX166" fmla="*/ 3794758 w 7467599"/>
              <a:gd name="connsiteY166" fmla="*/ 6857998 h 6858000"/>
              <a:gd name="connsiteX167" fmla="*/ 3669139 w 7467599"/>
              <a:gd name="connsiteY167" fmla="*/ 6857998 h 6858000"/>
              <a:gd name="connsiteX168" fmla="*/ 3692945 w 7467599"/>
              <a:gd name="connsiteY168" fmla="*/ 6745652 h 6858000"/>
              <a:gd name="connsiteX169" fmla="*/ 3761101 w 7467599"/>
              <a:gd name="connsiteY169" fmla="*/ 6308216 h 6858000"/>
              <a:gd name="connsiteX170" fmla="*/ 3755813 w 7467599"/>
              <a:gd name="connsiteY170" fmla="*/ 6302278 h 6858000"/>
              <a:gd name="connsiteX171" fmla="*/ 3387814 w 7467599"/>
              <a:gd name="connsiteY171" fmla="*/ 5837768 h 6858000"/>
              <a:gd name="connsiteX172" fmla="*/ 3370745 w 7467599"/>
              <a:gd name="connsiteY172" fmla="*/ 5831943 h 6858000"/>
              <a:gd name="connsiteX173" fmla="*/ 2407545 w 7467599"/>
              <a:gd name="connsiteY173" fmla="*/ 5075653 h 6858000"/>
              <a:gd name="connsiteX174" fmla="*/ 2408962 w 7467599"/>
              <a:gd name="connsiteY174" fmla="*/ 5050246 h 6858000"/>
              <a:gd name="connsiteX175" fmla="*/ 6819893 w 7467599"/>
              <a:gd name="connsiteY175" fmla="*/ 4944364 h 6858000"/>
              <a:gd name="connsiteX176" fmla="*/ 7030809 w 7467599"/>
              <a:gd name="connsiteY176" fmla="*/ 5588157 h 6858000"/>
              <a:gd name="connsiteX177" fmla="*/ 6819893 w 7467599"/>
              <a:gd name="connsiteY177" fmla="*/ 4944364 h 6858000"/>
              <a:gd name="connsiteX178" fmla="*/ 6847007 w 7467599"/>
              <a:gd name="connsiteY178" fmla="*/ 4918599 h 6858000"/>
              <a:gd name="connsiteX179" fmla="*/ 7053849 w 7467599"/>
              <a:gd name="connsiteY179" fmla="*/ 5565760 h 6858000"/>
              <a:gd name="connsiteX180" fmla="*/ 6847007 w 7467599"/>
              <a:gd name="connsiteY180" fmla="*/ 4918599 h 6858000"/>
              <a:gd name="connsiteX181" fmla="*/ 6815753 w 7467599"/>
              <a:gd name="connsiteY181" fmla="*/ 4867303 h 6858000"/>
              <a:gd name="connsiteX182" fmla="*/ 6815979 w 7467599"/>
              <a:gd name="connsiteY182" fmla="*/ 4872526 h 6858000"/>
              <a:gd name="connsiteX183" fmla="*/ 6818189 w 7467599"/>
              <a:gd name="connsiteY183" fmla="*/ 4871112 h 6858000"/>
              <a:gd name="connsiteX184" fmla="*/ 5843261 w 7467599"/>
              <a:gd name="connsiteY184" fmla="*/ 4866948 h 6858000"/>
              <a:gd name="connsiteX185" fmla="*/ 5706824 w 7467599"/>
              <a:gd name="connsiteY185" fmla="*/ 4877568 h 6858000"/>
              <a:gd name="connsiteX186" fmla="*/ 5553155 w 7467599"/>
              <a:gd name="connsiteY186" fmla="*/ 4889247 h 6858000"/>
              <a:gd name="connsiteX187" fmla="*/ 5431474 w 7467599"/>
              <a:gd name="connsiteY187" fmla="*/ 4882769 h 6858000"/>
              <a:gd name="connsiteX188" fmla="*/ 5348332 w 7467599"/>
              <a:gd name="connsiteY188" fmla="*/ 4876924 h 6858000"/>
              <a:gd name="connsiteX189" fmla="*/ 5158099 w 7467599"/>
              <a:gd name="connsiteY189" fmla="*/ 4881330 h 6858000"/>
              <a:gd name="connsiteX190" fmla="*/ 4960804 w 7467599"/>
              <a:gd name="connsiteY190" fmla="*/ 4885650 h 6858000"/>
              <a:gd name="connsiteX191" fmla="*/ 4942531 w 7467599"/>
              <a:gd name="connsiteY191" fmla="*/ 4885075 h 6858000"/>
              <a:gd name="connsiteX192" fmla="*/ 4884261 w 7467599"/>
              <a:gd name="connsiteY192" fmla="*/ 4884027 h 6858000"/>
              <a:gd name="connsiteX193" fmla="*/ 5301829 w 7467599"/>
              <a:gd name="connsiteY193" fmla="*/ 4938088 h 6858000"/>
              <a:gd name="connsiteX194" fmla="*/ 5843261 w 7467599"/>
              <a:gd name="connsiteY194" fmla="*/ 4866948 h 6858000"/>
              <a:gd name="connsiteX195" fmla="*/ 5496614 w 7467599"/>
              <a:gd name="connsiteY195" fmla="*/ 4783657 h 6858000"/>
              <a:gd name="connsiteX196" fmla="*/ 5382720 w 7467599"/>
              <a:gd name="connsiteY196" fmla="*/ 4785091 h 6858000"/>
              <a:gd name="connsiteX197" fmla="*/ 4936267 w 7467599"/>
              <a:gd name="connsiteY197" fmla="*/ 4854595 h 6858000"/>
              <a:gd name="connsiteX198" fmla="*/ 4945130 w 7467599"/>
              <a:gd name="connsiteY198" fmla="*/ 4855057 h 6858000"/>
              <a:gd name="connsiteX199" fmla="*/ 4962853 w 7467599"/>
              <a:gd name="connsiteY199" fmla="*/ 4855986 h 6858000"/>
              <a:gd name="connsiteX200" fmla="*/ 5156889 w 7467599"/>
              <a:gd name="connsiteY200" fmla="*/ 4851445 h 6858000"/>
              <a:gd name="connsiteX201" fmla="*/ 5350031 w 7467599"/>
              <a:gd name="connsiteY201" fmla="*/ 4846715 h 6858000"/>
              <a:gd name="connsiteX202" fmla="*/ 5434968 w 7467599"/>
              <a:gd name="connsiteY202" fmla="*/ 4852935 h 6858000"/>
              <a:gd name="connsiteX203" fmla="*/ 5554305 w 7467599"/>
              <a:gd name="connsiteY203" fmla="*/ 4859393 h 6858000"/>
              <a:gd name="connsiteX204" fmla="*/ 5704719 w 7467599"/>
              <a:gd name="connsiteY204" fmla="*/ 4847493 h 6858000"/>
              <a:gd name="connsiteX205" fmla="*/ 5814164 w 7467599"/>
              <a:gd name="connsiteY205" fmla="*/ 4837270 h 6858000"/>
              <a:gd name="connsiteX206" fmla="*/ 5496614 w 7467599"/>
              <a:gd name="connsiteY206" fmla="*/ 4783657 h 6858000"/>
              <a:gd name="connsiteX207" fmla="*/ 5132853 w 7467599"/>
              <a:gd name="connsiteY207" fmla="*/ 4275904 h 6858000"/>
              <a:gd name="connsiteX208" fmla="*/ 4265465 w 7467599"/>
              <a:gd name="connsiteY208" fmla="*/ 4472742 h 6858000"/>
              <a:gd name="connsiteX209" fmla="*/ 4207213 w 7467599"/>
              <a:gd name="connsiteY209" fmla="*/ 4498508 h 6858000"/>
              <a:gd name="connsiteX210" fmla="*/ 4119310 w 7467599"/>
              <a:gd name="connsiteY210" fmla="*/ 4536334 h 6858000"/>
              <a:gd name="connsiteX211" fmla="*/ 4241692 w 7467599"/>
              <a:gd name="connsiteY211" fmla="*/ 4502509 h 6858000"/>
              <a:gd name="connsiteX212" fmla="*/ 4574826 w 7467599"/>
              <a:gd name="connsiteY212" fmla="*/ 4454994 h 6858000"/>
              <a:gd name="connsiteX213" fmla="*/ 5132853 w 7467599"/>
              <a:gd name="connsiteY213" fmla="*/ 4275904 h 6858000"/>
              <a:gd name="connsiteX214" fmla="*/ 4890781 w 7467599"/>
              <a:gd name="connsiteY214" fmla="*/ 4220499 h 6858000"/>
              <a:gd name="connsiteX215" fmla="*/ 4299287 w 7467599"/>
              <a:gd name="connsiteY215" fmla="*/ 4425819 h 6858000"/>
              <a:gd name="connsiteX216" fmla="*/ 5090126 w 7467599"/>
              <a:gd name="connsiteY216" fmla="*/ 4248048 h 6858000"/>
              <a:gd name="connsiteX217" fmla="*/ 4890781 w 7467599"/>
              <a:gd name="connsiteY217" fmla="*/ 4220499 h 6858000"/>
              <a:gd name="connsiteX218" fmla="*/ 4533693 w 7467599"/>
              <a:gd name="connsiteY218" fmla="*/ 3958602 h 6858000"/>
              <a:gd name="connsiteX219" fmla="*/ 3802311 w 7467599"/>
              <a:gd name="connsiteY219" fmla="*/ 4119804 h 6858000"/>
              <a:gd name="connsiteX220" fmla="*/ 4533693 w 7467599"/>
              <a:gd name="connsiteY220" fmla="*/ 3958602 h 6858000"/>
              <a:gd name="connsiteX221" fmla="*/ 6500812 w 7467599"/>
              <a:gd name="connsiteY221" fmla="*/ 3936722 h 6858000"/>
              <a:gd name="connsiteX222" fmla="*/ 6458513 w 7467599"/>
              <a:gd name="connsiteY222" fmla="*/ 4196771 h 6858000"/>
              <a:gd name="connsiteX223" fmla="*/ 6374810 w 7467599"/>
              <a:gd name="connsiteY223" fmla="*/ 4613594 h 6858000"/>
              <a:gd name="connsiteX224" fmla="*/ 6340108 w 7467599"/>
              <a:gd name="connsiteY224" fmla="*/ 4707830 h 6858000"/>
              <a:gd name="connsiteX225" fmla="*/ 6324948 w 7467599"/>
              <a:gd name="connsiteY225" fmla="*/ 4747418 h 6858000"/>
              <a:gd name="connsiteX226" fmla="*/ 6253859 w 7467599"/>
              <a:gd name="connsiteY226" fmla="*/ 4966094 h 6858000"/>
              <a:gd name="connsiteX227" fmla="*/ 6500812 w 7467599"/>
              <a:gd name="connsiteY227" fmla="*/ 3936722 h 6858000"/>
              <a:gd name="connsiteX228" fmla="*/ 4444586 w 7467599"/>
              <a:gd name="connsiteY228" fmla="*/ 3919232 h 6858000"/>
              <a:gd name="connsiteX229" fmla="*/ 3879509 w 7467599"/>
              <a:gd name="connsiteY229" fmla="*/ 4068895 h 6858000"/>
              <a:gd name="connsiteX230" fmla="*/ 4527981 w 7467599"/>
              <a:gd name="connsiteY230" fmla="*/ 3927759 h 6858000"/>
              <a:gd name="connsiteX231" fmla="*/ 4444586 w 7467599"/>
              <a:gd name="connsiteY231" fmla="*/ 3919232 h 6858000"/>
              <a:gd name="connsiteX232" fmla="*/ 6476604 w 7467599"/>
              <a:gd name="connsiteY232" fmla="*/ 3900089 h 6858000"/>
              <a:gd name="connsiteX233" fmla="*/ 6244031 w 7467599"/>
              <a:gd name="connsiteY233" fmla="*/ 4885010 h 6858000"/>
              <a:gd name="connsiteX234" fmla="*/ 6295566 w 7467599"/>
              <a:gd name="connsiteY234" fmla="*/ 4735553 h 6858000"/>
              <a:gd name="connsiteX235" fmla="*/ 6310724 w 7467599"/>
              <a:gd name="connsiteY235" fmla="*/ 4695966 h 6858000"/>
              <a:gd name="connsiteX236" fmla="*/ 6345571 w 7467599"/>
              <a:gd name="connsiteY236" fmla="*/ 4603168 h 6858000"/>
              <a:gd name="connsiteX237" fmla="*/ 6427838 w 7467599"/>
              <a:gd name="connsiteY237" fmla="*/ 4192628 h 6858000"/>
              <a:gd name="connsiteX238" fmla="*/ 6476604 w 7467599"/>
              <a:gd name="connsiteY238" fmla="*/ 3900089 h 6858000"/>
              <a:gd name="connsiteX239" fmla="*/ 5544158 w 7467599"/>
              <a:gd name="connsiteY239" fmla="*/ 3871054 h 6858000"/>
              <a:gd name="connsiteX240" fmla="*/ 5769768 w 7467599"/>
              <a:gd name="connsiteY240" fmla="*/ 4520780 h 6858000"/>
              <a:gd name="connsiteX241" fmla="*/ 5632260 w 7467599"/>
              <a:gd name="connsiteY241" fmla="*/ 4157302 h 6858000"/>
              <a:gd name="connsiteX242" fmla="*/ 5544158 w 7467599"/>
              <a:gd name="connsiteY242" fmla="*/ 3871054 h 6858000"/>
              <a:gd name="connsiteX243" fmla="*/ 5553128 w 7467599"/>
              <a:gd name="connsiteY243" fmla="*/ 3701307 h 6858000"/>
              <a:gd name="connsiteX244" fmla="*/ 5552396 w 7467599"/>
              <a:gd name="connsiteY244" fmla="*/ 3708672 h 6858000"/>
              <a:gd name="connsiteX245" fmla="*/ 5661505 w 7467599"/>
              <a:gd name="connsiteY245" fmla="*/ 4147031 h 6858000"/>
              <a:gd name="connsiteX246" fmla="*/ 5812057 w 7467599"/>
              <a:gd name="connsiteY246" fmla="*/ 4544310 h 6858000"/>
              <a:gd name="connsiteX247" fmla="*/ 5712078 w 7467599"/>
              <a:gd name="connsiteY247" fmla="*/ 4144570 h 6858000"/>
              <a:gd name="connsiteX248" fmla="*/ 5553128 w 7467599"/>
              <a:gd name="connsiteY248" fmla="*/ 3701307 h 6858000"/>
              <a:gd name="connsiteX249" fmla="*/ 4610395 w 7467599"/>
              <a:gd name="connsiteY249" fmla="*/ 3456584 h 6858000"/>
              <a:gd name="connsiteX250" fmla="*/ 4927169 w 7467599"/>
              <a:gd name="connsiteY250" fmla="*/ 3826505 h 6858000"/>
              <a:gd name="connsiteX251" fmla="*/ 4610395 w 7467599"/>
              <a:gd name="connsiteY251" fmla="*/ 3456584 h 6858000"/>
              <a:gd name="connsiteX252" fmla="*/ 701433 w 7467599"/>
              <a:gd name="connsiteY252" fmla="*/ 3162785 h 6858000"/>
              <a:gd name="connsiteX253" fmla="*/ 677243 w 7467599"/>
              <a:gd name="connsiteY253" fmla="*/ 3617847 h 6858000"/>
              <a:gd name="connsiteX254" fmla="*/ 742855 w 7467599"/>
              <a:gd name="connsiteY254" fmla="*/ 4175494 h 6858000"/>
              <a:gd name="connsiteX255" fmla="*/ 723668 w 7467599"/>
              <a:gd name="connsiteY255" fmla="*/ 3567554 h 6858000"/>
              <a:gd name="connsiteX256" fmla="*/ 729301 w 7467599"/>
              <a:gd name="connsiteY256" fmla="*/ 3090882 h 6858000"/>
              <a:gd name="connsiteX257" fmla="*/ 755734 w 7467599"/>
              <a:gd name="connsiteY257" fmla="*/ 3565802 h 6858000"/>
              <a:gd name="connsiteX258" fmla="*/ 774622 w 7467599"/>
              <a:gd name="connsiteY258" fmla="*/ 4166310 h 6858000"/>
              <a:gd name="connsiteX259" fmla="*/ 822621 w 7467599"/>
              <a:gd name="connsiteY259" fmla="*/ 3607838 h 6858000"/>
              <a:gd name="connsiteX260" fmla="*/ 791563 w 7467599"/>
              <a:gd name="connsiteY260" fmla="*/ 3378541 h 6858000"/>
              <a:gd name="connsiteX261" fmla="*/ 729301 w 7467599"/>
              <a:gd name="connsiteY261" fmla="*/ 3090882 h 6858000"/>
              <a:gd name="connsiteX262" fmla="*/ 5066079 w 7467599"/>
              <a:gd name="connsiteY262" fmla="*/ 3078533 h 6858000"/>
              <a:gd name="connsiteX263" fmla="*/ 5038894 w 7467599"/>
              <a:gd name="connsiteY263" fmla="*/ 3245370 h 6858000"/>
              <a:gd name="connsiteX264" fmla="*/ 5012057 w 7467599"/>
              <a:gd name="connsiteY264" fmla="*/ 3758413 h 6858000"/>
              <a:gd name="connsiteX265" fmla="*/ 5039098 w 7467599"/>
              <a:gd name="connsiteY265" fmla="*/ 3528057 h 6858000"/>
              <a:gd name="connsiteX266" fmla="*/ 5069505 w 7467599"/>
              <a:gd name="connsiteY266" fmla="*/ 3231157 h 6858000"/>
              <a:gd name="connsiteX267" fmla="*/ 5067473 w 7467599"/>
              <a:gd name="connsiteY267" fmla="*/ 3142788 h 6858000"/>
              <a:gd name="connsiteX268" fmla="*/ 5066079 w 7467599"/>
              <a:gd name="connsiteY268" fmla="*/ 3078533 h 6858000"/>
              <a:gd name="connsiteX269" fmla="*/ 701226 w 7467599"/>
              <a:gd name="connsiteY269" fmla="*/ 2954192 h 6858000"/>
              <a:gd name="connsiteX270" fmla="*/ 746369 w 7467599"/>
              <a:gd name="connsiteY270" fmla="*/ 3005435 h 6858000"/>
              <a:gd name="connsiteX271" fmla="*/ 795378 w 7467599"/>
              <a:gd name="connsiteY271" fmla="*/ 4359223 h 6858000"/>
              <a:gd name="connsiteX272" fmla="*/ 795892 w 7467599"/>
              <a:gd name="connsiteY272" fmla="*/ 4360602 h 6858000"/>
              <a:gd name="connsiteX273" fmla="*/ 1042820 w 7467599"/>
              <a:gd name="connsiteY273" fmla="*/ 4665564 h 6858000"/>
              <a:gd name="connsiteX274" fmla="*/ 2212768 w 7467599"/>
              <a:gd name="connsiteY274" fmla="*/ 4815941 h 6858000"/>
              <a:gd name="connsiteX275" fmla="*/ 2229521 w 7467599"/>
              <a:gd name="connsiteY275" fmla="*/ 4890068 h 6858000"/>
              <a:gd name="connsiteX276" fmla="*/ 1346958 w 7467599"/>
              <a:gd name="connsiteY276" fmla="*/ 4770770 h 6858000"/>
              <a:gd name="connsiteX277" fmla="*/ 1314438 w 7467599"/>
              <a:gd name="connsiteY277" fmla="*/ 4764474 h 6858000"/>
              <a:gd name="connsiteX278" fmla="*/ 1314305 w 7467599"/>
              <a:gd name="connsiteY278" fmla="*/ 4763847 h 6858000"/>
              <a:gd name="connsiteX279" fmla="*/ 1313383 w 7467599"/>
              <a:gd name="connsiteY279" fmla="*/ 4764270 h 6858000"/>
              <a:gd name="connsiteX280" fmla="*/ 1314438 w 7467599"/>
              <a:gd name="connsiteY280" fmla="*/ 4764474 h 6858000"/>
              <a:gd name="connsiteX281" fmla="*/ 1315937 w 7467599"/>
              <a:gd name="connsiteY281" fmla="*/ 4771418 h 6858000"/>
              <a:gd name="connsiteX282" fmla="*/ 1300087 w 7467599"/>
              <a:gd name="connsiteY282" fmla="*/ 4809903 h 6858000"/>
              <a:gd name="connsiteX283" fmla="*/ 875370 w 7467599"/>
              <a:gd name="connsiteY283" fmla="*/ 5509652 h 6858000"/>
              <a:gd name="connsiteX284" fmla="*/ 824442 w 7467599"/>
              <a:gd name="connsiteY284" fmla="*/ 5563845 h 6858000"/>
              <a:gd name="connsiteX285" fmla="*/ 1216551 w 7467599"/>
              <a:gd name="connsiteY285" fmla="*/ 6250028 h 6858000"/>
              <a:gd name="connsiteX286" fmla="*/ 1319040 w 7467599"/>
              <a:gd name="connsiteY286" fmla="*/ 6665847 h 6858000"/>
              <a:gd name="connsiteX287" fmla="*/ 1369031 w 7467599"/>
              <a:gd name="connsiteY287" fmla="*/ 6858000 h 6858000"/>
              <a:gd name="connsiteX288" fmla="*/ 1309943 w 7467599"/>
              <a:gd name="connsiteY288" fmla="*/ 6858000 h 6858000"/>
              <a:gd name="connsiteX289" fmla="*/ 1302278 w 7467599"/>
              <a:gd name="connsiteY289" fmla="*/ 6836959 h 6858000"/>
              <a:gd name="connsiteX290" fmla="*/ 1076040 w 7467599"/>
              <a:gd name="connsiteY290" fmla="*/ 6335286 h 6858000"/>
              <a:gd name="connsiteX291" fmla="*/ 802161 w 7467599"/>
              <a:gd name="connsiteY291" fmla="*/ 5705388 h 6858000"/>
              <a:gd name="connsiteX292" fmla="*/ 795239 w 7467599"/>
              <a:gd name="connsiteY292" fmla="*/ 5683774 h 6858000"/>
              <a:gd name="connsiteX293" fmla="*/ 1120158 w 7467599"/>
              <a:gd name="connsiteY293" fmla="*/ 6553349 h 6858000"/>
              <a:gd name="connsiteX294" fmla="*/ 1251593 w 7467599"/>
              <a:gd name="connsiteY294" fmla="*/ 6858000 h 6858000"/>
              <a:gd name="connsiteX295" fmla="*/ 1174146 w 7467599"/>
              <a:gd name="connsiteY295" fmla="*/ 6858000 h 6858000"/>
              <a:gd name="connsiteX296" fmla="*/ 957640 w 7467599"/>
              <a:gd name="connsiteY296" fmla="*/ 6355860 h 6858000"/>
              <a:gd name="connsiteX297" fmla="*/ 737357 w 7467599"/>
              <a:gd name="connsiteY297" fmla="*/ 5820220 h 6858000"/>
              <a:gd name="connsiteX298" fmla="*/ 512881 w 7467599"/>
              <a:gd name="connsiteY298" fmla="*/ 6579086 h 6858000"/>
              <a:gd name="connsiteX299" fmla="*/ 390608 w 7467599"/>
              <a:gd name="connsiteY299" fmla="*/ 6858000 h 6858000"/>
              <a:gd name="connsiteX300" fmla="*/ 303673 w 7467599"/>
              <a:gd name="connsiteY300" fmla="*/ 6858000 h 6858000"/>
              <a:gd name="connsiteX301" fmla="*/ 355107 w 7467599"/>
              <a:gd name="connsiteY301" fmla="*/ 6749074 h 6858000"/>
              <a:gd name="connsiteX302" fmla="*/ 647445 w 7467599"/>
              <a:gd name="connsiteY302" fmla="*/ 5924413 h 6858000"/>
              <a:gd name="connsiteX303" fmla="*/ 546111 w 7467599"/>
              <a:gd name="connsiteY303" fmla="*/ 6138975 h 6858000"/>
              <a:gd name="connsiteX304" fmla="*/ 338008 w 7467599"/>
              <a:gd name="connsiteY304" fmla="*/ 6653544 h 6858000"/>
              <a:gd name="connsiteX305" fmla="*/ 312227 w 7467599"/>
              <a:gd name="connsiteY305" fmla="*/ 6754247 h 6858000"/>
              <a:gd name="connsiteX306" fmla="*/ 284711 w 7467599"/>
              <a:gd name="connsiteY306" fmla="*/ 6858000 h 6858000"/>
              <a:gd name="connsiteX307" fmla="*/ 252278 w 7467599"/>
              <a:gd name="connsiteY307" fmla="*/ 6858000 h 6858000"/>
              <a:gd name="connsiteX308" fmla="*/ 282136 w 7467599"/>
              <a:gd name="connsiteY308" fmla="*/ 6747068 h 6858000"/>
              <a:gd name="connsiteX309" fmla="*/ 308322 w 7467599"/>
              <a:gd name="connsiteY309" fmla="*/ 6644957 h 6858000"/>
              <a:gd name="connsiteX310" fmla="*/ 518548 w 7467599"/>
              <a:gd name="connsiteY310" fmla="*/ 6125175 h 6858000"/>
              <a:gd name="connsiteX311" fmla="*/ 561920 w 7467599"/>
              <a:gd name="connsiteY311" fmla="*/ 6033555 h 6858000"/>
              <a:gd name="connsiteX312" fmla="*/ 283809 w 7467599"/>
              <a:gd name="connsiteY312" fmla="*/ 6649194 h 6858000"/>
              <a:gd name="connsiteX313" fmla="*/ 261920 w 7467599"/>
              <a:gd name="connsiteY313" fmla="*/ 6765687 h 6858000"/>
              <a:gd name="connsiteX314" fmla="*/ 249073 w 7467599"/>
              <a:gd name="connsiteY314" fmla="*/ 6858000 h 6858000"/>
              <a:gd name="connsiteX315" fmla="*/ 182777 w 7467599"/>
              <a:gd name="connsiteY315" fmla="*/ 6858000 h 6858000"/>
              <a:gd name="connsiteX316" fmla="*/ 186409 w 7467599"/>
              <a:gd name="connsiteY316" fmla="*/ 6829660 h 6858000"/>
              <a:gd name="connsiteX317" fmla="*/ 263060 w 7467599"/>
              <a:gd name="connsiteY317" fmla="*/ 6432994 h 6858000"/>
              <a:gd name="connsiteX318" fmla="*/ 454861 w 7467599"/>
              <a:gd name="connsiteY318" fmla="*/ 6035044 h 6858000"/>
              <a:gd name="connsiteX319" fmla="*/ 81501 w 7467599"/>
              <a:gd name="connsiteY319" fmla="*/ 6331985 h 6858000"/>
              <a:gd name="connsiteX320" fmla="*/ 0 w 7467599"/>
              <a:gd name="connsiteY320" fmla="*/ 6407899 h 6858000"/>
              <a:gd name="connsiteX321" fmla="*/ 0 w 7467599"/>
              <a:gd name="connsiteY321" fmla="*/ 6289099 h 6858000"/>
              <a:gd name="connsiteX322" fmla="*/ 39927 w 7467599"/>
              <a:gd name="connsiteY322" fmla="*/ 6254101 h 6858000"/>
              <a:gd name="connsiteX323" fmla="*/ 662923 w 7467599"/>
              <a:gd name="connsiteY323" fmla="*/ 5705830 h 6858000"/>
              <a:gd name="connsiteX324" fmla="*/ 349219 w 7467599"/>
              <a:gd name="connsiteY324" fmla="*/ 5955437 h 6858000"/>
              <a:gd name="connsiteX325" fmla="*/ 153399 w 7467599"/>
              <a:gd name="connsiteY325" fmla="*/ 6105952 h 6858000"/>
              <a:gd name="connsiteX326" fmla="*/ 0 w 7467599"/>
              <a:gd name="connsiteY326" fmla="*/ 6238480 h 6858000"/>
              <a:gd name="connsiteX327" fmla="*/ 0 w 7467599"/>
              <a:gd name="connsiteY327" fmla="*/ 6198577 h 6858000"/>
              <a:gd name="connsiteX328" fmla="*/ 134200 w 7467599"/>
              <a:gd name="connsiteY328" fmla="*/ 6082965 h 6858000"/>
              <a:gd name="connsiteX329" fmla="*/ 331026 w 7467599"/>
              <a:gd name="connsiteY329" fmla="*/ 5931476 h 6858000"/>
              <a:gd name="connsiteX330" fmla="*/ 647413 w 7467599"/>
              <a:gd name="connsiteY330" fmla="*/ 5678975 h 6858000"/>
              <a:gd name="connsiteX331" fmla="*/ 263517 w 7467599"/>
              <a:gd name="connsiteY331" fmla="*/ 5838701 h 6858000"/>
              <a:gd name="connsiteX332" fmla="*/ 61802 w 7467599"/>
              <a:gd name="connsiteY332" fmla="*/ 5985676 h 6858000"/>
              <a:gd name="connsiteX333" fmla="*/ 0 w 7467599"/>
              <a:gd name="connsiteY333" fmla="*/ 6044002 h 6858000"/>
              <a:gd name="connsiteX334" fmla="*/ 0 w 7467599"/>
              <a:gd name="connsiteY334" fmla="*/ 5924240 h 6858000"/>
              <a:gd name="connsiteX335" fmla="*/ 53932 w 7467599"/>
              <a:gd name="connsiteY335" fmla="*/ 5873626 h 6858000"/>
              <a:gd name="connsiteX336" fmla="*/ 689784 w 7467599"/>
              <a:gd name="connsiteY336" fmla="*/ 5573882 h 6858000"/>
              <a:gd name="connsiteX337" fmla="*/ 1235247 w 7467599"/>
              <a:gd name="connsiteY337" fmla="*/ 4760797 h 6858000"/>
              <a:gd name="connsiteX338" fmla="*/ 630618 w 7467599"/>
              <a:gd name="connsiteY338" fmla="*/ 4734672 h 6858000"/>
              <a:gd name="connsiteX339" fmla="*/ 359164 w 7467599"/>
              <a:gd name="connsiteY339" fmla="*/ 5179121 h 6858000"/>
              <a:gd name="connsiteX340" fmla="*/ 105213 w 7467599"/>
              <a:gd name="connsiteY340" fmla="*/ 5525588 h 6858000"/>
              <a:gd name="connsiteX341" fmla="*/ 0 w 7467599"/>
              <a:gd name="connsiteY341" fmla="*/ 5608295 h 6858000"/>
              <a:gd name="connsiteX342" fmla="*/ 0 w 7467599"/>
              <a:gd name="connsiteY342" fmla="*/ 5499248 h 6858000"/>
              <a:gd name="connsiteX343" fmla="*/ 77643 w 7467599"/>
              <a:gd name="connsiteY343" fmla="*/ 5437277 h 6858000"/>
              <a:gd name="connsiteX344" fmla="*/ 263785 w 7467599"/>
              <a:gd name="connsiteY344" fmla="*/ 5216467 h 6858000"/>
              <a:gd name="connsiteX345" fmla="*/ 52933 w 7467599"/>
              <a:gd name="connsiteY345" fmla="*/ 5406072 h 6858000"/>
              <a:gd name="connsiteX346" fmla="*/ 0 w 7467599"/>
              <a:gd name="connsiteY346" fmla="*/ 5461678 h 6858000"/>
              <a:gd name="connsiteX347" fmla="*/ 0 w 7467599"/>
              <a:gd name="connsiteY347" fmla="*/ 5415874 h 6858000"/>
              <a:gd name="connsiteX348" fmla="*/ 29722 w 7467599"/>
              <a:gd name="connsiteY348" fmla="*/ 5384643 h 6858000"/>
              <a:gd name="connsiteX349" fmla="*/ 253631 w 7467599"/>
              <a:gd name="connsiteY349" fmla="*/ 5183809 h 6858000"/>
              <a:gd name="connsiteX350" fmla="*/ 28858 w 7467599"/>
              <a:gd name="connsiteY350" fmla="*/ 5294441 h 6858000"/>
              <a:gd name="connsiteX351" fmla="*/ 0 w 7467599"/>
              <a:gd name="connsiteY351" fmla="*/ 5319690 h 6858000"/>
              <a:gd name="connsiteX352" fmla="*/ 0 w 7467599"/>
              <a:gd name="connsiteY352" fmla="*/ 5202141 h 6858000"/>
              <a:gd name="connsiteX353" fmla="*/ 63015 w 7467599"/>
              <a:gd name="connsiteY353" fmla="*/ 5158655 h 6858000"/>
              <a:gd name="connsiteX354" fmla="*/ 312704 w 7467599"/>
              <a:gd name="connsiteY354" fmla="*/ 5088765 h 6858000"/>
              <a:gd name="connsiteX355" fmla="*/ 315529 w 7467599"/>
              <a:gd name="connsiteY355" fmla="*/ 5089585 h 6858000"/>
              <a:gd name="connsiteX356" fmla="*/ 539363 w 7467599"/>
              <a:gd name="connsiteY356" fmla="*/ 4735525 h 6858000"/>
              <a:gd name="connsiteX357" fmla="*/ 242425 w 7467599"/>
              <a:gd name="connsiteY357" fmla="*/ 4749386 h 6858000"/>
              <a:gd name="connsiteX358" fmla="*/ 0 w 7467599"/>
              <a:gd name="connsiteY358" fmla="*/ 4773345 h 6858000"/>
              <a:gd name="connsiteX359" fmla="*/ 0 w 7467599"/>
              <a:gd name="connsiteY359" fmla="*/ 4687606 h 6858000"/>
              <a:gd name="connsiteX360" fmla="*/ 106181 w 7467599"/>
              <a:gd name="connsiteY360" fmla="*/ 4676000 h 6858000"/>
              <a:gd name="connsiteX361" fmla="*/ 105699 w 7467599"/>
              <a:gd name="connsiteY361" fmla="*/ 4675554 h 6858000"/>
              <a:gd name="connsiteX362" fmla="*/ 51664 w 7467599"/>
              <a:gd name="connsiteY362" fmla="*/ 4572474 h 6858000"/>
              <a:gd name="connsiteX363" fmla="*/ 0 w 7467599"/>
              <a:gd name="connsiteY363" fmla="*/ 4519331 h 6858000"/>
              <a:gd name="connsiteX364" fmla="*/ 0 w 7467599"/>
              <a:gd name="connsiteY364" fmla="*/ 4275524 h 6858000"/>
              <a:gd name="connsiteX365" fmla="*/ 16818 w 7467599"/>
              <a:gd name="connsiteY365" fmla="*/ 4302138 h 6858000"/>
              <a:gd name="connsiteX366" fmla="*/ 56970 w 7467599"/>
              <a:gd name="connsiteY366" fmla="*/ 4458604 h 6858000"/>
              <a:gd name="connsiteX367" fmla="*/ 56039 w 7467599"/>
              <a:gd name="connsiteY367" fmla="*/ 4470290 h 6858000"/>
              <a:gd name="connsiteX368" fmla="*/ 174553 w 7467599"/>
              <a:gd name="connsiteY368" fmla="*/ 4662092 h 6858000"/>
              <a:gd name="connsiteX369" fmla="*/ 176298 w 7467599"/>
              <a:gd name="connsiteY369" fmla="*/ 4670867 h 6858000"/>
              <a:gd name="connsiteX370" fmla="*/ 990110 w 7467599"/>
              <a:gd name="connsiteY370" fmla="*/ 4663483 h 6858000"/>
              <a:gd name="connsiteX371" fmla="*/ 740392 w 7467599"/>
              <a:gd name="connsiteY371" fmla="*/ 4393556 h 6858000"/>
              <a:gd name="connsiteX372" fmla="*/ 737496 w 7467599"/>
              <a:gd name="connsiteY372" fmla="*/ 4390879 h 6858000"/>
              <a:gd name="connsiteX373" fmla="*/ 67609 w 7467599"/>
              <a:gd name="connsiteY373" fmla="*/ 3949952 h 6858000"/>
              <a:gd name="connsiteX374" fmla="*/ 0 w 7467599"/>
              <a:gd name="connsiteY374" fmla="*/ 3871856 h 6858000"/>
              <a:gd name="connsiteX375" fmla="*/ 0 w 7467599"/>
              <a:gd name="connsiteY375" fmla="*/ 3790032 h 6858000"/>
              <a:gd name="connsiteX376" fmla="*/ 37098 w 7467599"/>
              <a:gd name="connsiteY376" fmla="*/ 3825211 h 6858000"/>
              <a:gd name="connsiteX377" fmla="*/ 132124 w 7467599"/>
              <a:gd name="connsiteY377" fmla="*/ 3915351 h 6858000"/>
              <a:gd name="connsiteX378" fmla="*/ 334654 w 7467599"/>
              <a:gd name="connsiteY378" fmla="*/ 4108918 h 6858000"/>
              <a:gd name="connsiteX379" fmla="*/ 565669 w 7467599"/>
              <a:gd name="connsiteY379" fmla="*/ 4263619 h 6858000"/>
              <a:gd name="connsiteX380" fmla="*/ 110590 w 7467599"/>
              <a:gd name="connsiteY380" fmla="*/ 3830985 h 6858000"/>
              <a:gd name="connsiteX381" fmla="*/ 0 w 7467599"/>
              <a:gd name="connsiteY381" fmla="*/ 3718516 h 6858000"/>
              <a:gd name="connsiteX382" fmla="*/ 0 w 7467599"/>
              <a:gd name="connsiteY382" fmla="*/ 3673072 h 6858000"/>
              <a:gd name="connsiteX383" fmla="*/ 132535 w 7467599"/>
              <a:gd name="connsiteY383" fmla="*/ 3809146 h 6858000"/>
              <a:gd name="connsiteX384" fmla="*/ 387595 w 7467599"/>
              <a:gd name="connsiteY384" fmla="*/ 4065759 h 6858000"/>
              <a:gd name="connsiteX385" fmla="*/ 664477 w 7467599"/>
              <a:gd name="connsiteY385" fmla="*/ 4300185 h 6858000"/>
              <a:gd name="connsiteX386" fmla="*/ 701155 w 7467599"/>
              <a:gd name="connsiteY386" fmla="*/ 4308967 h 6858000"/>
              <a:gd name="connsiteX387" fmla="*/ 219245 w 7467599"/>
              <a:gd name="connsiteY387" fmla="*/ 3822916 h 6858000"/>
              <a:gd name="connsiteX388" fmla="*/ 46500 w 7467599"/>
              <a:gd name="connsiteY388" fmla="*/ 3675432 h 6858000"/>
              <a:gd name="connsiteX389" fmla="*/ 0 w 7467599"/>
              <a:gd name="connsiteY389" fmla="*/ 3637622 h 6858000"/>
              <a:gd name="connsiteX390" fmla="*/ 0 w 7467599"/>
              <a:gd name="connsiteY390" fmla="*/ 3579225 h 6858000"/>
              <a:gd name="connsiteX391" fmla="*/ 224898 w 7467599"/>
              <a:gd name="connsiteY391" fmla="*/ 3766336 h 6858000"/>
              <a:gd name="connsiteX392" fmla="*/ 567051 w 7467599"/>
              <a:gd name="connsiteY392" fmla="*/ 4076801 h 6858000"/>
              <a:gd name="connsiteX393" fmla="*/ 710597 w 7467599"/>
              <a:gd name="connsiteY393" fmla="*/ 4254100 h 6858000"/>
              <a:gd name="connsiteX394" fmla="*/ 626614 w 7467599"/>
              <a:gd name="connsiteY394" fmla="*/ 3760989 h 6858000"/>
              <a:gd name="connsiteX395" fmla="*/ 689379 w 7467599"/>
              <a:gd name="connsiteY395" fmla="*/ 2966265 h 6858000"/>
              <a:gd name="connsiteX396" fmla="*/ 701226 w 7467599"/>
              <a:gd name="connsiteY396" fmla="*/ 2954192 h 6858000"/>
              <a:gd name="connsiteX397" fmla="*/ 3655996 w 7467599"/>
              <a:gd name="connsiteY397" fmla="*/ 2896659 h 6858000"/>
              <a:gd name="connsiteX398" fmla="*/ 3910400 w 7467599"/>
              <a:gd name="connsiteY398" fmla="*/ 3304169 h 6858000"/>
              <a:gd name="connsiteX399" fmla="*/ 4247047 w 7467599"/>
              <a:gd name="connsiteY399" fmla="*/ 3675946 h 6858000"/>
              <a:gd name="connsiteX400" fmla="*/ 4096290 w 7467599"/>
              <a:gd name="connsiteY400" fmla="*/ 3486482 h 6858000"/>
              <a:gd name="connsiteX401" fmla="*/ 4083211 w 7467599"/>
              <a:gd name="connsiteY401" fmla="*/ 3467256 h 6858000"/>
              <a:gd name="connsiteX402" fmla="*/ 3832395 w 7467599"/>
              <a:gd name="connsiteY402" fmla="*/ 3116474 h 6858000"/>
              <a:gd name="connsiteX403" fmla="*/ 3702617 w 7467599"/>
              <a:gd name="connsiteY403" fmla="*/ 2948853 h 6858000"/>
              <a:gd name="connsiteX404" fmla="*/ 3655996 w 7467599"/>
              <a:gd name="connsiteY404" fmla="*/ 2896659 h 6858000"/>
              <a:gd name="connsiteX405" fmla="*/ 5106619 w 7467599"/>
              <a:gd name="connsiteY405" fmla="*/ 2871730 h 6858000"/>
              <a:gd name="connsiteX406" fmla="*/ 5103306 w 7467599"/>
              <a:gd name="connsiteY406" fmla="*/ 2915231 h 6858000"/>
              <a:gd name="connsiteX407" fmla="*/ 5096298 w 7467599"/>
              <a:gd name="connsiteY407" fmla="*/ 3051540 h 6858000"/>
              <a:gd name="connsiteX408" fmla="*/ 5098124 w 7467599"/>
              <a:gd name="connsiteY408" fmla="*/ 3140814 h 6858000"/>
              <a:gd name="connsiteX409" fmla="*/ 5100303 w 7467599"/>
              <a:gd name="connsiteY409" fmla="*/ 3230628 h 6858000"/>
              <a:gd name="connsiteX410" fmla="*/ 5069420 w 7467599"/>
              <a:gd name="connsiteY410" fmla="*/ 3531652 h 6858000"/>
              <a:gd name="connsiteX411" fmla="*/ 5043035 w 7467599"/>
              <a:gd name="connsiteY411" fmla="*/ 3750864 h 6858000"/>
              <a:gd name="connsiteX412" fmla="*/ 5090076 w 7467599"/>
              <a:gd name="connsiteY412" fmla="*/ 3662531 h 6858000"/>
              <a:gd name="connsiteX413" fmla="*/ 5106619 w 7467599"/>
              <a:gd name="connsiteY413" fmla="*/ 2871730 h 6858000"/>
              <a:gd name="connsiteX414" fmla="*/ 3656120 w 7467599"/>
              <a:gd name="connsiteY414" fmla="*/ 2850596 h 6858000"/>
              <a:gd name="connsiteX415" fmla="*/ 3727045 w 7467599"/>
              <a:gd name="connsiteY415" fmla="*/ 2928627 h 6858000"/>
              <a:gd name="connsiteX416" fmla="*/ 3857868 w 7467599"/>
              <a:gd name="connsiteY416" fmla="*/ 3097880 h 6858000"/>
              <a:gd name="connsiteX417" fmla="*/ 4109382 w 7467599"/>
              <a:gd name="connsiteY417" fmla="*/ 3449753 h 6858000"/>
              <a:gd name="connsiteX418" fmla="*/ 4122462 w 7467599"/>
              <a:gd name="connsiteY418" fmla="*/ 3468981 h 6858000"/>
              <a:gd name="connsiteX419" fmla="*/ 4235645 w 7467599"/>
              <a:gd name="connsiteY419" fmla="*/ 3620389 h 6858000"/>
              <a:gd name="connsiteX420" fmla="*/ 3656120 w 7467599"/>
              <a:gd name="connsiteY420" fmla="*/ 2850596 h 6858000"/>
              <a:gd name="connsiteX421" fmla="*/ 5129750 w 7467599"/>
              <a:gd name="connsiteY421" fmla="*/ 2642862 h 6858000"/>
              <a:gd name="connsiteX422" fmla="*/ 5146940 w 7467599"/>
              <a:gd name="connsiteY422" fmla="*/ 2659697 h 6858000"/>
              <a:gd name="connsiteX423" fmla="*/ 5242277 w 7467599"/>
              <a:gd name="connsiteY423" fmla="*/ 3423399 h 6858000"/>
              <a:gd name="connsiteX424" fmla="*/ 5156431 w 7467599"/>
              <a:gd name="connsiteY424" fmla="*/ 3700562 h 6858000"/>
              <a:gd name="connsiteX425" fmla="*/ 5171623 w 7467599"/>
              <a:gd name="connsiteY425" fmla="*/ 4178295 h 6858000"/>
              <a:gd name="connsiteX426" fmla="*/ 5670978 w 7467599"/>
              <a:gd name="connsiteY426" fmla="*/ 4531843 h 6858000"/>
              <a:gd name="connsiteX427" fmla="*/ 5501579 w 7467599"/>
              <a:gd name="connsiteY427" fmla="*/ 3561061 h 6858000"/>
              <a:gd name="connsiteX428" fmla="*/ 5589809 w 7467599"/>
              <a:gd name="connsiteY428" fmla="*/ 3538353 h 6858000"/>
              <a:gd name="connsiteX429" fmla="*/ 5849262 w 7467599"/>
              <a:gd name="connsiteY429" fmla="*/ 4271430 h 6858000"/>
              <a:gd name="connsiteX430" fmla="*/ 5859335 w 7467599"/>
              <a:gd name="connsiteY430" fmla="*/ 4688819 h 6858000"/>
              <a:gd name="connsiteX431" fmla="*/ 6156071 w 7467599"/>
              <a:gd name="connsiteY431" fmla="*/ 4966558 h 6858000"/>
              <a:gd name="connsiteX432" fmla="*/ 6506811 w 7467599"/>
              <a:gd name="connsiteY432" fmla="*/ 3645474 h 6858000"/>
              <a:gd name="connsiteX433" fmla="*/ 6593364 w 7467599"/>
              <a:gd name="connsiteY433" fmla="*/ 3638405 h 6858000"/>
              <a:gd name="connsiteX434" fmla="*/ 6258510 w 7467599"/>
              <a:gd name="connsiteY434" fmla="*/ 5051260 h 6858000"/>
              <a:gd name="connsiteX435" fmla="*/ 6244346 w 7467599"/>
              <a:gd name="connsiteY435" fmla="*/ 5059552 h 6858000"/>
              <a:gd name="connsiteX436" fmla="*/ 6533619 w 7467599"/>
              <a:gd name="connsiteY436" fmla="*/ 5401078 h 6858000"/>
              <a:gd name="connsiteX437" fmla="*/ 6964340 w 7467599"/>
              <a:gd name="connsiteY437" fmla="*/ 6045312 h 6858000"/>
              <a:gd name="connsiteX438" fmla="*/ 7070024 w 7467599"/>
              <a:gd name="connsiteY438" fmla="*/ 5681109 h 6858000"/>
              <a:gd name="connsiteX439" fmla="*/ 7068326 w 7467599"/>
              <a:gd name="connsiteY439" fmla="*/ 5669934 h 6858000"/>
              <a:gd name="connsiteX440" fmla="*/ 7052343 w 7467599"/>
              <a:gd name="connsiteY440" fmla="*/ 5671723 h 6858000"/>
              <a:gd name="connsiteX441" fmla="*/ 6718145 w 7467599"/>
              <a:gd name="connsiteY441" fmla="*/ 4736592 h 6858000"/>
              <a:gd name="connsiteX442" fmla="*/ 6803370 w 7467599"/>
              <a:gd name="connsiteY442" fmla="*/ 4704317 h 6858000"/>
              <a:gd name="connsiteX443" fmla="*/ 7127141 w 7467599"/>
              <a:gd name="connsiteY443" fmla="*/ 5463703 h 6858000"/>
              <a:gd name="connsiteX444" fmla="*/ 7398104 w 7467599"/>
              <a:gd name="connsiteY444" fmla="*/ 5156948 h 6858000"/>
              <a:gd name="connsiteX445" fmla="*/ 7467599 w 7467599"/>
              <a:gd name="connsiteY445" fmla="*/ 5098975 h 6858000"/>
              <a:gd name="connsiteX446" fmla="*/ 7467599 w 7467599"/>
              <a:gd name="connsiteY446" fmla="*/ 5160063 h 6858000"/>
              <a:gd name="connsiteX447" fmla="*/ 7430704 w 7467599"/>
              <a:gd name="connsiteY447" fmla="*/ 5191181 h 6858000"/>
              <a:gd name="connsiteX448" fmla="*/ 7194502 w 7467599"/>
              <a:gd name="connsiteY448" fmla="*/ 5491132 h 6858000"/>
              <a:gd name="connsiteX449" fmla="*/ 7343153 w 7467599"/>
              <a:gd name="connsiteY449" fmla="*/ 5317498 h 6858000"/>
              <a:gd name="connsiteX450" fmla="*/ 7467599 w 7467599"/>
              <a:gd name="connsiteY450" fmla="*/ 5211392 h 6858000"/>
              <a:gd name="connsiteX451" fmla="*/ 7467599 w 7467599"/>
              <a:gd name="connsiteY451" fmla="*/ 5251559 h 6858000"/>
              <a:gd name="connsiteX452" fmla="*/ 7363097 w 7467599"/>
              <a:gd name="connsiteY452" fmla="*/ 5340764 h 6858000"/>
              <a:gd name="connsiteX453" fmla="*/ 7216934 w 7467599"/>
              <a:gd name="connsiteY453" fmla="*/ 5512809 h 6858000"/>
              <a:gd name="connsiteX454" fmla="*/ 7173738 w 7467599"/>
              <a:gd name="connsiteY454" fmla="*/ 5592553 h 6858000"/>
              <a:gd name="connsiteX455" fmla="*/ 7312958 w 7467599"/>
              <a:gd name="connsiteY455" fmla="*/ 5482816 h 6858000"/>
              <a:gd name="connsiteX456" fmla="*/ 7467599 w 7467599"/>
              <a:gd name="connsiteY456" fmla="*/ 5330891 h 6858000"/>
              <a:gd name="connsiteX457" fmla="*/ 7467599 w 7467599"/>
              <a:gd name="connsiteY457" fmla="*/ 5402912 h 6858000"/>
              <a:gd name="connsiteX458" fmla="*/ 7330087 w 7467599"/>
              <a:gd name="connsiteY458" fmla="*/ 5533939 h 6858000"/>
              <a:gd name="connsiteX459" fmla="*/ 7156576 w 7467599"/>
              <a:gd name="connsiteY459" fmla="*/ 5674040 h 6858000"/>
              <a:gd name="connsiteX460" fmla="*/ 7155265 w 7467599"/>
              <a:gd name="connsiteY460" fmla="*/ 5675644 h 6858000"/>
              <a:gd name="connsiteX461" fmla="*/ 7149273 w 7467599"/>
              <a:gd name="connsiteY461" fmla="*/ 5683306 h 6858000"/>
              <a:gd name="connsiteX462" fmla="*/ 7014207 w 7467599"/>
              <a:gd name="connsiteY462" fmla="*/ 6118417 h 6858000"/>
              <a:gd name="connsiteX463" fmla="*/ 7008419 w 7467599"/>
              <a:gd name="connsiteY463" fmla="*/ 6125184 h 6858000"/>
              <a:gd name="connsiteX464" fmla="*/ 7333662 w 7467599"/>
              <a:gd name="connsiteY464" fmla="*/ 6805045 h 6858000"/>
              <a:gd name="connsiteX465" fmla="*/ 7353321 w 7467599"/>
              <a:gd name="connsiteY465" fmla="*/ 6857999 h 6858000"/>
              <a:gd name="connsiteX466" fmla="*/ 7256430 w 7467599"/>
              <a:gd name="connsiteY466" fmla="*/ 6857999 h 6858000"/>
              <a:gd name="connsiteX467" fmla="*/ 7117969 w 7467599"/>
              <a:gd name="connsiteY467" fmla="*/ 6532596 h 6858000"/>
              <a:gd name="connsiteX468" fmla="*/ 7082717 w 7467599"/>
              <a:gd name="connsiteY468" fmla="*/ 6461642 h 6858000"/>
              <a:gd name="connsiteX469" fmla="*/ 6628009 w 7467599"/>
              <a:gd name="connsiteY469" fmla="*/ 5682534 h 6858000"/>
              <a:gd name="connsiteX470" fmla="*/ 6619697 w 7467599"/>
              <a:gd name="connsiteY470" fmla="*/ 5681717 h 6858000"/>
              <a:gd name="connsiteX471" fmla="*/ 6006408 w 7467599"/>
              <a:gd name="connsiteY471" fmla="*/ 5585749 h 6858000"/>
              <a:gd name="connsiteX472" fmla="*/ 5988649 w 7467599"/>
              <a:gd name="connsiteY472" fmla="*/ 5593271 h 6858000"/>
              <a:gd name="connsiteX473" fmla="*/ 4695791 w 7467599"/>
              <a:gd name="connsiteY473" fmla="*/ 5692050 h 6858000"/>
              <a:gd name="connsiteX474" fmla="*/ 4679665 w 7467599"/>
              <a:gd name="connsiteY474" fmla="*/ 5671708 h 6858000"/>
              <a:gd name="connsiteX475" fmla="*/ 5987908 w 7467599"/>
              <a:gd name="connsiteY475" fmla="*/ 5538562 h 6858000"/>
              <a:gd name="connsiteX476" fmla="*/ 6567085 w 7467599"/>
              <a:gd name="connsiteY476" fmla="*/ 5595804 h 6858000"/>
              <a:gd name="connsiteX477" fmla="*/ 6452223 w 7467599"/>
              <a:gd name="connsiteY477" fmla="*/ 5439340 h 6858000"/>
              <a:gd name="connsiteX478" fmla="*/ 5941561 w 7467599"/>
              <a:gd name="connsiteY478" fmla="*/ 4874588 h 6858000"/>
              <a:gd name="connsiteX479" fmla="*/ 5922616 w 7467599"/>
              <a:gd name="connsiteY479" fmla="*/ 4879047 h 6858000"/>
              <a:gd name="connsiteX480" fmla="*/ 5382695 w 7467599"/>
              <a:gd name="connsiteY480" fmla="*/ 4989072 h 6858000"/>
              <a:gd name="connsiteX481" fmla="*/ 4715552 w 7467599"/>
              <a:gd name="connsiteY481" fmla="*/ 4909921 h 6858000"/>
              <a:gd name="connsiteX482" fmla="*/ 4745878 w 7467599"/>
              <a:gd name="connsiteY482" fmla="*/ 4872131 h 6858000"/>
              <a:gd name="connsiteX483" fmla="*/ 5840623 w 7467599"/>
              <a:gd name="connsiteY483" fmla="*/ 4781269 h 6858000"/>
              <a:gd name="connsiteX484" fmla="*/ 5198089 w 7467599"/>
              <a:gd name="connsiteY484" fmla="*/ 4287833 h 6858000"/>
              <a:gd name="connsiteX485" fmla="*/ 5196080 w 7467599"/>
              <a:gd name="connsiteY485" fmla="*/ 4288346 h 6858000"/>
              <a:gd name="connsiteX486" fmla="*/ 5191726 w 7467599"/>
              <a:gd name="connsiteY486" fmla="*/ 4288836 h 6858000"/>
              <a:gd name="connsiteX487" fmla="*/ 5066724 w 7467599"/>
              <a:gd name="connsiteY487" fmla="*/ 4367248 h 6858000"/>
              <a:gd name="connsiteX488" fmla="*/ 4803963 w 7467599"/>
              <a:gd name="connsiteY488" fmla="*/ 4451767 h 6858000"/>
              <a:gd name="connsiteX489" fmla="*/ 3905449 w 7467599"/>
              <a:gd name="connsiteY489" fmla="*/ 4613329 h 6858000"/>
              <a:gd name="connsiteX490" fmla="*/ 3875838 w 7467599"/>
              <a:gd name="connsiteY490" fmla="*/ 4596243 h 6858000"/>
              <a:gd name="connsiteX491" fmla="*/ 5037169 w 7467599"/>
              <a:gd name="connsiteY491" fmla="*/ 4182283 h 6858000"/>
              <a:gd name="connsiteX492" fmla="*/ 4643836 w 7467599"/>
              <a:gd name="connsiteY492" fmla="*/ 3949470 h 6858000"/>
              <a:gd name="connsiteX493" fmla="*/ 4630213 w 7467599"/>
              <a:gd name="connsiteY493" fmla="*/ 3951288 h 6858000"/>
              <a:gd name="connsiteX494" fmla="*/ 3639950 w 7467599"/>
              <a:gd name="connsiteY494" fmla="*/ 4159267 h 6858000"/>
              <a:gd name="connsiteX495" fmla="*/ 3662166 w 7467599"/>
              <a:gd name="connsiteY495" fmla="*/ 4119760 h 6858000"/>
              <a:gd name="connsiteX496" fmla="*/ 4507312 w 7467599"/>
              <a:gd name="connsiteY496" fmla="*/ 3873539 h 6858000"/>
              <a:gd name="connsiteX497" fmla="*/ 4298900 w 7467599"/>
              <a:gd name="connsiteY497" fmla="*/ 3763109 h 6858000"/>
              <a:gd name="connsiteX498" fmla="*/ 4286155 w 7467599"/>
              <a:gd name="connsiteY498" fmla="*/ 3758998 h 6858000"/>
              <a:gd name="connsiteX499" fmla="*/ 3879923 w 7467599"/>
              <a:gd name="connsiteY499" fmla="*/ 3417171 h 6858000"/>
              <a:gd name="connsiteX500" fmla="*/ 3494176 w 7467599"/>
              <a:gd name="connsiteY500" fmla="*/ 2770227 h 6858000"/>
              <a:gd name="connsiteX501" fmla="*/ 3498373 w 7467599"/>
              <a:gd name="connsiteY501" fmla="*/ 2749954 h 6858000"/>
              <a:gd name="connsiteX502" fmla="*/ 3573222 w 7467599"/>
              <a:gd name="connsiteY502" fmla="*/ 2731935 h 6858000"/>
              <a:gd name="connsiteX503" fmla="*/ 4366217 w 7467599"/>
              <a:gd name="connsiteY503" fmla="*/ 3716225 h 6858000"/>
              <a:gd name="connsiteX504" fmla="*/ 5038040 w 7467599"/>
              <a:gd name="connsiteY504" fmla="*/ 4093587 h 6858000"/>
              <a:gd name="connsiteX505" fmla="*/ 4993425 w 7467599"/>
              <a:gd name="connsiteY505" fmla="*/ 3916719 h 6858000"/>
              <a:gd name="connsiteX506" fmla="*/ 4988722 w 7467599"/>
              <a:gd name="connsiteY506" fmla="*/ 3916663 h 6858000"/>
              <a:gd name="connsiteX507" fmla="*/ 4451193 w 7467599"/>
              <a:gd name="connsiteY507" fmla="*/ 3326950 h 6858000"/>
              <a:gd name="connsiteX508" fmla="*/ 4529540 w 7467599"/>
              <a:gd name="connsiteY508" fmla="*/ 3287566 h 6858000"/>
              <a:gd name="connsiteX509" fmla="*/ 4901270 w 7467599"/>
              <a:gd name="connsiteY509" fmla="*/ 3639960 h 6858000"/>
              <a:gd name="connsiteX510" fmla="*/ 4932480 w 7467599"/>
              <a:gd name="connsiteY510" fmla="*/ 3333361 h 6858000"/>
              <a:gd name="connsiteX511" fmla="*/ 5057665 w 7467599"/>
              <a:gd name="connsiteY511" fmla="*/ 2680771 h 6858000"/>
              <a:gd name="connsiteX512" fmla="*/ 5129750 w 7467599"/>
              <a:gd name="connsiteY512" fmla="*/ 2642862 h 6858000"/>
              <a:gd name="connsiteX513" fmla="*/ 6389898 w 7467599"/>
              <a:gd name="connsiteY513" fmla="*/ 2390555 h 6858000"/>
              <a:gd name="connsiteX514" fmla="*/ 6388972 w 7467599"/>
              <a:gd name="connsiteY514" fmla="*/ 2392739 h 6858000"/>
              <a:gd name="connsiteX515" fmla="*/ 6392796 w 7467599"/>
              <a:gd name="connsiteY515" fmla="*/ 2394358 h 6858000"/>
              <a:gd name="connsiteX516" fmla="*/ 6389898 w 7467599"/>
              <a:gd name="connsiteY516" fmla="*/ 2390555 h 6858000"/>
              <a:gd name="connsiteX517" fmla="*/ 5781875 w 7467599"/>
              <a:gd name="connsiteY517" fmla="*/ 2118977 h 6858000"/>
              <a:gd name="connsiteX518" fmla="*/ 5707141 w 7467599"/>
              <a:gd name="connsiteY518" fmla="*/ 2525128 h 6858000"/>
              <a:gd name="connsiteX519" fmla="*/ 5666974 w 7467599"/>
              <a:gd name="connsiteY519" fmla="*/ 2667145 h 6858000"/>
              <a:gd name="connsiteX520" fmla="*/ 5630646 w 7467599"/>
              <a:gd name="connsiteY520" fmla="*/ 2832031 h 6858000"/>
              <a:gd name="connsiteX521" fmla="*/ 5611679 w 7467599"/>
              <a:gd name="connsiteY521" fmla="*/ 2927011 h 6858000"/>
              <a:gd name="connsiteX522" fmla="*/ 5664993 w 7467599"/>
              <a:gd name="connsiteY522" fmla="*/ 2782834 h 6858000"/>
              <a:gd name="connsiteX523" fmla="*/ 5781875 w 7467599"/>
              <a:gd name="connsiteY523" fmla="*/ 2118977 h 6858000"/>
              <a:gd name="connsiteX524" fmla="*/ 6813778 w 7467599"/>
              <a:gd name="connsiteY524" fmla="*/ 2090376 h 6858000"/>
              <a:gd name="connsiteX525" fmla="*/ 6853078 w 7467599"/>
              <a:gd name="connsiteY525" fmla="*/ 2228695 h 6858000"/>
              <a:gd name="connsiteX526" fmla="*/ 6862353 w 7467599"/>
              <a:gd name="connsiteY526" fmla="*/ 2266098 h 6858000"/>
              <a:gd name="connsiteX527" fmla="*/ 6884610 w 7467599"/>
              <a:gd name="connsiteY527" fmla="*/ 2353427 h 6858000"/>
              <a:gd name="connsiteX528" fmla="*/ 7037178 w 7467599"/>
              <a:gd name="connsiteY528" fmla="*/ 2703223 h 6858000"/>
              <a:gd name="connsiteX529" fmla="*/ 7153310 w 7467599"/>
              <a:gd name="connsiteY529" fmla="*/ 2947465 h 6858000"/>
              <a:gd name="connsiteX530" fmla="*/ 6813778 w 7467599"/>
              <a:gd name="connsiteY530" fmla="*/ 2090376 h 6858000"/>
              <a:gd name="connsiteX531" fmla="*/ 1880334 w 7467599"/>
              <a:gd name="connsiteY531" fmla="*/ 2041381 h 6858000"/>
              <a:gd name="connsiteX532" fmla="*/ 2480086 w 7467599"/>
              <a:gd name="connsiteY532" fmla="*/ 2742112 h 6858000"/>
              <a:gd name="connsiteX533" fmla="*/ 2407191 w 7467599"/>
              <a:gd name="connsiteY533" fmla="*/ 2672096 h 6858000"/>
              <a:gd name="connsiteX534" fmla="*/ 2271943 w 7467599"/>
              <a:gd name="connsiteY534" fmla="*/ 2518310 h 6858000"/>
              <a:gd name="connsiteX535" fmla="*/ 2011094 w 7467599"/>
              <a:gd name="connsiteY535" fmla="*/ 2196890 h 6858000"/>
              <a:gd name="connsiteX536" fmla="*/ 1997500 w 7467599"/>
              <a:gd name="connsiteY536" fmla="*/ 2179274 h 6858000"/>
              <a:gd name="connsiteX537" fmla="*/ 1880334 w 7467599"/>
              <a:gd name="connsiteY537" fmla="*/ 2041381 h 6858000"/>
              <a:gd name="connsiteX538" fmla="*/ 6764020 w 7467599"/>
              <a:gd name="connsiteY538" fmla="*/ 2034549 h 6858000"/>
              <a:gd name="connsiteX539" fmla="*/ 7115955 w 7467599"/>
              <a:gd name="connsiteY539" fmla="*/ 2932293 h 6858000"/>
              <a:gd name="connsiteX540" fmla="*/ 7011930 w 7467599"/>
              <a:gd name="connsiteY540" fmla="*/ 2715710 h 6858000"/>
              <a:gd name="connsiteX541" fmla="*/ 6857159 w 7467599"/>
              <a:gd name="connsiteY541" fmla="*/ 2360474 h 6858000"/>
              <a:gd name="connsiteX542" fmla="*/ 6834041 w 7467599"/>
              <a:gd name="connsiteY542" fmla="*/ 2272139 h 6858000"/>
              <a:gd name="connsiteX543" fmla="*/ 6824768 w 7467599"/>
              <a:gd name="connsiteY543" fmla="*/ 2234734 h 6858000"/>
              <a:gd name="connsiteX544" fmla="*/ 6764020 w 7467599"/>
              <a:gd name="connsiteY544" fmla="*/ 2034549 h 6858000"/>
              <a:gd name="connsiteX545" fmla="*/ 5744515 w 7467599"/>
              <a:gd name="connsiteY545" fmla="*/ 2032338 h 6858000"/>
              <a:gd name="connsiteX546" fmla="*/ 5697079 w 7467599"/>
              <a:gd name="connsiteY546" fmla="*/ 2185446 h 6858000"/>
              <a:gd name="connsiteX547" fmla="*/ 5626863 w 7467599"/>
              <a:gd name="connsiteY547" fmla="*/ 2591574 h 6858000"/>
              <a:gd name="connsiteX548" fmla="*/ 5570084 w 7467599"/>
              <a:gd name="connsiteY548" fmla="*/ 2991809 h 6858000"/>
              <a:gd name="connsiteX549" fmla="*/ 5603449 w 7467599"/>
              <a:gd name="connsiteY549" fmla="*/ 2826310 h 6858000"/>
              <a:gd name="connsiteX550" fmla="*/ 5639698 w 7467599"/>
              <a:gd name="connsiteY550" fmla="*/ 2660098 h 6858000"/>
              <a:gd name="connsiteX551" fmla="*/ 5680324 w 7467599"/>
              <a:gd name="connsiteY551" fmla="*/ 2516991 h 6858000"/>
              <a:gd name="connsiteX552" fmla="*/ 5753670 w 7467599"/>
              <a:gd name="connsiteY552" fmla="*/ 2114122 h 6858000"/>
              <a:gd name="connsiteX553" fmla="*/ 5744515 w 7467599"/>
              <a:gd name="connsiteY553" fmla="*/ 2032338 h 6858000"/>
              <a:gd name="connsiteX554" fmla="*/ 5848731 w 7467599"/>
              <a:gd name="connsiteY554" fmla="*/ 1991479 h 6858000"/>
              <a:gd name="connsiteX555" fmla="*/ 6342479 w 7467599"/>
              <a:gd name="connsiteY555" fmla="*/ 2371770 h 6858000"/>
              <a:gd name="connsiteX556" fmla="*/ 5848731 w 7467599"/>
              <a:gd name="connsiteY556" fmla="*/ 1991479 h 6858000"/>
              <a:gd name="connsiteX557" fmla="*/ 1867269 w 7467599"/>
              <a:gd name="connsiteY557" fmla="*/ 1988277 h 6858000"/>
              <a:gd name="connsiteX558" fmla="*/ 2022948 w 7467599"/>
              <a:gd name="connsiteY558" fmla="*/ 2160069 h 6858000"/>
              <a:gd name="connsiteX559" fmla="*/ 2036542 w 7467599"/>
              <a:gd name="connsiteY559" fmla="*/ 2177686 h 6858000"/>
              <a:gd name="connsiteX560" fmla="*/ 2296664 w 7467599"/>
              <a:gd name="connsiteY560" fmla="*/ 2498102 h 6858000"/>
              <a:gd name="connsiteX561" fmla="*/ 2430822 w 7467599"/>
              <a:gd name="connsiteY561" fmla="*/ 2650386 h 6858000"/>
              <a:gd name="connsiteX562" fmla="*/ 2478766 w 7467599"/>
              <a:gd name="connsiteY562" fmla="*/ 2697288 h 6858000"/>
              <a:gd name="connsiteX563" fmla="*/ 2213302 w 7467599"/>
              <a:gd name="connsiteY563" fmla="*/ 2321981 h 6858000"/>
              <a:gd name="connsiteX564" fmla="*/ 1867269 w 7467599"/>
              <a:gd name="connsiteY564" fmla="*/ 1988277 h 6858000"/>
              <a:gd name="connsiteX565" fmla="*/ 1074270 w 7467599"/>
              <a:gd name="connsiteY565" fmla="*/ 1981601 h 6858000"/>
              <a:gd name="connsiteX566" fmla="*/ 1030308 w 7467599"/>
              <a:gd name="connsiteY566" fmla="*/ 2071454 h 6858000"/>
              <a:gd name="connsiteX567" fmla="*/ 1038643 w 7467599"/>
              <a:gd name="connsiteY567" fmla="*/ 2842206 h 6858000"/>
              <a:gd name="connsiteX568" fmla="*/ 1040573 w 7467599"/>
              <a:gd name="connsiteY568" fmla="*/ 2799609 h 6858000"/>
              <a:gd name="connsiteX569" fmla="*/ 1043264 w 7467599"/>
              <a:gd name="connsiteY569" fmla="*/ 2666409 h 6858000"/>
              <a:gd name="connsiteX570" fmla="*/ 1038654 w 7467599"/>
              <a:gd name="connsiteY570" fmla="*/ 2579705 h 6858000"/>
              <a:gd name="connsiteX571" fmla="*/ 1033678 w 7467599"/>
              <a:gd name="connsiteY571" fmla="*/ 2492508 h 6858000"/>
              <a:gd name="connsiteX572" fmla="*/ 1054924 w 7467599"/>
              <a:gd name="connsiteY572" fmla="*/ 2197069 h 6858000"/>
              <a:gd name="connsiteX573" fmla="*/ 1074270 w 7467599"/>
              <a:gd name="connsiteY573" fmla="*/ 1981601 h 6858000"/>
              <a:gd name="connsiteX574" fmla="*/ 1104801 w 7467599"/>
              <a:gd name="connsiteY574" fmla="*/ 1971679 h 6858000"/>
              <a:gd name="connsiteX575" fmla="*/ 1085157 w 7467599"/>
              <a:gd name="connsiteY575" fmla="*/ 2198043 h 6858000"/>
              <a:gd name="connsiteX576" fmla="*/ 1064252 w 7467599"/>
              <a:gd name="connsiteY576" fmla="*/ 2489430 h 6858000"/>
              <a:gd name="connsiteX577" fmla="*/ 1069038 w 7467599"/>
              <a:gd name="connsiteY577" fmla="*/ 2575235 h 6858000"/>
              <a:gd name="connsiteX578" fmla="*/ 1072436 w 7467599"/>
              <a:gd name="connsiteY578" fmla="*/ 2637633 h 6858000"/>
              <a:gd name="connsiteX579" fmla="*/ 1094213 w 7467599"/>
              <a:gd name="connsiteY579" fmla="*/ 2473055 h 6858000"/>
              <a:gd name="connsiteX580" fmla="*/ 1104801 w 7467599"/>
              <a:gd name="connsiteY580" fmla="*/ 1971679 h 6858000"/>
              <a:gd name="connsiteX581" fmla="*/ 5854368 w 7467599"/>
              <a:gd name="connsiteY581" fmla="*/ 1962963 h 6858000"/>
              <a:gd name="connsiteX582" fmla="*/ 6349422 w 7467599"/>
              <a:gd name="connsiteY582" fmla="*/ 2338658 h 6858000"/>
              <a:gd name="connsiteX583" fmla="*/ 5854368 w 7467599"/>
              <a:gd name="connsiteY583" fmla="*/ 1962963 h 6858000"/>
              <a:gd name="connsiteX584" fmla="*/ 1186988 w 7467599"/>
              <a:gd name="connsiteY584" fmla="*/ 1898371 h 6858000"/>
              <a:gd name="connsiteX585" fmla="*/ 1513226 w 7467599"/>
              <a:gd name="connsiteY585" fmla="*/ 2231921 h 6858000"/>
              <a:gd name="connsiteX586" fmla="*/ 1186988 w 7467599"/>
              <a:gd name="connsiteY586" fmla="*/ 1898371 h 6858000"/>
              <a:gd name="connsiteX587" fmla="*/ 2220036 w 7467599"/>
              <a:gd name="connsiteY587" fmla="*/ 1575402 h 6858000"/>
              <a:gd name="connsiteX588" fmla="*/ 1580329 w 7467599"/>
              <a:gd name="connsiteY588" fmla="*/ 1766654 h 6858000"/>
              <a:gd name="connsiteX589" fmla="*/ 2220036 w 7467599"/>
              <a:gd name="connsiteY589" fmla="*/ 1575402 h 6858000"/>
              <a:gd name="connsiteX590" fmla="*/ 2295122 w 7467599"/>
              <a:gd name="connsiteY590" fmla="*/ 1519450 h 6858000"/>
              <a:gd name="connsiteX591" fmla="*/ 1573690 w 7467599"/>
              <a:gd name="connsiteY591" fmla="*/ 1737122 h 6858000"/>
              <a:gd name="connsiteX592" fmla="*/ 2295122 w 7467599"/>
              <a:gd name="connsiteY592" fmla="*/ 1519450 h 6858000"/>
              <a:gd name="connsiteX593" fmla="*/ 4793897 w 7467599"/>
              <a:gd name="connsiteY593" fmla="*/ 1338235 h 6858000"/>
              <a:gd name="connsiteX594" fmla="*/ 5113608 w 7467599"/>
              <a:gd name="connsiteY594" fmla="*/ 2272553 h 6858000"/>
              <a:gd name="connsiteX595" fmla="*/ 5081505 w 7467599"/>
              <a:gd name="connsiteY595" fmla="*/ 2159819 h 6858000"/>
              <a:gd name="connsiteX596" fmla="*/ 5077222 w 7467599"/>
              <a:gd name="connsiteY596" fmla="*/ 2142555 h 6858000"/>
              <a:gd name="connsiteX597" fmla="*/ 4904270 w 7467599"/>
              <a:gd name="connsiteY597" fmla="*/ 1617375 h 6858000"/>
              <a:gd name="connsiteX598" fmla="*/ 4873898 w 7467599"/>
              <a:gd name="connsiteY598" fmla="*/ 1544643 h 6858000"/>
              <a:gd name="connsiteX599" fmla="*/ 4793897 w 7467599"/>
              <a:gd name="connsiteY599" fmla="*/ 1338235 h 6858000"/>
              <a:gd name="connsiteX600" fmla="*/ 328291 w 7467599"/>
              <a:gd name="connsiteY600" fmla="*/ 1292994 h 6858000"/>
              <a:gd name="connsiteX601" fmla="*/ 476260 w 7467599"/>
              <a:gd name="connsiteY601" fmla="*/ 1635186 h 6858000"/>
              <a:gd name="connsiteX602" fmla="*/ 572737 w 7467599"/>
              <a:gd name="connsiteY602" fmla="*/ 1906351 h 6858000"/>
              <a:gd name="connsiteX603" fmla="*/ 328291 w 7467599"/>
              <a:gd name="connsiteY603" fmla="*/ 1292994 h 6858000"/>
              <a:gd name="connsiteX604" fmla="*/ 4803677 w 7467599"/>
              <a:gd name="connsiteY604" fmla="*/ 1278636 h 6858000"/>
              <a:gd name="connsiteX605" fmla="*/ 4899545 w 7467599"/>
              <a:gd name="connsiteY605" fmla="*/ 1534260 h 6858000"/>
              <a:gd name="connsiteX606" fmla="*/ 4930457 w 7467599"/>
              <a:gd name="connsiteY606" fmla="*/ 1607218 h 6858000"/>
              <a:gd name="connsiteX607" fmla="*/ 5101903 w 7467599"/>
              <a:gd name="connsiteY607" fmla="*/ 2125320 h 6858000"/>
              <a:gd name="connsiteX608" fmla="*/ 4976797 w 7467599"/>
              <a:gd name="connsiteY608" fmla="*/ 1646797 h 6858000"/>
              <a:gd name="connsiteX609" fmla="*/ 4803677 w 7467599"/>
              <a:gd name="connsiteY609" fmla="*/ 1278636 h 6858000"/>
              <a:gd name="connsiteX610" fmla="*/ 285547 w 7467599"/>
              <a:gd name="connsiteY610" fmla="*/ 1273619 h 6858000"/>
              <a:gd name="connsiteX611" fmla="*/ 397376 w 7467599"/>
              <a:gd name="connsiteY611" fmla="*/ 1654213 h 6858000"/>
              <a:gd name="connsiteX612" fmla="*/ 569144 w 7467599"/>
              <a:gd name="connsiteY612" fmla="*/ 2072247 h 6858000"/>
              <a:gd name="connsiteX613" fmla="*/ 569641 w 7467599"/>
              <a:gd name="connsiteY613" fmla="*/ 2065019 h 6858000"/>
              <a:gd name="connsiteX614" fmla="*/ 447535 w 7467599"/>
              <a:gd name="connsiteY614" fmla="*/ 1647613 h 6858000"/>
              <a:gd name="connsiteX615" fmla="*/ 285547 w 7467599"/>
              <a:gd name="connsiteY615" fmla="*/ 1273619 h 6858000"/>
              <a:gd name="connsiteX616" fmla="*/ 1791891 w 7467599"/>
              <a:gd name="connsiteY616" fmla="*/ 1263064 h 6858000"/>
              <a:gd name="connsiteX617" fmla="*/ 1011919 w 7467599"/>
              <a:gd name="connsiteY617" fmla="*/ 1501803 h 6858000"/>
              <a:gd name="connsiteX618" fmla="*/ 1791891 w 7467599"/>
              <a:gd name="connsiteY618" fmla="*/ 1263064 h 6858000"/>
              <a:gd name="connsiteX619" fmla="*/ 4717351 w 7467599"/>
              <a:gd name="connsiteY619" fmla="*/ 1245311 h 6858000"/>
              <a:gd name="connsiteX620" fmla="*/ 4554578 w 7467599"/>
              <a:gd name="connsiteY620" fmla="*/ 1406236 h 6858000"/>
              <a:gd name="connsiteX621" fmla="*/ 4511139 w 7467599"/>
              <a:gd name="connsiteY621" fmla="*/ 1546869 h 6858000"/>
              <a:gd name="connsiteX622" fmla="*/ 4539673 w 7467599"/>
              <a:gd name="connsiteY622" fmla="*/ 1557016 h 6858000"/>
              <a:gd name="connsiteX623" fmla="*/ 4717351 w 7467599"/>
              <a:gd name="connsiteY623" fmla="*/ 1245311 h 6858000"/>
              <a:gd name="connsiteX624" fmla="*/ 1967201 w 7467599"/>
              <a:gd name="connsiteY624" fmla="*/ 1140573 h 6858000"/>
              <a:gd name="connsiteX625" fmla="*/ 1846699 w 7467599"/>
              <a:gd name="connsiteY625" fmla="*/ 1183662 h 6858000"/>
              <a:gd name="connsiteX626" fmla="*/ 1517286 w 7467599"/>
              <a:gd name="connsiteY626" fmla="*/ 1257600 h 6858000"/>
              <a:gd name="connsiteX627" fmla="*/ 968608 w 7467599"/>
              <a:gd name="connsiteY627" fmla="*/ 1478256 h 6858000"/>
              <a:gd name="connsiteX628" fmla="*/ 1824019 w 7467599"/>
              <a:gd name="connsiteY628" fmla="*/ 1214599 h 6858000"/>
              <a:gd name="connsiteX629" fmla="*/ 1881072 w 7467599"/>
              <a:gd name="connsiteY629" fmla="*/ 1184686 h 6858000"/>
              <a:gd name="connsiteX630" fmla="*/ 1967201 w 7467599"/>
              <a:gd name="connsiteY630" fmla="*/ 1140573 h 6858000"/>
              <a:gd name="connsiteX631" fmla="*/ 7424730 w 7467599"/>
              <a:gd name="connsiteY631" fmla="*/ 959050 h 6858000"/>
              <a:gd name="connsiteX632" fmla="*/ 7381263 w 7467599"/>
              <a:gd name="connsiteY632" fmla="*/ 1006960 h 6858000"/>
              <a:gd name="connsiteX633" fmla="*/ 7158701 w 7467599"/>
              <a:gd name="connsiteY633" fmla="*/ 1184424 h 6858000"/>
              <a:gd name="connsiteX634" fmla="*/ 6940773 w 7467599"/>
              <a:gd name="connsiteY634" fmla="*/ 1317493 h 6858000"/>
              <a:gd name="connsiteX635" fmla="*/ 6865936 w 7467599"/>
              <a:gd name="connsiteY635" fmla="*/ 1348256 h 6858000"/>
              <a:gd name="connsiteX636" fmla="*/ 6768187 w 7467599"/>
              <a:gd name="connsiteY636" fmla="*/ 1390573 h 6858000"/>
              <a:gd name="connsiteX637" fmla="*/ 7164464 w 7467599"/>
              <a:gd name="connsiteY637" fmla="*/ 1220988 h 6858000"/>
              <a:gd name="connsiteX638" fmla="*/ 7424730 w 7467599"/>
              <a:gd name="connsiteY638" fmla="*/ 959050 h 6858000"/>
              <a:gd name="connsiteX639" fmla="*/ 1145750 w 7467599"/>
              <a:gd name="connsiteY639" fmla="*/ 898890 h 6858000"/>
              <a:gd name="connsiteX640" fmla="*/ 1136934 w 7467599"/>
              <a:gd name="connsiteY640" fmla="*/ 899177 h 6858000"/>
              <a:gd name="connsiteX641" fmla="*/ 1119301 w 7467599"/>
              <a:gd name="connsiteY641" fmla="*/ 899748 h 6858000"/>
              <a:gd name="connsiteX642" fmla="*/ 926706 w 7467599"/>
              <a:gd name="connsiteY642" fmla="*/ 920306 h 6858000"/>
              <a:gd name="connsiteX643" fmla="*/ 735006 w 7467599"/>
              <a:gd name="connsiteY643" fmla="*/ 940975 h 6858000"/>
              <a:gd name="connsiteX644" fmla="*/ 650445 w 7467599"/>
              <a:gd name="connsiteY644" fmla="*/ 941988 h 6858000"/>
              <a:gd name="connsiteX645" fmla="*/ 531704 w 7467599"/>
              <a:gd name="connsiteY645" fmla="*/ 945632 h 6858000"/>
              <a:gd name="connsiteX646" fmla="*/ 382670 w 7467599"/>
              <a:gd name="connsiteY646" fmla="*/ 969720 h 6858000"/>
              <a:gd name="connsiteX647" fmla="*/ 274280 w 7467599"/>
              <a:gd name="connsiteY647" fmla="*/ 988771 h 6858000"/>
              <a:gd name="connsiteX648" fmla="*/ 1145750 w 7467599"/>
              <a:gd name="connsiteY648" fmla="*/ 898890 h 6858000"/>
              <a:gd name="connsiteX649" fmla="*/ 7465683 w 7467599"/>
              <a:gd name="connsiteY649" fmla="*/ 854709 h 6858000"/>
              <a:gd name="connsiteX650" fmla="*/ 7438546 w 7467599"/>
              <a:gd name="connsiteY650" fmla="*/ 879275 h 6858000"/>
              <a:gd name="connsiteX651" fmla="*/ 6997077 w 7467599"/>
              <a:gd name="connsiteY651" fmla="*/ 1216434 h 6858000"/>
              <a:gd name="connsiteX652" fmla="*/ 6956311 w 7467599"/>
              <a:gd name="connsiteY652" fmla="*/ 1239730 h 6858000"/>
              <a:gd name="connsiteX653" fmla="*/ 6780946 w 7467599"/>
              <a:gd name="connsiteY653" fmla="*/ 1352837 h 6858000"/>
              <a:gd name="connsiteX654" fmla="*/ 6856561 w 7467599"/>
              <a:gd name="connsiteY654" fmla="*/ 1321759 h 6858000"/>
              <a:gd name="connsiteX655" fmla="*/ 6929833 w 7467599"/>
              <a:gd name="connsiteY655" fmla="*/ 1291618 h 6858000"/>
              <a:gd name="connsiteX656" fmla="*/ 7142873 w 7467599"/>
              <a:gd name="connsiteY656" fmla="*/ 1160983 h 6858000"/>
              <a:gd name="connsiteX657" fmla="*/ 7361634 w 7467599"/>
              <a:gd name="connsiteY657" fmla="*/ 986418 h 6858000"/>
              <a:gd name="connsiteX658" fmla="*/ 7465683 w 7467599"/>
              <a:gd name="connsiteY658" fmla="*/ 854709 h 6858000"/>
              <a:gd name="connsiteX659" fmla="*/ 780024 w 7467599"/>
              <a:gd name="connsiteY659" fmla="*/ 848067 h 6858000"/>
              <a:gd name="connsiteX660" fmla="*/ 244448 w 7467599"/>
              <a:gd name="connsiteY660" fmla="*/ 962318 h 6858000"/>
              <a:gd name="connsiteX661" fmla="*/ 379638 w 7467599"/>
              <a:gd name="connsiteY661" fmla="*/ 940634 h 6858000"/>
              <a:gd name="connsiteX662" fmla="*/ 531910 w 7467599"/>
              <a:gd name="connsiteY662" fmla="*/ 916490 h 6858000"/>
              <a:gd name="connsiteX663" fmla="*/ 652980 w 7467599"/>
              <a:gd name="connsiteY663" fmla="*/ 912671 h 6858000"/>
              <a:gd name="connsiteX664" fmla="*/ 735747 w 7467599"/>
              <a:gd name="connsiteY664" fmla="*/ 911442 h 6858000"/>
              <a:gd name="connsiteX665" fmla="*/ 924570 w 7467599"/>
              <a:gd name="connsiteY665" fmla="*/ 891331 h 6858000"/>
              <a:gd name="connsiteX666" fmla="*/ 1120406 w 7467599"/>
              <a:gd name="connsiteY666" fmla="*/ 870718 h 6858000"/>
              <a:gd name="connsiteX667" fmla="*/ 1138574 w 7467599"/>
              <a:gd name="connsiteY667" fmla="*/ 869756 h 6858000"/>
              <a:gd name="connsiteX668" fmla="*/ 1196486 w 7467599"/>
              <a:gd name="connsiteY668" fmla="*/ 865929 h 6858000"/>
              <a:gd name="connsiteX669" fmla="*/ 780024 w 7467599"/>
              <a:gd name="connsiteY669" fmla="*/ 848067 h 6858000"/>
              <a:gd name="connsiteX670" fmla="*/ 864626 w 7467599"/>
              <a:gd name="connsiteY670" fmla="*/ 798165 h 6858000"/>
              <a:gd name="connsiteX671" fmla="*/ 1363255 w 7467599"/>
              <a:gd name="connsiteY671" fmla="*/ 826703 h 6858000"/>
              <a:gd name="connsiteX672" fmla="*/ 1334316 w 7467599"/>
              <a:gd name="connsiteY672" fmla="*/ 865992 h 6858000"/>
              <a:gd name="connsiteX673" fmla="*/ 249752 w 7467599"/>
              <a:gd name="connsiteY673" fmla="*/ 1045456 h 6858000"/>
              <a:gd name="connsiteX674" fmla="*/ 903434 w 7467599"/>
              <a:gd name="connsiteY674" fmla="*/ 1472077 h 6858000"/>
              <a:gd name="connsiteX675" fmla="*/ 905416 w 7467599"/>
              <a:gd name="connsiteY675" fmla="*/ 1471412 h 6858000"/>
              <a:gd name="connsiteX676" fmla="*/ 909723 w 7467599"/>
              <a:gd name="connsiteY676" fmla="*/ 1470572 h 6858000"/>
              <a:gd name="connsiteX677" fmla="*/ 1031431 w 7467599"/>
              <a:gd name="connsiteY677" fmla="*/ 1383886 h 6858000"/>
              <a:gd name="connsiteX678" fmla="*/ 1289785 w 7467599"/>
              <a:gd name="connsiteY678" fmla="*/ 1279799 h 6858000"/>
              <a:gd name="connsiteX679" fmla="*/ 2177218 w 7467599"/>
              <a:gd name="connsiteY679" fmla="*/ 1047874 h 6858000"/>
              <a:gd name="connsiteX680" fmla="*/ 2207165 w 7467599"/>
              <a:gd name="connsiteY680" fmla="*/ 1062034 h 6858000"/>
              <a:gd name="connsiteX681" fmla="*/ 1066581 w 7467599"/>
              <a:gd name="connsiteY681" fmla="*/ 1561380 h 6858000"/>
              <a:gd name="connsiteX682" fmla="*/ 1464570 w 7467599"/>
              <a:gd name="connsiteY682" fmla="*/ 1755168 h 6858000"/>
              <a:gd name="connsiteX683" fmla="*/ 1478045 w 7467599"/>
              <a:gd name="connsiteY683" fmla="*/ 1752268 h 6858000"/>
              <a:gd name="connsiteX684" fmla="*/ 2455159 w 7467599"/>
              <a:gd name="connsiteY684" fmla="*/ 1467551 h 6858000"/>
              <a:gd name="connsiteX685" fmla="*/ 2434329 w 7467599"/>
              <a:gd name="connsiteY685" fmla="*/ 1507835 h 6858000"/>
              <a:gd name="connsiteX686" fmla="*/ 1602558 w 7467599"/>
              <a:gd name="connsiteY686" fmla="*/ 1817686 h 6858000"/>
              <a:gd name="connsiteX687" fmla="*/ 1813032 w 7467599"/>
              <a:gd name="connsiteY687" fmla="*/ 1907790 h 6858000"/>
              <a:gd name="connsiteX688" fmla="*/ 1825820 w 7467599"/>
              <a:gd name="connsiteY688" fmla="*/ 1910729 h 6858000"/>
              <a:gd name="connsiteX689" fmla="*/ 2240037 w 7467599"/>
              <a:gd name="connsiteY689" fmla="*/ 2209505 h 6858000"/>
              <a:gd name="connsiteX690" fmla="*/ 2643461 w 7467599"/>
              <a:gd name="connsiteY690" fmla="*/ 2806833 h 6858000"/>
              <a:gd name="connsiteX691" fmla="*/ 2639928 w 7467599"/>
              <a:gd name="connsiteY691" fmla="*/ 2826907 h 6858000"/>
              <a:gd name="connsiteX692" fmla="*/ 2566144 w 7467599"/>
              <a:gd name="connsiteY692" fmla="*/ 2850663 h 6858000"/>
              <a:gd name="connsiteX693" fmla="*/ 1747635 w 7467599"/>
              <a:gd name="connsiteY693" fmla="*/ 1959003 h 6858000"/>
              <a:gd name="connsiteX694" fmla="*/ 1068496 w 7467599"/>
              <a:gd name="connsiteY694" fmla="*/ 1647747 h 6858000"/>
              <a:gd name="connsiteX695" fmla="*/ 1118350 w 7467599"/>
              <a:gd name="connsiteY695" fmla="*/ 1816112 h 6858000"/>
              <a:gd name="connsiteX696" fmla="*/ 1123023 w 7467599"/>
              <a:gd name="connsiteY696" fmla="*/ 1815776 h 6858000"/>
              <a:gd name="connsiteX697" fmla="*/ 1675420 w 7467599"/>
              <a:gd name="connsiteY697" fmla="*/ 2344799 h 6858000"/>
              <a:gd name="connsiteX698" fmla="*/ 1598831 w 7467599"/>
              <a:gd name="connsiteY698" fmla="*/ 2389634 h 6858000"/>
              <a:gd name="connsiteX699" fmla="*/ 1218557 w 7467599"/>
              <a:gd name="connsiteY699" fmla="*/ 2077708 h 6858000"/>
              <a:gd name="connsiteX700" fmla="*/ 1197158 w 7467599"/>
              <a:gd name="connsiteY700" fmla="*/ 2378596 h 6858000"/>
              <a:gd name="connsiteX701" fmla="*/ 1093250 w 7467599"/>
              <a:gd name="connsiteY701" fmla="*/ 3023919 h 6858000"/>
              <a:gd name="connsiteX702" fmla="*/ 1005233 w 7467599"/>
              <a:gd name="connsiteY702" fmla="*/ 3051849 h 6858000"/>
              <a:gd name="connsiteX703" fmla="*/ 886617 w 7467599"/>
              <a:gd name="connsiteY703" fmla="*/ 2316769 h 6858000"/>
              <a:gd name="connsiteX704" fmla="*/ 963207 w 7467599"/>
              <a:gd name="connsiteY704" fmla="*/ 2039972 h 6858000"/>
              <a:gd name="connsiteX705" fmla="*/ 933153 w 7467599"/>
              <a:gd name="connsiteY705" fmla="*/ 1576445 h 6858000"/>
              <a:gd name="connsiteX706" fmla="*/ 426074 w 7467599"/>
              <a:gd name="connsiteY706" fmla="*/ 1274012 h 6858000"/>
              <a:gd name="connsiteX707" fmla="*/ 624741 w 7467599"/>
              <a:gd name="connsiteY707" fmla="*/ 2204405 h 6858000"/>
              <a:gd name="connsiteX708" fmla="*/ 537813 w 7467599"/>
              <a:gd name="connsiteY708" fmla="*/ 2233836 h 6858000"/>
              <a:gd name="connsiteX709" fmla="*/ 257138 w 7467599"/>
              <a:gd name="connsiteY709" fmla="*/ 1542201 h 6858000"/>
              <a:gd name="connsiteX710" fmla="*/ 234060 w 7467599"/>
              <a:gd name="connsiteY710" fmla="*/ 1136957 h 6858000"/>
              <a:gd name="connsiteX711" fmla="*/ 80064 w 7467599"/>
              <a:gd name="connsiteY711" fmla="*/ 1017843 h 6858000"/>
              <a:gd name="connsiteX712" fmla="*/ 0 w 7467599"/>
              <a:gd name="connsiteY712" fmla="*/ 950118 h 6858000"/>
              <a:gd name="connsiteX713" fmla="*/ 0 w 7467599"/>
              <a:gd name="connsiteY713" fmla="*/ 833497 h 6858000"/>
              <a:gd name="connsiteX714" fmla="*/ 146566 w 7467599"/>
              <a:gd name="connsiteY714" fmla="*/ 963061 h 6858000"/>
              <a:gd name="connsiteX715" fmla="*/ 165246 w 7467599"/>
              <a:gd name="connsiteY715" fmla="*/ 957147 h 6858000"/>
              <a:gd name="connsiteX716" fmla="*/ 698103 w 7467599"/>
              <a:gd name="connsiteY716" fmla="*/ 805191 h 6858000"/>
              <a:gd name="connsiteX717" fmla="*/ 864626 w 7467599"/>
              <a:gd name="connsiteY717" fmla="*/ 798165 h 6858000"/>
              <a:gd name="connsiteX718" fmla="*/ 4199703 w 7467599"/>
              <a:gd name="connsiteY718" fmla="*/ 777000 h 6858000"/>
              <a:gd name="connsiteX719" fmla="*/ 4197598 w 7467599"/>
              <a:gd name="connsiteY719" fmla="*/ 794136 h 6858000"/>
              <a:gd name="connsiteX720" fmla="*/ 4191665 w 7467599"/>
              <a:gd name="connsiteY720" fmla="*/ 843129 h 6858000"/>
              <a:gd name="connsiteX721" fmla="*/ 4185451 w 7467599"/>
              <a:gd name="connsiteY721" fmla="*/ 1005313 h 6858000"/>
              <a:gd name="connsiteX722" fmla="*/ 4212581 w 7467599"/>
              <a:gd name="connsiteY722" fmla="*/ 1614896 h 6858000"/>
              <a:gd name="connsiteX723" fmla="*/ 4215305 w 7467599"/>
              <a:gd name="connsiteY723" fmla="*/ 1632791 h 6858000"/>
              <a:gd name="connsiteX724" fmla="*/ 4222290 w 7467599"/>
              <a:gd name="connsiteY724" fmla="*/ 1680170 h 6858000"/>
              <a:gd name="connsiteX725" fmla="*/ 4223242 w 7467599"/>
              <a:gd name="connsiteY725" fmla="*/ 1649028 h 6858000"/>
              <a:gd name="connsiteX726" fmla="*/ 4207286 w 7467599"/>
              <a:gd name="connsiteY726" fmla="*/ 871628 h 6858000"/>
              <a:gd name="connsiteX727" fmla="*/ 4205403 w 7467599"/>
              <a:gd name="connsiteY727" fmla="*/ 850229 h 6858000"/>
              <a:gd name="connsiteX728" fmla="*/ 4199703 w 7467599"/>
              <a:gd name="connsiteY728" fmla="*/ 777000 h 6858000"/>
              <a:gd name="connsiteX729" fmla="*/ 4226818 w 7467599"/>
              <a:gd name="connsiteY729" fmla="*/ 764662 h 6858000"/>
              <a:gd name="connsiteX730" fmla="*/ 4232869 w 7467599"/>
              <a:gd name="connsiteY730" fmla="*/ 847698 h 6858000"/>
              <a:gd name="connsiteX731" fmla="*/ 4234752 w 7467599"/>
              <a:gd name="connsiteY731" fmla="*/ 869097 h 6858000"/>
              <a:gd name="connsiteX732" fmla="*/ 4251680 w 7467599"/>
              <a:gd name="connsiteY732" fmla="*/ 1619865 h 6858000"/>
              <a:gd name="connsiteX733" fmla="*/ 4226818 w 7467599"/>
              <a:gd name="connsiteY733" fmla="*/ 764662 h 6858000"/>
              <a:gd name="connsiteX734" fmla="*/ 4173680 w 7467599"/>
              <a:gd name="connsiteY734" fmla="*/ 630137 h 6858000"/>
              <a:gd name="connsiteX735" fmla="*/ 4185694 w 7467599"/>
              <a:gd name="connsiteY735" fmla="*/ 1626691 h 6858000"/>
              <a:gd name="connsiteX736" fmla="*/ 4184421 w 7467599"/>
              <a:gd name="connsiteY736" fmla="*/ 1619067 h 6858000"/>
              <a:gd name="connsiteX737" fmla="*/ 4157268 w 7467599"/>
              <a:gd name="connsiteY737" fmla="*/ 1004967 h 6858000"/>
              <a:gd name="connsiteX738" fmla="*/ 4163864 w 7467599"/>
              <a:gd name="connsiteY738" fmla="*/ 840369 h 6858000"/>
              <a:gd name="connsiteX739" fmla="*/ 4170028 w 7467599"/>
              <a:gd name="connsiteY739" fmla="*/ 790831 h 6858000"/>
              <a:gd name="connsiteX740" fmla="*/ 4173680 w 7467599"/>
              <a:gd name="connsiteY740" fmla="*/ 630137 h 6858000"/>
              <a:gd name="connsiteX741" fmla="*/ 6766995 w 7467599"/>
              <a:gd name="connsiteY741" fmla="*/ 623931 h 6858000"/>
              <a:gd name="connsiteX742" fmla="*/ 6688928 w 7467599"/>
              <a:gd name="connsiteY742" fmla="*/ 662344 h 6858000"/>
              <a:gd name="connsiteX743" fmla="*/ 6242146 w 7467599"/>
              <a:gd name="connsiteY743" fmla="*/ 818916 h 6858000"/>
              <a:gd name="connsiteX744" fmla="*/ 5774482 w 7467599"/>
              <a:gd name="connsiteY744" fmla="*/ 1111507 h 6858000"/>
              <a:gd name="connsiteX745" fmla="*/ 5946891 w 7467599"/>
              <a:gd name="connsiteY745" fmla="*/ 1035777 h 6858000"/>
              <a:gd name="connsiteX746" fmla="*/ 5961493 w 7467599"/>
              <a:gd name="connsiteY746" fmla="*/ 1027151 h 6858000"/>
              <a:gd name="connsiteX747" fmla="*/ 6379936 w 7467599"/>
              <a:gd name="connsiteY747" fmla="*/ 817377 h 6858000"/>
              <a:gd name="connsiteX748" fmla="*/ 6766995 w 7467599"/>
              <a:gd name="connsiteY748" fmla="*/ 623931 h 6858000"/>
              <a:gd name="connsiteX749" fmla="*/ 6054903 w 7467599"/>
              <a:gd name="connsiteY749" fmla="*/ 584486 h 6858000"/>
              <a:gd name="connsiteX750" fmla="*/ 5933977 w 7467599"/>
              <a:gd name="connsiteY750" fmla="*/ 772788 h 6858000"/>
              <a:gd name="connsiteX751" fmla="*/ 5751180 w 7467599"/>
              <a:gd name="connsiteY751" fmla="*/ 1070739 h 6858000"/>
              <a:gd name="connsiteX752" fmla="*/ 6010777 w 7467599"/>
              <a:gd name="connsiteY752" fmla="*/ 693281 h 6858000"/>
              <a:gd name="connsiteX753" fmla="*/ 5408087 w 7467599"/>
              <a:gd name="connsiteY753" fmla="*/ 518596 h 6858000"/>
              <a:gd name="connsiteX754" fmla="*/ 5155064 w 7467599"/>
              <a:gd name="connsiteY754" fmla="*/ 567273 h 6858000"/>
              <a:gd name="connsiteX755" fmla="*/ 4639842 w 7467599"/>
              <a:gd name="connsiteY755" fmla="*/ 809468 h 6858000"/>
              <a:gd name="connsiteX756" fmla="*/ 4642254 w 7467599"/>
              <a:gd name="connsiteY756" fmla="*/ 809848 h 6858000"/>
              <a:gd name="connsiteX757" fmla="*/ 5189832 w 7467599"/>
              <a:gd name="connsiteY757" fmla="*/ 596159 h 6858000"/>
              <a:gd name="connsiteX758" fmla="*/ 5540123 w 7467599"/>
              <a:gd name="connsiteY758" fmla="*/ 501747 h 6858000"/>
              <a:gd name="connsiteX759" fmla="*/ 5198436 w 7467599"/>
              <a:gd name="connsiteY759" fmla="*/ 622979 h 6858000"/>
              <a:gd name="connsiteX760" fmla="*/ 4692507 w 7467599"/>
              <a:gd name="connsiteY760" fmla="*/ 818889 h 6858000"/>
              <a:gd name="connsiteX761" fmla="*/ 4693833 w 7467599"/>
              <a:gd name="connsiteY761" fmla="*/ 818810 h 6858000"/>
              <a:gd name="connsiteX762" fmla="*/ 5540123 w 7467599"/>
              <a:gd name="connsiteY762" fmla="*/ 501747 h 6858000"/>
              <a:gd name="connsiteX763" fmla="*/ 6078298 w 7467599"/>
              <a:gd name="connsiteY763" fmla="*/ 488163 h 6858000"/>
              <a:gd name="connsiteX764" fmla="*/ 5894338 w 7467599"/>
              <a:gd name="connsiteY764" fmla="*/ 734118 h 6858000"/>
              <a:gd name="connsiteX765" fmla="*/ 5880179 w 7467599"/>
              <a:gd name="connsiteY765" fmla="*/ 753877 h 6858000"/>
              <a:gd name="connsiteX766" fmla="*/ 5805242 w 7467599"/>
              <a:gd name="connsiteY766" fmla="*/ 867004 h 6858000"/>
              <a:gd name="connsiteX767" fmla="*/ 5737793 w 7467599"/>
              <a:gd name="connsiteY767" fmla="*/ 1035452 h 6858000"/>
              <a:gd name="connsiteX768" fmla="*/ 5910716 w 7467599"/>
              <a:gd name="connsiteY768" fmla="*/ 757788 h 6858000"/>
              <a:gd name="connsiteX769" fmla="*/ 6078298 w 7467599"/>
              <a:gd name="connsiteY769" fmla="*/ 488163 h 6858000"/>
              <a:gd name="connsiteX770" fmla="*/ 5634706 w 7467599"/>
              <a:gd name="connsiteY770" fmla="*/ 485136 h 6858000"/>
              <a:gd name="connsiteX771" fmla="*/ 4790707 w 7467599"/>
              <a:gd name="connsiteY771" fmla="*/ 825701 h 6858000"/>
              <a:gd name="connsiteX772" fmla="*/ 5634706 w 7467599"/>
              <a:gd name="connsiteY772" fmla="*/ 485136 h 6858000"/>
              <a:gd name="connsiteX773" fmla="*/ 7161688 w 7467599"/>
              <a:gd name="connsiteY773" fmla="*/ 483936 h 6858000"/>
              <a:gd name="connsiteX774" fmla="*/ 6898489 w 7467599"/>
              <a:gd name="connsiteY774" fmla="*/ 661575 h 6858000"/>
              <a:gd name="connsiteX775" fmla="*/ 6314239 w 7467599"/>
              <a:gd name="connsiteY775" fmla="*/ 996875 h 6858000"/>
              <a:gd name="connsiteX776" fmla="*/ 5836909 w 7467599"/>
              <a:gd name="connsiteY776" fmla="*/ 1145020 h 6858000"/>
              <a:gd name="connsiteX777" fmla="*/ 5950726 w 7467599"/>
              <a:gd name="connsiteY777" fmla="*/ 1163586 h 6858000"/>
              <a:gd name="connsiteX778" fmla="*/ 6395950 w 7467599"/>
              <a:gd name="connsiteY778" fmla="*/ 990907 h 6858000"/>
              <a:gd name="connsiteX779" fmla="*/ 6924105 w 7467599"/>
              <a:gd name="connsiteY779" fmla="*/ 680145 h 6858000"/>
              <a:gd name="connsiteX780" fmla="*/ 7161688 w 7467599"/>
              <a:gd name="connsiteY780" fmla="*/ 483936 h 6858000"/>
              <a:gd name="connsiteX781" fmla="*/ 6060143 w 7467599"/>
              <a:gd name="connsiteY781" fmla="*/ 465669 h 6858000"/>
              <a:gd name="connsiteX782" fmla="*/ 5702018 w 7467599"/>
              <a:gd name="connsiteY782" fmla="*/ 1062158 h 6858000"/>
              <a:gd name="connsiteX783" fmla="*/ 5747331 w 7467599"/>
              <a:gd name="connsiteY783" fmla="*/ 921679 h 6858000"/>
              <a:gd name="connsiteX784" fmla="*/ 5780423 w 7467599"/>
              <a:gd name="connsiteY784" fmla="*/ 852631 h 6858000"/>
              <a:gd name="connsiteX785" fmla="*/ 5857836 w 7467599"/>
              <a:gd name="connsiteY785" fmla="*/ 736692 h 6858000"/>
              <a:gd name="connsiteX786" fmla="*/ 5872000 w 7467599"/>
              <a:gd name="connsiteY786" fmla="*/ 716935 h 6858000"/>
              <a:gd name="connsiteX787" fmla="*/ 6060143 w 7467599"/>
              <a:gd name="connsiteY787" fmla="*/ 465669 h 6858000"/>
              <a:gd name="connsiteX788" fmla="*/ 7192093 w 7467599"/>
              <a:gd name="connsiteY788" fmla="*/ 422768 h 6858000"/>
              <a:gd name="connsiteX789" fmla="*/ 6978784 w 7467599"/>
              <a:gd name="connsiteY789" fmla="*/ 528178 h 6858000"/>
              <a:gd name="connsiteX790" fmla="*/ 6956354 w 7467599"/>
              <a:gd name="connsiteY790" fmla="*/ 543149 h 6858000"/>
              <a:gd name="connsiteX791" fmla="*/ 6392417 w 7467599"/>
              <a:gd name="connsiteY791" fmla="*/ 842623 h 6858000"/>
              <a:gd name="connsiteX792" fmla="*/ 5975763 w 7467599"/>
              <a:gd name="connsiteY792" fmla="*/ 1051220 h 6858000"/>
              <a:gd name="connsiteX793" fmla="*/ 5961169 w 7467599"/>
              <a:gd name="connsiteY793" fmla="*/ 1059849 h 6858000"/>
              <a:gd name="connsiteX794" fmla="*/ 5859887 w 7467599"/>
              <a:gd name="connsiteY794" fmla="*/ 1113543 h 6858000"/>
              <a:gd name="connsiteX795" fmla="*/ 6302297 w 7467599"/>
              <a:gd name="connsiteY795" fmla="*/ 971858 h 6858000"/>
              <a:gd name="connsiteX796" fmla="*/ 6883203 w 7467599"/>
              <a:gd name="connsiteY796" fmla="*/ 638368 h 6858000"/>
              <a:gd name="connsiteX797" fmla="*/ 7195051 w 7467599"/>
              <a:gd name="connsiteY797" fmla="*/ 423380 h 6858000"/>
              <a:gd name="connsiteX798" fmla="*/ 7192093 w 7467599"/>
              <a:gd name="connsiteY798" fmla="*/ 422768 h 6858000"/>
              <a:gd name="connsiteX799" fmla="*/ 3423767 w 7467599"/>
              <a:gd name="connsiteY799" fmla="*/ 416949 h 6858000"/>
              <a:gd name="connsiteX800" fmla="*/ 3137651 w 7467599"/>
              <a:gd name="connsiteY800" fmla="*/ 694330 h 6858000"/>
              <a:gd name="connsiteX801" fmla="*/ 3083601 w 7467599"/>
              <a:gd name="connsiteY801" fmla="*/ 759654 h 6858000"/>
              <a:gd name="connsiteX802" fmla="*/ 3570898 w 7467599"/>
              <a:gd name="connsiteY802" fmla="*/ 416143 h 6858000"/>
              <a:gd name="connsiteX803" fmla="*/ 3584723 w 7467599"/>
              <a:gd name="connsiteY803" fmla="*/ 534021 h 6858000"/>
              <a:gd name="connsiteX804" fmla="*/ 3568753 w 7467599"/>
              <a:gd name="connsiteY804" fmla="*/ 672115 h 6858000"/>
              <a:gd name="connsiteX805" fmla="*/ 3554698 w 7467599"/>
              <a:gd name="connsiteY805" fmla="*/ 769176 h 6858000"/>
              <a:gd name="connsiteX806" fmla="*/ 3584785 w 7467599"/>
              <a:gd name="connsiteY806" fmla="*/ 1060039 h 6858000"/>
              <a:gd name="connsiteX807" fmla="*/ 3686111 w 7467599"/>
              <a:gd name="connsiteY807" fmla="*/ 1511108 h 6858000"/>
              <a:gd name="connsiteX808" fmla="*/ 3627256 w 7467599"/>
              <a:gd name="connsiteY808" fmla="*/ 521768 h 6858000"/>
              <a:gd name="connsiteX809" fmla="*/ 3570898 w 7467599"/>
              <a:gd name="connsiteY809" fmla="*/ 416143 h 6858000"/>
              <a:gd name="connsiteX810" fmla="*/ 3542082 w 7467599"/>
              <a:gd name="connsiteY810" fmla="*/ 414244 h 6858000"/>
              <a:gd name="connsiteX811" fmla="*/ 3619024 w 7467599"/>
              <a:gd name="connsiteY811" fmla="*/ 1357811 h 6858000"/>
              <a:gd name="connsiteX812" fmla="*/ 3557713 w 7467599"/>
              <a:gd name="connsiteY812" fmla="*/ 1064671 h 6858000"/>
              <a:gd name="connsiteX813" fmla="*/ 3526897 w 7467599"/>
              <a:gd name="connsiteY813" fmla="*/ 766414 h 6858000"/>
              <a:gd name="connsiteX814" fmla="*/ 3541328 w 7467599"/>
              <a:gd name="connsiteY814" fmla="*/ 666939 h 6858000"/>
              <a:gd name="connsiteX815" fmla="*/ 3557093 w 7467599"/>
              <a:gd name="connsiteY815" fmla="*/ 533909 h 6858000"/>
              <a:gd name="connsiteX816" fmla="*/ 3542082 w 7467599"/>
              <a:gd name="connsiteY816" fmla="*/ 414244 h 6858000"/>
              <a:gd name="connsiteX817" fmla="*/ 3416401 w 7467599"/>
              <a:gd name="connsiteY817" fmla="*/ 388720 h 6858000"/>
              <a:gd name="connsiteX818" fmla="*/ 3135978 w 7467599"/>
              <a:gd name="connsiteY818" fmla="*/ 596411 h 6858000"/>
              <a:gd name="connsiteX819" fmla="*/ 3013287 w 7467599"/>
              <a:gd name="connsiteY819" fmla="*/ 790400 h 6858000"/>
              <a:gd name="connsiteX820" fmla="*/ 3002484 w 7467599"/>
              <a:gd name="connsiteY820" fmla="*/ 812869 h 6858000"/>
              <a:gd name="connsiteX821" fmla="*/ 3116089 w 7467599"/>
              <a:gd name="connsiteY821" fmla="*/ 676832 h 6858000"/>
              <a:gd name="connsiteX822" fmla="*/ 3416401 w 7467599"/>
              <a:gd name="connsiteY822" fmla="*/ 388720 h 6858000"/>
              <a:gd name="connsiteX823" fmla="*/ 1080985 w 7467599"/>
              <a:gd name="connsiteY823" fmla="*/ 239240 h 6858000"/>
              <a:gd name="connsiteX824" fmla="*/ 1012546 w 7467599"/>
              <a:gd name="connsiteY824" fmla="*/ 261367 h 6858000"/>
              <a:gd name="connsiteX825" fmla="*/ 702611 w 7467599"/>
              <a:gd name="connsiteY825" fmla="*/ 311272 h 6858000"/>
              <a:gd name="connsiteX826" fmla="*/ 423417 w 7467599"/>
              <a:gd name="connsiteY826" fmla="*/ 322112 h 6858000"/>
              <a:gd name="connsiteX827" fmla="*/ 336453 w 7467599"/>
              <a:gd name="connsiteY827" fmla="*/ 311882 h 6858000"/>
              <a:gd name="connsiteX828" fmla="*/ 221588 w 7467599"/>
              <a:gd name="connsiteY828" fmla="*/ 300516 h 6858000"/>
              <a:gd name="connsiteX829" fmla="*/ 686078 w 7467599"/>
              <a:gd name="connsiteY829" fmla="*/ 348434 h 6858000"/>
              <a:gd name="connsiteX830" fmla="*/ 1080985 w 7467599"/>
              <a:gd name="connsiteY830" fmla="*/ 239240 h 6858000"/>
              <a:gd name="connsiteX831" fmla="*/ 1180791 w 7467599"/>
              <a:gd name="connsiteY831" fmla="*/ 163079 h 6858000"/>
              <a:gd name="connsiteX832" fmla="*/ 1141254 w 7467599"/>
              <a:gd name="connsiteY832" fmla="*/ 171901 h 6858000"/>
              <a:gd name="connsiteX833" fmla="*/ 535339 w 7467599"/>
              <a:gd name="connsiteY833" fmla="*/ 257013 h 6858000"/>
              <a:gd name="connsiteX834" fmla="*/ 484065 w 7467599"/>
              <a:gd name="connsiteY834" fmla="*/ 257550 h 6858000"/>
              <a:gd name="connsiteX835" fmla="*/ 255803 w 7467599"/>
              <a:gd name="connsiteY835" fmla="*/ 271903 h 6858000"/>
              <a:gd name="connsiteX836" fmla="*/ 343667 w 7467599"/>
              <a:gd name="connsiteY836" fmla="*/ 282244 h 6858000"/>
              <a:gd name="connsiteX837" fmla="*/ 428830 w 7467599"/>
              <a:gd name="connsiteY837" fmla="*/ 292240 h 6858000"/>
              <a:gd name="connsiteX838" fmla="*/ 702090 w 7467599"/>
              <a:gd name="connsiteY838" fmla="*/ 281128 h 6858000"/>
              <a:gd name="connsiteX839" fmla="*/ 1006811 w 7467599"/>
              <a:gd name="connsiteY839" fmla="*/ 231951 h 6858000"/>
              <a:gd name="connsiteX840" fmla="*/ 1180791 w 7467599"/>
              <a:gd name="connsiteY840" fmla="*/ 163079 h 6858000"/>
              <a:gd name="connsiteX841" fmla="*/ 1220036 w 7467599"/>
              <a:gd name="connsiteY841" fmla="*/ 113829 h 6858000"/>
              <a:gd name="connsiteX842" fmla="*/ 1100631 w 7467599"/>
              <a:gd name="connsiteY842" fmla="*/ 146405 h 6858000"/>
              <a:gd name="connsiteX843" fmla="*/ 231198 w 7467599"/>
              <a:gd name="connsiteY843" fmla="*/ 247008 h 6858000"/>
              <a:gd name="connsiteX844" fmla="*/ 485703 w 7467599"/>
              <a:gd name="connsiteY844" fmla="*/ 228123 h 6858000"/>
              <a:gd name="connsiteX845" fmla="*/ 536614 w 7467599"/>
              <a:gd name="connsiteY845" fmla="*/ 227087 h 6858000"/>
              <a:gd name="connsiteX846" fmla="*/ 1136780 w 7467599"/>
              <a:gd name="connsiteY846" fmla="*/ 143093 h 6858000"/>
              <a:gd name="connsiteX847" fmla="*/ 1236851 w 7467599"/>
              <a:gd name="connsiteY847" fmla="*/ 114820 h 6858000"/>
              <a:gd name="connsiteX848" fmla="*/ 1220036 w 7467599"/>
              <a:gd name="connsiteY848" fmla="*/ 113829 h 6858000"/>
              <a:gd name="connsiteX849" fmla="*/ 1358387 w 7467599"/>
              <a:gd name="connsiteY849" fmla="*/ 64119 h 6858000"/>
              <a:gd name="connsiteX850" fmla="*/ 1375041 w 7467599"/>
              <a:gd name="connsiteY850" fmla="*/ 82568 h 6858000"/>
              <a:gd name="connsiteX851" fmla="*/ 79736 w 7467599"/>
              <a:gd name="connsiteY851" fmla="*/ 320931 h 6858000"/>
              <a:gd name="connsiteX852" fmla="*/ 0 w 7467599"/>
              <a:gd name="connsiteY852" fmla="*/ 330664 h 6858000"/>
              <a:gd name="connsiteX853" fmla="*/ 0 w 7467599"/>
              <a:gd name="connsiteY853" fmla="*/ 281632 h 6858000"/>
              <a:gd name="connsiteX854" fmla="*/ 59881 w 7467599"/>
              <a:gd name="connsiteY854" fmla="*/ 276561 h 6858000"/>
              <a:gd name="connsiteX855" fmla="*/ 77286 w 7467599"/>
              <a:gd name="connsiteY855" fmla="*/ 267764 h 6858000"/>
              <a:gd name="connsiteX856" fmla="*/ 1358387 w 7467599"/>
              <a:gd name="connsiteY856" fmla="*/ 64119 h 6858000"/>
              <a:gd name="connsiteX857" fmla="*/ 4371409 w 7467599"/>
              <a:gd name="connsiteY857" fmla="*/ 0 h 6858000"/>
              <a:gd name="connsiteX858" fmla="*/ 4491598 w 7467599"/>
              <a:gd name="connsiteY858" fmla="*/ 0 h 6858000"/>
              <a:gd name="connsiteX859" fmla="*/ 4526590 w 7467599"/>
              <a:gd name="connsiteY859" fmla="*/ 17650 h 6858000"/>
              <a:gd name="connsiteX860" fmla="*/ 4827392 w 7467599"/>
              <a:gd name="connsiteY860" fmla="*/ 69947 h 6858000"/>
              <a:gd name="connsiteX861" fmla="*/ 5487300 w 7467599"/>
              <a:gd name="connsiteY861" fmla="*/ 15192 h 6858000"/>
              <a:gd name="connsiteX862" fmla="*/ 4940613 w 7467599"/>
              <a:gd name="connsiteY862" fmla="*/ 41266 h 6858000"/>
              <a:gd name="connsiteX863" fmla="*/ 4658166 w 7467599"/>
              <a:gd name="connsiteY863" fmla="*/ 18583 h 6858000"/>
              <a:gd name="connsiteX864" fmla="*/ 4558758 w 7467599"/>
              <a:gd name="connsiteY864" fmla="*/ 0 h 6858000"/>
              <a:gd name="connsiteX865" fmla="*/ 4744865 w 7467599"/>
              <a:gd name="connsiteY865" fmla="*/ 0 h 6858000"/>
              <a:gd name="connsiteX866" fmla="*/ 4779716 w 7467599"/>
              <a:gd name="connsiteY866" fmla="*/ 4274 h 6858000"/>
              <a:gd name="connsiteX867" fmla="*/ 4942822 w 7467599"/>
              <a:gd name="connsiteY867" fmla="*/ 13232 h 6858000"/>
              <a:gd name="connsiteX868" fmla="*/ 5163302 w 7467599"/>
              <a:gd name="connsiteY868" fmla="*/ 12601 h 6858000"/>
              <a:gd name="connsiteX869" fmla="*/ 5364529 w 7467599"/>
              <a:gd name="connsiteY869" fmla="*/ 0 h 6858000"/>
              <a:gd name="connsiteX870" fmla="*/ 5819770 w 7467599"/>
              <a:gd name="connsiteY870" fmla="*/ 0 h 6858000"/>
              <a:gd name="connsiteX871" fmla="*/ 5667995 w 7467599"/>
              <a:gd name="connsiteY871" fmla="*/ 36772 h 6858000"/>
              <a:gd name="connsiteX872" fmla="*/ 4689402 w 7467599"/>
              <a:gd name="connsiteY872" fmla="*/ 131277 h 6858000"/>
              <a:gd name="connsiteX873" fmla="*/ 4450225 w 7467599"/>
              <a:gd name="connsiteY873" fmla="*/ 44983 h 6858000"/>
              <a:gd name="connsiteX874" fmla="*/ 3750597 w 7467599"/>
              <a:gd name="connsiteY874" fmla="*/ 0 h 6858000"/>
              <a:gd name="connsiteX875" fmla="*/ 3849101 w 7467599"/>
              <a:gd name="connsiteY875" fmla="*/ 0 h 6858000"/>
              <a:gd name="connsiteX876" fmla="*/ 3935138 w 7467599"/>
              <a:gd name="connsiteY876" fmla="*/ 117664 h 6858000"/>
              <a:gd name="connsiteX877" fmla="*/ 4524106 w 7467599"/>
              <a:gd name="connsiteY877" fmla="*/ 743734 h 6858000"/>
              <a:gd name="connsiteX878" fmla="*/ 4585056 w 7467599"/>
              <a:gd name="connsiteY878" fmla="*/ 795932 h 6858000"/>
              <a:gd name="connsiteX879" fmla="*/ 5061095 w 7467599"/>
              <a:gd name="connsiteY879" fmla="*/ 530713 h 6858000"/>
              <a:gd name="connsiteX880" fmla="*/ 5758427 w 7467599"/>
              <a:gd name="connsiteY880" fmla="*/ 399738 h 6858000"/>
              <a:gd name="connsiteX881" fmla="*/ 5743981 w 7467599"/>
              <a:gd name="connsiteY881" fmla="*/ 461219 h 6858000"/>
              <a:gd name="connsiteX882" fmla="*/ 4706389 w 7467599"/>
              <a:gd name="connsiteY882" fmla="*/ 895589 h 6858000"/>
              <a:gd name="connsiteX883" fmla="*/ 5295379 w 7467599"/>
              <a:gd name="connsiteY883" fmla="*/ 1298815 h 6858000"/>
              <a:gd name="connsiteX884" fmla="*/ 5647817 w 7467599"/>
              <a:gd name="connsiteY884" fmla="*/ 1146081 h 6858000"/>
              <a:gd name="connsiteX885" fmla="*/ 6172028 w 7467599"/>
              <a:gd name="connsiteY885" fmla="*/ 310883 h 6858000"/>
              <a:gd name="connsiteX886" fmla="*/ 6195334 w 7467599"/>
              <a:gd name="connsiteY886" fmla="*/ 318176 h 6858000"/>
              <a:gd name="connsiteX887" fmla="*/ 5912663 w 7467599"/>
              <a:gd name="connsiteY887" fmla="*/ 935661 h 6858000"/>
              <a:gd name="connsiteX888" fmla="*/ 5792594 w 7467599"/>
              <a:gd name="connsiteY888" fmla="*/ 1070245 h 6858000"/>
              <a:gd name="connsiteX889" fmla="*/ 6144434 w 7467599"/>
              <a:gd name="connsiteY889" fmla="*/ 815534 h 6858000"/>
              <a:gd name="connsiteX890" fmla="*/ 6980146 w 7467599"/>
              <a:gd name="connsiteY890" fmla="*/ 465665 h 6858000"/>
              <a:gd name="connsiteX891" fmla="*/ 7309161 w 7467599"/>
              <a:gd name="connsiteY891" fmla="*/ 350012 h 6858000"/>
              <a:gd name="connsiteX892" fmla="*/ 7301136 w 7467599"/>
              <a:gd name="connsiteY892" fmla="*/ 382666 h 6858000"/>
              <a:gd name="connsiteX893" fmla="*/ 6364248 w 7467599"/>
              <a:gd name="connsiteY893" fmla="*/ 1056676 h 6858000"/>
              <a:gd name="connsiteX894" fmla="*/ 5837199 w 7467599"/>
              <a:gd name="connsiteY894" fmla="*/ 1229477 h 6858000"/>
              <a:gd name="connsiteX895" fmla="*/ 5556396 w 7467599"/>
              <a:gd name="connsiteY895" fmla="*/ 1263181 h 6858000"/>
              <a:gd name="connsiteX896" fmla="*/ 5358975 w 7467599"/>
              <a:gd name="connsiteY896" fmla="*/ 1334114 h 6858000"/>
              <a:gd name="connsiteX897" fmla="*/ 6108181 w 7467599"/>
              <a:gd name="connsiteY897" fmla="*/ 1687356 h 6858000"/>
              <a:gd name="connsiteX898" fmla="*/ 6114862 w 7467599"/>
              <a:gd name="connsiteY898" fmla="*/ 1683743 h 6858000"/>
              <a:gd name="connsiteX899" fmla="*/ 6626509 w 7467599"/>
              <a:gd name="connsiteY899" fmla="*/ 1443899 h 6858000"/>
              <a:gd name="connsiteX900" fmla="*/ 6635945 w 7467599"/>
              <a:gd name="connsiteY900" fmla="*/ 1429225 h 6858000"/>
              <a:gd name="connsiteX901" fmla="*/ 7443179 w 7467599"/>
              <a:gd name="connsiteY901" fmla="*/ 789523 h 6858000"/>
              <a:gd name="connsiteX902" fmla="*/ 7467599 w 7467599"/>
              <a:gd name="connsiteY902" fmla="*/ 769876 h 6858000"/>
              <a:gd name="connsiteX903" fmla="*/ 7467599 w 7467599"/>
              <a:gd name="connsiteY903" fmla="*/ 802845 h 6858000"/>
              <a:gd name="connsiteX904" fmla="*/ 7449157 w 7467599"/>
              <a:gd name="connsiteY904" fmla="*/ 821317 h 6858000"/>
              <a:gd name="connsiteX905" fmla="*/ 7392997 w 7467599"/>
              <a:gd name="connsiteY905" fmla="*/ 877374 h 6858000"/>
              <a:gd name="connsiteX906" fmla="*/ 6748525 w 7467599"/>
              <a:gd name="connsiteY906" fmla="*/ 1344259 h 6858000"/>
              <a:gd name="connsiteX907" fmla="*/ 6942577 w 7467599"/>
              <a:gd name="connsiteY907" fmla="*/ 1215889 h 6858000"/>
              <a:gd name="connsiteX908" fmla="*/ 6982799 w 7467599"/>
              <a:gd name="connsiteY908" fmla="*/ 1192361 h 6858000"/>
              <a:gd name="connsiteX909" fmla="*/ 7420236 w 7467599"/>
              <a:gd name="connsiteY909" fmla="*/ 858646 h 6858000"/>
              <a:gd name="connsiteX910" fmla="*/ 7467599 w 7467599"/>
              <a:gd name="connsiteY910" fmla="*/ 810414 h 6858000"/>
              <a:gd name="connsiteX911" fmla="*/ 7467599 w 7467599"/>
              <a:gd name="connsiteY911" fmla="*/ 916439 h 6858000"/>
              <a:gd name="connsiteX912" fmla="*/ 7426229 w 7467599"/>
              <a:gd name="connsiteY912" fmla="*/ 982925 h 6858000"/>
              <a:gd name="connsiteX913" fmla="*/ 6665083 w 7467599"/>
              <a:gd name="connsiteY913" fmla="*/ 1469889 h 6858000"/>
              <a:gd name="connsiteX914" fmla="*/ 6199335 w 7467599"/>
              <a:gd name="connsiteY914" fmla="*/ 1721439 h 6858000"/>
              <a:gd name="connsiteX915" fmla="*/ 6367512 w 7467599"/>
              <a:gd name="connsiteY915" fmla="*/ 1780406 h 6858000"/>
              <a:gd name="connsiteX916" fmla="*/ 7046837 w 7467599"/>
              <a:gd name="connsiteY916" fmla="*/ 1944400 h 6858000"/>
              <a:gd name="connsiteX917" fmla="*/ 7058765 w 7467599"/>
              <a:gd name="connsiteY917" fmla="*/ 1931422 h 6858000"/>
              <a:gd name="connsiteX918" fmla="*/ 7407587 w 7467599"/>
              <a:gd name="connsiteY918" fmla="*/ 1574357 h 6858000"/>
              <a:gd name="connsiteX919" fmla="*/ 7467599 w 7467599"/>
              <a:gd name="connsiteY919" fmla="*/ 1537429 h 6858000"/>
              <a:gd name="connsiteX920" fmla="*/ 7467599 w 7467599"/>
              <a:gd name="connsiteY920" fmla="*/ 1589108 h 6858000"/>
              <a:gd name="connsiteX921" fmla="*/ 7387704 w 7467599"/>
              <a:gd name="connsiteY921" fmla="*/ 1640352 h 6858000"/>
              <a:gd name="connsiteX922" fmla="*/ 7124802 w 7467599"/>
              <a:gd name="connsiteY922" fmla="*/ 1900149 h 6858000"/>
              <a:gd name="connsiteX923" fmla="*/ 7221925 w 7467599"/>
              <a:gd name="connsiteY923" fmla="*/ 1822808 h 6858000"/>
              <a:gd name="connsiteX924" fmla="*/ 7331462 w 7467599"/>
              <a:gd name="connsiteY924" fmla="*/ 1735914 h 6858000"/>
              <a:gd name="connsiteX925" fmla="*/ 7426415 w 7467599"/>
              <a:gd name="connsiteY925" fmla="*/ 1678902 h 6858000"/>
              <a:gd name="connsiteX926" fmla="*/ 7467599 w 7467599"/>
              <a:gd name="connsiteY926" fmla="*/ 1655121 h 6858000"/>
              <a:gd name="connsiteX927" fmla="*/ 7467599 w 7467599"/>
              <a:gd name="connsiteY927" fmla="*/ 1686869 h 6858000"/>
              <a:gd name="connsiteX928" fmla="*/ 7439371 w 7467599"/>
              <a:gd name="connsiteY928" fmla="*/ 1703058 h 6858000"/>
              <a:gd name="connsiteX929" fmla="*/ 7346196 w 7467599"/>
              <a:gd name="connsiteY929" fmla="*/ 1758893 h 6858000"/>
              <a:gd name="connsiteX930" fmla="*/ 7239220 w 7467599"/>
              <a:gd name="connsiteY930" fmla="*/ 1844299 h 6858000"/>
              <a:gd name="connsiteX931" fmla="*/ 7162203 w 7467599"/>
              <a:gd name="connsiteY931" fmla="*/ 1907617 h 6858000"/>
              <a:gd name="connsiteX932" fmla="*/ 7429174 w 7467599"/>
              <a:gd name="connsiteY932" fmla="*/ 1786372 h 6858000"/>
              <a:gd name="connsiteX933" fmla="*/ 7467599 w 7467599"/>
              <a:gd name="connsiteY933" fmla="*/ 1759693 h 6858000"/>
              <a:gd name="connsiteX934" fmla="*/ 7467599 w 7467599"/>
              <a:gd name="connsiteY934" fmla="*/ 1809459 h 6858000"/>
              <a:gd name="connsiteX935" fmla="*/ 7396961 w 7467599"/>
              <a:gd name="connsiteY935" fmla="*/ 1857561 h 6858000"/>
              <a:gd name="connsiteX936" fmla="*/ 7171548 w 7467599"/>
              <a:gd name="connsiteY936" fmla="*/ 1963079 h 6858000"/>
              <a:gd name="connsiteX937" fmla="*/ 7467599 w 7467599"/>
              <a:gd name="connsiteY937" fmla="*/ 1990579 h 6858000"/>
              <a:gd name="connsiteX938" fmla="*/ 7467599 w 7467599"/>
              <a:gd name="connsiteY938" fmla="*/ 2065582 h 6858000"/>
              <a:gd name="connsiteX939" fmla="*/ 7429517 w 7467599"/>
              <a:gd name="connsiteY939" fmla="*/ 2063926 h 6858000"/>
              <a:gd name="connsiteX940" fmla="*/ 7467599 w 7467599"/>
              <a:gd name="connsiteY940" fmla="*/ 2085104 h 6858000"/>
              <a:gd name="connsiteX941" fmla="*/ 7467599 w 7467599"/>
              <a:gd name="connsiteY941" fmla="*/ 2178471 h 6858000"/>
              <a:gd name="connsiteX942" fmla="*/ 7360954 w 7467599"/>
              <a:gd name="connsiteY942" fmla="*/ 2122457 h 6858000"/>
              <a:gd name="connsiteX943" fmla="*/ 7467599 w 7467599"/>
              <a:gd name="connsiteY943" fmla="*/ 2196158 h 6858000"/>
              <a:gd name="connsiteX944" fmla="*/ 7467599 w 7467599"/>
              <a:gd name="connsiteY944" fmla="*/ 2230374 h 6858000"/>
              <a:gd name="connsiteX945" fmla="*/ 7316836 w 7467599"/>
              <a:gd name="connsiteY945" fmla="*/ 2126309 h 6858000"/>
              <a:gd name="connsiteX946" fmla="*/ 7450049 w 7467599"/>
              <a:gd name="connsiteY946" fmla="*/ 2262541 h 6858000"/>
              <a:gd name="connsiteX947" fmla="*/ 7467599 w 7467599"/>
              <a:gd name="connsiteY947" fmla="*/ 2275857 h 6858000"/>
              <a:gd name="connsiteX948" fmla="*/ 7467599 w 7467599"/>
              <a:gd name="connsiteY948" fmla="*/ 2377131 h 6858000"/>
              <a:gd name="connsiteX949" fmla="*/ 7431400 w 7467599"/>
              <a:gd name="connsiteY949" fmla="*/ 2349925 h 6858000"/>
              <a:gd name="connsiteX950" fmla="*/ 7205763 w 7467599"/>
              <a:gd name="connsiteY950" fmla="*/ 2041945 h 6858000"/>
              <a:gd name="connsiteX951" fmla="*/ 6837366 w 7467599"/>
              <a:gd name="connsiteY951" fmla="*/ 1984479 h 6858000"/>
              <a:gd name="connsiteX952" fmla="*/ 7263596 w 7467599"/>
              <a:gd name="connsiteY952" fmla="*/ 3153822 h 6858000"/>
              <a:gd name="connsiteX953" fmla="*/ 7202157 w 7467599"/>
              <a:gd name="connsiteY953" fmla="*/ 3203134 h 6858000"/>
              <a:gd name="connsiteX954" fmla="*/ 6716029 w 7467599"/>
              <a:gd name="connsiteY954" fmla="*/ 1973028 h 6858000"/>
              <a:gd name="connsiteX955" fmla="*/ 6722353 w 7467599"/>
              <a:gd name="connsiteY955" fmla="*/ 1959605 h 6858000"/>
              <a:gd name="connsiteX956" fmla="*/ 6326250 w 7467599"/>
              <a:gd name="connsiteY956" fmla="*/ 1850495 h 6858000"/>
              <a:gd name="connsiteX957" fmla="*/ 5665559 w 7467599"/>
              <a:gd name="connsiteY957" fmla="*/ 1586232 h 6858000"/>
              <a:gd name="connsiteX958" fmla="*/ 5776298 w 7467599"/>
              <a:gd name="connsiteY958" fmla="*/ 1913175 h 6858000"/>
              <a:gd name="connsiteX959" fmla="*/ 5783413 w 7467599"/>
              <a:gd name="connsiteY959" fmla="*/ 1920694 h 6858000"/>
              <a:gd name="connsiteX960" fmla="*/ 5794507 w 7467599"/>
              <a:gd name="connsiteY960" fmla="*/ 1911226 h 6858000"/>
              <a:gd name="connsiteX961" fmla="*/ 6534534 w 7467599"/>
              <a:gd name="connsiteY961" fmla="*/ 2442781 h 6858000"/>
              <a:gd name="connsiteX962" fmla="*/ 6487262 w 7467599"/>
              <a:gd name="connsiteY962" fmla="*/ 2510325 h 6858000"/>
              <a:gd name="connsiteX963" fmla="*/ 5846894 w 7467599"/>
              <a:gd name="connsiteY963" fmla="*/ 2105302 h 6858000"/>
              <a:gd name="connsiteX964" fmla="*/ 5711336 w 7467599"/>
              <a:gd name="connsiteY964" fmla="*/ 2805672 h 6858000"/>
              <a:gd name="connsiteX965" fmla="*/ 5482430 w 7467599"/>
              <a:gd name="connsiteY965" fmla="*/ 3151701 h 6858000"/>
              <a:gd name="connsiteX966" fmla="*/ 5472081 w 7467599"/>
              <a:gd name="connsiteY966" fmla="*/ 3135084 h 6858000"/>
              <a:gd name="connsiteX967" fmla="*/ 5657481 w 7467599"/>
              <a:gd name="connsiteY967" fmla="*/ 2155807 h 6858000"/>
              <a:gd name="connsiteX968" fmla="*/ 5714859 w 7467599"/>
              <a:gd name="connsiteY968" fmla="*/ 1962486 h 6858000"/>
              <a:gd name="connsiteX969" fmla="*/ 5715008 w 7467599"/>
              <a:gd name="connsiteY969" fmla="*/ 1960615 h 6858000"/>
              <a:gd name="connsiteX970" fmla="*/ 5715514 w 7467599"/>
              <a:gd name="connsiteY970" fmla="*/ 1951821 h 6858000"/>
              <a:gd name="connsiteX971" fmla="*/ 5589840 w 7467599"/>
              <a:gd name="connsiteY971" fmla="*/ 1556749 h 6858000"/>
              <a:gd name="connsiteX972" fmla="*/ 5590660 w 7467599"/>
              <a:gd name="connsiteY972" fmla="*/ 1548729 h 6858000"/>
              <a:gd name="connsiteX973" fmla="*/ 4801757 w 7467599"/>
              <a:gd name="connsiteY973" fmla="*/ 1071804 h 6858000"/>
              <a:gd name="connsiteX974" fmla="*/ 5034288 w 7467599"/>
              <a:gd name="connsiteY974" fmla="*/ 1585512 h 6858000"/>
              <a:gd name="connsiteX975" fmla="*/ 5216991 w 7467599"/>
              <a:gd name="connsiteY975" fmla="*/ 2432858 h 6858000"/>
              <a:gd name="connsiteX976" fmla="*/ 5163323 w 7467599"/>
              <a:gd name="connsiteY976" fmla="*/ 2495762 h 6858000"/>
              <a:gd name="connsiteX977" fmla="*/ 4863045 w 7467599"/>
              <a:gd name="connsiteY977" fmla="*/ 1872898 h 6858000"/>
              <a:gd name="connsiteX978" fmla="*/ 4738409 w 7467599"/>
              <a:gd name="connsiteY978" fmla="*/ 1288346 h 6858000"/>
              <a:gd name="connsiteX979" fmla="*/ 4594174 w 7467599"/>
              <a:gd name="connsiteY979" fmla="*/ 1540820 h 6858000"/>
              <a:gd name="connsiteX980" fmla="*/ 4466689 w 7467599"/>
              <a:gd name="connsiteY980" fmla="*/ 1688355 h 6858000"/>
              <a:gd name="connsiteX981" fmla="*/ 4453356 w 7467599"/>
              <a:gd name="connsiteY981" fmla="*/ 1683354 h 6858000"/>
              <a:gd name="connsiteX982" fmla="*/ 4550464 w 7467599"/>
              <a:gd name="connsiteY982" fmla="*/ 1336896 h 6858000"/>
              <a:gd name="connsiteX983" fmla="*/ 4754248 w 7467599"/>
              <a:gd name="connsiteY983" fmla="*/ 1173376 h 6858000"/>
              <a:gd name="connsiteX984" fmla="*/ 4757880 w 7467599"/>
              <a:gd name="connsiteY984" fmla="*/ 1167830 h 6858000"/>
              <a:gd name="connsiteX985" fmla="*/ 4714236 w 7467599"/>
              <a:gd name="connsiteY985" fmla="*/ 1015438 h 6858000"/>
              <a:gd name="connsiteX986" fmla="*/ 4715057 w 7467599"/>
              <a:gd name="connsiteY986" fmla="*/ 1007420 h 6858000"/>
              <a:gd name="connsiteX987" fmla="*/ 4472704 w 7467599"/>
              <a:gd name="connsiteY987" fmla="*/ 808882 h 6858000"/>
              <a:gd name="connsiteX988" fmla="*/ 4249206 w 7467599"/>
              <a:gd name="connsiteY988" fmla="*/ 597733 h 6858000"/>
              <a:gd name="connsiteX989" fmla="*/ 4243111 w 7467599"/>
              <a:gd name="connsiteY989" fmla="*/ 1795211 h 6858000"/>
              <a:gd name="connsiteX990" fmla="*/ 4188125 w 7467599"/>
              <a:gd name="connsiteY990" fmla="*/ 1841464 h 6858000"/>
              <a:gd name="connsiteX991" fmla="*/ 4168990 w 7467599"/>
              <a:gd name="connsiteY991" fmla="*/ 572788 h 6858000"/>
              <a:gd name="connsiteX992" fmla="*/ 4178589 w 7467599"/>
              <a:gd name="connsiteY992" fmla="*/ 560750 h 6858000"/>
              <a:gd name="connsiteX993" fmla="*/ 4194701 w 7467599"/>
              <a:gd name="connsiteY993" fmla="*/ 542471 h 6858000"/>
              <a:gd name="connsiteX994" fmla="*/ 3937327 w 7467599"/>
              <a:gd name="connsiteY994" fmla="*/ 250903 h 6858000"/>
              <a:gd name="connsiteX995" fmla="*/ 3633357 w 7467599"/>
              <a:gd name="connsiteY995" fmla="*/ 0 h 6858000"/>
              <a:gd name="connsiteX996" fmla="*/ 3681091 w 7467599"/>
              <a:gd name="connsiteY996" fmla="*/ 0 h 6858000"/>
              <a:gd name="connsiteX997" fmla="*/ 3667682 w 7467599"/>
              <a:gd name="connsiteY997" fmla="*/ 30495 h 6858000"/>
              <a:gd name="connsiteX998" fmla="*/ 3615487 w 7467599"/>
              <a:gd name="connsiteY998" fmla="*/ 306259 h 6858000"/>
              <a:gd name="connsiteX999" fmla="*/ 3749446 w 7467599"/>
              <a:gd name="connsiteY999" fmla="*/ 727373 h 6858000"/>
              <a:gd name="connsiteX1000" fmla="*/ 3729680 w 7467599"/>
              <a:gd name="connsiteY1000" fmla="*/ 1611960 h 6858000"/>
              <a:gd name="connsiteX1001" fmla="*/ 3671599 w 7467599"/>
              <a:gd name="connsiteY1001" fmla="*/ 1663986 h 6858000"/>
              <a:gd name="connsiteX1002" fmla="*/ 3514480 w 7467599"/>
              <a:gd name="connsiteY1002" fmla="*/ 368438 h 6858000"/>
              <a:gd name="connsiteX1003" fmla="*/ 2943739 w 7467599"/>
              <a:gd name="connsiteY1003" fmla="*/ 942511 h 6858000"/>
              <a:gd name="connsiteX1004" fmla="*/ 2913452 w 7467599"/>
              <a:gd name="connsiteY1004" fmla="*/ 942567 h 6858000"/>
              <a:gd name="connsiteX1005" fmla="*/ 3185248 w 7467599"/>
              <a:gd name="connsiteY1005" fmla="*/ 489150 h 6858000"/>
              <a:gd name="connsiteX1006" fmla="*/ 3531781 w 7467599"/>
              <a:gd name="connsiteY1006" fmla="*/ 301724 h 6858000"/>
              <a:gd name="connsiteX1007" fmla="*/ 3531511 w 7467599"/>
              <a:gd name="connsiteY1007" fmla="*/ 276498 h 6858000"/>
              <a:gd name="connsiteX1008" fmla="*/ 3590824 w 7467599"/>
              <a:gd name="connsiteY1008" fmla="*/ 89075 h 6858000"/>
              <a:gd name="connsiteX1009" fmla="*/ 2772987 w 7467599"/>
              <a:gd name="connsiteY1009" fmla="*/ 0 h 6858000"/>
              <a:gd name="connsiteX1010" fmla="*/ 2836520 w 7467599"/>
              <a:gd name="connsiteY1010" fmla="*/ 0 h 6858000"/>
              <a:gd name="connsiteX1011" fmla="*/ 2822341 w 7467599"/>
              <a:gd name="connsiteY1011" fmla="*/ 68966 h 6858000"/>
              <a:gd name="connsiteX1012" fmla="*/ 2764452 w 7467599"/>
              <a:gd name="connsiteY1012" fmla="*/ 535687 h 6858000"/>
              <a:gd name="connsiteX1013" fmla="*/ 2805108 w 7467599"/>
              <a:gd name="connsiteY1013" fmla="*/ 380358 h 6858000"/>
              <a:gd name="connsiteX1014" fmla="*/ 2861538 w 7467599"/>
              <a:gd name="connsiteY1014" fmla="*/ 184712 h 6858000"/>
              <a:gd name="connsiteX1015" fmla="*/ 2897391 w 7467599"/>
              <a:gd name="connsiteY1015" fmla="*/ 87864 h 6858000"/>
              <a:gd name="connsiteX1016" fmla="*/ 2929803 w 7467599"/>
              <a:gd name="connsiteY1016" fmla="*/ 0 h 6858000"/>
              <a:gd name="connsiteX1017" fmla="*/ 2959585 w 7467599"/>
              <a:gd name="connsiteY1017" fmla="*/ 0 h 6858000"/>
              <a:gd name="connsiteX1018" fmla="*/ 2923513 w 7467599"/>
              <a:gd name="connsiteY1018" fmla="*/ 97640 h 6858000"/>
              <a:gd name="connsiteX1019" fmla="*/ 2888123 w 7467599"/>
              <a:gd name="connsiteY1019" fmla="*/ 193392 h 6858000"/>
              <a:gd name="connsiteX1020" fmla="*/ 2832612 w 7467599"/>
              <a:gd name="connsiteY1020" fmla="*/ 386853 h 6858000"/>
              <a:gd name="connsiteX1021" fmla="*/ 2792885 w 7467599"/>
              <a:gd name="connsiteY1021" fmla="*/ 539999 h 6858000"/>
              <a:gd name="connsiteX1022" fmla="*/ 2979803 w 7467599"/>
              <a:gd name="connsiteY1022" fmla="*/ 152292 h 6858000"/>
              <a:gd name="connsiteX1023" fmla="*/ 3032574 w 7467599"/>
              <a:gd name="connsiteY1023" fmla="*/ 0 h 6858000"/>
              <a:gd name="connsiteX1024" fmla="*/ 3112928 w 7467599"/>
              <a:gd name="connsiteY1024" fmla="*/ 0 h 6858000"/>
              <a:gd name="connsiteX1025" fmla="*/ 3097359 w 7467599"/>
              <a:gd name="connsiteY1025" fmla="*/ 65656 h 6858000"/>
              <a:gd name="connsiteX1026" fmla="*/ 2764524 w 7467599"/>
              <a:gd name="connsiteY1026" fmla="*/ 763628 h 6858000"/>
              <a:gd name="connsiteX1027" fmla="*/ 2695598 w 7467599"/>
              <a:gd name="connsiteY1027" fmla="*/ 774360 h 6858000"/>
              <a:gd name="connsiteX1028" fmla="*/ 2763419 w 7467599"/>
              <a:gd name="connsiteY1028" fmla="*/ 374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Lst>
            <a:rect l="l" t="t" r="r" b="b"/>
            <a:pathLst>
              <a:path w="7467599" h="6858000">
                <a:moveTo>
                  <a:pt x="2667921" y="6658238"/>
                </a:moveTo>
                <a:cubicBezTo>
                  <a:pt x="2741849" y="6681109"/>
                  <a:pt x="2815305" y="6707100"/>
                  <a:pt x="2886936" y="6732821"/>
                </a:cubicBezTo>
                <a:cubicBezTo>
                  <a:pt x="2999088" y="6773078"/>
                  <a:pt x="3114265" y="6813801"/>
                  <a:pt x="3231361" y="6842006"/>
                </a:cubicBezTo>
                <a:cubicBezTo>
                  <a:pt x="3101492" y="6763794"/>
                  <a:pt x="2930759" y="6705586"/>
                  <a:pt x="2788054" y="6674734"/>
                </a:cubicBezTo>
                <a:close/>
                <a:moveTo>
                  <a:pt x="5203742" y="6515312"/>
                </a:moveTo>
                <a:lnTo>
                  <a:pt x="5029400" y="6525103"/>
                </a:lnTo>
                <a:cubicBezTo>
                  <a:pt x="4971893" y="6528458"/>
                  <a:pt x="4912568" y="6531530"/>
                  <a:pt x="4853626" y="6532104"/>
                </a:cubicBezTo>
                <a:cubicBezTo>
                  <a:pt x="4802145" y="6532538"/>
                  <a:pt x="4750441" y="6530381"/>
                  <a:pt x="4699941" y="6528403"/>
                </a:cubicBezTo>
                <a:cubicBezTo>
                  <a:pt x="4558842" y="6523421"/>
                  <a:pt x="4412805" y="6518329"/>
                  <a:pt x="4277506" y="6560369"/>
                </a:cubicBezTo>
                <a:cubicBezTo>
                  <a:pt x="4250163" y="6568983"/>
                  <a:pt x="4223743" y="6579668"/>
                  <a:pt x="4197737" y="6591702"/>
                </a:cubicBezTo>
                <a:cubicBezTo>
                  <a:pt x="4251994" y="6597451"/>
                  <a:pt x="4307232" y="6600803"/>
                  <a:pt x="4363149" y="6599765"/>
                </a:cubicBezTo>
                <a:cubicBezTo>
                  <a:pt x="4503995" y="6598297"/>
                  <a:pt x="4647411" y="6576077"/>
                  <a:pt x="4788074" y="6563693"/>
                </a:cubicBezTo>
                <a:cubicBezTo>
                  <a:pt x="4901658" y="6554204"/>
                  <a:pt x="5174285" y="6537707"/>
                  <a:pt x="5203742" y="6515312"/>
                </a:cubicBezTo>
                <a:close/>
                <a:moveTo>
                  <a:pt x="4626819" y="6459370"/>
                </a:moveTo>
                <a:cubicBezTo>
                  <a:pt x="4500999" y="6463303"/>
                  <a:pt x="4373877" y="6481291"/>
                  <a:pt x="4275355" y="6529929"/>
                </a:cubicBezTo>
                <a:cubicBezTo>
                  <a:pt x="4413682" y="6488352"/>
                  <a:pt x="4559718" y="6493450"/>
                  <a:pt x="4701429" y="6498517"/>
                </a:cubicBezTo>
                <a:cubicBezTo>
                  <a:pt x="4751919" y="6500495"/>
                  <a:pt x="4803722" y="6502029"/>
                  <a:pt x="4853906" y="6502035"/>
                </a:cubicBezTo>
                <a:cubicBezTo>
                  <a:pt x="4912139" y="6501999"/>
                  <a:pt x="4970958" y="6498204"/>
                  <a:pt x="5028370" y="6495471"/>
                </a:cubicBezTo>
                <a:lnTo>
                  <a:pt x="5128378" y="6489665"/>
                </a:lnTo>
                <a:cubicBezTo>
                  <a:pt x="5091357" y="6484629"/>
                  <a:pt x="5039623" y="6478620"/>
                  <a:pt x="4970461" y="6473140"/>
                </a:cubicBezTo>
                <a:cubicBezTo>
                  <a:pt x="4877152" y="6465560"/>
                  <a:pt x="4752637" y="6455438"/>
                  <a:pt x="4626819" y="6459370"/>
                </a:cubicBezTo>
                <a:close/>
                <a:moveTo>
                  <a:pt x="2530214" y="5911918"/>
                </a:moveTo>
                <a:cubicBezTo>
                  <a:pt x="2550244" y="5934852"/>
                  <a:pt x="2569661" y="5957691"/>
                  <a:pt x="2588188" y="5982309"/>
                </a:cubicBezTo>
                <a:cubicBezTo>
                  <a:pt x="2689352" y="6114421"/>
                  <a:pt x="2759540" y="6266763"/>
                  <a:pt x="2856495" y="6402069"/>
                </a:cubicBezTo>
                <a:cubicBezTo>
                  <a:pt x="2970768" y="6561808"/>
                  <a:pt x="3124802" y="6676399"/>
                  <a:pt x="3266461" y="6807025"/>
                </a:cubicBezTo>
                <a:cubicBezTo>
                  <a:pt x="3238302" y="6748256"/>
                  <a:pt x="3192772" y="6697712"/>
                  <a:pt x="3147563" y="6649139"/>
                </a:cubicBezTo>
                <a:lnTo>
                  <a:pt x="3135273" y="6636358"/>
                </a:lnTo>
                <a:cubicBezTo>
                  <a:pt x="3024129" y="6516822"/>
                  <a:pt x="2920859" y="6386311"/>
                  <a:pt x="2820649" y="6260110"/>
                </a:cubicBezTo>
                <a:cubicBezTo>
                  <a:pt x="2728366" y="6142819"/>
                  <a:pt x="2632641" y="6023723"/>
                  <a:pt x="2530214" y="5911918"/>
                </a:cubicBezTo>
                <a:close/>
                <a:moveTo>
                  <a:pt x="4354454" y="5884754"/>
                </a:moveTo>
                <a:cubicBezTo>
                  <a:pt x="4218233" y="6070158"/>
                  <a:pt x="4063531" y="6315508"/>
                  <a:pt x="4100787" y="6496752"/>
                </a:cubicBezTo>
                <a:cubicBezTo>
                  <a:pt x="4147317" y="6270055"/>
                  <a:pt x="4250830" y="6063621"/>
                  <a:pt x="4354454" y="5884754"/>
                </a:cubicBezTo>
                <a:close/>
                <a:moveTo>
                  <a:pt x="4389404" y="5883072"/>
                </a:moveTo>
                <a:cubicBezTo>
                  <a:pt x="4285369" y="6060592"/>
                  <a:pt x="4179243" y="6267900"/>
                  <a:pt x="4130799" y="6494950"/>
                </a:cubicBezTo>
                <a:cubicBezTo>
                  <a:pt x="4247398" y="6300136"/>
                  <a:pt x="4345144" y="6103069"/>
                  <a:pt x="4389404" y="5883072"/>
                </a:cubicBezTo>
                <a:close/>
                <a:moveTo>
                  <a:pt x="4399539" y="5825040"/>
                </a:moveTo>
                <a:cubicBezTo>
                  <a:pt x="4398741" y="5826205"/>
                  <a:pt x="4397946" y="5827360"/>
                  <a:pt x="4396445" y="5829053"/>
                </a:cubicBezTo>
                <a:lnTo>
                  <a:pt x="4398866" y="5829425"/>
                </a:lnTo>
                <a:close/>
                <a:moveTo>
                  <a:pt x="815031" y="5642928"/>
                </a:moveTo>
                <a:cubicBezTo>
                  <a:pt x="819903" y="5659969"/>
                  <a:pt x="825263" y="5677449"/>
                  <a:pt x="831061" y="5694454"/>
                </a:cubicBezTo>
                <a:cubicBezTo>
                  <a:pt x="906721" y="5909386"/>
                  <a:pt x="1006818" y="6118228"/>
                  <a:pt x="1103869" y="6320663"/>
                </a:cubicBezTo>
                <a:cubicBezTo>
                  <a:pt x="1144006" y="6404290"/>
                  <a:pt x="1184181" y="6488842"/>
                  <a:pt x="1223015" y="6574846"/>
                </a:cubicBezTo>
                <a:cubicBezTo>
                  <a:pt x="1170273" y="6327329"/>
                  <a:pt x="1068617" y="5718484"/>
                  <a:pt x="815031" y="5642928"/>
                </a:cubicBezTo>
                <a:close/>
                <a:moveTo>
                  <a:pt x="5373323" y="5591852"/>
                </a:moveTo>
                <a:cubicBezTo>
                  <a:pt x="5220281" y="5593954"/>
                  <a:pt x="5067313" y="5611746"/>
                  <a:pt x="4920847" y="5630119"/>
                </a:cubicBezTo>
                <a:cubicBezTo>
                  <a:pt x="4886326" y="5634568"/>
                  <a:pt x="4853055" y="5639754"/>
                  <a:pt x="4819457" y="5650510"/>
                </a:cubicBezTo>
                <a:cubicBezTo>
                  <a:pt x="4825662" y="5662642"/>
                  <a:pt x="4905356" y="5633895"/>
                  <a:pt x="4957247" y="5629828"/>
                </a:cubicBezTo>
                <a:cubicBezTo>
                  <a:pt x="5244940" y="5609845"/>
                  <a:pt x="5548288" y="5655720"/>
                  <a:pt x="5833445" y="5601337"/>
                </a:cubicBezTo>
                <a:cubicBezTo>
                  <a:pt x="5749532" y="5611321"/>
                  <a:pt x="5662236" y="5605065"/>
                  <a:pt x="5577303" y="5598847"/>
                </a:cubicBezTo>
                <a:cubicBezTo>
                  <a:pt x="5560135" y="5597562"/>
                  <a:pt x="5542970" y="5596280"/>
                  <a:pt x="5526152" y="5595539"/>
                </a:cubicBezTo>
                <a:cubicBezTo>
                  <a:pt x="5475358" y="5592194"/>
                  <a:pt x="5424336" y="5591152"/>
                  <a:pt x="5373323" y="5591852"/>
                </a:cubicBezTo>
                <a:close/>
                <a:moveTo>
                  <a:pt x="2291506" y="5541548"/>
                </a:moveTo>
                <a:cubicBezTo>
                  <a:pt x="2376495" y="5613517"/>
                  <a:pt x="2456985" y="5690562"/>
                  <a:pt x="2535245" y="5765985"/>
                </a:cubicBezTo>
                <a:cubicBezTo>
                  <a:pt x="2701512" y="5926010"/>
                  <a:pt x="2873766" y="6091445"/>
                  <a:pt x="3017082" y="6279980"/>
                </a:cubicBezTo>
                <a:cubicBezTo>
                  <a:pt x="3123239" y="6419905"/>
                  <a:pt x="3212671" y="6571994"/>
                  <a:pt x="3284540" y="6733560"/>
                </a:cubicBezTo>
                <a:cubicBezTo>
                  <a:pt x="3285554" y="6694639"/>
                  <a:pt x="3286147" y="6654374"/>
                  <a:pt x="3274833" y="6610993"/>
                </a:cubicBezTo>
                <a:cubicBezTo>
                  <a:pt x="3233739" y="6454784"/>
                  <a:pt x="3091101" y="6314397"/>
                  <a:pt x="2990753" y="6197148"/>
                </a:cubicBezTo>
                <a:cubicBezTo>
                  <a:pt x="2852174" y="6034314"/>
                  <a:pt x="2706674" y="5876188"/>
                  <a:pt x="2547499" y="5734551"/>
                </a:cubicBezTo>
                <a:cubicBezTo>
                  <a:pt x="2506008" y="5698079"/>
                  <a:pt x="2374409" y="5590772"/>
                  <a:pt x="2291506" y="5541548"/>
                </a:cubicBezTo>
                <a:close/>
                <a:moveTo>
                  <a:pt x="5494263" y="5525300"/>
                </a:moveTo>
                <a:cubicBezTo>
                  <a:pt x="5447354" y="5524070"/>
                  <a:pt x="5402062" y="5525064"/>
                  <a:pt x="5361753" y="5525937"/>
                </a:cubicBezTo>
                <a:cubicBezTo>
                  <a:pt x="5251237" y="5528402"/>
                  <a:pt x="5151940" y="5531370"/>
                  <a:pt x="5054213" y="5550189"/>
                </a:cubicBezTo>
                <a:cubicBezTo>
                  <a:pt x="4989616" y="5562376"/>
                  <a:pt x="4930093" y="5581286"/>
                  <a:pt x="4877302" y="5605852"/>
                </a:cubicBezTo>
                <a:cubicBezTo>
                  <a:pt x="4890584" y="5603489"/>
                  <a:pt x="4903655" y="5602024"/>
                  <a:pt x="4917283" y="5600203"/>
                </a:cubicBezTo>
                <a:cubicBezTo>
                  <a:pt x="5113674" y="5575001"/>
                  <a:pt x="5322324" y="5551921"/>
                  <a:pt x="5528398" y="5564971"/>
                </a:cubicBezTo>
                <a:lnTo>
                  <a:pt x="5579896" y="5568822"/>
                </a:lnTo>
                <a:cubicBezTo>
                  <a:pt x="5656530" y="5574228"/>
                  <a:pt x="5734960" y="5580014"/>
                  <a:pt x="5809544" y="5573703"/>
                </a:cubicBezTo>
                <a:cubicBezTo>
                  <a:pt x="5779977" y="5568851"/>
                  <a:pt x="5750820" y="5562210"/>
                  <a:pt x="5721660" y="5555562"/>
                </a:cubicBezTo>
                <a:cubicBezTo>
                  <a:pt x="5693402" y="5549116"/>
                  <a:pt x="5665144" y="5542665"/>
                  <a:pt x="5636476" y="5538004"/>
                </a:cubicBezTo>
                <a:cubicBezTo>
                  <a:pt x="5589700" y="5529982"/>
                  <a:pt x="5541173" y="5526529"/>
                  <a:pt x="5494263" y="5525300"/>
                </a:cubicBezTo>
                <a:close/>
                <a:moveTo>
                  <a:pt x="2222448" y="5523271"/>
                </a:moveTo>
                <a:cubicBezTo>
                  <a:pt x="2222256" y="5524520"/>
                  <a:pt x="2222159" y="5525151"/>
                  <a:pt x="2222571" y="5526491"/>
                </a:cubicBezTo>
                <a:cubicBezTo>
                  <a:pt x="2255689" y="5601397"/>
                  <a:pt x="2319024" y="5661082"/>
                  <a:pt x="2381426" y="5718700"/>
                </a:cubicBezTo>
                <a:lnTo>
                  <a:pt x="2402030" y="5737872"/>
                </a:lnTo>
                <a:cubicBezTo>
                  <a:pt x="2565212" y="5889736"/>
                  <a:pt x="2706427" y="6067705"/>
                  <a:pt x="2842868" y="6240461"/>
                </a:cubicBezTo>
                <a:cubicBezTo>
                  <a:pt x="2942475" y="6366562"/>
                  <a:pt x="3045232" y="6496348"/>
                  <a:pt x="3155869" y="6615176"/>
                </a:cubicBezTo>
                <a:lnTo>
                  <a:pt x="3168159" y="6627949"/>
                </a:lnTo>
                <a:cubicBezTo>
                  <a:pt x="3195286" y="6657095"/>
                  <a:pt x="3223016" y="6686334"/>
                  <a:pt x="3247242" y="6718236"/>
                </a:cubicBezTo>
                <a:cubicBezTo>
                  <a:pt x="3177782" y="6569208"/>
                  <a:pt x="3093386" y="6428779"/>
                  <a:pt x="2994958" y="6299011"/>
                </a:cubicBezTo>
                <a:cubicBezTo>
                  <a:pt x="2853269" y="6112005"/>
                  <a:pt x="2681527" y="5947293"/>
                  <a:pt x="2515769" y="5787985"/>
                </a:cubicBezTo>
                <a:cubicBezTo>
                  <a:pt x="2421774" y="5697975"/>
                  <a:pt x="2325652" y="5605722"/>
                  <a:pt x="2222448" y="5523271"/>
                </a:cubicBezTo>
                <a:close/>
                <a:moveTo>
                  <a:pt x="5380006" y="5458317"/>
                </a:moveTo>
                <a:cubicBezTo>
                  <a:pt x="5254387" y="5456650"/>
                  <a:pt x="5104220" y="5479881"/>
                  <a:pt x="4979974" y="5536349"/>
                </a:cubicBezTo>
                <a:cubicBezTo>
                  <a:pt x="5002586" y="5530319"/>
                  <a:pt x="5025194" y="5524291"/>
                  <a:pt x="5049403" y="5519543"/>
                </a:cubicBezTo>
                <a:cubicBezTo>
                  <a:pt x="5149479" y="5500749"/>
                  <a:pt x="5249884" y="5497081"/>
                  <a:pt x="5362204" y="5494992"/>
                </a:cubicBezTo>
                <a:cubicBezTo>
                  <a:pt x="5444271" y="5493085"/>
                  <a:pt x="5546627" y="5491236"/>
                  <a:pt x="5642875" y="5507848"/>
                </a:cubicBezTo>
                <a:cubicBezTo>
                  <a:pt x="5671890" y="5513052"/>
                  <a:pt x="5700701" y="5519151"/>
                  <a:pt x="5729861" y="5525798"/>
                </a:cubicBezTo>
                <a:cubicBezTo>
                  <a:pt x="5768922" y="5534530"/>
                  <a:pt x="5806741" y="5542536"/>
                  <a:pt x="5844822" y="5547311"/>
                </a:cubicBezTo>
                <a:cubicBezTo>
                  <a:pt x="5697835" y="5490328"/>
                  <a:pt x="5535654" y="5460700"/>
                  <a:pt x="5380006" y="5458317"/>
                </a:cubicBezTo>
                <a:close/>
                <a:moveTo>
                  <a:pt x="2137396" y="5419899"/>
                </a:moveTo>
                <a:cubicBezTo>
                  <a:pt x="2144608" y="5420845"/>
                  <a:pt x="2151958" y="5423413"/>
                  <a:pt x="2155193" y="5424547"/>
                </a:cubicBezTo>
                <a:cubicBezTo>
                  <a:pt x="2515160" y="5537402"/>
                  <a:pt x="2825191" y="5931521"/>
                  <a:pt x="3064627" y="6212316"/>
                </a:cubicBezTo>
                <a:cubicBezTo>
                  <a:pt x="3195881" y="6366340"/>
                  <a:pt x="3321608" y="6507973"/>
                  <a:pt x="3369199" y="6710671"/>
                </a:cubicBezTo>
                <a:cubicBezTo>
                  <a:pt x="3381956" y="6764837"/>
                  <a:pt x="3390818" y="6810078"/>
                  <a:pt x="3405024" y="6854298"/>
                </a:cubicBezTo>
                <a:lnTo>
                  <a:pt x="3406497" y="6857998"/>
                </a:lnTo>
                <a:lnTo>
                  <a:pt x="3174964" y="6857998"/>
                </a:lnTo>
                <a:lnTo>
                  <a:pt x="3036775" y="6816656"/>
                </a:lnTo>
                <a:cubicBezTo>
                  <a:pt x="2983213" y="6798833"/>
                  <a:pt x="2930219" y="6779815"/>
                  <a:pt x="2877679" y="6760867"/>
                </a:cubicBezTo>
                <a:cubicBezTo>
                  <a:pt x="2775438" y="6724697"/>
                  <a:pt x="2671467" y="6687609"/>
                  <a:pt x="2565461" y="6659827"/>
                </a:cubicBezTo>
                <a:cubicBezTo>
                  <a:pt x="2662320" y="6702866"/>
                  <a:pt x="2755516" y="6741496"/>
                  <a:pt x="2858010" y="6784122"/>
                </a:cubicBezTo>
                <a:lnTo>
                  <a:pt x="2881358" y="6793465"/>
                </a:lnTo>
                <a:cubicBezTo>
                  <a:pt x="2927955" y="6812785"/>
                  <a:pt x="2969999" y="6829482"/>
                  <a:pt x="3013509" y="6840638"/>
                </a:cubicBezTo>
                <a:lnTo>
                  <a:pt x="3102131" y="6857999"/>
                </a:lnTo>
                <a:lnTo>
                  <a:pt x="2971695" y="6857999"/>
                </a:lnTo>
                <a:lnTo>
                  <a:pt x="2869680" y="6821149"/>
                </a:lnTo>
                <a:lnTo>
                  <a:pt x="2846333" y="6811799"/>
                </a:lnTo>
                <a:lnTo>
                  <a:pt x="2547413" y="6684601"/>
                </a:lnTo>
                <a:cubicBezTo>
                  <a:pt x="2590611" y="6740237"/>
                  <a:pt x="2720659" y="6805183"/>
                  <a:pt x="2860831" y="6850060"/>
                </a:cubicBezTo>
                <a:lnTo>
                  <a:pt x="2889374" y="6857998"/>
                </a:lnTo>
                <a:lnTo>
                  <a:pt x="2797796" y="6857998"/>
                </a:lnTo>
                <a:lnTo>
                  <a:pt x="2686295" y="6803861"/>
                </a:lnTo>
                <a:cubicBezTo>
                  <a:pt x="2548377" y="6731418"/>
                  <a:pt x="2427624" y="6653264"/>
                  <a:pt x="2364272" y="6610396"/>
                </a:cubicBezTo>
                <a:cubicBezTo>
                  <a:pt x="2350801" y="6601287"/>
                  <a:pt x="2341288" y="6582532"/>
                  <a:pt x="2365787" y="6584365"/>
                </a:cubicBezTo>
                <a:cubicBezTo>
                  <a:pt x="2598186" y="6603983"/>
                  <a:pt x="2836635" y="6624528"/>
                  <a:pt x="3055645" y="6711283"/>
                </a:cubicBezTo>
                <a:cubicBezTo>
                  <a:pt x="3086570" y="6723712"/>
                  <a:pt x="3266792" y="6837187"/>
                  <a:pt x="3220556" y="6799347"/>
                </a:cubicBezTo>
                <a:cubicBezTo>
                  <a:pt x="3106177" y="6704934"/>
                  <a:pt x="2980770" y="6617800"/>
                  <a:pt x="2877427" y="6503934"/>
                </a:cubicBezTo>
                <a:cubicBezTo>
                  <a:pt x="2664948" y="6269558"/>
                  <a:pt x="2532695" y="5972523"/>
                  <a:pt x="2318372" y="5734011"/>
                </a:cubicBezTo>
                <a:cubicBezTo>
                  <a:pt x="2283411" y="5695337"/>
                  <a:pt x="2074976" y="5515396"/>
                  <a:pt x="2120434" y="5424988"/>
                </a:cubicBezTo>
                <a:cubicBezTo>
                  <a:pt x="2123111" y="5419632"/>
                  <a:pt x="2130185" y="5418954"/>
                  <a:pt x="2137396" y="5419899"/>
                </a:cubicBezTo>
                <a:close/>
                <a:moveTo>
                  <a:pt x="2702675" y="5142684"/>
                </a:moveTo>
                <a:cubicBezTo>
                  <a:pt x="2722201" y="5152725"/>
                  <a:pt x="2741721" y="5162767"/>
                  <a:pt x="2761562" y="5174783"/>
                </a:cubicBezTo>
                <a:cubicBezTo>
                  <a:pt x="2843059" y="5225071"/>
                  <a:pt x="2915371" y="5286770"/>
                  <a:pt x="2995009" y="5357281"/>
                </a:cubicBezTo>
                <a:cubicBezTo>
                  <a:pt x="3053434" y="5408518"/>
                  <a:pt x="3125974" y="5472816"/>
                  <a:pt x="3182762" y="5546863"/>
                </a:cubicBezTo>
                <a:cubicBezTo>
                  <a:pt x="3199759" y="5569331"/>
                  <a:pt x="3216056" y="5592330"/>
                  <a:pt x="3232255" y="5615961"/>
                </a:cubicBezTo>
                <a:cubicBezTo>
                  <a:pt x="3254063" y="5647485"/>
                  <a:pt x="3275456" y="5677676"/>
                  <a:pt x="3299044" y="5705642"/>
                </a:cubicBezTo>
                <a:cubicBezTo>
                  <a:pt x="3231999" y="5569150"/>
                  <a:pt x="3137330" y="5443166"/>
                  <a:pt x="3030255" y="5341546"/>
                </a:cubicBezTo>
                <a:cubicBezTo>
                  <a:pt x="2943680" y="5259722"/>
                  <a:pt x="2824483" y="5180582"/>
                  <a:pt x="2702675" y="5142684"/>
                </a:cubicBezTo>
                <a:close/>
                <a:moveTo>
                  <a:pt x="2587800" y="5128278"/>
                </a:moveTo>
                <a:cubicBezTo>
                  <a:pt x="2598534" y="5135049"/>
                  <a:pt x="2608563" y="5142350"/>
                  <a:pt x="2619202" y="5149746"/>
                </a:cubicBezTo>
                <a:cubicBezTo>
                  <a:pt x="2771865" y="5257079"/>
                  <a:pt x="2931756" y="5373847"/>
                  <a:pt x="3067358" y="5515717"/>
                </a:cubicBezTo>
                <a:lnTo>
                  <a:pt x="3100879" y="5551608"/>
                </a:lnTo>
                <a:cubicBezTo>
                  <a:pt x="3150962" y="5604773"/>
                  <a:pt x="3202062" y="5659374"/>
                  <a:pt x="3258009" y="5702551"/>
                </a:cubicBezTo>
                <a:cubicBezTo>
                  <a:pt x="3240408" y="5679989"/>
                  <a:pt x="3224207" y="5656366"/>
                  <a:pt x="3208007" y="5632736"/>
                </a:cubicBezTo>
                <a:cubicBezTo>
                  <a:pt x="3192311" y="5609836"/>
                  <a:pt x="3176619" y="5586930"/>
                  <a:pt x="3159526" y="5565087"/>
                </a:cubicBezTo>
                <a:cubicBezTo>
                  <a:pt x="3104263" y="5493188"/>
                  <a:pt x="3032745" y="5430331"/>
                  <a:pt x="2975431" y="5379904"/>
                </a:cubicBezTo>
                <a:cubicBezTo>
                  <a:pt x="2896816" y="5310828"/>
                  <a:pt x="2825715" y="5249322"/>
                  <a:pt x="2745839" y="5200559"/>
                </a:cubicBezTo>
                <a:cubicBezTo>
                  <a:pt x="2693197" y="5168141"/>
                  <a:pt x="2639913" y="5143956"/>
                  <a:pt x="2587800" y="5128278"/>
                </a:cubicBezTo>
                <a:close/>
                <a:moveTo>
                  <a:pt x="2519656" y="5124233"/>
                </a:moveTo>
                <a:cubicBezTo>
                  <a:pt x="2516431" y="5137197"/>
                  <a:pt x="2589909" y="5167040"/>
                  <a:pt x="2628634" y="5197318"/>
                </a:cubicBezTo>
                <a:cubicBezTo>
                  <a:pt x="2841726" y="5367091"/>
                  <a:pt x="3024738" y="5595671"/>
                  <a:pt x="3257477" y="5738345"/>
                </a:cubicBezTo>
                <a:cubicBezTo>
                  <a:pt x="3192737" y="5691903"/>
                  <a:pt x="3135746" y="5631267"/>
                  <a:pt x="3080379" y="5572174"/>
                </a:cubicBezTo>
                <a:cubicBezTo>
                  <a:pt x="3069205" y="5560210"/>
                  <a:pt x="3058032" y="5548247"/>
                  <a:pt x="3046763" y="5536908"/>
                </a:cubicBezTo>
                <a:cubicBezTo>
                  <a:pt x="2913390" y="5396658"/>
                  <a:pt x="2754519" y="5281329"/>
                  <a:pt x="2603064" y="5174181"/>
                </a:cubicBezTo>
                <a:cubicBezTo>
                  <a:pt x="2576219" y="5155330"/>
                  <a:pt x="2549785" y="5137825"/>
                  <a:pt x="2519656" y="5124233"/>
                </a:cubicBezTo>
                <a:close/>
                <a:moveTo>
                  <a:pt x="2408962" y="5050246"/>
                </a:moveTo>
                <a:cubicBezTo>
                  <a:pt x="2852748" y="5121491"/>
                  <a:pt x="3223314" y="5355125"/>
                  <a:pt x="3404286" y="5790959"/>
                </a:cubicBezTo>
                <a:cubicBezTo>
                  <a:pt x="3552164" y="5905246"/>
                  <a:pt x="3675852" y="6044012"/>
                  <a:pt x="3772601" y="6204913"/>
                </a:cubicBezTo>
                <a:cubicBezTo>
                  <a:pt x="3779174" y="6141856"/>
                  <a:pt x="3778096" y="6159666"/>
                  <a:pt x="3789891" y="6015372"/>
                </a:cubicBezTo>
                <a:cubicBezTo>
                  <a:pt x="3811651" y="5749157"/>
                  <a:pt x="3823359" y="5533819"/>
                  <a:pt x="3767437" y="5336275"/>
                </a:cubicBezTo>
                <a:cubicBezTo>
                  <a:pt x="3782677" y="5267180"/>
                  <a:pt x="3851060" y="5351481"/>
                  <a:pt x="3881330" y="5600804"/>
                </a:cubicBezTo>
                <a:cubicBezTo>
                  <a:pt x="3883949" y="5745349"/>
                  <a:pt x="3881435" y="5891029"/>
                  <a:pt x="3870479" y="6039262"/>
                </a:cubicBezTo>
                <a:cubicBezTo>
                  <a:pt x="3851556" y="6291971"/>
                  <a:pt x="3817912" y="6543716"/>
                  <a:pt x="3769841" y="6792600"/>
                </a:cubicBezTo>
                <a:cubicBezTo>
                  <a:pt x="3873329" y="6727745"/>
                  <a:pt x="3967461" y="6639036"/>
                  <a:pt x="4070274" y="6590735"/>
                </a:cubicBezTo>
                <a:cubicBezTo>
                  <a:pt x="4071961" y="6587786"/>
                  <a:pt x="4074354" y="6584312"/>
                  <a:pt x="4076047" y="6581371"/>
                </a:cubicBezTo>
                <a:cubicBezTo>
                  <a:pt x="4070883" y="6578656"/>
                  <a:pt x="4065820" y="6575317"/>
                  <a:pt x="4063785" y="6572441"/>
                </a:cubicBezTo>
                <a:cubicBezTo>
                  <a:pt x="3870245" y="6311498"/>
                  <a:pt x="4269311" y="5858248"/>
                  <a:pt x="4412831" y="5665639"/>
                </a:cubicBezTo>
                <a:cubicBezTo>
                  <a:pt x="4426094" y="5647816"/>
                  <a:pt x="4493109" y="5675384"/>
                  <a:pt x="4492364" y="5696416"/>
                </a:cubicBezTo>
                <a:cubicBezTo>
                  <a:pt x="4483675" y="5983368"/>
                  <a:pt x="4381063" y="6228377"/>
                  <a:pt x="4245448" y="6466405"/>
                </a:cubicBezTo>
                <a:cubicBezTo>
                  <a:pt x="4468389" y="6382070"/>
                  <a:pt x="4790232" y="6424367"/>
                  <a:pt x="4981836" y="6419148"/>
                </a:cubicBezTo>
                <a:cubicBezTo>
                  <a:pt x="5151584" y="6415062"/>
                  <a:pt x="5274588" y="6424957"/>
                  <a:pt x="5385974" y="6563116"/>
                </a:cubicBezTo>
                <a:cubicBezTo>
                  <a:pt x="5395336" y="6574800"/>
                  <a:pt x="5379946" y="6578204"/>
                  <a:pt x="5371880" y="6578254"/>
                </a:cubicBezTo>
                <a:cubicBezTo>
                  <a:pt x="5028341" y="6584519"/>
                  <a:pt x="4686809" y="6642343"/>
                  <a:pt x="4343271" y="6648608"/>
                </a:cubicBezTo>
                <a:cubicBezTo>
                  <a:pt x="4284235" y="6649807"/>
                  <a:pt x="4194083" y="6627657"/>
                  <a:pt x="4135040" y="6641028"/>
                </a:cubicBezTo>
                <a:cubicBezTo>
                  <a:pt x="4134438" y="6640935"/>
                  <a:pt x="4133737" y="6641468"/>
                  <a:pt x="4133127" y="6641375"/>
                </a:cubicBezTo>
                <a:cubicBezTo>
                  <a:pt x="4129911" y="6642158"/>
                  <a:pt x="4126791" y="6642319"/>
                  <a:pt x="4124178" y="6643204"/>
                </a:cubicBezTo>
                <a:cubicBezTo>
                  <a:pt x="4038617" y="6670925"/>
                  <a:pt x="3945079" y="6759768"/>
                  <a:pt x="3851884" y="6824788"/>
                </a:cubicBezTo>
                <a:lnTo>
                  <a:pt x="3794758" y="6857998"/>
                </a:lnTo>
                <a:lnTo>
                  <a:pt x="3669139" y="6857998"/>
                </a:lnTo>
                <a:lnTo>
                  <a:pt x="3692945" y="6745652"/>
                </a:lnTo>
                <a:cubicBezTo>
                  <a:pt x="3720893" y="6600749"/>
                  <a:pt x="3743581" y="6454800"/>
                  <a:pt x="3761101" y="6308216"/>
                </a:cubicBezTo>
                <a:cubicBezTo>
                  <a:pt x="3758968" y="6305964"/>
                  <a:pt x="3756738" y="6304343"/>
                  <a:pt x="3755813" y="6302278"/>
                </a:cubicBezTo>
                <a:cubicBezTo>
                  <a:pt x="3664747" y="6120471"/>
                  <a:pt x="3541236" y="5964433"/>
                  <a:pt x="3387814" y="5837768"/>
                </a:cubicBezTo>
                <a:cubicBezTo>
                  <a:pt x="3383068" y="5836403"/>
                  <a:pt x="3377109" y="5834843"/>
                  <a:pt x="3370745" y="5831943"/>
                </a:cubicBezTo>
                <a:cubicBezTo>
                  <a:pt x="2996598" y="5670157"/>
                  <a:pt x="2736404" y="5310579"/>
                  <a:pt x="2407545" y="5075653"/>
                </a:cubicBezTo>
                <a:cubicBezTo>
                  <a:pt x="2395795" y="5067444"/>
                  <a:pt x="2382933" y="5046255"/>
                  <a:pt x="2408962" y="5050246"/>
                </a:cubicBezTo>
                <a:close/>
                <a:moveTo>
                  <a:pt x="6819893" y="4944364"/>
                </a:moveTo>
                <a:cubicBezTo>
                  <a:pt x="6835785" y="5180994"/>
                  <a:pt x="6877485" y="5476223"/>
                  <a:pt x="7030809" y="5588157"/>
                </a:cubicBezTo>
                <a:cubicBezTo>
                  <a:pt x="6914329" y="5382912"/>
                  <a:pt x="6857696" y="5153179"/>
                  <a:pt x="6819893" y="4944364"/>
                </a:cubicBezTo>
                <a:close/>
                <a:moveTo>
                  <a:pt x="6847007" y="4918599"/>
                </a:moveTo>
                <a:cubicBezTo>
                  <a:pt x="6883562" y="5126676"/>
                  <a:pt x="6938677" y="5358905"/>
                  <a:pt x="7053849" y="5565760"/>
                </a:cubicBezTo>
                <a:cubicBezTo>
                  <a:pt x="7015695" y="5335710"/>
                  <a:pt x="6960765" y="5117152"/>
                  <a:pt x="6847007" y="4918599"/>
                </a:cubicBezTo>
                <a:close/>
                <a:moveTo>
                  <a:pt x="6815753" y="4867303"/>
                </a:moveTo>
                <a:cubicBezTo>
                  <a:pt x="6815901" y="4868748"/>
                  <a:pt x="6816042" y="4870186"/>
                  <a:pt x="6815979" y="4872526"/>
                </a:cubicBezTo>
                <a:lnTo>
                  <a:pt x="6818189" y="4871112"/>
                </a:lnTo>
                <a:close/>
                <a:moveTo>
                  <a:pt x="5843261" y="4866948"/>
                </a:moveTo>
                <a:cubicBezTo>
                  <a:pt x="5797797" y="4867672"/>
                  <a:pt x="5751862" y="4872522"/>
                  <a:pt x="5706824" y="4877568"/>
                </a:cubicBezTo>
                <a:cubicBezTo>
                  <a:pt x="5656878" y="4883457"/>
                  <a:pt x="5604580" y="4889314"/>
                  <a:pt x="5553155" y="4889247"/>
                </a:cubicBezTo>
                <a:cubicBezTo>
                  <a:pt x="5512048" y="4889475"/>
                  <a:pt x="5470861" y="4885932"/>
                  <a:pt x="5431474" y="4882769"/>
                </a:cubicBezTo>
                <a:cubicBezTo>
                  <a:pt x="5403642" y="4880639"/>
                  <a:pt x="5376019" y="4877611"/>
                  <a:pt x="5348332" y="4876924"/>
                </a:cubicBezTo>
                <a:cubicBezTo>
                  <a:pt x="5285204" y="4874377"/>
                  <a:pt x="5220652" y="4878112"/>
                  <a:pt x="5158099" y="4881330"/>
                </a:cubicBezTo>
                <a:cubicBezTo>
                  <a:pt x="5093546" y="4885065"/>
                  <a:pt x="5026630" y="4888772"/>
                  <a:pt x="4960804" y="4885650"/>
                </a:cubicBezTo>
                <a:lnTo>
                  <a:pt x="4942531" y="4885075"/>
                </a:lnTo>
                <a:cubicBezTo>
                  <a:pt x="4923012" y="4883768"/>
                  <a:pt x="4903288" y="4883349"/>
                  <a:pt x="4884261" y="4884027"/>
                </a:cubicBezTo>
                <a:cubicBezTo>
                  <a:pt x="5022539" y="4906717"/>
                  <a:pt x="5161786" y="4927258"/>
                  <a:pt x="5301829" y="4938088"/>
                </a:cubicBezTo>
                <a:cubicBezTo>
                  <a:pt x="5493516" y="4954217"/>
                  <a:pt x="5664760" y="4921336"/>
                  <a:pt x="5843261" y="4866948"/>
                </a:cubicBezTo>
                <a:close/>
                <a:moveTo>
                  <a:pt x="5496614" y="4783657"/>
                </a:moveTo>
                <a:cubicBezTo>
                  <a:pt x="5459011" y="4782731"/>
                  <a:pt x="5420944" y="4783278"/>
                  <a:pt x="5382720" y="4785091"/>
                </a:cubicBezTo>
                <a:cubicBezTo>
                  <a:pt x="5229823" y="4792347"/>
                  <a:pt x="5074425" y="4819883"/>
                  <a:pt x="4936267" y="4854595"/>
                </a:cubicBezTo>
                <a:cubicBezTo>
                  <a:pt x="4939523" y="4854814"/>
                  <a:pt x="4941875" y="4854838"/>
                  <a:pt x="4945130" y="4855057"/>
                </a:cubicBezTo>
                <a:lnTo>
                  <a:pt x="4962853" y="4855986"/>
                </a:lnTo>
                <a:cubicBezTo>
                  <a:pt x="5026878" y="4858722"/>
                  <a:pt x="5093236" y="4855370"/>
                  <a:pt x="5156889" y="4851445"/>
                </a:cubicBezTo>
                <a:cubicBezTo>
                  <a:pt x="5219994" y="4847874"/>
                  <a:pt x="5285456" y="4844334"/>
                  <a:pt x="5350031" y="4846715"/>
                </a:cubicBezTo>
                <a:cubicBezTo>
                  <a:pt x="5378065" y="4847944"/>
                  <a:pt x="5406789" y="4850269"/>
                  <a:pt x="5434968" y="4852935"/>
                </a:cubicBezTo>
                <a:cubicBezTo>
                  <a:pt x="5473807" y="4856456"/>
                  <a:pt x="5514644" y="4859459"/>
                  <a:pt x="5554305" y="4859393"/>
                </a:cubicBezTo>
                <a:cubicBezTo>
                  <a:pt x="5603923" y="4859079"/>
                  <a:pt x="5655323" y="4853023"/>
                  <a:pt x="5704719" y="4847493"/>
                </a:cubicBezTo>
                <a:cubicBezTo>
                  <a:pt x="5741034" y="4843425"/>
                  <a:pt x="5777355" y="4839354"/>
                  <a:pt x="5814164" y="4837270"/>
                </a:cubicBezTo>
                <a:cubicBezTo>
                  <a:pt x="5718049" y="4802463"/>
                  <a:pt x="5609423" y="4786435"/>
                  <a:pt x="5496614" y="4783657"/>
                </a:cubicBezTo>
                <a:close/>
                <a:moveTo>
                  <a:pt x="5132853" y="4275904"/>
                </a:moveTo>
                <a:cubicBezTo>
                  <a:pt x="4801579" y="4300770"/>
                  <a:pt x="4517078" y="4364703"/>
                  <a:pt x="4265465" y="4472742"/>
                </a:cubicBezTo>
                <a:lnTo>
                  <a:pt x="4207213" y="4498508"/>
                </a:lnTo>
                <a:cubicBezTo>
                  <a:pt x="4178258" y="4511659"/>
                  <a:pt x="4148958" y="4524268"/>
                  <a:pt x="4119310" y="4536334"/>
                </a:cubicBezTo>
                <a:cubicBezTo>
                  <a:pt x="4165493" y="4522124"/>
                  <a:pt x="4213473" y="4508296"/>
                  <a:pt x="4241692" y="4502509"/>
                </a:cubicBezTo>
                <a:cubicBezTo>
                  <a:pt x="4351794" y="4481142"/>
                  <a:pt x="4463111" y="4468967"/>
                  <a:pt x="4574826" y="4454994"/>
                </a:cubicBezTo>
                <a:cubicBezTo>
                  <a:pt x="4777932" y="4429326"/>
                  <a:pt x="4929879" y="4317586"/>
                  <a:pt x="5132853" y="4275904"/>
                </a:cubicBezTo>
                <a:close/>
                <a:moveTo>
                  <a:pt x="4890781" y="4220499"/>
                </a:moveTo>
                <a:cubicBezTo>
                  <a:pt x="4690784" y="4228027"/>
                  <a:pt x="4490025" y="4329700"/>
                  <a:pt x="4299287" y="4425819"/>
                </a:cubicBezTo>
                <a:cubicBezTo>
                  <a:pt x="4532056" y="4332127"/>
                  <a:pt x="4792144" y="4273854"/>
                  <a:pt x="5090126" y="4248048"/>
                </a:cubicBezTo>
                <a:cubicBezTo>
                  <a:pt x="5024030" y="4225943"/>
                  <a:pt x="4957447" y="4217991"/>
                  <a:pt x="4890781" y="4220499"/>
                </a:cubicBezTo>
                <a:close/>
                <a:moveTo>
                  <a:pt x="4533693" y="3958602"/>
                </a:moveTo>
                <a:cubicBezTo>
                  <a:pt x="4289277" y="4006086"/>
                  <a:pt x="4044330" y="4060051"/>
                  <a:pt x="3802311" y="4119804"/>
                </a:cubicBezTo>
                <a:cubicBezTo>
                  <a:pt x="4057347" y="4123003"/>
                  <a:pt x="4302093" y="4069940"/>
                  <a:pt x="4533693" y="3958602"/>
                </a:cubicBezTo>
                <a:close/>
                <a:moveTo>
                  <a:pt x="6500812" y="3936722"/>
                </a:moveTo>
                <a:cubicBezTo>
                  <a:pt x="6482627" y="4022695"/>
                  <a:pt x="6470192" y="4110355"/>
                  <a:pt x="6458513" y="4196771"/>
                </a:cubicBezTo>
                <a:cubicBezTo>
                  <a:pt x="6439675" y="4335276"/>
                  <a:pt x="6420715" y="4478465"/>
                  <a:pt x="6374810" y="4613594"/>
                </a:cubicBezTo>
                <a:cubicBezTo>
                  <a:pt x="6363844" y="4645134"/>
                  <a:pt x="6351977" y="4676477"/>
                  <a:pt x="6340108" y="4707830"/>
                </a:cubicBezTo>
                <a:lnTo>
                  <a:pt x="6324948" y="4747418"/>
                </a:lnTo>
                <a:cubicBezTo>
                  <a:pt x="6297722" y="4819250"/>
                  <a:pt x="6274437" y="4892390"/>
                  <a:pt x="6253859" y="4966094"/>
                </a:cubicBezTo>
                <a:cubicBezTo>
                  <a:pt x="6492056" y="4678857"/>
                  <a:pt x="6498522" y="4300706"/>
                  <a:pt x="6500812" y="3936722"/>
                </a:cubicBezTo>
                <a:close/>
                <a:moveTo>
                  <a:pt x="4444586" y="3919232"/>
                </a:moveTo>
                <a:cubicBezTo>
                  <a:pt x="4250965" y="3912045"/>
                  <a:pt x="4063940" y="3989836"/>
                  <a:pt x="3879509" y="4068895"/>
                </a:cubicBezTo>
                <a:cubicBezTo>
                  <a:pt x="4094153" y="4017452"/>
                  <a:pt x="4311575" y="3970366"/>
                  <a:pt x="4527981" y="3927759"/>
                </a:cubicBezTo>
                <a:cubicBezTo>
                  <a:pt x="4500040" y="3923020"/>
                  <a:pt x="4472245" y="3920259"/>
                  <a:pt x="4444586" y="3919232"/>
                </a:cubicBezTo>
                <a:close/>
                <a:moveTo>
                  <a:pt x="6476604" y="3900089"/>
                </a:moveTo>
                <a:cubicBezTo>
                  <a:pt x="6340304" y="4216426"/>
                  <a:pt x="6234004" y="4541932"/>
                  <a:pt x="6244031" y="4885010"/>
                </a:cubicBezTo>
                <a:cubicBezTo>
                  <a:pt x="6260195" y="4834817"/>
                  <a:pt x="6276704" y="4785171"/>
                  <a:pt x="6295566" y="4735553"/>
                </a:cubicBezTo>
                <a:lnTo>
                  <a:pt x="6310724" y="4695966"/>
                </a:lnTo>
                <a:cubicBezTo>
                  <a:pt x="6322941" y="4665154"/>
                  <a:pt x="6334603" y="4634706"/>
                  <a:pt x="6345571" y="4603168"/>
                </a:cubicBezTo>
                <a:cubicBezTo>
                  <a:pt x="6390307" y="4471083"/>
                  <a:pt x="6409410" y="4329343"/>
                  <a:pt x="6427838" y="4192628"/>
                </a:cubicBezTo>
                <a:cubicBezTo>
                  <a:pt x="6440871" y="4096160"/>
                  <a:pt x="6453960" y="3997344"/>
                  <a:pt x="6476604" y="3900089"/>
                </a:cubicBezTo>
                <a:close/>
                <a:moveTo>
                  <a:pt x="5544158" y="3871054"/>
                </a:moveTo>
                <a:cubicBezTo>
                  <a:pt x="5552620" y="4100939"/>
                  <a:pt x="5651176" y="4306148"/>
                  <a:pt x="5769768" y="4520780"/>
                </a:cubicBezTo>
                <a:cubicBezTo>
                  <a:pt x="5722776" y="4399850"/>
                  <a:pt x="5676342" y="4278562"/>
                  <a:pt x="5632260" y="4157302"/>
                </a:cubicBezTo>
                <a:cubicBezTo>
                  <a:pt x="5597470" y="4061517"/>
                  <a:pt x="5564831" y="3966669"/>
                  <a:pt x="5544158" y="3871054"/>
                </a:cubicBezTo>
                <a:close/>
                <a:moveTo>
                  <a:pt x="5553128" y="3701307"/>
                </a:moveTo>
                <a:cubicBezTo>
                  <a:pt x="5553066" y="3703640"/>
                  <a:pt x="5552452" y="3706334"/>
                  <a:pt x="5552396" y="3708672"/>
                </a:cubicBezTo>
                <a:cubicBezTo>
                  <a:pt x="5559808" y="3854149"/>
                  <a:pt x="5607434" y="3999199"/>
                  <a:pt x="5661505" y="4147031"/>
                </a:cubicBezTo>
                <a:cubicBezTo>
                  <a:pt x="5709635" y="4279493"/>
                  <a:pt x="5760472" y="4412529"/>
                  <a:pt x="5812057" y="4544310"/>
                </a:cubicBezTo>
                <a:cubicBezTo>
                  <a:pt x="5812914" y="4408107"/>
                  <a:pt x="5752151" y="4266858"/>
                  <a:pt x="5712078" y="4144570"/>
                </a:cubicBezTo>
                <a:cubicBezTo>
                  <a:pt x="5662575" y="3995354"/>
                  <a:pt x="5608854" y="3848072"/>
                  <a:pt x="5553128" y="3701307"/>
                </a:cubicBezTo>
                <a:close/>
                <a:moveTo>
                  <a:pt x="4610395" y="3456584"/>
                </a:moveTo>
                <a:cubicBezTo>
                  <a:pt x="4682474" y="3608228"/>
                  <a:pt x="4779387" y="3758542"/>
                  <a:pt x="4927169" y="3826505"/>
                </a:cubicBezTo>
                <a:cubicBezTo>
                  <a:pt x="4835407" y="3686686"/>
                  <a:pt x="4732499" y="3564734"/>
                  <a:pt x="4610395" y="3456584"/>
                </a:cubicBezTo>
                <a:close/>
                <a:moveTo>
                  <a:pt x="701433" y="3162785"/>
                </a:moveTo>
                <a:cubicBezTo>
                  <a:pt x="668732" y="3300089"/>
                  <a:pt x="677322" y="3491623"/>
                  <a:pt x="677243" y="3617847"/>
                </a:cubicBezTo>
                <a:cubicBezTo>
                  <a:pt x="677389" y="3807859"/>
                  <a:pt x="701082" y="3992734"/>
                  <a:pt x="742855" y="4175494"/>
                </a:cubicBezTo>
                <a:cubicBezTo>
                  <a:pt x="745423" y="3971868"/>
                  <a:pt x="734895" y="3766904"/>
                  <a:pt x="723668" y="3567554"/>
                </a:cubicBezTo>
                <a:close/>
                <a:moveTo>
                  <a:pt x="729301" y="3090882"/>
                </a:moveTo>
                <a:lnTo>
                  <a:pt x="755734" y="3565802"/>
                </a:lnTo>
                <a:cubicBezTo>
                  <a:pt x="766408" y="3762845"/>
                  <a:pt x="776819" y="3965024"/>
                  <a:pt x="774622" y="4166310"/>
                </a:cubicBezTo>
                <a:cubicBezTo>
                  <a:pt x="821832" y="3984186"/>
                  <a:pt x="837717" y="3799116"/>
                  <a:pt x="822621" y="3607838"/>
                </a:cubicBezTo>
                <a:cubicBezTo>
                  <a:pt x="816742" y="3530760"/>
                  <a:pt x="805283" y="3453908"/>
                  <a:pt x="791563" y="3378541"/>
                </a:cubicBezTo>
                <a:cubicBezTo>
                  <a:pt x="781372" y="3321668"/>
                  <a:pt x="750909" y="3095607"/>
                  <a:pt x="729301" y="3090882"/>
                </a:cubicBezTo>
                <a:close/>
                <a:moveTo>
                  <a:pt x="5066079" y="3078533"/>
                </a:moveTo>
                <a:cubicBezTo>
                  <a:pt x="5058101" y="3134217"/>
                  <a:pt x="5049225" y="3189710"/>
                  <a:pt x="5038894" y="3245370"/>
                </a:cubicBezTo>
                <a:cubicBezTo>
                  <a:pt x="5005858" y="3421320"/>
                  <a:pt x="4968769" y="3586065"/>
                  <a:pt x="5012057" y="3758413"/>
                </a:cubicBezTo>
                <a:cubicBezTo>
                  <a:pt x="5016984" y="3680922"/>
                  <a:pt x="5028071" y="3603320"/>
                  <a:pt x="5039098" y="3528057"/>
                </a:cubicBezTo>
                <a:cubicBezTo>
                  <a:pt x="5053783" y="3430521"/>
                  <a:pt x="5069077" y="3330298"/>
                  <a:pt x="5069505" y="3231157"/>
                </a:cubicBezTo>
                <a:cubicBezTo>
                  <a:pt x="5069548" y="3202011"/>
                  <a:pt x="5068334" y="3172131"/>
                  <a:pt x="5067473" y="3142788"/>
                </a:cubicBezTo>
                <a:cubicBezTo>
                  <a:pt x="5066774" y="3121009"/>
                  <a:pt x="5066431" y="3099770"/>
                  <a:pt x="5066079" y="3078533"/>
                </a:cubicBezTo>
                <a:close/>
                <a:moveTo>
                  <a:pt x="701226" y="2954192"/>
                </a:moveTo>
                <a:cubicBezTo>
                  <a:pt x="717533" y="2956815"/>
                  <a:pt x="743553" y="2996115"/>
                  <a:pt x="746369" y="3005435"/>
                </a:cubicBezTo>
                <a:cubicBezTo>
                  <a:pt x="884371" y="3451680"/>
                  <a:pt x="949721" y="3909676"/>
                  <a:pt x="795378" y="4359223"/>
                </a:cubicBezTo>
                <a:cubicBezTo>
                  <a:pt x="795861" y="4359669"/>
                  <a:pt x="795892" y="4360602"/>
                  <a:pt x="795892" y="4360602"/>
                </a:cubicBezTo>
                <a:cubicBezTo>
                  <a:pt x="902843" y="4437825"/>
                  <a:pt x="975265" y="4548575"/>
                  <a:pt x="1042820" y="4665564"/>
                </a:cubicBezTo>
                <a:cubicBezTo>
                  <a:pt x="1550880" y="4699277"/>
                  <a:pt x="2014985" y="4778523"/>
                  <a:pt x="2212768" y="4815941"/>
                </a:cubicBezTo>
                <a:cubicBezTo>
                  <a:pt x="2410551" y="4853359"/>
                  <a:pt x="2295862" y="4903218"/>
                  <a:pt x="2229521" y="4890068"/>
                </a:cubicBezTo>
                <a:cubicBezTo>
                  <a:pt x="2075587" y="4859556"/>
                  <a:pt x="1761389" y="4815676"/>
                  <a:pt x="1346958" y="4770770"/>
                </a:cubicBezTo>
                <a:lnTo>
                  <a:pt x="1314438" y="4764474"/>
                </a:lnTo>
                <a:lnTo>
                  <a:pt x="1314305" y="4763847"/>
                </a:lnTo>
                <a:lnTo>
                  <a:pt x="1313383" y="4764270"/>
                </a:lnTo>
                <a:lnTo>
                  <a:pt x="1314438" y="4764474"/>
                </a:lnTo>
                <a:lnTo>
                  <a:pt x="1315937" y="4771418"/>
                </a:lnTo>
                <a:cubicBezTo>
                  <a:pt x="1314687" y="4781803"/>
                  <a:pt x="1309913" y="4794510"/>
                  <a:pt x="1300087" y="4809903"/>
                </a:cubicBezTo>
                <a:cubicBezTo>
                  <a:pt x="1185694" y="5058984"/>
                  <a:pt x="1048947" y="5296385"/>
                  <a:pt x="875370" y="5509652"/>
                </a:cubicBezTo>
                <a:cubicBezTo>
                  <a:pt x="859414" y="5529842"/>
                  <a:pt x="842410" y="5547293"/>
                  <a:pt x="824442" y="5563845"/>
                </a:cubicBezTo>
                <a:cubicBezTo>
                  <a:pt x="1049381" y="5645205"/>
                  <a:pt x="1165922" y="6067151"/>
                  <a:pt x="1216551" y="6250028"/>
                </a:cubicBezTo>
                <a:cubicBezTo>
                  <a:pt x="1254900" y="6387982"/>
                  <a:pt x="1285499" y="6527294"/>
                  <a:pt x="1319040" y="6665847"/>
                </a:cubicBezTo>
                <a:lnTo>
                  <a:pt x="1369031" y="6858000"/>
                </a:lnTo>
                <a:lnTo>
                  <a:pt x="1309943" y="6858000"/>
                </a:lnTo>
                <a:lnTo>
                  <a:pt x="1302278" y="6836959"/>
                </a:lnTo>
                <a:cubicBezTo>
                  <a:pt x="1234556" y="6665497"/>
                  <a:pt x="1154157" y="6498078"/>
                  <a:pt x="1076040" y="6335286"/>
                </a:cubicBezTo>
                <a:cubicBezTo>
                  <a:pt x="978958" y="6131918"/>
                  <a:pt x="877894" y="5922187"/>
                  <a:pt x="802161" y="5705388"/>
                </a:cubicBezTo>
                <a:cubicBezTo>
                  <a:pt x="799555" y="5698505"/>
                  <a:pt x="797402" y="5691139"/>
                  <a:pt x="795239" y="5683774"/>
                </a:cubicBezTo>
                <a:cubicBezTo>
                  <a:pt x="798806" y="5970988"/>
                  <a:pt x="1013891" y="6306566"/>
                  <a:pt x="1120158" y="6553349"/>
                </a:cubicBezTo>
                <a:lnTo>
                  <a:pt x="1251593" y="6858000"/>
                </a:lnTo>
                <a:lnTo>
                  <a:pt x="1174146" y="6858000"/>
                </a:lnTo>
                <a:lnTo>
                  <a:pt x="957640" y="6355860"/>
                </a:lnTo>
                <a:cubicBezTo>
                  <a:pt x="884735" y="6186449"/>
                  <a:pt x="781134" y="6006625"/>
                  <a:pt x="737357" y="5820220"/>
                </a:cubicBezTo>
                <a:cubicBezTo>
                  <a:pt x="691056" y="6083349"/>
                  <a:pt x="611093" y="6334433"/>
                  <a:pt x="512881" y="6579086"/>
                </a:cubicBezTo>
                <a:lnTo>
                  <a:pt x="390608" y="6858000"/>
                </a:lnTo>
                <a:lnTo>
                  <a:pt x="303673" y="6858000"/>
                </a:lnTo>
                <a:lnTo>
                  <a:pt x="355107" y="6749074"/>
                </a:lnTo>
                <a:cubicBezTo>
                  <a:pt x="475810" y="6482556"/>
                  <a:pt x="580647" y="6210716"/>
                  <a:pt x="647445" y="5924413"/>
                </a:cubicBezTo>
                <a:lnTo>
                  <a:pt x="546111" y="6138975"/>
                </a:lnTo>
                <a:cubicBezTo>
                  <a:pt x="467956" y="6304175"/>
                  <a:pt x="387707" y="6475512"/>
                  <a:pt x="338008" y="6653544"/>
                </a:cubicBezTo>
                <a:cubicBezTo>
                  <a:pt x="328634" y="6686987"/>
                  <a:pt x="320671" y="6720843"/>
                  <a:pt x="312227" y="6754247"/>
                </a:cubicBezTo>
                <a:lnTo>
                  <a:pt x="284711" y="6858000"/>
                </a:lnTo>
                <a:lnTo>
                  <a:pt x="252278" y="6858000"/>
                </a:lnTo>
                <a:lnTo>
                  <a:pt x="282136" y="6747068"/>
                </a:lnTo>
                <a:cubicBezTo>
                  <a:pt x="290539" y="6712729"/>
                  <a:pt x="298502" y="6678883"/>
                  <a:pt x="308322" y="6644957"/>
                </a:cubicBezTo>
                <a:cubicBezTo>
                  <a:pt x="358844" y="6464091"/>
                  <a:pt x="439982" y="6291790"/>
                  <a:pt x="518548" y="6125175"/>
                </a:cubicBezTo>
                <a:lnTo>
                  <a:pt x="561920" y="6033555"/>
                </a:lnTo>
                <a:cubicBezTo>
                  <a:pt x="429121" y="6218172"/>
                  <a:pt x="334293" y="6420826"/>
                  <a:pt x="283809" y="6649194"/>
                </a:cubicBezTo>
                <a:cubicBezTo>
                  <a:pt x="275104" y="6687732"/>
                  <a:pt x="268044" y="6726670"/>
                  <a:pt x="261920" y="6765687"/>
                </a:cubicBezTo>
                <a:lnTo>
                  <a:pt x="249073" y="6858000"/>
                </a:lnTo>
                <a:lnTo>
                  <a:pt x="182777" y="6858000"/>
                </a:lnTo>
                <a:lnTo>
                  <a:pt x="186409" y="6829660"/>
                </a:lnTo>
                <a:cubicBezTo>
                  <a:pt x="202782" y="6695980"/>
                  <a:pt x="221207" y="6562743"/>
                  <a:pt x="263060" y="6432994"/>
                </a:cubicBezTo>
                <a:cubicBezTo>
                  <a:pt x="309486" y="6289556"/>
                  <a:pt x="374546" y="6157948"/>
                  <a:pt x="454861" y="6035044"/>
                </a:cubicBezTo>
                <a:cubicBezTo>
                  <a:pt x="332440" y="6135645"/>
                  <a:pt x="201832" y="6228192"/>
                  <a:pt x="81501" y="6331985"/>
                </a:cubicBezTo>
                <a:lnTo>
                  <a:pt x="0" y="6407899"/>
                </a:lnTo>
                <a:lnTo>
                  <a:pt x="0" y="6289099"/>
                </a:lnTo>
                <a:lnTo>
                  <a:pt x="39927" y="6254101"/>
                </a:lnTo>
                <a:cubicBezTo>
                  <a:pt x="253408" y="6075958"/>
                  <a:pt x="492985" y="5919760"/>
                  <a:pt x="662923" y="5705830"/>
                </a:cubicBezTo>
                <a:cubicBezTo>
                  <a:pt x="561663" y="5794177"/>
                  <a:pt x="454567" y="5876241"/>
                  <a:pt x="349219" y="5955437"/>
                </a:cubicBezTo>
                <a:cubicBezTo>
                  <a:pt x="284342" y="6004371"/>
                  <a:pt x="218219" y="6054169"/>
                  <a:pt x="153399" y="6105952"/>
                </a:cubicBezTo>
                <a:lnTo>
                  <a:pt x="0" y="6238480"/>
                </a:lnTo>
                <a:lnTo>
                  <a:pt x="0" y="6198577"/>
                </a:lnTo>
                <a:lnTo>
                  <a:pt x="134200" y="6082965"/>
                </a:lnTo>
                <a:cubicBezTo>
                  <a:pt x="199470" y="6030813"/>
                  <a:pt x="265926" y="5980652"/>
                  <a:pt x="331026" y="5931476"/>
                </a:cubicBezTo>
                <a:cubicBezTo>
                  <a:pt x="437269" y="5851314"/>
                  <a:pt x="545741" y="5768732"/>
                  <a:pt x="647413" y="5678975"/>
                </a:cubicBezTo>
                <a:cubicBezTo>
                  <a:pt x="525655" y="5732278"/>
                  <a:pt x="393153" y="5761328"/>
                  <a:pt x="263517" y="5838701"/>
                </a:cubicBezTo>
                <a:cubicBezTo>
                  <a:pt x="191528" y="5881574"/>
                  <a:pt x="124532" y="5930976"/>
                  <a:pt x="61802" y="5985676"/>
                </a:cubicBezTo>
                <a:lnTo>
                  <a:pt x="0" y="6044002"/>
                </a:lnTo>
                <a:lnTo>
                  <a:pt x="0" y="5924240"/>
                </a:lnTo>
                <a:lnTo>
                  <a:pt x="53932" y="5873626"/>
                </a:lnTo>
                <a:cubicBezTo>
                  <a:pt x="250534" y="5712072"/>
                  <a:pt x="490059" y="5703893"/>
                  <a:pt x="689784" y="5573882"/>
                </a:cubicBezTo>
                <a:cubicBezTo>
                  <a:pt x="940767" y="5409695"/>
                  <a:pt x="1110333" y="5037780"/>
                  <a:pt x="1235247" y="4760797"/>
                </a:cubicBezTo>
                <a:cubicBezTo>
                  <a:pt x="1033777" y="4742307"/>
                  <a:pt x="831748" y="4733150"/>
                  <a:pt x="630618" y="4734672"/>
                </a:cubicBezTo>
                <a:cubicBezTo>
                  <a:pt x="567857" y="4900655"/>
                  <a:pt x="478724" y="5047664"/>
                  <a:pt x="359164" y="5179121"/>
                </a:cubicBezTo>
                <a:cubicBezTo>
                  <a:pt x="333748" y="5329640"/>
                  <a:pt x="222326" y="5432511"/>
                  <a:pt x="105213" y="5525588"/>
                </a:cubicBezTo>
                <a:lnTo>
                  <a:pt x="0" y="5608295"/>
                </a:lnTo>
                <a:lnTo>
                  <a:pt x="0" y="5499248"/>
                </a:lnTo>
                <a:lnTo>
                  <a:pt x="77643" y="5437277"/>
                </a:lnTo>
                <a:cubicBezTo>
                  <a:pt x="155010" y="5370203"/>
                  <a:pt x="223905" y="5296539"/>
                  <a:pt x="263785" y="5216467"/>
                </a:cubicBezTo>
                <a:cubicBezTo>
                  <a:pt x="190241" y="5275764"/>
                  <a:pt x="118704" y="5338703"/>
                  <a:pt x="52933" y="5406072"/>
                </a:cubicBezTo>
                <a:lnTo>
                  <a:pt x="0" y="5461678"/>
                </a:lnTo>
                <a:lnTo>
                  <a:pt x="0" y="5415874"/>
                </a:lnTo>
                <a:lnTo>
                  <a:pt x="29722" y="5384643"/>
                </a:lnTo>
                <a:cubicBezTo>
                  <a:pt x="99508" y="5312925"/>
                  <a:pt x="175548" y="5246074"/>
                  <a:pt x="253631" y="5183809"/>
                </a:cubicBezTo>
                <a:cubicBezTo>
                  <a:pt x="167435" y="5203323"/>
                  <a:pt x="94353" y="5242877"/>
                  <a:pt x="28858" y="5294441"/>
                </a:cubicBezTo>
                <a:lnTo>
                  <a:pt x="0" y="5319690"/>
                </a:lnTo>
                <a:lnTo>
                  <a:pt x="0" y="5202141"/>
                </a:lnTo>
                <a:lnTo>
                  <a:pt x="63015" y="5158655"/>
                </a:lnTo>
                <a:cubicBezTo>
                  <a:pt x="136772" y="5117806"/>
                  <a:pt x="218331" y="5093005"/>
                  <a:pt x="312704" y="5088765"/>
                </a:cubicBezTo>
                <a:cubicBezTo>
                  <a:pt x="313632" y="5088728"/>
                  <a:pt x="314600" y="5089622"/>
                  <a:pt x="315529" y="5089585"/>
                </a:cubicBezTo>
                <a:cubicBezTo>
                  <a:pt x="408607" y="4982937"/>
                  <a:pt x="483079" y="4865387"/>
                  <a:pt x="539363" y="4735525"/>
                </a:cubicBezTo>
                <a:cubicBezTo>
                  <a:pt x="440247" y="4737626"/>
                  <a:pt x="341230" y="4742226"/>
                  <a:pt x="242425" y="4749386"/>
                </a:cubicBezTo>
                <a:lnTo>
                  <a:pt x="0" y="4773345"/>
                </a:lnTo>
                <a:lnTo>
                  <a:pt x="0" y="4687606"/>
                </a:lnTo>
                <a:lnTo>
                  <a:pt x="106181" y="4676000"/>
                </a:lnTo>
                <a:lnTo>
                  <a:pt x="105699" y="4675554"/>
                </a:lnTo>
                <a:cubicBezTo>
                  <a:pt x="92815" y="4637239"/>
                  <a:pt x="74431" y="4603153"/>
                  <a:pt x="51664" y="4572474"/>
                </a:cubicBezTo>
                <a:lnTo>
                  <a:pt x="0" y="4519331"/>
                </a:lnTo>
                <a:lnTo>
                  <a:pt x="0" y="4275524"/>
                </a:lnTo>
                <a:lnTo>
                  <a:pt x="16818" y="4302138"/>
                </a:lnTo>
                <a:cubicBezTo>
                  <a:pt x="37815" y="4349341"/>
                  <a:pt x="51875" y="4401058"/>
                  <a:pt x="56970" y="4458604"/>
                </a:cubicBezTo>
                <a:cubicBezTo>
                  <a:pt x="57161" y="4463257"/>
                  <a:pt x="56371" y="4467014"/>
                  <a:pt x="56039" y="4470290"/>
                </a:cubicBezTo>
                <a:cubicBezTo>
                  <a:pt x="105963" y="4519056"/>
                  <a:pt x="146582" y="4579844"/>
                  <a:pt x="174553" y="4662092"/>
                </a:cubicBezTo>
                <a:cubicBezTo>
                  <a:pt x="176079" y="4665288"/>
                  <a:pt x="175706" y="4667630"/>
                  <a:pt x="176298" y="4670867"/>
                </a:cubicBezTo>
                <a:cubicBezTo>
                  <a:pt x="446514" y="4649815"/>
                  <a:pt x="717959" y="4647817"/>
                  <a:pt x="990110" y="4663483"/>
                </a:cubicBezTo>
                <a:cubicBezTo>
                  <a:pt x="927094" y="4555157"/>
                  <a:pt x="857687" y="4449879"/>
                  <a:pt x="740392" y="4393556"/>
                </a:cubicBezTo>
                <a:cubicBezTo>
                  <a:pt x="738983" y="4393148"/>
                  <a:pt x="738459" y="4391770"/>
                  <a:pt x="737496" y="4390879"/>
                </a:cubicBezTo>
                <a:cubicBezTo>
                  <a:pt x="491741" y="4342256"/>
                  <a:pt x="265342" y="4163269"/>
                  <a:pt x="67609" y="3949952"/>
                </a:cubicBezTo>
                <a:lnTo>
                  <a:pt x="0" y="3871856"/>
                </a:lnTo>
                <a:lnTo>
                  <a:pt x="0" y="3790032"/>
                </a:lnTo>
                <a:lnTo>
                  <a:pt x="37098" y="3825211"/>
                </a:lnTo>
                <a:cubicBezTo>
                  <a:pt x="75680" y="3861399"/>
                  <a:pt x="109321" y="3892510"/>
                  <a:pt x="132124" y="3915351"/>
                </a:cubicBezTo>
                <a:cubicBezTo>
                  <a:pt x="196645" y="3979838"/>
                  <a:pt x="263277" y="4047617"/>
                  <a:pt x="334654" y="4108918"/>
                </a:cubicBezTo>
                <a:cubicBezTo>
                  <a:pt x="406035" y="4170218"/>
                  <a:pt x="482160" y="4225043"/>
                  <a:pt x="565669" y="4263619"/>
                </a:cubicBezTo>
                <a:cubicBezTo>
                  <a:pt x="401631" y="4132785"/>
                  <a:pt x="254393" y="3979858"/>
                  <a:pt x="110590" y="3830985"/>
                </a:cubicBezTo>
                <a:lnTo>
                  <a:pt x="0" y="3718516"/>
                </a:lnTo>
                <a:lnTo>
                  <a:pt x="0" y="3673072"/>
                </a:lnTo>
                <a:lnTo>
                  <a:pt x="132535" y="3809146"/>
                </a:lnTo>
                <a:cubicBezTo>
                  <a:pt x="215378" y="3895025"/>
                  <a:pt x="299670" y="3982240"/>
                  <a:pt x="387595" y="4065759"/>
                </a:cubicBezTo>
                <a:cubicBezTo>
                  <a:pt x="475524" y="4149276"/>
                  <a:pt x="567089" y="4229096"/>
                  <a:pt x="664477" y="4300185"/>
                </a:cubicBezTo>
                <a:cubicBezTo>
                  <a:pt x="676713" y="4303421"/>
                  <a:pt x="688952" y="4306662"/>
                  <a:pt x="701155" y="4308967"/>
                </a:cubicBezTo>
                <a:cubicBezTo>
                  <a:pt x="566569" y="4122931"/>
                  <a:pt x="394825" y="3974244"/>
                  <a:pt x="219245" y="3822916"/>
                </a:cubicBezTo>
                <a:cubicBezTo>
                  <a:pt x="161847" y="3773513"/>
                  <a:pt x="104450" y="3724112"/>
                  <a:pt x="46500" y="3675432"/>
                </a:cubicBezTo>
                <a:lnTo>
                  <a:pt x="0" y="3637622"/>
                </a:lnTo>
                <a:lnTo>
                  <a:pt x="0" y="3579225"/>
                </a:lnTo>
                <a:lnTo>
                  <a:pt x="224898" y="3766336"/>
                </a:lnTo>
                <a:cubicBezTo>
                  <a:pt x="341142" y="3866477"/>
                  <a:pt x="460141" y="3965579"/>
                  <a:pt x="567051" y="4076801"/>
                </a:cubicBezTo>
                <a:cubicBezTo>
                  <a:pt x="585499" y="4095629"/>
                  <a:pt x="669313" y="4211504"/>
                  <a:pt x="710597" y="4254100"/>
                </a:cubicBezTo>
                <a:cubicBezTo>
                  <a:pt x="644946" y="4172892"/>
                  <a:pt x="632421" y="3836202"/>
                  <a:pt x="626614" y="3760989"/>
                </a:cubicBezTo>
                <a:cubicBezTo>
                  <a:pt x="606085" y="3492147"/>
                  <a:pt x="631422" y="3228927"/>
                  <a:pt x="689379" y="2966265"/>
                </a:cubicBezTo>
                <a:cubicBezTo>
                  <a:pt x="691434" y="2956520"/>
                  <a:pt x="695790" y="2953318"/>
                  <a:pt x="701226" y="2954192"/>
                </a:cubicBezTo>
                <a:close/>
                <a:moveTo>
                  <a:pt x="3655996" y="2896659"/>
                </a:moveTo>
                <a:cubicBezTo>
                  <a:pt x="3730874" y="3038078"/>
                  <a:pt x="3820752" y="3173735"/>
                  <a:pt x="3910400" y="3304169"/>
                </a:cubicBezTo>
                <a:cubicBezTo>
                  <a:pt x="4001794" y="3437326"/>
                  <a:pt x="4097095" y="3600936"/>
                  <a:pt x="4247047" y="3675946"/>
                </a:cubicBezTo>
                <a:cubicBezTo>
                  <a:pt x="4186374" y="3621244"/>
                  <a:pt x="4140536" y="3553231"/>
                  <a:pt x="4096290" y="3486482"/>
                </a:cubicBezTo>
                <a:cubicBezTo>
                  <a:pt x="4091930" y="3480073"/>
                  <a:pt x="4087571" y="3473665"/>
                  <a:pt x="4083211" y="3467256"/>
                </a:cubicBezTo>
                <a:cubicBezTo>
                  <a:pt x="4002873" y="3347730"/>
                  <a:pt x="3915961" y="3230102"/>
                  <a:pt x="3832395" y="3116474"/>
                </a:cubicBezTo>
                <a:cubicBezTo>
                  <a:pt x="3791301" y="3060746"/>
                  <a:pt x="3748266" y="3003195"/>
                  <a:pt x="3702617" y="2948853"/>
                </a:cubicBezTo>
                <a:cubicBezTo>
                  <a:pt x="3687327" y="2931040"/>
                  <a:pt x="3671838" y="2914119"/>
                  <a:pt x="3655996" y="2896659"/>
                </a:cubicBezTo>
                <a:close/>
                <a:moveTo>
                  <a:pt x="5106619" y="2871730"/>
                </a:moveTo>
                <a:lnTo>
                  <a:pt x="5103306" y="2915231"/>
                </a:lnTo>
                <a:cubicBezTo>
                  <a:pt x="5100139" y="2960178"/>
                  <a:pt x="5096767" y="3006017"/>
                  <a:pt x="5096298" y="3051540"/>
                </a:cubicBezTo>
                <a:cubicBezTo>
                  <a:pt x="5096057" y="3081589"/>
                  <a:pt x="5097263" y="3111470"/>
                  <a:pt x="5098124" y="3140814"/>
                </a:cubicBezTo>
                <a:cubicBezTo>
                  <a:pt x="5099337" y="3170696"/>
                  <a:pt x="5100546" y="3200579"/>
                  <a:pt x="5100303" y="3230628"/>
                </a:cubicBezTo>
                <a:cubicBezTo>
                  <a:pt x="5099468" y="3331557"/>
                  <a:pt x="5084311" y="3433224"/>
                  <a:pt x="5069420" y="3531652"/>
                </a:cubicBezTo>
                <a:cubicBezTo>
                  <a:pt x="5058665" y="3603683"/>
                  <a:pt x="5048045" y="3677150"/>
                  <a:pt x="5043035" y="3750864"/>
                </a:cubicBezTo>
                <a:cubicBezTo>
                  <a:pt x="5058385" y="3724954"/>
                  <a:pt x="5075039" y="3697443"/>
                  <a:pt x="5090076" y="3662531"/>
                </a:cubicBezTo>
                <a:cubicBezTo>
                  <a:pt x="5202353" y="3406015"/>
                  <a:pt x="5167653" y="3133900"/>
                  <a:pt x="5106619" y="2871730"/>
                </a:cubicBezTo>
                <a:close/>
                <a:moveTo>
                  <a:pt x="3656120" y="2850596"/>
                </a:moveTo>
                <a:cubicBezTo>
                  <a:pt x="3680080" y="2875897"/>
                  <a:pt x="3704393" y="2901731"/>
                  <a:pt x="3727045" y="2928627"/>
                </a:cubicBezTo>
                <a:cubicBezTo>
                  <a:pt x="3773045" y="2983517"/>
                  <a:pt x="3816427" y="3041610"/>
                  <a:pt x="3857868" y="3097880"/>
                </a:cubicBezTo>
                <a:cubicBezTo>
                  <a:pt x="3942343" y="3211700"/>
                  <a:pt x="4029597" y="3329876"/>
                  <a:pt x="4109382" y="3449753"/>
                </a:cubicBezTo>
                <a:cubicBezTo>
                  <a:pt x="4113742" y="3456162"/>
                  <a:pt x="4118102" y="3462572"/>
                  <a:pt x="4122462" y="3468981"/>
                </a:cubicBezTo>
                <a:cubicBezTo>
                  <a:pt x="4157313" y="3521040"/>
                  <a:pt x="4193209" y="3574725"/>
                  <a:pt x="4235645" y="3620389"/>
                </a:cubicBezTo>
                <a:cubicBezTo>
                  <a:pt x="4122839" y="3316219"/>
                  <a:pt x="3940632" y="3014288"/>
                  <a:pt x="3656120" y="2850596"/>
                </a:cubicBezTo>
                <a:close/>
                <a:moveTo>
                  <a:pt x="5129750" y="2642862"/>
                </a:moveTo>
                <a:cubicBezTo>
                  <a:pt x="5137975" y="2644690"/>
                  <a:pt x="5144347" y="2649859"/>
                  <a:pt x="5146940" y="2659697"/>
                </a:cubicBezTo>
                <a:cubicBezTo>
                  <a:pt x="5212148" y="2907705"/>
                  <a:pt x="5280017" y="3164740"/>
                  <a:pt x="5242277" y="3423399"/>
                </a:cubicBezTo>
                <a:cubicBezTo>
                  <a:pt x="5227323" y="3524170"/>
                  <a:pt x="5190440" y="3605244"/>
                  <a:pt x="5156431" y="3700562"/>
                </a:cubicBezTo>
                <a:cubicBezTo>
                  <a:pt x="5093238" y="3880472"/>
                  <a:pt x="5100915" y="4002022"/>
                  <a:pt x="5171623" y="4178295"/>
                </a:cubicBezTo>
                <a:cubicBezTo>
                  <a:pt x="5343633" y="4289020"/>
                  <a:pt x="5511303" y="4406341"/>
                  <a:pt x="5670978" y="4531843"/>
                </a:cubicBezTo>
                <a:cubicBezTo>
                  <a:pt x="5503414" y="4223610"/>
                  <a:pt x="5380466" y="3926696"/>
                  <a:pt x="5501579" y="3561061"/>
                </a:cubicBezTo>
                <a:cubicBezTo>
                  <a:pt x="5508838" y="3539559"/>
                  <a:pt x="5578981" y="3509255"/>
                  <a:pt x="5589809" y="3538353"/>
                </a:cubicBezTo>
                <a:cubicBezTo>
                  <a:pt x="5684333" y="3779872"/>
                  <a:pt x="5773195" y="4023472"/>
                  <a:pt x="5849262" y="4271430"/>
                </a:cubicBezTo>
                <a:cubicBezTo>
                  <a:pt x="5893837" y="4415363"/>
                  <a:pt x="5928903" y="4549296"/>
                  <a:pt x="5859335" y="4688819"/>
                </a:cubicBezTo>
                <a:cubicBezTo>
                  <a:pt x="5961508" y="4776757"/>
                  <a:pt x="6060299" y="4869157"/>
                  <a:pt x="6156071" y="4966558"/>
                </a:cubicBezTo>
                <a:cubicBezTo>
                  <a:pt x="6124655" y="4499967"/>
                  <a:pt x="6309829" y="4066538"/>
                  <a:pt x="6506811" y="3645474"/>
                </a:cubicBezTo>
                <a:cubicBezTo>
                  <a:pt x="6517737" y="3622394"/>
                  <a:pt x="6595308" y="3598841"/>
                  <a:pt x="6593364" y="3638405"/>
                </a:cubicBezTo>
                <a:cubicBezTo>
                  <a:pt x="6571557" y="4125233"/>
                  <a:pt x="6647835" y="4676562"/>
                  <a:pt x="6258510" y="5051260"/>
                </a:cubicBezTo>
                <a:cubicBezTo>
                  <a:pt x="6254988" y="5054277"/>
                  <a:pt x="6250018" y="5057456"/>
                  <a:pt x="6244346" y="5059552"/>
                </a:cubicBezTo>
                <a:cubicBezTo>
                  <a:pt x="6344719" y="5167803"/>
                  <a:pt x="6441715" y="5280511"/>
                  <a:pt x="6533619" y="5401078"/>
                </a:cubicBezTo>
                <a:cubicBezTo>
                  <a:pt x="6690100" y="5606795"/>
                  <a:pt x="6834024" y="5822089"/>
                  <a:pt x="6964340" y="6045312"/>
                </a:cubicBezTo>
                <a:cubicBezTo>
                  <a:pt x="7003925" y="5923422"/>
                  <a:pt x="7019732" y="5789920"/>
                  <a:pt x="7070024" y="5681109"/>
                </a:cubicBezTo>
                <a:cubicBezTo>
                  <a:pt x="7069384" y="5677682"/>
                  <a:pt x="7068958" y="5673360"/>
                  <a:pt x="7068326" y="5669934"/>
                </a:cubicBezTo>
                <a:cubicBezTo>
                  <a:pt x="7062305" y="5671483"/>
                  <a:pt x="7055943" y="5672486"/>
                  <a:pt x="7052343" y="5671723"/>
                </a:cubicBezTo>
                <a:cubicBezTo>
                  <a:pt x="6718485" y="5608574"/>
                  <a:pt x="6733035" y="4983823"/>
                  <a:pt x="6718145" y="4736592"/>
                </a:cubicBezTo>
                <a:cubicBezTo>
                  <a:pt x="6716754" y="4713728"/>
                  <a:pt x="6789675" y="4687776"/>
                  <a:pt x="6803370" y="4704317"/>
                </a:cubicBezTo>
                <a:cubicBezTo>
                  <a:pt x="6991403" y="4928943"/>
                  <a:pt x="7074987" y="5187422"/>
                  <a:pt x="7127141" y="5463703"/>
                </a:cubicBezTo>
                <a:cubicBezTo>
                  <a:pt x="7188603" y="5353500"/>
                  <a:pt x="7291576" y="5250086"/>
                  <a:pt x="7398104" y="5156948"/>
                </a:cubicBezTo>
                <a:lnTo>
                  <a:pt x="7467599" y="5098975"/>
                </a:lnTo>
                <a:lnTo>
                  <a:pt x="7467599" y="5160063"/>
                </a:lnTo>
                <a:lnTo>
                  <a:pt x="7430704" y="5191181"/>
                </a:lnTo>
                <a:cubicBezTo>
                  <a:pt x="7331651" y="5282318"/>
                  <a:pt x="7241097" y="5385071"/>
                  <a:pt x="7194502" y="5491132"/>
                </a:cubicBezTo>
                <a:cubicBezTo>
                  <a:pt x="7236290" y="5426848"/>
                  <a:pt x="7287569" y="5370101"/>
                  <a:pt x="7343153" y="5317498"/>
                </a:cubicBezTo>
                <a:lnTo>
                  <a:pt x="7467599" y="5211392"/>
                </a:lnTo>
                <a:lnTo>
                  <a:pt x="7467599" y="5251559"/>
                </a:lnTo>
                <a:lnTo>
                  <a:pt x="7363097" y="5340764"/>
                </a:lnTo>
                <a:cubicBezTo>
                  <a:pt x="7307928" y="5393102"/>
                  <a:pt x="7257341" y="5449408"/>
                  <a:pt x="7216934" y="5512809"/>
                </a:cubicBezTo>
                <a:cubicBezTo>
                  <a:pt x="7200681" y="5538523"/>
                  <a:pt x="7186584" y="5565169"/>
                  <a:pt x="7173738" y="5592553"/>
                </a:cubicBezTo>
                <a:cubicBezTo>
                  <a:pt x="7221513" y="5558922"/>
                  <a:pt x="7268453" y="5522778"/>
                  <a:pt x="7312958" y="5482816"/>
                </a:cubicBezTo>
                <a:lnTo>
                  <a:pt x="7467599" y="5330891"/>
                </a:lnTo>
                <a:lnTo>
                  <a:pt x="7467599" y="5402912"/>
                </a:lnTo>
                <a:lnTo>
                  <a:pt x="7330087" y="5533939"/>
                </a:lnTo>
                <a:cubicBezTo>
                  <a:pt x="7283169" y="5576210"/>
                  <a:pt x="7195224" y="5622495"/>
                  <a:pt x="7156576" y="5674040"/>
                </a:cubicBezTo>
                <a:cubicBezTo>
                  <a:pt x="7156027" y="5674391"/>
                  <a:pt x="7155822" y="5675288"/>
                  <a:pt x="7155265" y="5675644"/>
                </a:cubicBezTo>
                <a:cubicBezTo>
                  <a:pt x="7153198" y="5678494"/>
                  <a:pt x="7150785" y="5680803"/>
                  <a:pt x="7149273" y="5683306"/>
                </a:cubicBezTo>
                <a:cubicBezTo>
                  <a:pt x="7082162" y="5791374"/>
                  <a:pt x="7077446" y="5992131"/>
                  <a:pt x="7014207" y="6118417"/>
                </a:cubicBezTo>
                <a:cubicBezTo>
                  <a:pt x="7013241" y="6120562"/>
                  <a:pt x="7010833" y="6122876"/>
                  <a:pt x="7008419" y="6125184"/>
                </a:cubicBezTo>
                <a:cubicBezTo>
                  <a:pt x="7131819" y="6344593"/>
                  <a:pt x="7240758" y="6571523"/>
                  <a:pt x="7333662" y="6805045"/>
                </a:cubicBezTo>
                <a:lnTo>
                  <a:pt x="7353321" y="6857999"/>
                </a:lnTo>
                <a:lnTo>
                  <a:pt x="7256430" y="6857999"/>
                </a:lnTo>
                <a:lnTo>
                  <a:pt x="7117969" y="6532596"/>
                </a:lnTo>
                <a:lnTo>
                  <a:pt x="7082717" y="6461642"/>
                </a:lnTo>
                <a:cubicBezTo>
                  <a:pt x="6951473" y="6190726"/>
                  <a:pt x="6798962" y="5930353"/>
                  <a:pt x="6628009" y="5682534"/>
                </a:cubicBezTo>
                <a:cubicBezTo>
                  <a:pt x="6624753" y="5682314"/>
                  <a:pt x="6621847" y="5682642"/>
                  <a:pt x="6619697" y="5681717"/>
                </a:cubicBezTo>
                <a:cubicBezTo>
                  <a:pt x="6422483" y="5607050"/>
                  <a:pt x="6216553" y="5574737"/>
                  <a:pt x="6006408" y="5585749"/>
                </a:cubicBezTo>
                <a:cubicBezTo>
                  <a:pt x="6001644" y="5588034"/>
                  <a:pt x="5995765" y="5591021"/>
                  <a:pt x="5988649" y="5593271"/>
                </a:cubicBezTo>
                <a:cubicBezTo>
                  <a:pt x="5576169" y="5732161"/>
                  <a:pt x="5121373" y="5640588"/>
                  <a:pt x="4695791" y="5692050"/>
                </a:cubicBezTo>
                <a:cubicBezTo>
                  <a:pt x="4680711" y="5694029"/>
                  <a:pt x="4655907" y="5686903"/>
                  <a:pt x="4679665" y="5671708"/>
                </a:cubicBezTo>
                <a:cubicBezTo>
                  <a:pt x="5086904" y="5415077"/>
                  <a:pt x="5545328" y="5333413"/>
                  <a:pt x="5987908" y="5538562"/>
                </a:cubicBezTo>
                <a:cubicBezTo>
                  <a:pt x="6185158" y="5522006"/>
                  <a:pt x="6379487" y="5541041"/>
                  <a:pt x="6567085" y="5595804"/>
                </a:cubicBezTo>
                <a:cubicBezTo>
                  <a:pt x="6529536" y="5543176"/>
                  <a:pt x="6491431" y="5490905"/>
                  <a:pt x="6452223" y="5439340"/>
                </a:cubicBezTo>
                <a:cubicBezTo>
                  <a:pt x="6295043" y="5232532"/>
                  <a:pt x="6123743" y="5046247"/>
                  <a:pt x="5941561" y="4874588"/>
                </a:cubicBezTo>
                <a:cubicBezTo>
                  <a:pt x="5934999" y="4876493"/>
                  <a:pt x="5928977" y="4878043"/>
                  <a:pt x="5922616" y="4879047"/>
                </a:cubicBezTo>
                <a:cubicBezTo>
                  <a:pt x="5745440" y="4937947"/>
                  <a:pt x="5570451" y="4989315"/>
                  <a:pt x="5382695" y="4989072"/>
                </a:cubicBezTo>
                <a:cubicBezTo>
                  <a:pt x="5159991" y="4988955"/>
                  <a:pt x="4934376" y="4947776"/>
                  <a:pt x="4715552" y="4909921"/>
                </a:cubicBezTo>
                <a:cubicBezTo>
                  <a:pt x="4684183" y="4904693"/>
                  <a:pt x="4739655" y="4874580"/>
                  <a:pt x="4745878" y="4872131"/>
                </a:cubicBezTo>
                <a:cubicBezTo>
                  <a:pt x="5052677" y="4772480"/>
                  <a:pt x="5503584" y="4680296"/>
                  <a:pt x="5840623" y="4781269"/>
                </a:cubicBezTo>
                <a:cubicBezTo>
                  <a:pt x="5638548" y="4601638"/>
                  <a:pt x="5423727" y="4438593"/>
                  <a:pt x="5198089" y="4287833"/>
                </a:cubicBezTo>
                <a:cubicBezTo>
                  <a:pt x="5197537" y="4288186"/>
                  <a:pt x="5196631" y="4287993"/>
                  <a:pt x="5196080" y="4288346"/>
                </a:cubicBezTo>
                <a:cubicBezTo>
                  <a:pt x="5194632" y="4288508"/>
                  <a:pt x="5192625" y="4289026"/>
                  <a:pt x="5191726" y="4288836"/>
                </a:cubicBezTo>
                <a:cubicBezTo>
                  <a:pt x="5178505" y="4288860"/>
                  <a:pt x="5071494" y="4364971"/>
                  <a:pt x="5066724" y="4367248"/>
                </a:cubicBezTo>
                <a:cubicBezTo>
                  <a:pt x="4982774" y="4406384"/>
                  <a:pt x="4893374" y="4432133"/>
                  <a:pt x="4803963" y="4451767"/>
                </a:cubicBezTo>
                <a:cubicBezTo>
                  <a:pt x="4503831" y="4518029"/>
                  <a:pt x="4203221" y="4526349"/>
                  <a:pt x="3905449" y="4613329"/>
                </a:cubicBezTo>
                <a:cubicBezTo>
                  <a:pt x="3885190" y="4619390"/>
                  <a:pt x="3829824" y="4618011"/>
                  <a:pt x="3875838" y="4596243"/>
                </a:cubicBezTo>
                <a:cubicBezTo>
                  <a:pt x="4204449" y="4438196"/>
                  <a:pt x="4643299" y="4136057"/>
                  <a:pt x="5037169" y="4182283"/>
                </a:cubicBezTo>
                <a:cubicBezTo>
                  <a:pt x="4909276" y="4101602"/>
                  <a:pt x="4777868" y="4023929"/>
                  <a:pt x="4643836" y="3949470"/>
                </a:cubicBezTo>
                <a:cubicBezTo>
                  <a:pt x="4639276" y="3950852"/>
                  <a:pt x="4634367" y="3951697"/>
                  <a:pt x="4630213" y="3951288"/>
                </a:cubicBezTo>
                <a:cubicBezTo>
                  <a:pt x="4321265" y="4112095"/>
                  <a:pt x="3987107" y="4184792"/>
                  <a:pt x="3639950" y="4159267"/>
                </a:cubicBezTo>
                <a:cubicBezTo>
                  <a:pt x="3598204" y="4156073"/>
                  <a:pt x="3648627" y="4125362"/>
                  <a:pt x="3662166" y="4119760"/>
                </a:cubicBezTo>
                <a:cubicBezTo>
                  <a:pt x="3937541" y="4017222"/>
                  <a:pt x="4214233" y="3857115"/>
                  <a:pt x="4507312" y="3873539"/>
                </a:cubicBezTo>
                <a:cubicBezTo>
                  <a:pt x="4438395" y="3836374"/>
                  <a:pt x="4368923" y="3799562"/>
                  <a:pt x="4298900" y="3763109"/>
                </a:cubicBezTo>
                <a:cubicBezTo>
                  <a:pt x="4293844" y="3762512"/>
                  <a:pt x="4289898" y="3761207"/>
                  <a:pt x="4286155" y="3758998"/>
                </a:cubicBezTo>
                <a:cubicBezTo>
                  <a:pt x="4093625" y="3719652"/>
                  <a:pt x="3990487" y="3571783"/>
                  <a:pt x="3879923" y="3417171"/>
                </a:cubicBezTo>
                <a:cubicBezTo>
                  <a:pt x="3736536" y="3216099"/>
                  <a:pt x="3589219" y="2999153"/>
                  <a:pt x="3494176" y="2770227"/>
                </a:cubicBezTo>
                <a:cubicBezTo>
                  <a:pt x="3490810" y="2762227"/>
                  <a:pt x="3492970" y="2755481"/>
                  <a:pt x="3498373" y="2749954"/>
                </a:cubicBezTo>
                <a:cubicBezTo>
                  <a:pt x="3514589" y="2733370"/>
                  <a:pt x="3560023" y="2727735"/>
                  <a:pt x="3573222" y="2731935"/>
                </a:cubicBezTo>
                <a:cubicBezTo>
                  <a:pt x="4001986" y="2883841"/>
                  <a:pt x="4240479" y="3311498"/>
                  <a:pt x="4366217" y="3716225"/>
                </a:cubicBezTo>
                <a:cubicBezTo>
                  <a:pt x="4596669" y="3835548"/>
                  <a:pt x="4821730" y="3959850"/>
                  <a:pt x="5038040" y="4093587"/>
                </a:cubicBezTo>
                <a:cubicBezTo>
                  <a:pt x="5015490" y="4035197"/>
                  <a:pt x="4996254" y="3974696"/>
                  <a:pt x="4993425" y="3916719"/>
                </a:cubicBezTo>
                <a:cubicBezTo>
                  <a:pt x="4991978" y="3916883"/>
                  <a:pt x="4989970" y="3917401"/>
                  <a:pt x="4988722" y="3916663"/>
                </a:cubicBezTo>
                <a:cubicBezTo>
                  <a:pt x="4695007" y="3876118"/>
                  <a:pt x="4552167" y="3571232"/>
                  <a:pt x="4451193" y="3326950"/>
                </a:cubicBezTo>
                <a:cubicBezTo>
                  <a:pt x="4438076" y="3295477"/>
                  <a:pt x="4510179" y="3273123"/>
                  <a:pt x="4529540" y="3287566"/>
                </a:cubicBezTo>
                <a:cubicBezTo>
                  <a:pt x="4672594" y="3390749"/>
                  <a:pt x="4794862" y="3506453"/>
                  <a:pt x="4901270" y="3639960"/>
                </a:cubicBezTo>
                <a:cubicBezTo>
                  <a:pt x="4898091" y="3540061"/>
                  <a:pt x="4913396" y="3439839"/>
                  <a:pt x="4932480" y="3333361"/>
                </a:cubicBezTo>
                <a:cubicBezTo>
                  <a:pt x="4972571" y="3116116"/>
                  <a:pt x="4989319" y="2891570"/>
                  <a:pt x="5057665" y="2680771"/>
                </a:cubicBezTo>
                <a:cubicBezTo>
                  <a:pt x="5063728" y="2661952"/>
                  <a:pt x="5105077" y="2637374"/>
                  <a:pt x="5129750" y="2642862"/>
                </a:cubicBezTo>
                <a:close/>
                <a:moveTo>
                  <a:pt x="6389898" y="2390555"/>
                </a:moveTo>
                <a:lnTo>
                  <a:pt x="6388972" y="2392739"/>
                </a:lnTo>
                <a:lnTo>
                  <a:pt x="6392796" y="2394358"/>
                </a:lnTo>
                <a:cubicBezTo>
                  <a:pt x="6391932" y="2393349"/>
                  <a:pt x="6391073" y="2392343"/>
                  <a:pt x="6389898" y="2390555"/>
                </a:cubicBezTo>
                <a:close/>
                <a:moveTo>
                  <a:pt x="5781875" y="2118977"/>
                </a:moveTo>
                <a:cubicBezTo>
                  <a:pt x="5786149" y="2257918"/>
                  <a:pt x="5746106" y="2393544"/>
                  <a:pt x="5707141" y="2525128"/>
                </a:cubicBezTo>
                <a:cubicBezTo>
                  <a:pt x="5693101" y="2571972"/>
                  <a:pt x="5679147" y="2620144"/>
                  <a:pt x="5666974" y="2667145"/>
                </a:cubicBezTo>
                <a:cubicBezTo>
                  <a:pt x="5652889" y="2721696"/>
                  <a:pt x="5642080" y="2777642"/>
                  <a:pt x="5630646" y="2832031"/>
                </a:cubicBezTo>
                <a:lnTo>
                  <a:pt x="5611679" y="2927011"/>
                </a:lnTo>
                <a:cubicBezTo>
                  <a:pt x="5625235" y="2893472"/>
                  <a:pt x="5643242" y="2846374"/>
                  <a:pt x="5664993" y="2782834"/>
                </a:cubicBezTo>
                <a:cubicBezTo>
                  <a:pt x="5724026" y="2611467"/>
                  <a:pt x="5822566" y="2325483"/>
                  <a:pt x="5781875" y="2118977"/>
                </a:cubicBezTo>
                <a:close/>
                <a:moveTo>
                  <a:pt x="6813778" y="2090376"/>
                </a:moveTo>
                <a:cubicBezTo>
                  <a:pt x="6827836" y="2136248"/>
                  <a:pt x="6841349" y="2181883"/>
                  <a:pt x="6853078" y="2228695"/>
                </a:cubicBezTo>
                <a:lnTo>
                  <a:pt x="6862353" y="2266098"/>
                </a:lnTo>
                <a:cubicBezTo>
                  <a:pt x="6869255" y="2295423"/>
                  <a:pt x="6876386" y="2324193"/>
                  <a:pt x="6884610" y="2353427"/>
                </a:cubicBezTo>
                <a:cubicBezTo>
                  <a:pt x="6919948" y="2475257"/>
                  <a:pt x="6979622" y="2591295"/>
                  <a:pt x="7037178" y="2703223"/>
                </a:cubicBezTo>
                <a:cubicBezTo>
                  <a:pt x="7077769" y="2782214"/>
                  <a:pt x="7119543" y="2862994"/>
                  <a:pt x="7153310" y="2947465"/>
                </a:cubicBezTo>
                <a:cubicBezTo>
                  <a:pt x="7090616" y="2640863"/>
                  <a:pt x="7000555" y="2342636"/>
                  <a:pt x="6813778" y="2090376"/>
                </a:cubicBezTo>
                <a:close/>
                <a:moveTo>
                  <a:pt x="1880334" y="2041381"/>
                </a:moveTo>
                <a:cubicBezTo>
                  <a:pt x="2001910" y="2327927"/>
                  <a:pt x="2192353" y="2606522"/>
                  <a:pt x="2480086" y="2742112"/>
                </a:cubicBezTo>
                <a:cubicBezTo>
                  <a:pt x="2455494" y="2719491"/>
                  <a:pt x="2430535" y="2696378"/>
                  <a:pt x="2407191" y="2672096"/>
                </a:cubicBezTo>
                <a:cubicBezTo>
                  <a:pt x="2359780" y="2622518"/>
                  <a:pt x="2314870" y="2569608"/>
                  <a:pt x="2271943" y="2518310"/>
                </a:cubicBezTo>
                <a:cubicBezTo>
                  <a:pt x="2184470" y="2414600"/>
                  <a:pt x="2094100" y="2306884"/>
                  <a:pt x="2011094" y="2196890"/>
                </a:cubicBezTo>
                <a:lnTo>
                  <a:pt x="1997500" y="2179274"/>
                </a:lnTo>
                <a:cubicBezTo>
                  <a:pt x="1961253" y="2131523"/>
                  <a:pt x="1923916" y="2082278"/>
                  <a:pt x="1880334" y="2041381"/>
                </a:cubicBezTo>
                <a:close/>
                <a:moveTo>
                  <a:pt x="6764020" y="2034549"/>
                </a:moveTo>
                <a:cubicBezTo>
                  <a:pt x="6734833" y="2371132"/>
                  <a:pt x="6927524" y="2658088"/>
                  <a:pt x="7115955" y="2932293"/>
                </a:cubicBezTo>
                <a:cubicBezTo>
                  <a:pt x="7084727" y="2858555"/>
                  <a:pt x="7048287" y="2786473"/>
                  <a:pt x="7011930" y="2715710"/>
                </a:cubicBezTo>
                <a:cubicBezTo>
                  <a:pt x="6953746" y="2602235"/>
                  <a:pt x="6893210" y="2485181"/>
                  <a:pt x="6857159" y="2360474"/>
                </a:cubicBezTo>
                <a:cubicBezTo>
                  <a:pt x="6848933" y="2331239"/>
                  <a:pt x="6841488" y="2301693"/>
                  <a:pt x="6834041" y="2272139"/>
                </a:cubicBezTo>
                <a:lnTo>
                  <a:pt x="6824768" y="2234734"/>
                </a:lnTo>
                <a:cubicBezTo>
                  <a:pt x="6807729" y="2167007"/>
                  <a:pt x="6787042" y="2100302"/>
                  <a:pt x="6764020" y="2034549"/>
                </a:cubicBezTo>
                <a:close/>
                <a:moveTo>
                  <a:pt x="5744515" y="2032338"/>
                </a:moveTo>
                <a:cubicBezTo>
                  <a:pt x="5726132" y="2081859"/>
                  <a:pt x="5709692" y="2132840"/>
                  <a:pt x="5697079" y="2185446"/>
                </a:cubicBezTo>
                <a:cubicBezTo>
                  <a:pt x="5664267" y="2317695"/>
                  <a:pt x="5649704" y="2457032"/>
                  <a:pt x="5626863" y="2591574"/>
                </a:cubicBezTo>
                <a:cubicBezTo>
                  <a:pt x="5607954" y="2700098"/>
                  <a:pt x="5556860" y="2959166"/>
                  <a:pt x="5570084" y="2991809"/>
                </a:cubicBezTo>
                <a:lnTo>
                  <a:pt x="5603449" y="2826310"/>
                </a:lnTo>
                <a:cubicBezTo>
                  <a:pt x="5614340" y="2771690"/>
                  <a:pt x="5625930" y="2715434"/>
                  <a:pt x="5639698" y="2660098"/>
                </a:cubicBezTo>
                <a:cubicBezTo>
                  <a:pt x="5651784" y="2611783"/>
                  <a:pt x="5666281" y="2563843"/>
                  <a:pt x="5680324" y="2516991"/>
                </a:cubicBezTo>
                <a:cubicBezTo>
                  <a:pt x="5719062" y="2385961"/>
                  <a:pt x="5759099" y="2250332"/>
                  <a:pt x="5753670" y="2114122"/>
                </a:cubicBezTo>
                <a:cubicBezTo>
                  <a:pt x="5752466" y="2086568"/>
                  <a:pt x="5749154" y="2059413"/>
                  <a:pt x="5744515" y="2032338"/>
                </a:cubicBezTo>
                <a:close/>
                <a:moveTo>
                  <a:pt x="5848731" y="1991479"/>
                </a:moveTo>
                <a:cubicBezTo>
                  <a:pt x="5997626" y="2144650"/>
                  <a:pt x="6153142" y="2280670"/>
                  <a:pt x="6342479" y="2371770"/>
                </a:cubicBezTo>
                <a:cubicBezTo>
                  <a:pt x="6206263" y="2234271"/>
                  <a:pt x="6043465" y="2088089"/>
                  <a:pt x="5848731" y="1991479"/>
                </a:cubicBezTo>
                <a:close/>
                <a:moveTo>
                  <a:pt x="1867269" y="1988277"/>
                </a:moveTo>
                <a:cubicBezTo>
                  <a:pt x="1929249" y="2036451"/>
                  <a:pt x="1976909" y="2098809"/>
                  <a:pt x="2022948" y="2160069"/>
                </a:cubicBezTo>
                <a:lnTo>
                  <a:pt x="2036542" y="2177686"/>
                </a:lnTo>
                <a:cubicBezTo>
                  <a:pt x="2120085" y="2287290"/>
                  <a:pt x="2210098" y="2394502"/>
                  <a:pt x="2296664" y="2498102"/>
                </a:cubicBezTo>
                <a:cubicBezTo>
                  <a:pt x="2339228" y="2548900"/>
                  <a:pt x="2383777" y="2601313"/>
                  <a:pt x="2430822" y="2650386"/>
                </a:cubicBezTo>
                <a:cubicBezTo>
                  <a:pt x="2446567" y="2666443"/>
                  <a:pt x="2462484" y="2681619"/>
                  <a:pt x="2478766" y="2697288"/>
                </a:cubicBezTo>
                <a:cubicBezTo>
                  <a:pt x="2399961" y="2565928"/>
                  <a:pt x="2306436" y="2441422"/>
                  <a:pt x="2213302" y="2321981"/>
                </a:cubicBezTo>
                <a:cubicBezTo>
                  <a:pt x="2118351" y="2200032"/>
                  <a:pt x="2018564" y="2048781"/>
                  <a:pt x="1867269" y="1988277"/>
                </a:cubicBezTo>
                <a:close/>
                <a:moveTo>
                  <a:pt x="1074270" y="1981601"/>
                </a:moveTo>
                <a:cubicBezTo>
                  <a:pt x="1059833" y="2008086"/>
                  <a:pt x="1044150" y="2036236"/>
                  <a:pt x="1030308" y="2071454"/>
                </a:cubicBezTo>
                <a:cubicBezTo>
                  <a:pt x="926818" y="2330361"/>
                  <a:pt x="969807" y="2592217"/>
                  <a:pt x="1038643" y="2842206"/>
                </a:cubicBezTo>
                <a:lnTo>
                  <a:pt x="1040573" y="2799609"/>
                </a:lnTo>
                <a:cubicBezTo>
                  <a:pt x="1042309" y="2755616"/>
                  <a:pt x="1044225" y="2710738"/>
                  <a:pt x="1043264" y="2666409"/>
                </a:cubicBezTo>
                <a:cubicBezTo>
                  <a:pt x="1042563" y="2637156"/>
                  <a:pt x="1040427" y="2608182"/>
                  <a:pt x="1038654" y="2579705"/>
                </a:cubicBezTo>
                <a:cubicBezTo>
                  <a:pt x="1036512" y="2550734"/>
                  <a:pt x="1034379" y="2521760"/>
                  <a:pt x="1033678" y="2492508"/>
                </a:cubicBezTo>
                <a:cubicBezTo>
                  <a:pt x="1031344" y="2394242"/>
                  <a:pt x="1043218" y="2294070"/>
                  <a:pt x="1054924" y="2197069"/>
                </a:cubicBezTo>
                <a:cubicBezTo>
                  <a:pt x="1063352" y="2126095"/>
                  <a:pt x="1071600" y="2053736"/>
                  <a:pt x="1074270" y="1981601"/>
                </a:cubicBezTo>
                <a:close/>
                <a:moveTo>
                  <a:pt x="1104801" y="1971679"/>
                </a:moveTo>
                <a:cubicBezTo>
                  <a:pt x="1102335" y="2047481"/>
                  <a:pt x="1093753" y="2123904"/>
                  <a:pt x="1085157" y="2198043"/>
                </a:cubicBezTo>
                <a:cubicBezTo>
                  <a:pt x="1073625" y="2294159"/>
                  <a:pt x="1061572" y="2392938"/>
                  <a:pt x="1064252" y="2489430"/>
                </a:cubicBezTo>
                <a:cubicBezTo>
                  <a:pt x="1065123" y="2517790"/>
                  <a:pt x="1067264" y="2546759"/>
                  <a:pt x="1069038" y="2575235"/>
                </a:cubicBezTo>
                <a:cubicBezTo>
                  <a:pt x="1070414" y="2596366"/>
                  <a:pt x="1071421" y="2617001"/>
                  <a:pt x="1072436" y="2637633"/>
                </a:cubicBezTo>
                <a:cubicBezTo>
                  <a:pt x="1078616" y="2582794"/>
                  <a:pt x="1085697" y="2528066"/>
                  <a:pt x="1094213" y="2473055"/>
                </a:cubicBezTo>
                <a:cubicBezTo>
                  <a:pt x="1121516" y="2299125"/>
                  <a:pt x="1153198" y="2135758"/>
                  <a:pt x="1104801" y="1971679"/>
                </a:cubicBezTo>
                <a:close/>
                <a:moveTo>
                  <a:pt x="5854368" y="1962963"/>
                </a:moveTo>
                <a:cubicBezTo>
                  <a:pt x="6049248" y="2057701"/>
                  <a:pt x="6211884" y="2201237"/>
                  <a:pt x="6349422" y="2338658"/>
                </a:cubicBezTo>
                <a:cubicBezTo>
                  <a:pt x="6213840" y="2169232"/>
                  <a:pt x="6028226" y="1968969"/>
                  <a:pt x="5854368" y="1962963"/>
                </a:cubicBezTo>
                <a:close/>
                <a:moveTo>
                  <a:pt x="1186988" y="1898371"/>
                </a:moveTo>
                <a:cubicBezTo>
                  <a:pt x="1282513" y="2026768"/>
                  <a:pt x="1388554" y="2136857"/>
                  <a:pt x="1513226" y="2231921"/>
                </a:cubicBezTo>
                <a:cubicBezTo>
                  <a:pt x="1436881" y="2090381"/>
                  <a:pt x="1335907" y="1952200"/>
                  <a:pt x="1186988" y="1898371"/>
                </a:cubicBezTo>
                <a:close/>
                <a:moveTo>
                  <a:pt x="2220036" y="1575402"/>
                </a:moveTo>
                <a:cubicBezTo>
                  <a:pt x="2008441" y="1643305"/>
                  <a:pt x="1793951" y="1707201"/>
                  <a:pt x="1580329" y="1766654"/>
                </a:cubicBezTo>
                <a:cubicBezTo>
                  <a:pt x="1803546" y="1784949"/>
                  <a:pt x="2013500" y="1680839"/>
                  <a:pt x="2220036" y="1575402"/>
                </a:cubicBezTo>
                <a:close/>
                <a:moveTo>
                  <a:pt x="2295122" y="1519450"/>
                </a:moveTo>
                <a:cubicBezTo>
                  <a:pt x="2041695" y="1537552"/>
                  <a:pt x="1800252" y="1609537"/>
                  <a:pt x="1573690" y="1737122"/>
                </a:cubicBezTo>
                <a:cubicBezTo>
                  <a:pt x="1814980" y="1670594"/>
                  <a:pt x="2056596" y="1597715"/>
                  <a:pt x="2295122" y="1519450"/>
                </a:cubicBezTo>
                <a:close/>
                <a:moveTo>
                  <a:pt x="4793897" y="1338235"/>
                </a:moveTo>
                <a:cubicBezTo>
                  <a:pt x="4807576" y="1651120"/>
                  <a:pt x="4953126" y="1999242"/>
                  <a:pt x="5113608" y="2272553"/>
                </a:cubicBezTo>
                <a:cubicBezTo>
                  <a:pt x="5100911" y="2235634"/>
                  <a:pt x="5090779" y="2197225"/>
                  <a:pt x="5081505" y="2159819"/>
                </a:cubicBezTo>
                <a:lnTo>
                  <a:pt x="5077222" y="2142555"/>
                </a:lnTo>
                <a:cubicBezTo>
                  <a:pt x="5032225" y="1964482"/>
                  <a:pt x="4973989" y="1787247"/>
                  <a:pt x="4904270" y="1617375"/>
                </a:cubicBezTo>
                <a:cubicBezTo>
                  <a:pt x="4893963" y="1593060"/>
                  <a:pt x="4884202" y="1568967"/>
                  <a:pt x="4873898" y="1544643"/>
                </a:cubicBezTo>
                <a:cubicBezTo>
                  <a:pt x="4845732" y="1477354"/>
                  <a:pt x="4816938" y="1408510"/>
                  <a:pt x="4793897" y="1338235"/>
                </a:cubicBezTo>
                <a:close/>
                <a:moveTo>
                  <a:pt x="328291" y="1292994"/>
                </a:moveTo>
                <a:cubicBezTo>
                  <a:pt x="378754" y="1406739"/>
                  <a:pt x="428677" y="1520878"/>
                  <a:pt x="476260" y="1635186"/>
                </a:cubicBezTo>
                <a:cubicBezTo>
                  <a:pt x="513817" y="1725483"/>
                  <a:pt x="549209" y="1815047"/>
                  <a:pt x="572737" y="1906351"/>
                </a:cubicBezTo>
                <a:cubicBezTo>
                  <a:pt x="557132" y="1683399"/>
                  <a:pt x="452809" y="1491946"/>
                  <a:pt x="328291" y="1292994"/>
                </a:cubicBezTo>
                <a:close/>
                <a:moveTo>
                  <a:pt x="4803677" y="1278636"/>
                </a:moveTo>
                <a:cubicBezTo>
                  <a:pt x="4828581" y="1365794"/>
                  <a:pt x="4864536" y="1451189"/>
                  <a:pt x="4899545" y="1534260"/>
                </a:cubicBezTo>
                <a:lnTo>
                  <a:pt x="4930457" y="1607218"/>
                </a:lnTo>
                <a:cubicBezTo>
                  <a:pt x="4999782" y="1774989"/>
                  <a:pt x="5057301" y="1949347"/>
                  <a:pt x="5101903" y="2125320"/>
                </a:cubicBezTo>
                <a:cubicBezTo>
                  <a:pt x="5069895" y="1963695"/>
                  <a:pt x="5029259" y="1804203"/>
                  <a:pt x="4976797" y="1646797"/>
                </a:cubicBezTo>
                <a:cubicBezTo>
                  <a:pt x="4931281" y="1511000"/>
                  <a:pt x="4861649" y="1397178"/>
                  <a:pt x="4803677" y="1278636"/>
                </a:cubicBezTo>
                <a:close/>
                <a:moveTo>
                  <a:pt x="285547" y="1273619"/>
                </a:moveTo>
                <a:cubicBezTo>
                  <a:pt x="288962" y="1406203"/>
                  <a:pt x="353743" y="1538571"/>
                  <a:pt x="397376" y="1654213"/>
                </a:cubicBezTo>
                <a:cubicBezTo>
                  <a:pt x="451224" y="1795269"/>
                  <a:pt x="509196" y="1934093"/>
                  <a:pt x="569144" y="2072247"/>
                </a:cubicBezTo>
                <a:cubicBezTo>
                  <a:pt x="569132" y="2069971"/>
                  <a:pt x="569659" y="2067298"/>
                  <a:pt x="569641" y="2065019"/>
                </a:cubicBezTo>
                <a:cubicBezTo>
                  <a:pt x="557722" y="1924099"/>
                  <a:pt x="505872" y="1786942"/>
                  <a:pt x="447535" y="1647613"/>
                </a:cubicBezTo>
                <a:cubicBezTo>
                  <a:pt x="395576" y="1522743"/>
                  <a:pt x="340914" y="1397539"/>
                  <a:pt x="285547" y="1273619"/>
                </a:cubicBezTo>
                <a:close/>
                <a:moveTo>
                  <a:pt x="1791891" y="1263064"/>
                </a:moveTo>
                <a:cubicBezTo>
                  <a:pt x="1563617" y="1373581"/>
                  <a:pt x="1307099" y="1451909"/>
                  <a:pt x="1011919" y="1501803"/>
                </a:cubicBezTo>
                <a:cubicBezTo>
                  <a:pt x="1277307" y="1565837"/>
                  <a:pt x="1543293" y="1408906"/>
                  <a:pt x="1791891" y="1263064"/>
                </a:cubicBezTo>
                <a:close/>
                <a:moveTo>
                  <a:pt x="4717351" y="1245311"/>
                </a:moveTo>
                <a:cubicBezTo>
                  <a:pt x="4643048" y="1271794"/>
                  <a:pt x="4588806" y="1329954"/>
                  <a:pt x="4554578" y="1406236"/>
                </a:cubicBezTo>
                <a:cubicBezTo>
                  <a:pt x="4536616" y="1445630"/>
                  <a:pt x="4518184" y="1502850"/>
                  <a:pt x="4511139" y="1546869"/>
                </a:cubicBezTo>
                <a:cubicBezTo>
                  <a:pt x="4499466" y="1618535"/>
                  <a:pt x="4505600" y="1614698"/>
                  <a:pt x="4539673" y="1557016"/>
                </a:cubicBezTo>
                <a:cubicBezTo>
                  <a:pt x="4601186" y="1454296"/>
                  <a:pt x="4660204" y="1349880"/>
                  <a:pt x="4717351" y="1245311"/>
                </a:cubicBezTo>
                <a:close/>
                <a:moveTo>
                  <a:pt x="1967201" y="1140573"/>
                </a:moveTo>
                <a:cubicBezTo>
                  <a:pt x="1921774" y="1158238"/>
                  <a:pt x="1874549" y="1175684"/>
                  <a:pt x="1846699" y="1183662"/>
                </a:cubicBezTo>
                <a:cubicBezTo>
                  <a:pt x="1738005" y="1213607"/>
                  <a:pt x="1627814" y="1234713"/>
                  <a:pt x="1517286" y="1257600"/>
                </a:cubicBezTo>
                <a:cubicBezTo>
                  <a:pt x="1316345" y="1299467"/>
                  <a:pt x="1168916" y="1420819"/>
                  <a:pt x="968608" y="1478256"/>
                </a:cubicBezTo>
                <a:cubicBezTo>
                  <a:pt x="1296884" y="1426507"/>
                  <a:pt x="1577475" y="1340642"/>
                  <a:pt x="1824019" y="1214599"/>
                </a:cubicBezTo>
                <a:cubicBezTo>
                  <a:pt x="1843039" y="1204628"/>
                  <a:pt x="1862055" y="1194658"/>
                  <a:pt x="1881072" y="1184686"/>
                </a:cubicBezTo>
                <a:cubicBezTo>
                  <a:pt x="1909422" y="1169483"/>
                  <a:pt x="1938130" y="1154778"/>
                  <a:pt x="1967201" y="1140573"/>
                </a:cubicBezTo>
                <a:close/>
                <a:moveTo>
                  <a:pt x="7424730" y="959050"/>
                </a:moveTo>
                <a:cubicBezTo>
                  <a:pt x="7410864" y="975072"/>
                  <a:pt x="7397000" y="991089"/>
                  <a:pt x="7381263" y="1006960"/>
                </a:cubicBezTo>
                <a:cubicBezTo>
                  <a:pt x="7315773" y="1071943"/>
                  <a:pt x="7242131" y="1125748"/>
                  <a:pt x="7158701" y="1184424"/>
                </a:cubicBezTo>
                <a:cubicBezTo>
                  <a:pt x="7097938" y="1227583"/>
                  <a:pt x="7021880" y="1281016"/>
                  <a:pt x="6940773" y="1317493"/>
                </a:cubicBezTo>
                <a:cubicBezTo>
                  <a:pt x="6916219" y="1328342"/>
                  <a:pt x="6891352" y="1338416"/>
                  <a:pt x="6865936" y="1348256"/>
                </a:cubicBezTo>
                <a:cubicBezTo>
                  <a:pt x="6831982" y="1361567"/>
                  <a:pt x="6799338" y="1374791"/>
                  <a:pt x="6768187" y="1390573"/>
                </a:cubicBezTo>
                <a:cubicBezTo>
                  <a:pt x="6908568" y="1358579"/>
                  <a:pt x="7046091" y="1298342"/>
                  <a:pt x="7164464" y="1220988"/>
                </a:cubicBezTo>
                <a:cubicBezTo>
                  <a:pt x="7259865" y="1158366"/>
                  <a:pt x="7360734" y="1064584"/>
                  <a:pt x="7424730" y="959050"/>
                </a:cubicBezTo>
                <a:close/>
                <a:moveTo>
                  <a:pt x="1145750" y="898890"/>
                </a:moveTo>
                <a:cubicBezTo>
                  <a:pt x="1142510" y="898948"/>
                  <a:pt x="1140173" y="899121"/>
                  <a:pt x="1136934" y="899177"/>
                </a:cubicBezTo>
                <a:lnTo>
                  <a:pt x="1119301" y="899748"/>
                </a:lnTo>
                <a:cubicBezTo>
                  <a:pt x="1055617" y="902412"/>
                  <a:pt x="989809" y="911192"/>
                  <a:pt x="926706" y="920306"/>
                </a:cubicBezTo>
                <a:cubicBezTo>
                  <a:pt x="864136" y="929031"/>
                  <a:pt x="799223" y="937920"/>
                  <a:pt x="735006" y="940975"/>
                </a:cubicBezTo>
                <a:cubicBezTo>
                  <a:pt x="707122" y="942110"/>
                  <a:pt x="678517" y="942237"/>
                  <a:pt x="650445" y="941988"/>
                </a:cubicBezTo>
                <a:cubicBezTo>
                  <a:pt x="611756" y="941792"/>
                  <a:pt x="571096" y="942268"/>
                  <a:pt x="531704" y="945632"/>
                </a:cubicBezTo>
                <a:cubicBezTo>
                  <a:pt x="482428" y="950064"/>
                  <a:pt x="431563" y="960232"/>
                  <a:pt x="382670" y="969720"/>
                </a:cubicBezTo>
                <a:cubicBezTo>
                  <a:pt x="346728" y="976700"/>
                  <a:pt x="310776" y="983681"/>
                  <a:pt x="274280" y="988771"/>
                </a:cubicBezTo>
                <a:cubicBezTo>
                  <a:pt x="531774" y="1057755"/>
                  <a:pt x="873463" y="989418"/>
                  <a:pt x="1145750" y="898890"/>
                </a:cubicBezTo>
                <a:close/>
                <a:moveTo>
                  <a:pt x="7465683" y="854709"/>
                </a:moveTo>
                <a:cubicBezTo>
                  <a:pt x="7456923" y="863235"/>
                  <a:pt x="7447851" y="870980"/>
                  <a:pt x="7438546" y="879275"/>
                </a:cubicBezTo>
                <a:cubicBezTo>
                  <a:pt x="7303925" y="998039"/>
                  <a:pt x="7158970" y="1121443"/>
                  <a:pt x="6997077" y="1216434"/>
                </a:cubicBezTo>
                <a:lnTo>
                  <a:pt x="6956311" y="1239730"/>
                </a:lnTo>
                <a:cubicBezTo>
                  <a:pt x="6895819" y="1274640"/>
                  <a:pt x="6833776" y="1310180"/>
                  <a:pt x="6780946" y="1352837"/>
                </a:cubicBezTo>
                <a:cubicBezTo>
                  <a:pt x="6805732" y="1341442"/>
                  <a:pt x="6831143" y="1331600"/>
                  <a:pt x="6856561" y="1321759"/>
                </a:cubicBezTo>
                <a:cubicBezTo>
                  <a:pt x="6881189" y="1312227"/>
                  <a:pt x="6905826" y="1302697"/>
                  <a:pt x="6929833" y="1291618"/>
                </a:cubicBezTo>
                <a:cubicBezTo>
                  <a:pt x="7008617" y="1256083"/>
                  <a:pt x="7083120" y="1203284"/>
                  <a:pt x="7142873" y="1160983"/>
                </a:cubicBezTo>
                <a:cubicBezTo>
                  <a:pt x="7224750" y="1102940"/>
                  <a:pt x="7297923" y="1050225"/>
                  <a:pt x="7361634" y="986418"/>
                </a:cubicBezTo>
                <a:cubicBezTo>
                  <a:pt x="7403877" y="944429"/>
                  <a:pt x="7438790" y="899980"/>
                  <a:pt x="7465683" y="854709"/>
                </a:cubicBezTo>
                <a:close/>
                <a:moveTo>
                  <a:pt x="780024" y="848067"/>
                </a:moveTo>
                <a:cubicBezTo>
                  <a:pt x="589117" y="848319"/>
                  <a:pt x="420049" y="894555"/>
                  <a:pt x="244448" y="962318"/>
                </a:cubicBezTo>
                <a:cubicBezTo>
                  <a:pt x="289585" y="957830"/>
                  <a:pt x="335059" y="949291"/>
                  <a:pt x="379638" y="940634"/>
                </a:cubicBezTo>
                <a:cubicBezTo>
                  <a:pt x="429064" y="930752"/>
                  <a:pt x="480829" y="920703"/>
                  <a:pt x="531910" y="916490"/>
                </a:cubicBezTo>
                <a:cubicBezTo>
                  <a:pt x="572737" y="912849"/>
                  <a:pt x="613757" y="912871"/>
                  <a:pt x="652980" y="912671"/>
                </a:cubicBezTo>
                <a:cubicBezTo>
                  <a:pt x="680692" y="912428"/>
                  <a:pt x="708226" y="913077"/>
                  <a:pt x="735747" y="911442"/>
                </a:cubicBezTo>
                <a:cubicBezTo>
                  <a:pt x="798533" y="908669"/>
                  <a:pt x="862536" y="899666"/>
                  <a:pt x="924570" y="891331"/>
                </a:cubicBezTo>
                <a:cubicBezTo>
                  <a:pt x="988573" y="882328"/>
                  <a:pt x="1054923" y="873155"/>
                  <a:pt x="1120406" y="870718"/>
                </a:cubicBezTo>
                <a:lnTo>
                  <a:pt x="1138574" y="869756"/>
                </a:lnTo>
                <a:cubicBezTo>
                  <a:pt x="1158004" y="869405"/>
                  <a:pt x="1177610" y="868171"/>
                  <a:pt x="1196486" y="865929"/>
                </a:cubicBezTo>
                <a:cubicBezTo>
                  <a:pt x="1058424" y="855356"/>
                  <a:pt x="919466" y="846954"/>
                  <a:pt x="780024" y="848067"/>
                </a:cubicBezTo>
                <a:close/>
                <a:moveTo>
                  <a:pt x="864626" y="798165"/>
                </a:moveTo>
                <a:cubicBezTo>
                  <a:pt x="1031587" y="797260"/>
                  <a:pt x="1199348" y="812732"/>
                  <a:pt x="1363255" y="826703"/>
                </a:cubicBezTo>
                <a:cubicBezTo>
                  <a:pt x="1394576" y="829180"/>
                  <a:pt x="1340420" y="863092"/>
                  <a:pt x="1334316" y="865992"/>
                </a:cubicBezTo>
                <a:cubicBezTo>
                  <a:pt x="1032692" y="988464"/>
                  <a:pt x="587693" y="1115658"/>
                  <a:pt x="249752" y="1045456"/>
                </a:cubicBezTo>
                <a:cubicBezTo>
                  <a:pt x="456098" y="1203411"/>
                  <a:pt x="674585" y="1344171"/>
                  <a:pt x="903434" y="1472077"/>
                </a:cubicBezTo>
                <a:cubicBezTo>
                  <a:pt x="903971" y="1471688"/>
                  <a:pt x="904878" y="1471800"/>
                  <a:pt x="905416" y="1471412"/>
                </a:cubicBezTo>
                <a:cubicBezTo>
                  <a:pt x="906848" y="1471132"/>
                  <a:pt x="908824" y="1470462"/>
                  <a:pt x="909723" y="1470572"/>
                </a:cubicBezTo>
                <a:cubicBezTo>
                  <a:pt x="922856" y="1469448"/>
                  <a:pt x="1026766" y="1386498"/>
                  <a:pt x="1031431" y="1383886"/>
                </a:cubicBezTo>
                <a:cubicBezTo>
                  <a:pt x="1113595" y="1338827"/>
                  <a:pt x="1201588" y="1306339"/>
                  <a:pt x="1289785" y="1279799"/>
                </a:cubicBezTo>
                <a:cubicBezTo>
                  <a:pt x="1585829" y="1190367"/>
                  <a:pt x="1884166" y="1157268"/>
                  <a:pt x="2177218" y="1047874"/>
                </a:cubicBezTo>
                <a:cubicBezTo>
                  <a:pt x="2197152" y="1040293"/>
                  <a:pt x="2252190" y="1037028"/>
                  <a:pt x="2207165" y="1062034"/>
                </a:cubicBezTo>
                <a:cubicBezTo>
                  <a:pt x="1885707" y="1243134"/>
                  <a:pt x="1459261" y="1573592"/>
                  <a:pt x="1066581" y="1561380"/>
                </a:cubicBezTo>
                <a:cubicBezTo>
                  <a:pt x="1196144" y="1629240"/>
                  <a:pt x="1329106" y="1693876"/>
                  <a:pt x="1464570" y="1755168"/>
                </a:cubicBezTo>
                <a:cubicBezTo>
                  <a:pt x="1469057" y="1753446"/>
                  <a:pt x="1473906" y="1752214"/>
                  <a:pt x="1478045" y="1752268"/>
                </a:cubicBezTo>
                <a:cubicBezTo>
                  <a:pt x="1779887" y="1570118"/>
                  <a:pt x="2109529" y="1471594"/>
                  <a:pt x="2455159" y="1467551"/>
                </a:cubicBezTo>
                <a:cubicBezTo>
                  <a:pt x="2496725" y="1467186"/>
                  <a:pt x="2447602" y="1501258"/>
                  <a:pt x="2434329" y="1507835"/>
                </a:cubicBezTo>
                <a:cubicBezTo>
                  <a:pt x="2164011" y="1630502"/>
                  <a:pt x="1894188" y="1809287"/>
                  <a:pt x="1602558" y="1817686"/>
                </a:cubicBezTo>
                <a:cubicBezTo>
                  <a:pt x="1672177" y="1848113"/>
                  <a:pt x="1742338" y="1878148"/>
                  <a:pt x="1813032" y="1907790"/>
                </a:cubicBezTo>
                <a:cubicBezTo>
                  <a:pt x="1818072" y="1907949"/>
                  <a:pt x="1822034" y="1908891"/>
                  <a:pt x="1825820" y="1910729"/>
                </a:cubicBezTo>
                <a:cubicBezTo>
                  <a:pt x="2018293" y="1932993"/>
                  <a:pt x="2125370" y="2068278"/>
                  <a:pt x="2240037" y="2209505"/>
                </a:cubicBezTo>
                <a:cubicBezTo>
                  <a:pt x="2388761" y="2393201"/>
                  <a:pt x="2541885" y="2592015"/>
                  <a:pt x="2643461" y="2806833"/>
                </a:cubicBezTo>
                <a:cubicBezTo>
                  <a:pt x="2647055" y="2814338"/>
                  <a:pt x="2645121" y="2821080"/>
                  <a:pt x="2639928" y="2826907"/>
                </a:cubicBezTo>
                <a:cubicBezTo>
                  <a:pt x="2624340" y="2844389"/>
                  <a:pt x="2579387" y="2853651"/>
                  <a:pt x="2566144" y="2850663"/>
                </a:cubicBezTo>
                <a:cubicBezTo>
                  <a:pt x="2135495" y="2738539"/>
                  <a:pt x="1885206" y="2342306"/>
                  <a:pt x="1747635" y="1959003"/>
                </a:cubicBezTo>
                <a:cubicBezTo>
                  <a:pt x="1514990" y="1862081"/>
                  <a:pt x="1287545" y="1759868"/>
                  <a:pt x="1068496" y="1647747"/>
                </a:cubicBezTo>
                <a:cubicBezTo>
                  <a:pt x="1092724" y="1702679"/>
                  <a:pt x="1113726" y="1759942"/>
                  <a:pt x="1118350" y="1816112"/>
                </a:cubicBezTo>
                <a:cubicBezTo>
                  <a:pt x="1119783" y="1815832"/>
                  <a:pt x="1121760" y="1815162"/>
                  <a:pt x="1123023" y="1815776"/>
                </a:cubicBezTo>
                <a:cubicBezTo>
                  <a:pt x="1416041" y="1830791"/>
                  <a:pt x="1567472" y="2115536"/>
                  <a:pt x="1675420" y="2344799"/>
                </a:cubicBezTo>
                <a:cubicBezTo>
                  <a:pt x="1689436" y="2374329"/>
                  <a:pt x="1618515" y="2402075"/>
                  <a:pt x="1598831" y="2389634"/>
                </a:cubicBezTo>
                <a:cubicBezTo>
                  <a:pt x="1453505" y="2301146"/>
                  <a:pt x="1328432" y="2198747"/>
                  <a:pt x="1218557" y="2077708"/>
                </a:cubicBezTo>
                <a:cubicBezTo>
                  <a:pt x="1224842" y="2174636"/>
                  <a:pt x="1212778" y="2273417"/>
                  <a:pt x="1197158" y="2378596"/>
                </a:cubicBezTo>
                <a:cubicBezTo>
                  <a:pt x="1164138" y="2593290"/>
                  <a:pt x="1154536" y="2813146"/>
                  <a:pt x="1093250" y="3023919"/>
                </a:cubicBezTo>
                <a:cubicBezTo>
                  <a:pt x="1086007" y="3049005"/>
                  <a:pt x="1016773" y="3089270"/>
                  <a:pt x="1005233" y="3051849"/>
                </a:cubicBezTo>
                <a:cubicBezTo>
                  <a:pt x="932695" y="2815984"/>
                  <a:pt x="857231" y="2571559"/>
                  <a:pt x="886617" y="2316769"/>
                </a:cubicBezTo>
                <a:cubicBezTo>
                  <a:pt x="898314" y="2217484"/>
                  <a:pt x="932412" y="2135538"/>
                  <a:pt x="963207" y="2039972"/>
                </a:cubicBezTo>
                <a:cubicBezTo>
                  <a:pt x="1020340" y="1859679"/>
                  <a:pt x="1008909" y="1742061"/>
                  <a:pt x="933153" y="1576445"/>
                </a:cubicBezTo>
                <a:cubicBezTo>
                  <a:pt x="758831" y="1483028"/>
                  <a:pt x="588608" y="1382833"/>
                  <a:pt x="426074" y="1274012"/>
                </a:cubicBezTo>
                <a:cubicBezTo>
                  <a:pt x="602168" y="1559959"/>
                  <a:pt x="733590" y="1838600"/>
                  <a:pt x="624741" y="2204405"/>
                </a:cubicBezTo>
                <a:cubicBezTo>
                  <a:pt x="618203" y="2225928"/>
                  <a:pt x="549480" y="2261245"/>
                  <a:pt x="537813" y="2233836"/>
                </a:cubicBezTo>
                <a:cubicBezTo>
                  <a:pt x="436358" y="2006724"/>
                  <a:pt x="340462" y="1777114"/>
                  <a:pt x="257138" y="1542201"/>
                </a:cubicBezTo>
                <a:cubicBezTo>
                  <a:pt x="208354" y="1405876"/>
                  <a:pt x="169328" y="1278486"/>
                  <a:pt x="234060" y="1136957"/>
                </a:cubicBezTo>
                <a:cubicBezTo>
                  <a:pt x="181939" y="1098429"/>
                  <a:pt x="130623" y="1058745"/>
                  <a:pt x="80064" y="1017843"/>
                </a:cubicBezTo>
                <a:lnTo>
                  <a:pt x="0" y="950118"/>
                </a:lnTo>
                <a:lnTo>
                  <a:pt x="0" y="833497"/>
                </a:lnTo>
                <a:lnTo>
                  <a:pt x="146566" y="963061"/>
                </a:lnTo>
                <a:cubicBezTo>
                  <a:pt x="153027" y="960662"/>
                  <a:pt x="158959" y="958653"/>
                  <a:pt x="165246" y="957147"/>
                </a:cubicBezTo>
                <a:cubicBezTo>
                  <a:pt x="339389" y="885104"/>
                  <a:pt x="511597" y="820573"/>
                  <a:pt x="698103" y="805191"/>
                </a:cubicBezTo>
                <a:cubicBezTo>
                  <a:pt x="753407" y="800588"/>
                  <a:pt x="808972" y="798467"/>
                  <a:pt x="864626" y="798165"/>
                </a:cubicBezTo>
                <a:close/>
                <a:moveTo>
                  <a:pt x="4199703" y="777000"/>
                </a:moveTo>
                <a:cubicBezTo>
                  <a:pt x="4199263" y="782606"/>
                  <a:pt x="4198272" y="787979"/>
                  <a:pt x="4197598" y="794136"/>
                </a:cubicBezTo>
                <a:cubicBezTo>
                  <a:pt x="4195181" y="810498"/>
                  <a:pt x="4193539" y="826538"/>
                  <a:pt x="4191665" y="843129"/>
                </a:cubicBezTo>
                <a:cubicBezTo>
                  <a:pt x="4186297" y="896870"/>
                  <a:pt x="4185525" y="951907"/>
                  <a:pt x="4185451" y="1005313"/>
                </a:cubicBezTo>
                <a:cubicBezTo>
                  <a:pt x="4183535" y="1206014"/>
                  <a:pt x="4182032" y="1413328"/>
                  <a:pt x="4212581" y="1614896"/>
                </a:cubicBezTo>
                <a:lnTo>
                  <a:pt x="4215305" y="1632791"/>
                </a:lnTo>
                <a:lnTo>
                  <a:pt x="4222290" y="1680170"/>
                </a:lnTo>
                <a:cubicBezTo>
                  <a:pt x="4222940" y="1669501"/>
                  <a:pt x="4222816" y="1659149"/>
                  <a:pt x="4223242" y="1649028"/>
                </a:cubicBezTo>
                <a:cubicBezTo>
                  <a:pt x="4226245" y="1394060"/>
                  <a:pt x="4229754" y="1130296"/>
                  <a:pt x="4207286" y="871628"/>
                </a:cubicBezTo>
                <a:lnTo>
                  <a:pt x="4205403" y="850229"/>
                </a:lnTo>
                <a:cubicBezTo>
                  <a:pt x="4203349" y="826182"/>
                  <a:pt x="4201295" y="802134"/>
                  <a:pt x="4199703" y="777000"/>
                </a:cubicBezTo>
                <a:close/>
                <a:moveTo>
                  <a:pt x="4226818" y="764662"/>
                </a:moveTo>
                <a:cubicBezTo>
                  <a:pt x="4228033" y="792211"/>
                  <a:pt x="4230876" y="820458"/>
                  <a:pt x="4232869" y="847698"/>
                </a:cubicBezTo>
                <a:lnTo>
                  <a:pt x="4234752" y="869097"/>
                </a:lnTo>
                <a:cubicBezTo>
                  <a:pt x="4256953" y="1119277"/>
                  <a:pt x="4254407" y="1373147"/>
                  <a:pt x="4251680" y="1619865"/>
                </a:cubicBezTo>
                <a:cubicBezTo>
                  <a:pt x="4319245" y="1335574"/>
                  <a:pt x="4310726" y="1045475"/>
                  <a:pt x="4226818" y="764662"/>
                </a:cubicBezTo>
                <a:close/>
                <a:moveTo>
                  <a:pt x="4173680" y="630137"/>
                </a:moveTo>
                <a:cubicBezTo>
                  <a:pt x="4010789" y="940376"/>
                  <a:pt x="4076451" y="1302315"/>
                  <a:pt x="4185694" y="1626691"/>
                </a:cubicBezTo>
                <a:lnTo>
                  <a:pt x="4184421" y="1619067"/>
                </a:lnTo>
                <a:cubicBezTo>
                  <a:pt x="4153472" y="1415398"/>
                  <a:pt x="4154891" y="1206762"/>
                  <a:pt x="4157268" y="1004967"/>
                </a:cubicBezTo>
                <a:cubicBezTo>
                  <a:pt x="4157574" y="951016"/>
                  <a:pt x="4158033" y="895204"/>
                  <a:pt x="4163864" y="840369"/>
                </a:cubicBezTo>
                <a:cubicBezTo>
                  <a:pt x="4165736" y="823783"/>
                  <a:pt x="4167610" y="807192"/>
                  <a:pt x="4170028" y="790831"/>
                </a:cubicBezTo>
                <a:cubicBezTo>
                  <a:pt x="4176721" y="737010"/>
                  <a:pt x="4183324" y="681866"/>
                  <a:pt x="4173680" y="630137"/>
                </a:cubicBezTo>
                <a:close/>
                <a:moveTo>
                  <a:pt x="6766995" y="623931"/>
                </a:moveTo>
                <a:cubicBezTo>
                  <a:pt x="6741285" y="637515"/>
                  <a:pt x="6715808" y="650546"/>
                  <a:pt x="6688928" y="662344"/>
                </a:cubicBezTo>
                <a:cubicBezTo>
                  <a:pt x="6544259" y="727282"/>
                  <a:pt x="6388701" y="758642"/>
                  <a:pt x="6242146" y="818916"/>
                </a:cubicBezTo>
                <a:cubicBezTo>
                  <a:pt x="6069173" y="889896"/>
                  <a:pt x="5927619" y="1008307"/>
                  <a:pt x="5774482" y="1111507"/>
                </a:cubicBezTo>
                <a:cubicBezTo>
                  <a:pt x="5834754" y="1098395"/>
                  <a:pt x="5891757" y="1067158"/>
                  <a:pt x="5946891" y="1035777"/>
                </a:cubicBezTo>
                <a:lnTo>
                  <a:pt x="5961493" y="1027151"/>
                </a:lnTo>
                <a:cubicBezTo>
                  <a:pt x="6097147" y="950027"/>
                  <a:pt x="6240871" y="882756"/>
                  <a:pt x="6379936" y="817377"/>
                </a:cubicBezTo>
                <a:cubicBezTo>
                  <a:pt x="6508974" y="757414"/>
                  <a:pt x="6640488" y="694633"/>
                  <a:pt x="6766995" y="623931"/>
                </a:cubicBezTo>
                <a:close/>
                <a:moveTo>
                  <a:pt x="6054903" y="584486"/>
                </a:moveTo>
                <a:cubicBezTo>
                  <a:pt x="6016182" y="648568"/>
                  <a:pt x="5974735" y="711502"/>
                  <a:pt x="5933977" y="772788"/>
                </a:cubicBezTo>
                <a:cubicBezTo>
                  <a:pt x="5870178" y="868744"/>
                  <a:pt x="5805219" y="967431"/>
                  <a:pt x="5751180" y="1070739"/>
                </a:cubicBezTo>
                <a:cubicBezTo>
                  <a:pt x="5853793" y="966751"/>
                  <a:pt x="5948121" y="819977"/>
                  <a:pt x="6010777" y="693281"/>
                </a:cubicBezTo>
                <a:close/>
                <a:moveTo>
                  <a:pt x="5408087" y="518596"/>
                </a:moveTo>
                <a:cubicBezTo>
                  <a:pt x="5323455" y="532980"/>
                  <a:pt x="5238901" y="548687"/>
                  <a:pt x="5155064" y="567273"/>
                </a:cubicBezTo>
                <a:cubicBezTo>
                  <a:pt x="4958615" y="611580"/>
                  <a:pt x="4799094" y="697916"/>
                  <a:pt x="4639842" y="809468"/>
                </a:cubicBezTo>
                <a:cubicBezTo>
                  <a:pt x="4640392" y="809701"/>
                  <a:pt x="4640935" y="809931"/>
                  <a:pt x="4642254" y="809848"/>
                </a:cubicBezTo>
                <a:cubicBezTo>
                  <a:pt x="4834264" y="728900"/>
                  <a:pt x="5018598" y="656935"/>
                  <a:pt x="5189832" y="596159"/>
                </a:cubicBezTo>
                <a:close/>
                <a:moveTo>
                  <a:pt x="5540123" y="501747"/>
                </a:moveTo>
                <a:lnTo>
                  <a:pt x="5198436" y="622979"/>
                </a:lnTo>
                <a:cubicBezTo>
                  <a:pt x="5039405" y="679263"/>
                  <a:pt x="4869833" y="745243"/>
                  <a:pt x="4692507" y="818889"/>
                </a:cubicBezTo>
                <a:cubicBezTo>
                  <a:pt x="4693288" y="818579"/>
                  <a:pt x="4693288" y="818579"/>
                  <a:pt x="4693833" y="818810"/>
                </a:cubicBezTo>
                <a:cubicBezTo>
                  <a:pt x="4992993" y="764555"/>
                  <a:pt x="5278503" y="633058"/>
                  <a:pt x="5540123" y="501747"/>
                </a:cubicBezTo>
                <a:close/>
                <a:moveTo>
                  <a:pt x="6078298" y="488163"/>
                </a:moveTo>
                <a:lnTo>
                  <a:pt x="5894338" y="734118"/>
                </a:lnTo>
                <a:lnTo>
                  <a:pt x="5880179" y="753877"/>
                </a:lnTo>
                <a:cubicBezTo>
                  <a:pt x="5851313" y="793161"/>
                  <a:pt x="5825935" y="828772"/>
                  <a:pt x="5805242" y="867004"/>
                </a:cubicBezTo>
                <a:cubicBezTo>
                  <a:pt x="5776900" y="918746"/>
                  <a:pt x="5754883" y="973805"/>
                  <a:pt x="5737793" y="1035452"/>
                </a:cubicBezTo>
                <a:cubicBezTo>
                  <a:pt x="5790146" y="939156"/>
                  <a:pt x="5850775" y="847655"/>
                  <a:pt x="5910716" y="757788"/>
                </a:cubicBezTo>
                <a:cubicBezTo>
                  <a:pt x="5968399" y="670189"/>
                  <a:pt x="6027334" y="581180"/>
                  <a:pt x="6078298" y="488163"/>
                </a:cubicBezTo>
                <a:close/>
                <a:moveTo>
                  <a:pt x="5634706" y="485136"/>
                </a:moveTo>
                <a:cubicBezTo>
                  <a:pt x="5376291" y="616512"/>
                  <a:pt x="5091280" y="755947"/>
                  <a:pt x="4790707" y="825701"/>
                </a:cubicBezTo>
                <a:cubicBezTo>
                  <a:pt x="5101108" y="831572"/>
                  <a:pt x="5379783" y="667562"/>
                  <a:pt x="5634706" y="485136"/>
                </a:cubicBezTo>
                <a:close/>
                <a:moveTo>
                  <a:pt x="7161688" y="483936"/>
                </a:moveTo>
                <a:cubicBezTo>
                  <a:pt x="7075632" y="547295"/>
                  <a:pt x="6986054" y="605296"/>
                  <a:pt x="6898489" y="661575"/>
                </a:cubicBezTo>
                <a:cubicBezTo>
                  <a:pt x="6712650" y="781189"/>
                  <a:pt x="6520442" y="905190"/>
                  <a:pt x="6314239" y="996875"/>
                </a:cubicBezTo>
                <a:cubicBezTo>
                  <a:pt x="6161255" y="1064725"/>
                  <a:pt x="6001261" y="1114166"/>
                  <a:pt x="5836909" y="1145020"/>
                </a:cubicBezTo>
                <a:cubicBezTo>
                  <a:pt x="5872059" y="1154752"/>
                  <a:pt x="5908532" y="1164394"/>
                  <a:pt x="5950726" y="1163586"/>
                </a:cubicBezTo>
                <a:cubicBezTo>
                  <a:pt x="6102744" y="1160350"/>
                  <a:pt x="6264997" y="1058435"/>
                  <a:pt x="6395950" y="990907"/>
                </a:cubicBezTo>
                <a:cubicBezTo>
                  <a:pt x="6577631" y="897860"/>
                  <a:pt x="6756709" y="797268"/>
                  <a:pt x="6924105" y="680145"/>
                </a:cubicBezTo>
                <a:cubicBezTo>
                  <a:pt x="6967332" y="649515"/>
                  <a:pt x="7096823" y="550475"/>
                  <a:pt x="7161688" y="483936"/>
                </a:cubicBezTo>
                <a:close/>
                <a:moveTo>
                  <a:pt x="6060143" y="465669"/>
                </a:moveTo>
                <a:cubicBezTo>
                  <a:pt x="5938008" y="521478"/>
                  <a:pt x="5697778" y="894258"/>
                  <a:pt x="5702018" y="1062158"/>
                </a:cubicBezTo>
                <a:cubicBezTo>
                  <a:pt x="5714256" y="1011968"/>
                  <a:pt x="5728840" y="965354"/>
                  <a:pt x="5747331" y="921679"/>
                </a:cubicBezTo>
                <a:cubicBezTo>
                  <a:pt x="5757271" y="898200"/>
                  <a:pt x="5768304" y="875187"/>
                  <a:pt x="5780423" y="852631"/>
                </a:cubicBezTo>
                <a:cubicBezTo>
                  <a:pt x="5801814" y="812759"/>
                  <a:pt x="5828203" y="776291"/>
                  <a:pt x="5857836" y="736692"/>
                </a:cubicBezTo>
                <a:lnTo>
                  <a:pt x="5872000" y="716935"/>
                </a:lnTo>
                <a:cubicBezTo>
                  <a:pt x="5937081" y="628604"/>
                  <a:pt x="5996047" y="548625"/>
                  <a:pt x="6060143" y="465669"/>
                </a:cubicBezTo>
                <a:close/>
                <a:moveTo>
                  <a:pt x="7192093" y="422768"/>
                </a:moveTo>
                <a:cubicBezTo>
                  <a:pt x="7115944" y="436884"/>
                  <a:pt x="7046311" y="482734"/>
                  <a:pt x="6978784" y="528178"/>
                </a:cubicBezTo>
                <a:lnTo>
                  <a:pt x="6956354" y="543149"/>
                </a:lnTo>
                <a:cubicBezTo>
                  <a:pt x="6778684" y="661715"/>
                  <a:pt x="6582601" y="753816"/>
                  <a:pt x="6392417" y="842623"/>
                </a:cubicBezTo>
                <a:cubicBezTo>
                  <a:pt x="6253591" y="907459"/>
                  <a:pt x="6110650" y="974411"/>
                  <a:pt x="5975763" y="1051220"/>
                </a:cubicBezTo>
                <a:lnTo>
                  <a:pt x="5961169" y="1059849"/>
                </a:lnTo>
                <a:cubicBezTo>
                  <a:pt x="5928085" y="1078679"/>
                  <a:pt x="5894775" y="1098052"/>
                  <a:pt x="5859887" y="1113543"/>
                </a:cubicBezTo>
                <a:cubicBezTo>
                  <a:pt x="6012254" y="1082118"/>
                  <a:pt x="6160422" y="1034762"/>
                  <a:pt x="6302297" y="971858"/>
                </a:cubicBezTo>
                <a:cubicBezTo>
                  <a:pt x="6506713" y="881353"/>
                  <a:pt x="6698141" y="757667"/>
                  <a:pt x="6883203" y="638368"/>
                </a:cubicBezTo>
                <a:cubicBezTo>
                  <a:pt x="6987848" y="570645"/>
                  <a:pt x="7095048" y="501435"/>
                  <a:pt x="7195051" y="423380"/>
                </a:cubicBezTo>
                <a:cubicBezTo>
                  <a:pt x="7193962" y="422918"/>
                  <a:pt x="7193410" y="422686"/>
                  <a:pt x="7192093" y="422768"/>
                </a:cubicBezTo>
                <a:close/>
                <a:moveTo>
                  <a:pt x="3423767" y="416949"/>
                </a:moveTo>
                <a:cubicBezTo>
                  <a:pt x="3317046" y="489578"/>
                  <a:pt x="3227184" y="589312"/>
                  <a:pt x="3137651" y="694330"/>
                </a:cubicBezTo>
                <a:lnTo>
                  <a:pt x="3083601" y="759654"/>
                </a:lnTo>
                <a:close/>
                <a:moveTo>
                  <a:pt x="3570898" y="416143"/>
                </a:moveTo>
                <a:cubicBezTo>
                  <a:pt x="3578927" y="454953"/>
                  <a:pt x="3584862" y="494162"/>
                  <a:pt x="3584723" y="534021"/>
                </a:cubicBezTo>
                <a:cubicBezTo>
                  <a:pt x="3584776" y="581042"/>
                  <a:pt x="3576810" y="627240"/>
                  <a:pt x="3568753" y="672115"/>
                </a:cubicBezTo>
                <a:cubicBezTo>
                  <a:pt x="3563054" y="703824"/>
                  <a:pt x="3557438" y="736857"/>
                  <a:pt x="3554698" y="769176"/>
                </a:cubicBezTo>
                <a:cubicBezTo>
                  <a:pt x="3546807" y="866910"/>
                  <a:pt x="3565763" y="965070"/>
                  <a:pt x="3584785" y="1060039"/>
                </a:cubicBezTo>
                <a:cubicBezTo>
                  <a:pt x="3613857" y="1208834"/>
                  <a:pt x="3644582" y="1362838"/>
                  <a:pt x="3686111" y="1511108"/>
                </a:cubicBezTo>
                <a:cubicBezTo>
                  <a:pt x="3721110" y="1186645"/>
                  <a:pt x="3739095" y="815698"/>
                  <a:pt x="3627256" y="521768"/>
                </a:cubicBezTo>
                <a:cubicBezTo>
                  <a:pt x="3611975" y="481820"/>
                  <a:pt x="3589954" y="448679"/>
                  <a:pt x="3570898" y="416143"/>
                </a:cubicBezTo>
                <a:close/>
                <a:moveTo>
                  <a:pt x="3542082" y="414244"/>
                </a:moveTo>
                <a:cubicBezTo>
                  <a:pt x="3438410" y="736679"/>
                  <a:pt x="3499191" y="1050836"/>
                  <a:pt x="3619024" y="1357811"/>
                </a:cubicBezTo>
                <a:cubicBezTo>
                  <a:pt x="3596095" y="1259904"/>
                  <a:pt x="3576593" y="1161513"/>
                  <a:pt x="3557713" y="1064671"/>
                </a:cubicBezTo>
                <a:cubicBezTo>
                  <a:pt x="3538837" y="967838"/>
                  <a:pt x="3518935" y="867346"/>
                  <a:pt x="3526897" y="766414"/>
                </a:cubicBezTo>
                <a:cubicBezTo>
                  <a:pt x="3529553" y="732777"/>
                  <a:pt x="3535396" y="699198"/>
                  <a:pt x="3541328" y="666939"/>
                </a:cubicBezTo>
                <a:cubicBezTo>
                  <a:pt x="3548918" y="623158"/>
                  <a:pt x="3556975" y="578281"/>
                  <a:pt x="3557093" y="533909"/>
                </a:cubicBezTo>
                <a:cubicBezTo>
                  <a:pt x="3556679" y="493822"/>
                  <a:pt x="3550433" y="453832"/>
                  <a:pt x="3542082" y="414244"/>
                </a:cubicBezTo>
                <a:close/>
                <a:moveTo>
                  <a:pt x="3416401" y="388720"/>
                </a:moveTo>
                <a:cubicBezTo>
                  <a:pt x="3304061" y="422924"/>
                  <a:pt x="3216705" y="490876"/>
                  <a:pt x="3135978" y="596411"/>
                </a:cubicBezTo>
                <a:cubicBezTo>
                  <a:pt x="3088372" y="658663"/>
                  <a:pt x="3048165" y="720182"/>
                  <a:pt x="3013287" y="790400"/>
                </a:cubicBezTo>
                <a:cubicBezTo>
                  <a:pt x="3009038" y="798902"/>
                  <a:pt x="3005491" y="805767"/>
                  <a:pt x="3002484" y="812869"/>
                </a:cubicBezTo>
                <a:cubicBezTo>
                  <a:pt x="3040505" y="767160"/>
                  <a:pt x="3077979" y="721219"/>
                  <a:pt x="3116089" y="676832"/>
                </a:cubicBezTo>
                <a:cubicBezTo>
                  <a:pt x="3209337" y="567590"/>
                  <a:pt x="3303700" y="463327"/>
                  <a:pt x="3416401" y="388720"/>
                </a:cubicBezTo>
                <a:close/>
                <a:moveTo>
                  <a:pt x="1080985" y="239240"/>
                </a:moveTo>
                <a:cubicBezTo>
                  <a:pt x="1058715" y="246988"/>
                  <a:pt x="1036446" y="254734"/>
                  <a:pt x="1012546" y="261367"/>
                </a:cubicBezTo>
                <a:cubicBezTo>
                  <a:pt x="913732" y="287976"/>
                  <a:pt x="814112" y="299897"/>
                  <a:pt x="702611" y="311272"/>
                </a:cubicBezTo>
                <a:cubicBezTo>
                  <a:pt x="621153" y="319953"/>
                  <a:pt x="519541" y="330268"/>
                  <a:pt x="423417" y="322112"/>
                </a:cubicBezTo>
                <a:cubicBezTo>
                  <a:pt x="394434" y="319462"/>
                  <a:pt x="365626" y="315925"/>
                  <a:pt x="336453" y="311882"/>
                </a:cubicBezTo>
                <a:cubicBezTo>
                  <a:pt x="297379" y="306636"/>
                  <a:pt x="259563" y="301993"/>
                  <a:pt x="221588" y="300516"/>
                </a:cubicBezTo>
                <a:cubicBezTo>
                  <a:pt x="369375" y="343728"/>
                  <a:pt x="531398" y="359063"/>
                  <a:pt x="686078" y="348434"/>
                </a:cubicBezTo>
                <a:cubicBezTo>
                  <a:pt x="810906" y="339607"/>
                  <a:pt x="959340" y="304513"/>
                  <a:pt x="1080985" y="239240"/>
                </a:cubicBezTo>
                <a:close/>
                <a:moveTo>
                  <a:pt x="1180791" y="163079"/>
                </a:moveTo>
                <a:cubicBezTo>
                  <a:pt x="1167673" y="166484"/>
                  <a:pt x="1154735" y="168997"/>
                  <a:pt x="1141254" y="171901"/>
                </a:cubicBezTo>
                <a:cubicBezTo>
                  <a:pt x="946970" y="212758"/>
                  <a:pt x="740442" y="252569"/>
                  <a:pt x="535339" y="257013"/>
                </a:cubicBezTo>
                <a:cubicBezTo>
                  <a:pt x="518248" y="257191"/>
                  <a:pt x="501157" y="257369"/>
                  <a:pt x="484065" y="257550"/>
                </a:cubicBezTo>
                <a:cubicBezTo>
                  <a:pt x="407776" y="258666"/>
                  <a:pt x="329690" y="259560"/>
                  <a:pt x="255803" y="271903"/>
                </a:cubicBezTo>
                <a:cubicBezTo>
                  <a:pt x="285324" y="274165"/>
                  <a:pt x="314493" y="278201"/>
                  <a:pt x="343667" y="282244"/>
                </a:cubicBezTo>
                <a:cubicBezTo>
                  <a:pt x="371937" y="286164"/>
                  <a:pt x="400207" y="290090"/>
                  <a:pt x="428830" y="292240"/>
                </a:cubicBezTo>
                <a:cubicBezTo>
                  <a:pt x="522260" y="300067"/>
                  <a:pt x="622068" y="289533"/>
                  <a:pt x="702090" y="281128"/>
                </a:cubicBezTo>
                <a:cubicBezTo>
                  <a:pt x="811788" y="269536"/>
                  <a:pt x="910326" y="258390"/>
                  <a:pt x="1006811" y="231951"/>
                </a:cubicBezTo>
                <a:cubicBezTo>
                  <a:pt x="1070594" y="214721"/>
                  <a:pt x="1129124" y="191373"/>
                  <a:pt x="1180791" y="163079"/>
                </a:cubicBezTo>
                <a:close/>
                <a:moveTo>
                  <a:pt x="1220036" y="113829"/>
                </a:moveTo>
                <a:cubicBezTo>
                  <a:pt x="1192855" y="119186"/>
                  <a:pt x="1139193" y="140199"/>
                  <a:pt x="1100631" y="146405"/>
                </a:cubicBezTo>
                <a:cubicBezTo>
                  <a:pt x="815492" y="189777"/>
                  <a:pt x="512739" y="170377"/>
                  <a:pt x="231198" y="247008"/>
                </a:cubicBezTo>
                <a:cubicBezTo>
                  <a:pt x="314236" y="230314"/>
                  <a:pt x="401142" y="229138"/>
                  <a:pt x="485703" y="228123"/>
                </a:cubicBezTo>
                <a:cubicBezTo>
                  <a:pt x="502794" y="227945"/>
                  <a:pt x="519884" y="227765"/>
                  <a:pt x="536614" y="227087"/>
                </a:cubicBezTo>
                <a:cubicBezTo>
                  <a:pt x="738841" y="223204"/>
                  <a:pt x="943565" y="183171"/>
                  <a:pt x="1136780" y="143093"/>
                </a:cubicBezTo>
                <a:cubicBezTo>
                  <a:pt x="1170930" y="135893"/>
                  <a:pt x="1203814" y="128080"/>
                  <a:pt x="1236851" y="114820"/>
                </a:cubicBezTo>
                <a:cubicBezTo>
                  <a:pt x="1235214" y="111998"/>
                  <a:pt x="1229096" y="112044"/>
                  <a:pt x="1220036" y="113829"/>
                </a:cubicBezTo>
                <a:close/>
                <a:moveTo>
                  <a:pt x="1358387" y="64119"/>
                </a:moveTo>
                <a:cubicBezTo>
                  <a:pt x="1373304" y="60940"/>
                  <a:pt x="1398164" y="65809"/>
                  <a:pt x="1375041" y="82568"/>
                </a:cubicBezTo>
                <a:cubicBezTo>
                  <a:pt x="978569" y="366122"/>
                  <a:pt x="525776" y="483706"/>
                  <a:pt x="79736" y="320931"/>
                </a:cubicBezTo>
                <a:lnTo>
                  <a:pt x="0" y="330664"/>
                </a:lnTo>
                <a:lnTo>
                  <a:pt x="0" y="281632"/>
                </a:lnTo>
                <a:lnTo>
                  <a:pt x="59881" y="276561"/>
                </a:lnTo>
                <a:cubicBezTo>
                  <a:pt x="64542" y="273941"/>
                  <a:pt x="70288" y="270546"/>
                  <a:pt x="77286" y="267764"/>
                </a:cubicBezTo>
                <a:cubicBezTo>
                  <a:pt x="482651" y="98325"/>
                  <a:pt x="937271" y="149587"/>
                  <a:pt x="1358387" y="64119"/>
                </a:cubicBezTo>
                <a:close/>
                <a:moveTo>
                  <a:pt x="4371409" y="0"/>
                </a:moveTo>
                <a:lnTo>
                  <a:pt x="4491598" y="0"/>
                </a:lnTo>
                <a:lnTo>
                  <a:pt x="4526590" y="17650"/>
                </a:lnTo>
                <a:cubicBezTo>
                  <a:pt x="4621424" y="54329"/>
                  <a:pt x="4724023" y="64330"/>
                  <a:pt x="4827392" y="69947"/>
                </a:cubicBezTo>
                <a:cubicBezTo>
                  <a:pt x="5048922" y="81971"/>
                  <a:pt x="5269116" y="56091"/>
                  <a:pt x="5487300" y="15192"/>
                </a:cubicBezTo>
                <a:cubicBezTo>
                  <a:pt x="5306163" y="37013"/>
                  <a:pt x="5123419" y="45912"/>
                  <a:pt x="4940613" y="41266"/>
                </a:cubicBezTo>
                <a:cubicBezTo>
                  <a:pt x="4835894" y="38460"/>
                  <a:pt x="4742774" y="31066"/>
                  <a:pt x="4658166" y="18583"/>
                </a:cubicBezTo>
                <a:lnTo>
                  <a:pt x="4558758" y="0"/>
                </a:lnTo>
                <a:lnTo>
                  <a:pt x="4744865" y="0"/>
                </a:lnTo>
                <a:lnTo>
                  <a:pt x="4779716" y="4274"/>
                </a:lnTo>
                <a:cubicBezTo>
                  <a:pt x="4830871" y="8689"/>
                  <a:pt x="4885071" y="11637"/>
                  <a:pt x="4942822" y="13232"/>
                </a:cubicBezTo>
                <a:cubicBezTo>
                  <a:pt x="5016339" y="15225"/>
                  <a:pt x="5089865" y="15008"/>
                  <a:pt x="5163302" y="12601"/>
                </a:cubicBezTo>
                <a:lnTo>
                  <a:pt x="5364529" y="0"/>
                </a:lnTo>
                <a:lnTo>
                  <a:pt x="5819770" y="0"/>
                </a:lnTo>
                <a:lnTo>
                  <a:pt x="5667995" y="36772"/>
                </a:lnTo>
                <a:cubicBezTo>
                  <a:pt x="5346431" y="110795"/>
                  <a:pt x="5015472" y="167441"/>
                  <a:pt x="4689402" y="131277"/>
                </a:cubicBezTo>
                <a:cubicBezTo>
                  <a:pt x="4591071" y="120226"/>
                  <a:pt x="4519138" y="84460"/>
                  <a:pt x="4450225" y="44983"/>
                </a:cubicBezTo>
                <a:close/>
                <a:moveTo>
                  <a:pt x="3750597" y="0"/>
                </a:moveTo>
                <a:lnTo>
                  <a:pt x="3849101" y="0"/>
                </a:lnTo>
                <a:lnTo>
                  <a:pt x="3935138" y="117664"/>
                </a:lnTo>
                <a:cubicBezTo>
                  <a:pt x="4109324" y="341427"/>
                  <a:pt x="4305302" y="551148"/>
                  <a:pt x="4524106" y="743734"/>
                </a:cubicBezTo>
                <a:cubicBezTo>
                  <a:pt x="4544343" y="761313"/>
                  <a:pt x="4564816" y="778348"/>
                  <a:pt x="4585056" y="795932"/>
                </a:cubicBezTo>
                <a:cubicBezTo>
                  <a:pt x="4733809" y="686371"/>
                  <a:pt x="4882832" y="585288"/>
                  <a:pt x="5061095" y="530713"/>
                </a:cubicBezTo>
                <a:cubicBezTo>
                  <a:pt x="5285229" y="462073"/>
                  <a:pt x="5526591" y="434854"/>
                  <a:pt x="5758427" y="399738"/>
                </a:cubicBezTo>
                <a:cubicBezTo>
                  <a:pt x="5795532" y="394202"/>
                  <a:pt x="5754149" y="453937"/>
                  <a:pt x="5743981" y="461219"/>
                </a:cubicBezTo>
                <a:cubicBezTo>
                  <a:pt x="5437171" y="688641"/>
                  <a:pt x="5093969" y="924476"/>
                  <a:pt x="4706389" y="895589"/>
                </a:cubicBezTo>
                <a:cubicBezTo>
                  <a:pt x="4892711" y="1044003"/>
                  <a:pt x="5089562" y="1178199"/>
                  <a:pt x="5295379" y="1298815"/>
                </a:cubicBezTo>
                <a:cubicBezTo>
                  <a:pt x="5417750" y="1263712"/>
                  <a:pt x="5532391" y="1186061"/>
                  <a:pt x="5647817" y="1146081"/>
                </a:cubicBezTo>
                <a:cubicBezTo>
                  <a:pt x="5555038" y="901425"/>
                  <a:pt x="6027112" y="443317"/>
                  <a:pt x="6172028" y="310883"/>
                </a:cubicBezTo>
                <a:cubicBezTo>
                  <a:pt x="6183579" y="300321"/>
                  <a:pt x="6202940" y="295643"/>
                  <a:pt x="6195334" y="318176"/>
                </a:cubicBezTo>
                <a:cubicBezTo>
                  <a:pt x="6121151" y="531416"/>
                  <a:pt x="6044656" y="750112"/>
                  <a:pt x="5912663" y="935661"/>
                </a:cubicBezTo>
                <a:cubicBezTo>
                  <a:pt x="5893861" y="961821"/>
                  <a:pt x="5746972" y="1105010"/>
                  <a:pt x="5792594" y="1070245"/>
                </a:cubicBezTo>
                <a:cubicBezTo>
                  <a:pt x="5906184" y="984423"/>
                  <a:pt x="6015829" y="886628"/>
                  <a:pt x="6144434" y="815534"/>
                </a:cubicBezTo>
                <a:cubicBezTo>
                  <a:pt x="6409092" y="669415"/>
                  <a:pt x="6711281" y="612577"/>
                  <a:pt x="6980146" y="465665"/>
                </a:cubicBezTo>
                <a:cubicBezTo>
                  <a:pt x="7023793" y="441649"/>
                  <a:pt x="7237967" y="287033"/>
                  <a:pt x="7309161" y="350012"/>
                </a:cubicBezTo>
                <a:cubicBezTo>
                  <a:pt x="7317607" y="357446"/>
                  <a:pt x="7304769" y="377121"/>
                  <a:pt x="7301136" y="382666"/>
                </a:cubicBezTo>
                <a:cubicBezTo>
                  <a:pt x="7111235" y="694348"/>
                  <a:pt x="6677654" y="895784"/>
                  <a:pt x="6364248" y="1056676"/>
                </a:cubicBezTo>
                <a:cubicBezTo>
                  <a:pt x="6192354" y="1144851"/>
                  <a:pt x="6033072" y="1230645"/>
                  <a:pt x="5837199" y="1229477"/>
                </a:cubicBezTo>
                <a:cubicBezTo>
                  <a:pt x="5732496" y="1228927"/>
                  <a:pt x="5664033" y="1221837"/>
                  <a:pt x="5556396" y="1263181"/>
                </a:cubicBezTo>
                <a:cubicBezTo>
                  <a:pt x="5489713" y="1288380"/>
                  <a:pt x="5425364" y="1312641"/>
                  <a:pt x="5358975" y="1334114"/>
                </a:cubicBezTo>
                <a:cubicBezTo>
                  <a:pt x="5599273" y="1470609"/>
                  <a:pt x="5850066" y="1588379"/>
                  <a:pt x="6108181" y="1687356"/>
                </a:cubicBezTo>
                <a:cubicBezTo>
                  <a:pt x="6110744" y="1685866"/>
                  <a:pt x="6112759" y="1684144"/>
                  <a:pt x="6114862" y="1683743"/>
                </a:cubicBezTo>
                <a:cubicBezTo>
                  <a:pt x="6302279" y="1639479"/>
                  <a:pt x="6474122" y="1559010"/>
                  <a:pt x="6626509" y="1443899"/>
                </a:cubicBezTo>
                <a:cubicBezTo>
                  <a:pt x="6628901" y="1439761"/>
                  <a:pt x="6631765" y="1434532"/>
                  <a:pt x="6635945" y="1429225"/>
                </a:cubicBezTo>
                <a:cubicBezTo>
                  <a:pt x="6844053" y="1154547"/>
                  <a:pt x="7168725" y="995756"/>
                  <a:pt x="7443179" y="789523"/>
                </a:cubicBezTo>
                <a:lnTo>
                  <a:pt x="7467599" y="769876"/>
                </a:lnTo>
                <a:lnTo>
                  <a:pt x="7467599" y="802845"/>
                </a:lnTo>
                <a:lnTo>
                  <a:pt x="7449157" y="821317"/>
                </a:lnTo>
                <a:cubicBezTo>
                  <a:pt x="7431927" y="839775"/>
                  <a:pt x="7411458" y="862655"/>
                  <a:pt x="7392997" y="877374"/>
                </a:cubicBezTo>
                <a:cubicBezTo>
                  <a:pt x="7186941" y="1038644"/>
                  <a:pt x="6934699" y="1158472"/>
                  <a:pt x="6748525" y="1344259"/>
                </a:cubicBezTo>
                <a:cubicBezTo>
                  <a:pt x="6806455" y="1294104"/>
                  <a:pt x="6875414" y="1254410"/>
                  <a:pt x="6942577" y="1215889"/>
                </a:cubicBezTo>
                <a:cubicBezTo>
                  <a:pt x="6956167" y="1208123"/>
                  <a:pt x="6969754" y="1200357"/>
                  <a:pt x="6982799" y="1192361"/>
                </a:cubicBezTo>
                <a:cubicBezTo>
                  <a:pt x="7142680" y="1099094"/>
                  <a:pt x="7286077" y="976320"/>
                  <a:pt x="7420236" y="858646"/>
                </a:cubicBezTo>
                <a:lnTo>
                  <a:pt x="7467599" y="810414"/>
                </a:lnTo>
                <a:lnTo>
                  <a:pt x="7467599" y="916439"/>
                </a:lnTo>
                <a:lnTo>
                  <a:pt x="7426229" y="982925"/>
                </a:lnTo>
                <a:cubicBezTo>
                  <a:pt x="7247845" y="1237618"/>
                  <a:pt x="6995253" y="1416530"/>
                  <a:pt x="6665083" y="1469889"/>
                </a:cubicBezTo>
                <a:cubicBezTo>
                  <a:pt x="6525299" y="1582602"/>
                  <a:pt x="6369116" y="1667134"/>
                  <a:pt x="6199335" y="1721439"/>
                </a:cubicBezTo>
                <a:cubicBezTo>
                  <a:pt x="6255086" y="1741826"/>
                  <a:pt x="6311068" y="1761662"/>
                  <a:pt x="6367512" y="1780406"/>
                </a:cubicBezTo>
                <a:cubicBezTo>
                  <a:pt x="6593836" y="1855623"/>
                  <a:pt x="6820063" y="1908264"/>
                  <a:pt x="7046837" y="1944400"/>
                </a:cubicBezTo>
                <a:cubicBezTo>
                  <a:pt x="7050780" y="1939634"/>
                  <a:pt x="7054503" y="1935410"/>
                  <a:pt x="7058765" y="1931422"/>
                </a:cubicBezTo>
                <a:cubicBezTo>
                  <a:pt x="7161322" y="1797152"/>
                  <a:pt x="7266169" y="1669642"/>
                  <a:pt x="7407587" y="1574357"/>
                </a:cubicBezTo>
                <a:lnTo>
                  <a:pt x="7467599" y="1537429"/>
                </a:lnTo>
                <a:lnTo>
                  <a:pt x="7467599" y="1589108"/>
                </a:lnTo>
                <a:lnTo>
                  <a:pt x="7387704" y="1640352"/>
                </a:lnTo>
                <a:cubicBezTo>
                  <a:pt x="7286918" y="1713959"/>
                  <a:pt x="7204237" y="1801479"/>
                  <a:pt x="7124802" y="1900149"/>
                </a:cubicBezTo>
                <a:cubicBezTo>
                  <a:pt x="7158637" y="1876488"/>
                  <a:pt x="7190670" y="1849494"/>
                  <a:pt x="7221925" y="1822808"/>
                </a:cubicBezTo>
                <a:cubicBezTo>
                  <a:pt x="7256433" y="1792997"/>
                  <a:pt x="7292729" y="1762011"/>
                  <a:pt x="7331462" y="1735914"/>
                </a:cubicBezTo>
                <a:cubicBezTo>
                  <a:pt x="7362277" y="1714840"/>
                  <a:pt x="7395123" y="1696556"/>
                  <a:pt x="7426415" y="1678902"/>
                </a:cubicBezTo>
                <a:lnTo>
                  <a:pt x="7467599" y="1655121"/>
                </a:lnTo>
                <a:lnTo>
                  <a:pt x="7467599" y="1686869"/>
                </a:lnTo>
                <a:lnTo>
                  <a:pt x="7439371" y="1703058"/>
                </a:lnTo>
                <a:cubicBezTo>
                  <a:pt x="7408303" y="1720165"/>
                  <a:pt x="7376004" y="1738677"/>
                  <a:pt x="7346196" y="1758893"/>
                </a:cubicBezTo>
                <a:cubicBezTo>
                  <a:pt x="7309021" y="1784357"/>
                  <a:pt x="7273503" y="1815035"/>
                  <a:pt x="7239220" y="1844299"/>
                </a:cubicBezTo>
                <a:cubicBezTo>
                  <a:pt x="7214020" y="1865816"/>
                  <a:pt x="7188813" y="1887338"/>
                  <a:pt x="7162203" y="1907617"/>
                </a:cubicBezTo>
                <a:cubicBezTo>
                  <a:pt x="7252715" y="1884856"/>
                  <a:pt x="7342832" y="1841647"/>
                  <a:pt x="7429174" y="1786372"/>
                </a:cubicBezTo>
                <a:lnTo>
                  <a:pt x="7467599" y="1759693"/>
                </a:lnTo>
                <a:lnTo>
                  <a:pt x="7467599" y="1809459"/>
                </a:lnTo>
                <a:lnTo>
                  <a:pt x="7396961" y="1857561"/>
                </a:lnTo>
                <a:cubicBezTo>
                  <a:pt x="7323786" y="1902591"/>
                  <a:pt x="7248143" y="1939172"/>
                  <a:pt x="7171548" y="1963079"/>
                </a:cubicBezTo>
                <a:lnTo>
                  <a:pt x="7467599" y="1990579"/>
                </a:lnTo>
                <a:lnTo>
                  <a:pt x="7467599" y="2065582"/>
                </a:lnTo>
                <a:lnTo>
                  <a:pt x="7429517" y="2063926"/>
                </a:lnTo>
                <a:lnTo>
                  <a:pt x="7467599" y="2085104"/>
                </a:lnTo>
                <a:lnTo>
                  <a:pt x="7467599" y="2178471"/>
                </a:lnTo>
                <a:lnTo>
                  <a:pt x="7360954" y="2122457"/>
                </a:lnTo>
                <a:lnTo>
                  <a:pt x="7467599" y="2196158"/>
                </a:lnTo>
                <a:lnTo>
                  <a:pt x="7467599" y="2230374"/>
                </a:lnTo>
                <a:lnTo>
                  <a:pt x="7316836" y="2126309"/>
                </a:lnTo>
                <a:cubicBezTo>
                  <a:pt x="7352092" y="2177612"/>
                  <a:pt x="7399600" y="2222030"/>
                  <a:pt x="7450049" y="2262541"/>
                </a:cubicBezTo>
                <a:lnTo>
                  <a:pt x="7467599" y="2275857"/>
                </a:lnTo>
                <a:lnTo>
                  <a:pt x="7467599" y="2377131"/>
                </a:lnTo>
                <a:lnTo>
                  <a:pt x="7431400" y="2349925"/>
                </a:lnTo>
                <a:cubicBezTo>
                  <a:pt x="7322661" y="2264619"/>
                  <a:pt x="7226303" y="2181979"/>
                  <a:pt x="7205763" y="2041945"/>
                </a:cubicBezTo>
                <a:cubicBezTo>
                  <a:pt x="7082937" y="2027929"/>
                  <a:pt x="6960322" y="2008847"/>
                  <a:pt x="6837366" y="1984479"/>
                </a:cubicBezTo>
                <a:cubicBezTo>
                  <a:pt x="7104767" y="2318516"/>
                  <a:pt x="7191856" y="2737804"/>
                  <a:pt x="7263596" y="3153822"/>
                </a:cubicBezTo>
                <a:cubicBezTo>
                  <a:pt x="7267433" y="3176690"/>
                  <a:pt x="7221365" y="3233800"/>
                  <a:pt x="7202157" y="3203134"/>
                </a:cubicBezTo>
                <a:cubicBezTo>
                  <a:pt x="6964236" y="2826855"/>
                  <a:pt x="6618806" y="2452063"/>
                  <a:pt x="6716029" y="1973028"/>
                </a:cubicBezTo>
                <a:cubicBezTo>
                  <a:pt x="6717102" y="1968973"/>
                  <a:pt x="6719182" y="1964061"/>
                  <a:pt x="6722353" y="1959605"/>
                </a:cubicBezTo>
                <a:cubicBezTo>
                  <a:pt x="6590269" y="1929437"/>
                  <a:pt x="6458396" y="1894208"/>
                  <a:pt x="6326250" y="1850495"/>
                </a:cubicBezTo>
                <a:cubicBezTo>
                  <a:pt x="6101022" y="1775743"/>
                  <a:pt x="5880241" y="1687421"/>
                  <a:pt x="5665559" y="1586232"/>
                </a:cubicBezTo>
                <a:cubicBezTo>
                  <a:pt x="5699448" y="1697796"/>
                  <a:pt x="5757298" y="1805979"/>
                  <a:pt x="5776298" y="1913175"/>
                </a:cubicBezTo>
                <a:cubicBezTo>
                  <a:pt x="5778570" y="1915419"/>
                  <a:pt x="5781149" y="1918445"/>
                  <a:pt x="5783413" y="1920694"/>
                </a:cubicBezTo>
                <a:cubicBezTo>
                  <a:pt x="5787135" y="1916469"/>
                  <a:pt x="5791399" y="1912482"/>
                  <a:pt x="5794507" y="1911226"/>
                </a:cubicBezTo>
                <a:cubicBezTo>
                  <a:pt x="6078732" y="1788841"/>
                  <a:pt x="6394171" y="2264893"/>
                  <a:pt x="6534534" y="2442781"/>
                </a:cubicBezTo>
                <a:cubicBezTo>
                  <a:pt x="6547528" y="2459223"/>
                  <a:pt x="6506209" y="2515770"/>
                  <a:pt x="6487262" y="2510325"/>
                </a:cubicBezTo>
                <a:cubicBezTo>
                  <a:pt x="6228412" y="2437432"/>
                  <a:pt x="6030479" y="2286035"/>
                  <a:pt x="5846894" y="2105302"/>
                </a:cubicBezTo>
                <a:cubicBezTo>
                  <a:pt x="5869538" y="2333141"/>
                  <a:pt x="5753044" y="2625036"/>
                  <a:pt x="5711336" y="2805672"/>
                </a:cubicBezTo>
                <a:cubicBezTo>
                  <a:pt x="5673898" y="2965580"/>
                  <a:pt x="5635077" y="3078554"/>
                  <a:pt x="5482430" y="3151701"/>
                </a:cubicBezTo>
                <a:cubicBezTo>
                  <a:pt x="5469534" y="3157832"/>
                  <a:pt x="5470171" y="3142650"/>
                  <a:pt x="5472081" y="3135084"/>
                </a:cubicBezTo>
                <a:cubicBezTo>
                  <a:pt x="5549672" y="2811909"/>
                  <a:pt x="5579889" y="2478979"/>
                  <a:pt x="5657481" y="2155807"/>
                </a:cubicBezTo>
                <a:cubicBezTo>
                  <a:pt x="5670704" y="2100241"/>
                  <a:pt x="5712703" y="2020803"/>
                  <a:pt x="5714859" y="1962486"/>
                </a:cubicBezTo>
                <a:cubicBezTo>
                  <a:pt x="5715090" y="1961942"/>
                  <a:pt x="5714774" y="1961166"/>
                  <a:pt x="5715008" y="1960615"/>
                </a:cubicBezTo>
                <a:cubicBezTo>
                  <a:pt x="5715074" y="1957427"/>
                  <a:pt x="5715684" y="1954468"/>
                  <a:pt x="5715514" y="1951821"/>
                </a:cubicBezTo>
                <a:cubicBezTo>
                  <a:pt x="5709558" y="1836632"/>
                  <a:pt x="5608226" y="1683636"/>
                  <a:pt x="5589840" y="1556749"/>
                </a:cubicBezTo>
                <a:cubicBezTo>
                  <a:pt x="5589446" y="1554649"/>
                  <a:pt x="5590050" y="1551688"/>
                  <a:pt x="5590660" y="1548729"/>
                </a:cubicBezTo>
                <a:cubicBezTo>
                  <a:pt x="5314012" y="1412938"/>
                  <a:pt x="5049727" y="1254043"/>
                  <a:pt x="4801757" y="1071804"/>
                </a:cubicBezTo>
                <a:cubicBezTo>
                  <a:pt x="4862146" y="1245450"/>
                  <a:pt x="4974653" y="1407035"/>
                  <a:pt x="5034288" y="1585512"/>
                </a:cubicBezTo>
                <a:cubicBezTo>
                  <a:pt x="5126895" y="1860991"/>
                  <a:pt x="5184665" y="2144264"/>
                  <a:pt x="5216991" y="2432858"/>
                </a:cubicBezTo>
                <a:cubicBezTo>
                  <a:pt x="5218375" y="2446319"/>
                  <a:pt x="5174451" y="2512059"/>
                  <a:pt x="5163323" y="2495762"/>
                </a:cubicBezTo>
                <a:cubicBezTo>
                  <a:pt x="5034429" y="2305989"/>
                  <a:pt x="4951552" y="2083557"/>
                  <a:pt x="4863045" y="1872898"/>
                </a:cubicBezTo>
                <a:cubicBezTo>
                  <a:pt x="4780435" y="1675682"/>
                  <a:pt x="4725838" y="1492905"/>
                  <a:pt x="4738409" y="1288346"/>
                </a:cubicBezTo>
                <a:cubicBezTo>
                  <a:pt x="4691679" y="1372857"/>
                  <a:pt x="4643629" y="1457457"/>
                  <a:pt x="4594174" y="1540820"/>
                </a:cubicBezTo>
                <a:cubicBezTo>
                  <a:pt x="4559636" y="1599587"/>
                  <a:pt x="4532739" y="1661598"/>
                  <a:pt x="4466689" y="1688355"/>
                </a:cubicBezTo>
                <a:cubicBezTo>
                  <a:pt x="4462025" y="1690241"/>
                  <a:pt x="4455010" y="1688563"/>
                  <a:pt x="4453356" y="1683354"/>
                </a:cubicBezTo>
                <a:cubicBezTo>
                  <a:pt x="4419127" y="1583238"/>
                  <a:pt x="4495714" y="1420588"/>
                  <a:pt x="4550464" y="1336896"/>
                </a:cubicBezTo>
                <a:cubicBezTo>
                  <a:pt x="4600103" y="1260695"/>
                  <a:pt x="4668811" y="1200294"/>
                  <a:pt x="4754248" y="1173376"/>
                </a:cubicBezTo>
                <a:cubicBezTo>
                  <a:pt x="4754942" y="1171736"/>
                  <a:pt x="4756410" y="1169782"/>
                  <a:pt x="4757880" y="1167830"/>
                </a:cubicBezTo>
                <a:cubicBezTo>
                  <a:pt x="4739141" y="1119335"/>
                  <a:pt x="4723740" y="1069035"/>
                  <a:pt x="4714236" y="1015438"/>
                </a:cubicBezTo>
                <a:cubicBezTo>
                  <a:pt x="4714072" y="1012795"/>
                  <a:pt x="4714446" y="1010377"/>
                  <a:pt x="4715057" y="1007420"/>
                </a:cubicBezTo>
                <a:cubicBezTo>
                  <a:pt x="4632418" y="944106"/>
                  <a:pt x="4551162" y="877509"/>
                  <a:pt x="4472704" y="808882"/>
                </a:cubicBezTo>
                <a:cubicBezTo>
                  <a:pt x="4395331" y="740719"/>
                  <a:pt x="4320989" y="669969"/>
                  <a:pt x="4249206" y="597733"/>
                </a:cubicBezTo>
                <a:cubicBezTo>
                  <a:pt x="4393464" y="988437"/>
                  <a:pt x="4391238" y="1402749"/>
                  <a:pt x="4243111" y="1795211"/>
                </a:cubicBezTo>
                <a:cubicBezTo>
                  <a:pt x="4240194" y="1803635"/>
                  <a:pt x="4197654" y="1866099"/>
                  <a:pt x="4188125" y="1841464"/>
                </a:cubicBezTo>
                <a:cubicBezTo>
                  <a:pt x="4031643" y="1433999"/>
                  <a:pt x="3922706" y="967467"/>
                  <a:pt x="4168990" y="572788"/>
                </a:cubicBezTo>
                <a:cubicBezTo>
                  <a:pt x="4171617" y="568101"/>
                  <a:pt x="4175106" y="564428"/>
                  <a:pt x="4178589" y="560750"/>
                </a:cubicBezTo>
                <a:cubicBezTo>
                  <a:pt x="4183232" y="554349"/>
                  <a:pt x="4189195" y="547863"/>
                  <a:pt x="4194701" y="542471"/>
                </a:cubicBezTo>
                <a:cubicBezTo>
                  <a:pt x="4104413" y="448553"/>
                  <a:pt x="4018624" y="351231"/>
                  <a:pt x="3937327" y="250903"/>
                </a:cubicBezTo>
                <a:close/>
                <a:moveTo>
                  <a:pt x="3633357" y="0"/>
                </a:moveTo>
                <a:lnTo>
                  <a:pt x="3681091" y="0"/>
                </a:lnTo>
                <a:lnTo>
                  <a:pt x="3667682" y="30495"/>
                </a:lnTo>
                <a:cubicBezTo>
                  <a:pt x="3629765" y="121698"/>
                  <a:pt x="3599917" y="217584"/>
                  <a:pt x="3615487" y="306259"/>
                </a:cubicBezTo>
                <a:cubicBezTo>
                  <a:pt x="3639999" y="446040"/>
                  <a:pt x="3730648" y="577127"/>
                  <a:pt x="3749446" y="727373"/>
                </a:cubicBezTo>
                <a:cubicBezTo>
                  <a:pt x="3785899" y="1013846"/>
                  <a:pt x="3764234" y="1326579"/>
                  <a:pt x="3729680" y="1611960"/>
                </a:cubicBezTo>
                <a:cubicBezTo>
                  <a:pt x="3727867" y="1625361"/>
                  <a:pt x="3685117" y="1692886"/>
                  <a:pt x="3671599" y="1663986"/>
                </a:cubicBezTo>
                <a:cubicBezTo>
                  <a:pt x="3466362" y="1233305"/>
                  <a:pt x="3339438" y="818387"/>
                  <a:pt x="3514480" y="368438"/>
                </a:cubicBezTo>
                <a:lnTo>
                  <a:pt x="2943739" y="942511"/>
                </a:lnTo>
                <a:cubicBezTo>
                  <a:pt x="2933736" y="952438"/>
                  <a:pt x="2904706" y="972341"/>
                  <a:pt x="2913452" y="942567"/>
                </a:cubicBezTo>
                <a:cubicBezTo>
                  <a:pt x="2965869" y="771614"/>
                  <a:pt x="3069460" y="624255"/>
                  <a:pt x="3185248" y="489150"/>
                </a:cubicBezTo>
                <a:cubicBezTo>
                  <a:pt x="3286165" y="370919"/>
                  <a:pt x="3387773" y="322520"/>
                  <a:pt x="3531781" y="301724"/>
                </a:cubicBezTo>
                <a:cubicBezTo>
                  <a:pt x="3531506" y="293239"/>
                  <a:pt x="3531007" y="285302"/>
                  <a:pt x="3531511" y="276498"/>
                </a:cubicBezTo>
                <a:cubicBezTo>
                  <a:pt x="3536250" y="221208"/>
                  <a:pt x="3561026" y="155085"/>
                  <a:pt x="3590824" y="89075"/>
                </a:cubicBezTo>
                <a:close/>
                <a:moveTo>
                  <a:pt x="2772987" y="0"/>
                </a:moveTo>
                <a:lnTo>
                  <a:pt x="2836520" y="0"/>
                </a:lnTo>
                <a:lnTo>
                  <a:pt x="2822341" y="68966"/>
                </a:lnTo>
                <a:cubicBezTo>
                  <a:pt x="2788933" y="225436"/>
                  <a:pt x="2769993" y="379659"/>
                  <a:pt x="2764452" y="535687"/>
                </a:cubicBezTo>
                <a:lnTo>
                  <a:pt x="2805108" y="380358"/>
                </a:lnTo>
                <a:cubicBezTo>
                  <a:pt x="2822025" y="316055"/>
                  <a:pt x="2839324" y="249346"/>
                  <a:pt x="2861538" y="184712"/>
                </a:cubicBezTo>
                <a:cubicBezTo>
                  <a:pt x="2872761" y="152119"/>
                  <a:pt x="2885077" y="119997"/>
                  <a:pt x="2897391" y="87864"/>
                </a:cubicBezTo>
                <a:lnTo>
                  <a:pt x="2929803" y="0"/>
                </a:lnTo>
                <a:lnTo>
                  <a:pt x="2959585" y="0"/>
                </a:lnTo>
                <a:lnTo>
                  <a:pt x="2923513" y="97640"/>
                </a:lnTo>
                <a:cubicBezTo>
                  <a:pt x="2911432" y="129221"/>
                  <a:pt x="2899115" y="161350"/>
                  <a:pt x="2888123" y="193392"/>
                </a:cubicBezTo>
                <a:cubicBezTo>
                  <a:pt x="2866374" y="256933"/>
                  <a:pt x="2849301" y="323103"/>
                  <a:pt x="2832612" y="386853"/>
                </a:cubicBezTo>
                <a:lnTo>
                  <a:pt x="2792885" y="539999"/>
                </a:lnTo>
                <a:cubicBezTo>
                  <a:pt x="2855403" y="409054"/>
                  <a:pt x="2924389" y="283748"/>
                  <a:pt x="2979803" y="152292"/>
                </a:cubicBezTo>
                <a:lnTo>
                  <a:pt x="3032574" y="0"/>
                </a:lnTo>
                <a:lnTo>
                  <a:pt x="3112928" y="0"/>
                </a:lnTo>
                <a:lnTo>
                  <a:pt x="3097359" y="65656"/>
                </a:lnTo>
                <a:cubicBezTo>
                  <a:pt x="3015379" y="311007"/>
                  <a:pt x="2851878" y="519263"/>
                  <a:pt x="2764524" y="763628"/>
                </a:cubicBezTo>
                <a:cubicBezTo>
                  <a:pt x="2753907" y="793254"/>
                  <a:pt x="2698081" y="826275"/>
                  <a:pt x="2695598" y="774360"/>
                </a:cubicBezTo>
                <a:cubicBezTo>
                  <a:pt x="2682758" y="524115"/>
                  <a:pt x="2710011" y="279259"/>
                  <a:pt x="2763419" y="37416"/>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9" name="Rectangle 18">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990600"/>
            <a:ext cx="11734802"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88388894-D5C8-0B66-7336-2C3D902458C2}"/>
              </a:ext>
            </a:extLst>
          </p:cNvPr>
          <p:cNvSpPr>
            <a:spLocks noGrp="1"/>
          </p:cNvSpPr>
          <p:nvPr>
            <p:ph type="title"/>
          </p:nvPr>
        </p:nvSpPr>
        <p:spPr>
          <a:xfrm>
            <a:off x="702134" y="1676400"/>
            <a:ext cx="6781800" cy="1216153"/>
          </a:xfrm>
        </p:spPr>
        <p:txBody>
          <a:bodyPr anchor="t">
            <a:normAutofit/>
          </a:bodyPr>
          <a:lstStyle/>
          <a:p>
            <a:r>
              <a:rPr lang="en-US" sz="4000"/>
              <a:t>SQL for Data Analytics </a:t>
            </a:r>
            <a:br>
              <a:rPr lang="en-US" sz="4000"/>
            </a:br>
            <a:endParaRPr lang="en-US" sz="4000"/>
          </a:p>
        </p:txBody>
      </p:sp>
      <p:sp>
        <p:nvSpPr>
          <p:cNvPr id="3" name="Content Placeholder 2">
            <a:extLst>
              <a:ext uri="{FF2B5EF4-FFF2-40B4-BE49-F238E27FC236}">
                <a16:creationId xmlns:a16="http://schemas.microsoft.com/office/drawing/2014/main" id="{A2CC16E4-692C-AA80-13E6-2E04B6A120ED}"/>
              </a:ext>
            </a:extLst>
          </p:cNvPr>
          <p:cNvSpPr>
            <a:spLocks noGrp="1"/>
          </p:cNvSpPr>
          <p:nvPr>
            <p:ph idx="1"/>
          </p:nvPr>
        </p:nvSpPr>
        <p:spPr>
          <a:xfrm>
            <a:off x="702134" y="2438400"/>
            <a:ext cx="6781800" cy="2743199"/>
          </a:xfrm>
        </p:spPr>
        <p:txBody>
          <a:bodyPr>
            <a:normAutofit/>
          </a:bodyPr>
          <a:lstStyle/>
          <a:p>
            <a:pPr marL="342900" marR="0" lvl="0" indent="-342900">
              <a:spcBef>
                <a:spcPts val="0"/>
              </a:spcBef>
              <a:spcAft>
                <a:spcPts val="0"/>
              </a:spcAft>
              <a:buFont typeface="+mj-lt"/>
              <a:buAutoNum type="arabicPeriod"/>
              <a:tabLst>
                <a:tab pos="457200" algn="l"/>
              </a:tabLst>
            </a:pPr>
            <a:r>
              <a:rPr lang="en-US" sz="1400" dirty="0">
                <a:solidFill>
                  <a:schemeClr val="tx1">
                    <a:alpha val="55000"/>
                  </a:schemeClr>
                </a:solidFill>
              </a:rPr>
              <a:t>Overview: SQL (Structured Query Language) is a powerful programming language used for managing and manipulating relational databases.</a:t>
            </a:r>
          </a:p>
          <a:p>
            <a:pPr marL="342900" marR="0" lvl="0" indent="-342900">
              <a:spcBef>
                <a:spcPts val="0"/>
              </a:spcBef>
              <a:spcAft>
                <a:spcPts val="0"/>
              </a:spcAft>
              <a:buFont typeface="+mj-lt"/>
              <a:buAutoNum type="arabicPeriod"/>
              <a:tabLst>
                <a:tab pos="457200" algn="l"/>
              </a:tabLst>
            </a:pPr>
            <a:r>
              <a:rPr lang="en-US" sz="1400" dirty="0">
                <a:solidFill>
                  <a:schemeClr val="tx1">
                    <a:alpha val="55000"/>
                  </a:schemeClr>
                </a:solidFill>
              </a:rPr>
              <a:t>Key Features:</a:t>
            </a:r>
          </a:p>
          <a:p>
            <a:pPr marL="742950" marR="0" lvl="1" indent="-285750">
              <a:spcBef>
                <a:spcPts val="0"/>
              </a:spcBef>
              <a:spcAft>
                <a:spcPts val="0"/>
              </a:spcAft>
              <a:buSzPts val="1000"/>
              <a:buFont typeface="Symbol" pitchFamily="2" charset="2"/>
              <a:buChar char=""/>
              <a:tabLst>
                <a:tab pos="914400" algn="l"/>
              </a:tabLst>
            </a:pPr>
            <a:r>
              <a:rPr lang="en-US" sz="1400" dirty="0">
                <a:solidFill>
                  <a:schemeClr val="tx1">
                    <a:alpha val="55000"/>
                  </a:schemeClr>
                </a:solidFill>
              </a:rPr>
              <a:t>Data Querying: Allows users to retrieve data from databases using SELECT statements.</a:t>
            </a:r>
          </a:p>
          <a:p>
            <a:pPr marL="742950" marR="0" lvl="1" indent="-285750">
              <a:spcBef>
                <a:spcPts val="0"/>
              </a:spcBef>
              <a:spcAft>
                <a:spcPts val="0"/>
              </a:spcAft>
              <a:buSzPts val="1000"/>
              <a:buFont typeface="Symbol" pitchFamily="2" charset="2"/>
              <a:buChar char=""/>
              <a:tabLst>
                <a:tab pos="914400" algn="l"/>
              </a:tabLst>
            </a:pPr>
            <a:r>
              <a:rPr lang="en-US" sz="1400" dirty="0">
                <a:solidFill>
                  <a:schemeClr val="tx1">
                    <a:alpha val="55000"/>
                  </a:schemeClr>
                </a:solidFill>
              </a:rPr>
              <a:t>Data Manipulation: Enables users to insert, update, and delete data in databases using INSERT, UPDATE, and DELETE statements.</a:t>
            </a:r>
          </a:p>
          <a:p>
            <a:pPr marL="742950" marR="0" lvl="1" indent="-285750">
              <a:spcBef>
                <a:spcPts val="0"/>
              </a:spcBef>
              <a:spcAft>
                <a:spcPts val="0"/>
              </a:spcAft>
              <a:buSzPts val="1000"/>
              <a:buFont typeface="Symbol" pitchFamily="2" charset="2"/>
              <a:buChar char=""/>
              <a:tabLst>
                <a:tab pos="914400" algn="l"/>
              </a:tabLst>
            </a:pPr>
            <a:r>
              <a:rPr lang="en-US" sz="1400" dirty="0">
                <a:solidFill>
                  <a:schemeClr val="tx1">
                    <a:alpha val="55000"/>
                  </a:schemeClr>
                </a:solidFill>
              </a:rPr>
              <a:t>Data Definition: Supports the creation, modification, and deletion of database objects such as tables, views, and indexes using CREATE, ALTER, and DROP statements.</a:t>
            </a:r>
          </a:p>
          <a:p>
            <a:pPr marL="742950" marR="0" lvl="1" indent="-285750">
              <a:spcBef>
                <a:spcPts val="0"/>
              </a:spcBef>
              <a:spcAft>
                <a:spcPts val="0"/>
              </a:spcAft>
              <a:buSzPts val="1000"/>
              <a:buFont typeface="Symbol" pitchFamily="2" charset="2"/>
              <a:buChar char=""/>
              <a:tabLst>
                <a:tab pos="914400" algn="l"/>
              </a:tabLst>
            </a:pPr>
            <a:r>
              <a:rPr lang="en-US" sz="1400" dirty="0">
                <a:solidFill>
                  <a:schemeClr val="tx1">
                    <a:alpha val="55000"/>
                  </a:schemeClr>
                </a:solidFill>
              </a:rPr>
              <a:t>Data Control: Facilitates the management of user access privileges and permissions using GRANT and REVOKE statements.</a:t>
            </a:r>
          </a:p>
          <a:p>
            <a:endParaRPr lang="en-US" sz="1100" dirty="0">
              <a:solidFill>
                <a:schemeClr val="tx1">
                  <a:alpha val="55000"/>
                </a:schemeClr>
              </a:solidFill>
            </a:endParaRPr>
          </a:p>
        </p:txBody>
      </p:sp>
      <p:pic>
        <p:nvPicPr>
          <p:cNvPr id="6" name="Picture 5" descr="20 SQL Static Analysis Tools, Linters, And Code Formatters ...">
            <a:extLst>
              <a:ext uri="{FF2B5EF4-FFF2-40B4-BE49-F238E27FC236}">
                <a16:creationId xmlns:a16="http://schemas.microsoft.com/office/drawing/2014/main" id="{CE40A537-1660-2C92-4F7F-B18E9D3447E9}"/>
              </a:ext>
            </a:extLst>
          </p:cNvPr>
          <p:cNvPicPr>
            <a:picLocks noChangeAspect="1"/>
          </p:cNvPicPr>
          <p:nvPr/>
        </p:nvPicPr>
        <p:blipFill rotWithShape="1">
          <a:blip r:embed="rId2">
            <a:extLst>
              <a:ext uri="{28A0092B-C50C-407E-A947-70E740481C1C}">
                <a14:useLocalDpi xmlns:a14="http://schemas.microsoft.com/office/drawing/2010/main" val="0"/>
              </a:ext>
            </a:extLst>
          </a:blip>
          <a:srcRect r="1" b="8646"/>
          <a:stretch/>
        </p:blipFill>
        <p:spPr bwMode="auto">
          <a:xfrm>
            <a:off x="8186068" y="1676400"/>
            <a:ext cx="2862935" cy="3505200"/>
          </a:xfrm>
          <a:prstGeom prst="rect">
            <a:avLst/>
          </a:prstGeom>
          <a:noFill/>
        </p:spPr>
      </p:pic>
      <p:pic>
        <p:nvPicPr>
          <p:cNvPr id="7" name="Picture 2" descr="Sevenett | Education | Kent WA">
            <a:extLst>
              <a:ext uri="{FF2B5EF4-FFF2-40B4-BE49-F238E27FC236}">
                <a16:creationId xmlns:a16="http://schemas.microsoft.com/office/drawing/2014/main" id="{822ACD5E-8A5E-EC3F-384D-452222A755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3712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31DED-311C-8A5B-0857-A3C6F487A87B}"/>
              </a:ext>
            </a:extLst>
          </p:cNvPr>
          <p:cNvSpPr>
            <a:spLocks noGrp="1"/>
          </p:cNvSpPr>
          <p:nvPr>
            <p:ph type="title"/>
          </p:nvPr>
        </p:nvSpPr>
        <p:spPr>
          <a:xfrm>
            <a:off x="1179576" y="1261423"/>
            <a:ext cx="9829800" cy="890669"/>
          </a:xfrm>
        </p:spPr>
        <p:txBody>
          <a:bodyPr anchor="b">
            <a:normAutofit fontScale="90000"/>
          </a:bodyPr>
          <a:lstStyle/>
          <a:p>
            <a:pPr algn="ctr"/>
            <a:r>
              <a:rPr lang="en-US" sz="3600" dirty="0">
                <a:solidFill>
                  <a:schemeClr val="tx2"/>
                </a:solidFill>
              </a:rPr>
              <a:t>SQL Components</a:t>
            </a:r>
            <a:br>
              <a:rPr lang="en-US" sz="3600" dirty="0">
                <a:solidFill>
                  <a:schemeClr val="tx2"/>
                </a:solidFill>
              </a:rPr>
            </a:br>
            <a:endParaRPr lang="en-US" sz="3600" dirty="0">
              <a:solidFill>
                <a:schemeClr val="tx2"/>
              </a:solidFill>
            </a:endParaRP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564F85B-6131-A2E7-F532-231E699A6722}"/>
              </a:ext>
            </a:extLst>
          </p:cNvPr>
          <p:cNvSpPr>
            <a:spLocks noGrp="1"/>
          </p:cNvSpPr>
          <p:nvPr>
            <p:ph idx="1"/>
          </p:nvPr>
        </p:nvSpPr>
        <p:spPr>
          <a:xfrm>
            <a:off x="870382" y="1676400"/>
            <a:ext cx="8756218" cy="4788645"/>
          </a:xfrm>
        </p:spPr>
        <p:txBody>
          <a:bodyPr anchor="ctr">
            <a:normAutofit lnSpcReduction="10000"/>
          </a:bodyPr>
          <a:lstStyle/>
          <a:p>
            <a:pPr marL="0" marR="0" algn="just">
              <a:spcBef>
                <a:spcPts val="1500"/>
              </a:spcBef>
              <a:spcAft>
                <a:spcPts val="1500"/>
              </a:spcAft>
            </a:pPr>
            <a:r>
              <a:rPr lang="en-US" sz="1800" dirty="0">
                <a:solidFill>
                  <a:schemeClr val="tx2"/>
                </a:solidFill>
              </a:rPr>
              <a:t>Data Querying:</a:t>
            </a:r>
          </a:p>
          <a:p>
            <a:pPr marL="742950" marR="0" lvl="1" indent="-285750" algn="just">
              <a:spcBef>
                <a:spcPts val="0"/>
              </a:spcBef>
              <a:spcAft>
                <a:spcPts val="0"/>
              </a:spcAft>
              <a:buSzPts val="1000"/>
              <a:buFont typeface="Symbol" pitchFamily="2" charset="2"/>
              <a:buChar char=""/>
              <a:tabLst>
                <a:tab pos="914400" algn="l"/>
              </a:tabLst>
            </a:pPr>
            <a:r>
              <a:rPr lang="en-US" sz="1800" dirty="0">
                <a:solidFill>
                  <a:schemeClr val="tx2"/>
                </a:solidFill>
              </a:rPr>
              <a:t>SELECT statement: Used to retrieve data from one or more tables based on specified criteria.</a:t>
            </a:r>
          </a:p>
          <a:p>
            <a:pPr marL="742950" marR="0" lvl="1" indent="-285750" algn="just">
              <a:spcBef>
                <a:spcPts val="0"/>
              </a:spcBef>
              <a:spcAft>
                <a:spcPts val="0"/>
              </a:spcAft>
              <a:buSzPts val="1000"/>
              <a:buFont typeface="Symbol" pitchFamily="2" charset="2"/>
              <a:buChar char=""/>
              <a:tabLst>
                <a:tab pos="914400" algn="l"/>
              </a:tabLst>
            </a:pPr>
            <a:r>
              <a:rPr lang="en-US" sz="1800" dirty="0">
                <a:solidFill>
                  <a:schemeClr val="tx2"/>
                </a:solidFill>
              </a:rPr>
              <a:t>WHERE clause: Filters rows based on specified conditions.</a:t>
            </a:r>
          </a:p>
          <a:p>
            <a:pPr marL="742950" marR="0" lvl="1" indent="-285750" algn="just">
              <a:spcBef>
                <a:spcPts val="0"/>
              </a:spcBef>
              <a:spcAft>
                <a:spcPts val="0"/>
              </a:spcAft>
              <a:buSzPts val="1000"/>
              <a:buFont typeface="Symbol" pitchFamily="2" charset="2"/>
              <a:buChar char=""/>
              <a:tabLst>
                <a:tab pos="914400" algn="l"/>
              </a:tabLst>
            </a:pPr>
            <a:r>
              <a:rPr lang="en-US" sz="1800" dirty="0">
                <a:solidFill>
                  <a:schemeClr val="tx2"/>
                </a:solidFill>
              </a:rPr>
              <a:t>JOIN operations: Combines data from multiple tables using various join types such as INNER JOIN, LEFT JOIN, and RIGHT JOIN.</a:t>
            </a:r>
          </a:p>
          <a:p>
            <a:pPr marL="342900" marR="0" lvl="0" indent="-342900" algn="just">
              <a:spcBef>
                <a:spcPts val="0"/>
              </a:spcBef>
              <a:spcAft>
                <a:spcPts val="0"/>
              </a:spcAft>
              <a:buFont typeface="+mj-lt"/>
              <a:buAutoNum type="arabicPeriod" startAt="2"/>
              <a:tabLst>
                <a:tab pos="457200" algn="l"/>
              </a:tabLst>
            </a:pPr>
            <a:r>
              <a:rPr lang="en-US" sz="1800" dirty="0">
                <a:solidFill>
                  <a:schemeClr val="tx2"/>
                </a:solidFill>
              </a:rPr>
              <a:t>Data Manipulation:</a:t>
            </a:r>
          </a:p>
          <a:p>
            <a:pPr marL="742950" marR="0" lvl="1" indent="-285750" algn="just">
              <a:spcBef>
                <a:spcPts val="0"/>
              </a:spcBef>
              <a:spcAft>
                <a:spcPts val="0"/>
              </a:spcAft>
              <a:buSzPts val="1000"/>
              <a:buFont typeface="Symbol" pitchFamily="2" charset="2"/>
              <a:buChar char=""/>
              <a:tabLst>
                <a:tab pos="914400" algn="l"/>
              </a:tabLst>
            </a:pPr>
            <a:r>
              <a:rPr lang="en-US" sz="1800" dirty="0">
                <a:solidFill>
                  <a:schemeClr val="tx2"/>
                </a:solidFill>
              </a:rPr>
              <a:t>INSERT statement: Adds new rows of data into a table.</a:t>
            </a:r>
          </a:p>
          <a:p>
            <a:pPr marL="742950" marR="0" lvl="1" indent="-285750" algn="just">
              <a:spcBef>
                <a:spcPts val="0"/>
              </a:spcBef>
              <a:spcAft>
                <a:spcPts val="0"/>
              </a:spcAft>
              <a:buSzPts val="1000"/>
              <a:buFont typeface="Symbol" pitchFamily="2" charset="2"/>
              <a:buChar char=""/>
              <a:tabLst>
                <a:tab pos="914400" algn="l"/>
              </a:tabLst>
            </a:pPr>
            <a:r>
              <a:rPr lang="en-US" sz="1800" dirty="0">
                <a:solidFill>
                  <a:schemeClr val="tx2"/>
                </a:solidFill>
              </a:rPr>
              <a:t>UPDATE statement: Modifies existing data in a table based on specified criteria.</a:t>
            </a:r>
          </a:p>
          <a:p>
            <a:pPr marL="742950" marR="0" lvl="1" indent="-285750" algn="just">
              <a:spcBef>
                <a:spcPts val="0"/>
              </a:spcBef>
              <a:spcAft>
                <a:spcPts val="0"/>
              </a:spcAft>
              <a:buSzPts val="1000"/>
              <a:buFont typeface="Symbol" pitchFamily="2" charset="2"/>
              <a:buChar char=""/>
              <a:tabLst>
                <a:tab pos="914400" algn="l"/>
              </a:tabLst>
            </a:pPr>
            <a:r>
              <a:rPr lang="en-US" sz="1800" dirty="0">
                <a:solidFill>
                  <a:schemeClr val="tx2"/>
                </a:solidFill>
              </a:rPr>
              <a:t>DELETE statement: Removes rows of data from a table based on specified conditions.</a:t>
            </a:r>
          </a:p>
          <a:p>
            <a:pPr marL="342900" marR="0" lvl="0" indent="-342900" algn="just">
              <a:spcBef>
                <a:spcPts val="0"/>
              </a:spcBef>
              <a:spcAft>
                <a:spcPts val="0"/>
              </a:spcAft>
              <a:buFont typeface="+mj-lt"/>
              <a:buAutoNum type="arabicPeriod" startAt="3"/>
              <a:tabLst>
                <a:tab pos="457200" algn="l"/>
              </a:tabLst>
            </a:pPr>
            <a:r>
              <a:rPr lang="en-US" sz="1800" dirty="0">
                <a:solidFill>
                  <a:schemeClr val="tx2"/>
                </a:solidFill>
              </a:rPr>
              <a:t>Data Definition:</a:t>
            </a:r>
          </a:p>
          <a:p>
            <a:pPr marL="742950" marR="0" lvl="1" indent="-285750" algn="just">
              <a:spcBef>
                <a:spcPts val="0"/>
              </a:spcBef>
              <a:spcAft>
                <a:spcPts val="0"/>
              </a:spcAft>
              <a:buSzPts val="1000"/>
              <a:buFont typeface="Symbol" pitchFamily="2" charset="2"/>
              <a:buChar char=""/>
              <a:tabLst>
                <a:tab pos="914400" algn="l"/>
              </a:tabLst>
            </a:pPr>
            <a:r>
              <a:rPr lang="en-US" sz="1800" dirty="0">
                <a:solidFill>
                  <a:schemeClr val="tx2"/>
                </a:solidFill>
              </a:rPr>
              <a:t>CREATE statement: Creates new database objects such as tables, views, indexes, and stored procedures.</a:t>
            </a:r>
          </a:p>
          <a:p>
            <a:pPr marL="742950" marR="0" lvl="1" indent="-285750" algn="just">
              <a:spcBef>
                <a:spcPts val="0"/>
              </a:spcBef>
              <a:spcAft>
                <a:spcPts val="0"/>
              </a:spcAft>
              <a:buSzPts val="1000"/>
              <a:buFont typeface="Symbol" pitchFamily="2" charset="2"/>
              <a:buChar char=""/>
              <a:tabLst>
                <a:tab pos="914400" algn="l"/>
              </a:tabLst>
            </a:pPr>
            <a:r>
              <a:rPr lang="en-US" sz="1800" dirty="0">
                <a:solidFill>
                  <a:schemeClr val="tx2"/>
                </a:solidFill>
              </a:rPr>
              <a:t>ALTER statement: Modifies the structure of existing database objects.</a:t>
            </a:r>
          </a:p>
          <a:p>
            <a:pPr marL="742950" marR="0" lvl="1" indent="-285750" algn="just">
              <a:spcBef>
                <a:spcPts val="0"/>
              </a:spcBef>
              <a:spcAft>
                <a:spcPts val="0"/>
              </a:spcAft>
              <a:buSzPts val="1000"/>
              <a:buFont typeface="Symbol" pitchFamily="2" charset="2"/>
              <a:buChar char=""/>
              <a:tabLst>
                <a:tab pos="914400" algn="l"/>
              </a:tabLst>
            </a:pPr>
            <a:r>
              <a:rPr lang="en-US" sz="1800" dirty="0">
                <a:solidFill>
                  <a:schemeClr val="tx2"/>
                </a:solidFill>
              </a:rPr>
              <a:t>DROP statement: Deletes existing database objects from the database.</a:t>
            </a:r>
          </a:p>
          <a:p>
            <a:pPr marL="342900" marR="0" lvl="0" indent="-342900" algn="just">
              <a:spcBef>
                <a:spcPts val="0"/>
              </a:spcBef>
              <a:spcAft>
                <a:spcPts val="0"/>
              </a:spcAft>
              <a:buFont typeface="+mj-lt"/>
              <a:buAutoNum type="arabicPeriod" startAt="4"/>
              <a:tabLst>
                <a:tab pos="457200" algn="l"/>
              </a:tabLst>
            </a:pPr>
            <a:r>
              <a:rPr lang="en-US" sz="1800" dirty="0">
                <a:solidFill>
                  <a:schemeClr val="tx2"/>
                </a:solidFill>
              </a:rPr>
              <a:t>Data Control:</a:t>
            </a:r>
          </a:p>
          <a:p>
            <a:pPr marL="742950" marR="0" lvl="1" indent="-285750" algn="just">
              <a:spcBef>
                <a:spcPts val="0"/>
              </a:spcBef>
              <a:spcAft>
                <a:spcPts val="0"/>
              </a:spcAft>
              <a:buSzPts val="1000"/>
              <a:buFont typeface="Symbol" pitchFamily="2" charset="2"/>
              <a:buChar char=""/>
              <a:tabLst>
                <a:tab pos="914400" algn="l"/>
              </a:tabLst>
            </a:pPr>
            <a:r>
              <a:rPr lang="en-US" sz="1800" dirty="0">
                <a:solidFill>
                  <a:schemeClr val="tx2"/>
                </a:solidFill>
              </a:rPr>
              <a:t>GRANT statement: Assigns specific privileges to users or roles for accessing and manipulating database objects.</a:t>
            </a:r>
          </a:p>
          <a:p>
            <a:pPr marL="742950" marR="0" lvl="1" indent="-285750" algn="just">
              <a:spcBef>
                <a:spcPts val="0"/>
              </a:spcBef>
              <a:spcAft>
                <a:spcPts val="0"/>
              </a:spcAft>
              <a:buSzPts val="1000"/>
              <a:buFont typeface="Symbol" pitchFamily="2" charset="2"/>
              <a:buChar char=""/>
              <a:tabLst>
                <a:tab pos="914400" algn="l"/>
              </a:tabLst>
            </a:pPr>
            <a:r>
              <a:rPr lang="en-US" sz="1800" dirty="0">
                <a:solidFill>
                  <a:schemeClr val="tx2"/>
                </a:solidFill>
              </a:rPr>
              <a:t>REVOKE statement: Removes previously granted privileges from users or roles.</a:t>
            </a:r>
          </a:p>
          <a:p>
            <a:endParaRPr lang="en-US" sz="1000" dirty="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Database">
            <a:extLst>
              <a:ext uri="{FF2B5EF4-FFF2-40B4-BE49-F238E27FC236}">
                <a16:creationId xmlns:a16="http://schemas.microsoft.com/office/drawing/2014/main" id="{AC9EEDBD-39D8-9371-EF2D-D8D1F999AD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08875" y="2699902"/>
            <a:ext cx="3217333" cy="3217333"/>
          </a:xfrm>
          <a:prstGeom prst="rect">
            <a:avLst/>
          </a:prstGeom>
        </p:spPr>
      </p:pic>
      <p:pic>
        <p:nvPicPr>
          <p:cNvPr id="4" name="Picture 2" descr="Sevenett | Education | Kent WA">
            <a:extLst>
              <a:ext uri="{FF2B5EF4-FFF2-40B4-BE49-F238E27FC236}">
                <a16:creationId xmlns:a16="http://schemas.microsoft.com/office/drawing/2014/main" id="{44E071A1-3247-F6A6-F247-5C048783AB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0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9" name="Picture 48" descr="Close-up of a blue leaf&#10;&#10;Description automatically generated">
            <a:extLst>
              <a:ext uri="{FF2B5EF4-FFF2-40B4-BE49-F238E27FC236}">
                <a16:creationId xmlns:a16="http://schemas.microsoft.com/office/drawing/2014/main" id="{0A9C66B8-E578-381E-9A8A-E7EFBD46DEA4}"/>
              </a:ext>
            </a:extLst>
          </p:cNvPr>
          <p:cNvPicPr>
            <a:picLocks noChangeAspect="1"/>
          </p:cNvPicPr>
          <p:nvPr/>
        </p:nvPicPr>
        <p:blipFill rotWithShape="1">
          <a:blip r:embed="rId2"/>
          <a:srcRect r="9091" b="23391"/>
          <a:stretch/>
        </p:blipFill>
        <p:spPr>
          <a:xfrm>
            <a:off x="20" y="10"/>
            <a:ext cx="12191980" cy="6857990"/>
          </a:xfrm>
          <a:prstGeom prst="rect">
            <a:avLst/>
          </a:prstGeom>
          <a:gradFill>
            <a:gsLst>
              <a:gs pos="0">
                <a:schemeClr val="accent1">
                  <a:lumMod val="5000"/>
                  <a:lumOff val="95000"/>
                </a:schemeClr>
              </a:gs>
              <a:gs pos="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68" name="Rectangle 6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40DCCCC8-A1DC-BC6D-D99A-D5AA3967CF0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Steps/Process of Data Analysis</a:t>
            </a:r>
          </a:p>
        </p:txBody>
      </p:sp>
      <p:graphicFrame>
        <p:nvGraphicFramePr>
          <p:cNvPr id="48" name="TextBox 5">
            <a:extLst>
              <a:ext uri="{FF2B5EF4-FFF2-40B4-BE49-F238E27FC236}">
                <a16:creationId xmlns:a16="http://schemas.microsoft.com/office/drawing/2014/main" id="{FF1D918E-9E22-B752-41F6-C0B09D411F8D}"/>
              </a:ext>
            </a:extLst>
          </p:cNvPr>
          <p:cNvGraphicFramePr/>
          <p:nvPr>
            <p:extLst>
              <p:ext uri="{D42A27DB-BD31-4B8C-83A1-F6EECF244321}">
                <p14:modId xmlns:p14="http://schemas.microsoft.com/office/powerpoint/2010/main" val="527350927"/>
              </p:ext>
            </p:extLst>
          </p:nvPr>
        </p:nvGraphicFramePr>
        <p:xfrm>
          <a:off x="838200" y="1825625"/>
          <a:ext cx="10871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80786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0DD63-D6F1-A652-E33A-1D6A770B5F3E}"/>
              </a:ext>
            </a:extLst>
          </p:cNvPr>
          <p:cNvSpPr>
            <a:spLocks noGrp="1"/>
          </p:cNvSpPr>
          <p:nvPr>
            <p:ph type="title"/>
          </p:nvPr>
        </p:nvSpPr>
        <p:spPr/>
        <p:txBody>
          <a:bodyPr/>
          <a:lstStyle/>
          <a:p>
            <a:r>
              <a:rPr lang="en-US" dirty="0"/>
              <a:t>Applications in Data Analytics</a:t>
            </a:r>
            <a:br>
              <a:rPr lang="en-US" dirty="0"/>
            </a:br>
            <a:endParaRPr lang="en-US" dirty="0"/>
          </a:p>
        </p:txBody>
      </p:sp>
      <p:graphicFrame>
        <p:nvGraphicFramePr>
          <p:cNvPr id="5" name="Content Placeholder 2">
            <a:extLst>
              <a:ext uri="{FF2B5EF4-FFF2-40B4-BE49-F238E27FC236}">
                <a16:creationId xmlns:a16="http://schemas.microsoft.com/office/drawing/2014/main" id="{EF607D13-F2A8-22EF-2967-E1D107E8FCCB}"/>
              </a:ext>
            </a:extLst>
          </p:cNvPr>
          <p:cNvGraphicFramePr>
            <a:graphicFrameLocks noGrp="1"/>
          </p:cNvGraphicFramePr>
          <p:nvPr>
            <p:ph idx="1"/>
            <p:extLst>
              <p:ext uri="{D42A27DB-BD31-4B8C-83A1-F6EECF244321}">
                <p14:modId xmlns:p14="http://schemas.microsoft.com/office/powerpoint/2010/main" val="1139709083"/>
              </p:ext>
            </p:extLst>
          </p:nvPr>
        </p:nvGraphicFramePr>
        <p:xfrm>
          <a:off x="838200" y="1028700"/>
          <a:ext cx="10515600" cy="5148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Sevenett | Education | Kent WA">
            <a:extLst>
              <a:ext uri="{FF2B5EF4-FFF2-40B4-BE49-F238E27FC236}">
                <a16:creationId xmlns:a16="http://schemas.microsoft.com/office/drawing/2014/main" id="{9419CE5E-E74E-4EC7-EC77-7838D794378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25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DC8C9-A484-1D27-F982-E0DC3D14D0D4}"/>
              </a:ext>
            </a:extLst>
          </p:cNvPr>
          <p:cNvSpPr>
            <a:spLocks noGrp="1"/>
          </p:cNvSpPr>
          <p:nvPr>
            <p:ph type="title"/>
          </p:nvPr>
        </p:nvSpPr>
        <p:spPr>
          <a:xfrm>
            <a:off x="444501" y="1770869"/>
            <a:ext cx="3302000" cy="2909296"/>
          </a:xfrm>
        </p:spPr>
        <p:txBody>
          <a:bodyPr anchor="t">
            <a:normAutofit/>
          </a:bodyPr>
          <a:lstStyle/>
          <a:p>
            <a:r>
              <a:rPr lang="en-US" sz="3200" dirty="0"/>
              <a:t>Best Practices and Considerations</a:t>
            </a:r>
            <a:br>
              <a:rPr lang="en-US" sz="3200" dirty="0"/>
            </a:br>
            <a:endParaRPr lang="en-US" sz="3200" dirty="0"/>
          </a:p>
        </p:txBody>
      </p:sp>
      <p:cxnSp>
        <p:nvCxnSpPr>
          <p:cNvPr id="8" name="Straight Connector 7">
            <a:extLst>
              <a:ext uri="{FF2B5EF4-FFF2-40B4-BE49-F238E27FC236}">
                <a16:creationId xmlns:a16="http://schemas.microsoft.com/office/drawing/2014/main" id="{00CD8E7C-C23B-A3B9-B18A-838AED877A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96793" y="1503750"/>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6F8B11-6CD0-C628-D6E6-A3F40E0E91B8}"/>
              </a:ext>
            </a:extLst>
          </p:cNvPr>
          <p:cNvSpPr>
            <a:spLocks noGrp="1"/>
          </p:cNvSpPr>
          <p:nvPr>
            <p:ph idx="1"/>
          </p:nvPr>
        </p:nvSpPr>
        <p:spPr>
          <a:xfrm>
            <a:off x="3949700" y="1290964"/>
            <a:ext cx="7416800" cy="4690733"/>
          </a:xfrm>
        </p:spPr>
        <p:txBody>
          <a:bodyPr>
            <a:normAutofit/>
          </a:bodyPr>
          <a:lstStyle/>
          <a:p>
            <a:pPr marL="0" marR="0" algn="just">
              <a:spcBef>
                <a:spcPts val="1500"/>
              </a:spcBef>
              <a:spcAft>
                <a:spcPts val="1500"/>
              </a:spcAft>
            </a:pPr>
            <a:r>
              <a:rPr lang="en-US" sz="2000" dirty="0"/>
              <a:t>Optimization: Write efficient SQL queries by optimizing indexes, avoiding unnecessary joins, and limiting the use of wildcard characters.</a:t>
            </a:r>
          </a:p>
          <a:p>
            <a:pPr marL="0" marR="0" algn="just">
              <a:spcBef>
                <a:spcPts val="1500"/>
              </a:spcBef>
              <a:spcAft>
                <a:spcPts val="1500"/>
              </a:spcAft>
            </a:pPr>
            <a:r>
              <a:rPr lang="en-US" sz="2000" dirty="0"/>
              <a:t>Security: Implement proper security measures to prevent SQL injection attacks and unauthorized access to sensitive data.</a:t>
            </a:r>
          </a:p>
          <a:p>
            <a:pPr marL="0" marR="0" algn="just">
              <a:spcBef>
                <a:spcPts val="1500"/>
              </a:spcBef>
              <a:spcAft>
                <a:spcPts val="1500"/>
              </a:spcAft>
            </a:pPr>
            <a:r>
              <a:rPr lang="en-US" sz="2000" dirty="0"/>
              <a:t>Documentation: Document SQL queries, scripts, and database schemas to facilitate collaboration and knowledge sharing among team members.</a:t>
            </a:r>
          </a:p>
          <a:p>
            <a:pPr algn="just"/>
            <a:r>
              <a:rPr lang="en-US" sz="2000" dirty="0"/>
              <a:t>Version Control: Use version control systems to manage SQL scripts and changes to database structures, ensuring traceability and accountability </a:t>
            </a:r>
          </a:p>
        </p:txBody>
      </p:sp>
      <p:pic>
        <p:nvPicPr>
          <p:cNvPr id="4" name="Picture 2" descr="Sevenett | Education | Kent WA">
            <a:extLst>
              <a:ext uri="{FF2B5EF4-FFF2-40B4-BE49-F238E27FC236}">
                <a16:creationId xmlns:a16="http://schemas.microsoft.com/office/drawing/2014/main" id="{7498EE77-781C-4476-44E8-4B07A0E571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671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C40CC1-F86C-405B-750E-DD36F1BBF849}"/>
              </a:ext>
            </a:extLst>
          </p:cNvPr>
          <p:cNvSpPr>
            <a:spLocks noGrp="1"/>
          </p:cNvSpPr>
          <p:nvPr>
            <p:ph type="title"/>
          </p:nvPr>
        </p:nvSpPr>
        <p:spPr>
          <a:xfrm>
            <a:off x="1137034" y="609600"/>
            <a:ext cx="6881026" cy="1322887"/>
          </a:xfrm>
        </p:spPr>
        <p:txBody>
          <a:bodyPr>
            <a:normAutofit/>
          </a:bodyPr>
          <a:lstStyle/>
          <a:p>
            <a:r>
              <a:rPr lang="en-US" sz="3700"/>
              <a:t>Case Study: SQL in Data Analytics</a:t>
            </a:r>
            <a:br>
              <a:rPr lang="en-US" sz="3700"/>
            </a:br>
            <a:endParaRPr lang="en-US" sz="3700"/>
          </a:p>
        </p:txBody>
      </p:sp>
      <p:sp>
        <p:nvSpPr>
          <p:cNvPr id="3" name="Content Placeholder 2">
            <a:extLst>
              <a:ext uri="{FF2B5EF4-FFF2-40B4-BE49-F238E27FC236}">
                <a16:creationId xmlns:a16="http://schemas.microsoft.com/office/drawing/2014/main" id="{BD2B2185-093D-0673-943E-DCF0F101787A}"/>
              </a:ext>
            </a:extLst>
          </p:cNvPr>
          <p:cNvSpPr>
            <a:spLocks noGrp="1"/>
          </p:cNvSpPr>
          <p:nvPr>
            <p:ph idx="1"/>
          </p:nvPr>
        </p:nvSpPr>
        <p:spPr>
          <a:xfrm>
            <a:off x="685800" y="1435100"/>
            <a:ext cx="8229600" cy="4667587"/>
          </a:xfrm>
        </p:spPr>
        <p:txBody>
          <a:bodyPr>
            <a:normAutofit/>
          </a:bodyPr>
          <a:lstStyle/>
          <a:p>
            <a:pPr marL="0" marR="0" indent="0" algn="just">
              <a:spcBef>
                <a:spcPts val="1500"/>
              </a:spcBef>
              <a:spcAft>
                <a:spcPts val="1500"/>
              </a:spcAft>
              <a:buNone/>
            </a:pPr>
            <a:r>
              <a:rPr lang="en-US" sz="2000" dirty="0"/>
              <a:t>Optimizing Inventory Management with SQL</a:t>
            </a:r>
          </a:p>
          <a:p>
            <a:pPr marL="0" marR="0" algn="just">
              <a:spcBef>
                <a:spcPts val="1500"/>
              </a:spcBef>
              <a:spcAft>
                <a:spcPts val="1500"/>
              </a:spcAft>
            </a:pPr>
            <a:r>
              <a:rPr lang="en-US" sz="2000" dirty="0"/>
              <a:t>Introduction: ABC Retail, a leading e-commerce company, is facing challenges in managing its inventory efficiently. The company's inventory system is struggling to keep up with the increasing demand and is prone to overstocking or stockouts, leading to revenue loss and customer dissatisfaction. To address these challenges, ABC Retail decides to leverage SQL for optimizing its inventory management processes.</a:t>
            </a:r>
          </a:p>
          <a:p>
            <a:pPr marL="0" marR="0" algn="just">
              <a:spcBef>
                <a:spcPts val="1500"/>
              </a:spcBef>
              <a:spcAft>
                <a:spcPts val="1500"/>
              </a:spcAft>
            </a:pPr>
            <a:r>
              <a:rPr lang="en-US" sz="2000" dirty="0"/>
              <a:t>Objective: The primary objective of this project is to use SQL to analyze historical sales data and optimize inventory levels to meet customer demand while minimizing excess inventory and stockouts.</a:t>
            </a:r>
          </a:p>
          <a:p>
            <a:endParaRPr lang="en-US" sz="1700" dirty="0"/>
          </a:p>
        </p:txBody>
      </p:sp>
      <p:pic>
        <p:nvPicPr>
          <p:cNvPr id="7" name="Graphic 6" descr="Register">
            <a:extLst>
              <a:ext uri="{FF2B5EF4-FFF2-40B4-BE49-F238E27FC236}">
                <a16:creationId xmlns:a16="http://schemas.microsoft.com/office/drawing/2014/main" id="{C35F29CB-0AC0-014A-B890-FDA96B16E6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00213" y="1975512"/>
            <a:ext cx="2906973" cy="2906973"/>
          </a:xfrm>
          <a:prstGeom prst="rect">
            <a:avLst/>
          </a:prstGeom>
        </p:spPr>
      </p:pic>
      <p:pic>
        <p:nvPicPr>
          <p:cNvPr id="4" name="Picture 2" descr="Sevenett | Education | Kent WA">
            <a:extLst>
              <a:ext uri="{FF2B5EF4-FFF2-40B4-BE49-F238E27FC236}">
                <a16:creationId xmlns:a16="http://schemas.microsoft.com/office/drawing/2014/main" id="{7E70540C-00C3-DED2-F6B1-FF43573831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7156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515456E-B1B1-48C1-8164-7E567F5D4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A8CF0DC-D23A-4CA2-8463-27F89928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B8A381C4-0C0D-491F-90D8-63CF760B4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5698">
            <a:off x="-195643" y="67946"/>
            <a:ext cx="6408310" cy="6912725"/>
          </a:xfrm>
          <a:custGeom>
            <a:avLst/>
            <a:gdLst>
              <a:gd name="connsiteX0" fmla="*/ 0 w 6408310"/>
              <a:gd name="connsiteY0" fmla="*/ 108934 h 6912725"/>
              <a:gd name="connsiteX1" fmla="*/ 1911522 w 6408310"/>
              <a:gd name="connsiteY1" fmla="*/ 0 h 6912725"/>
              <a:gd name="connsiteX2" fmla="*/ 1916026 w 6408310"/>
              <a:gd name="connsiteY2" fmla="*/ 4704 h 6912725"/>
              <a:gd name="connsiteX3" fmla="*/ 1911112 w 6408310"/>
              <a:gd name="connsiteY3" fmla="*/ 17418 h 6912725"/>
              <a:gd name="connsiteX4" fmla="*/ 1972871 w 6408310"/>
              <a:gd name="connsiteY4" fmla="*/ 72530 h 6912725"/>
              <a:gd name="connsiteX5" fmla="*/ 2069180 w 6408310"/>
              <a:gd name="connsiteY5" fmla="*/ 173199 h 6912725"/>
              <a:gd name="connsiteX6" fmla="*/ 2131569 w 6408310"/>
              <a:gd name="connsiteY6" fmla="*/ 227805 h 6912725"/>
              <a:gd name="connsiteX7" fmla="*/ 2162747 w 6408310"/>
              <a:gd name="connsiteY7" fmla="*/ 239714 h 6912725"/>
              <a:gd name="connsiteX8" fmla="*/ 2220499 w 6408310"/>
              <a:gd name="connsiteY8" fmla="*/ 289903 h 6912725"/>
              <a:gd name="connsiteX9" fmla="*/ 2381978 w 6408310"/>
              <a:gd name="connsiteY9" fmla="*/ 391093 h 6912725"/>
              <a:gd name="connsiteX10" fmla="*/ 2445910 w 6408310"/>
              <a:gd name="connsiteY10" fmla="*/ 463815 h 6912725"/>
              <a:gd name="connsiteX11" fmla="*/ 2531236 w 6408310"/>
              <a:gd name="connsiteY11" fmla="*/ 600817 h 6912725"/>
              <a:gd name="connsiteX12" fmla="*/ 2617149 w 6408310"/>
              <a:gd name="connsiteY12" fmla="*/ 703748 h 6912725"/>
              <a:gd name="connsiteX13" fmla="*/ 2650333 w 6408310"/>
              <a:gd name="connsiteY13" fmla="*/ 720900 h 6912725"/>
              <a:gd name="connsiteX14" fmla="*/ 2705541 w 6408310"/>
              <a:gd name="connsiteY14" fmla="*/ 750090 h 6912725"/>
              <a:gd name="connsiteX15" fmla="*/ 2757210 w 6408310"/>
              <a:gd name="connsiteY15" fmla="*/ 789489 h 6912725"/>
              <a:gd name="connsiteX16" fmla="*/ 2791660 w 6408310"/>
              <a:gd name="connsiteY16" fmla="*/ 816041 h 6912725"/>
              <a:gd name="connsiteX17" fmla="*/ 2840975 w 6408310"/>
              <a:gd name="connsiteY17" fmla="*/ 842225 h 6912725"/>
              <a:gd name="connsiteX18" fmla="*/ 2917970 w 6408310"/>
              <a:gd name="connsiteY18" fmla="*/ 879392 h 6912725"/>
              <a:gd name="connsiteX19" fmla="*/ 2957236 w 6408310"/>
              <a:gd name="connsiteY19" fmla="*/ 906835 h 6912725"/>
              <a:gd name="connsiteX20" fmla="*/ 3117215 w 6408310"/>
              <a:gd name="connsiteY20" fmla="*/ 1073714 h 6912725"/>
              <a:gd name="connsiteX21" fmla="*/ 3250958 w 6408310"/>
              <a:gd name="connsiteY21" fmla="*/ 1130397 h 6912725"/>
              <a:gd name="connsiteX22" fmla="*/ 3496717 w 6408310"/>
              <a:gd name="connsiteY22" fmla="*/ 1260412 h 6912725"/>
              <a:gd name="connsiteX23" fmla="*/ 3494992 w 6408310"/>
              <a:gd name="connsiteY23" fmla="*/ 1268283 h 6912725"/>
              <a:gd name="connsiteX24" fmla="*/ 3508993 w 6408310"/>
              <a:gd name="connsiteY24" fmla="*/ 1287737 h 6912725"/>
              <a:gd name="connsiteX25" fmla="*/ 3512115 w 6408310"/>
              <a:gd name="connsiteY25" fmla="*/ 1288544 h 6912725"/>
              <a:gd name="connsiteX26" fmla="*/ 3548697 w 6408310"/>
              <a:gd name="connsiteY26" fmla="*/ 1363739 h 6912725"/>
              <a:gd name="connsiteX27" fmla="*/ 3656567 w 6408310"/>
              <a:gd name="connsiteY27" fmla="*/ 1479533 h 6912725"/>
              <a:gd name="connsiteX28" fmla="*/ 3661987 w 6408310"/>
              <a:gd name="connsiteY28" fmla="*/ 1491779 h 6912725"/>
              <a:gd name="connsiteX29" fmla="*/ 3667389 w 6408310"/>
              <a:gd name="connsiteY29" fmla="*/ 1495409 h 6912725"/>
              <a:gd name="connsiteX30" fmla="*/ 3800461 w 6408310"/>
              <a:gd name="connsiteY30" fmla="*/ 1696689 h 6912725"/>
              <a:gd name="connsiteX31" fmla="*/ 3933737 w 6408310"/>
              <a:gd name="connsiteY31" fmla="*/ 1853325 h 6912725"/>
              <a:gd name="connsiteX32" fmla="*/ 3946446 w 6408310"/>
              <a:gd name="connsiteY32" fmla="*/ 1903446 h 6912725"/>
              <a:gd name="connsiteX33" fmla="*/ 3960581 w 6408310"/>
              <a:gd name="connsiteY33" fmla="*/ 1913244 h 6912725"/>
              <a:gd name="connsiteX34" fmla="*/ 4015111 w 6408310"/>
              <a:gd name="connsiteY34" fmla="*/ 1956512 h 6912725"/>
              <a:gd name="connsiteX35" fmla="*/ 4070740 w 6408310"/>
              <a:gd name="connsiteY35" fmla="*/ 1999693 h 6912725"/>
              <a:gd name="connsiteX36" fmla="*/ 4091495 w 6408310"/>
              <a:gd name="connsiteY36" fmla="*/ 2064313 h 6912725"/>
              <a:gd name="connsiteX37" fmla="*/ 4118353 w 6408310"/>
              <a:gd name="connsiteY37" fmla="*/ 2073901 h 6912725"/>
              <a:gd name="connsiteX38" fmla="*/ 4123293 w 6408310"/>
              <a:gd name="connsiteY38" fmla="*/ 2075261 h 6912725"/>
              <a:gd name="connsiteX39" fmla="*/ 4166582 w 6408310"/>
              <a:gd name="connsiteY39" fmla="*/ 2120685 h 6912725"/>
              <a:gd name="connsiteX40" fmla="*/ 4213721 w 6408310"/>
              <a:gd name="connsiteY40" fmla="*/ 2168493 h 6912725"/>
              <a:gd name="connsiteX41" fmla="*/ 4250795 w 6408310"/>
              <a:gd name="connsiteY41" fmla="*/ 2261746 h 6912725"/>
              <a:gd name="connsiteX42" fmla="*/ 4295408 w 6408310"/>
              <a:gd name="connsiteY42" fmla="*/ 2340515 h 6912725"/>
              <a:gd name="connsiteX43" fmla="*/ 4318976 w 6408310"/>
              <a:gd name="connsiteY43" fmla="*/ 2371504 h 6912725"/>
              <a:gd name="connsiteX44" fmla="*/ 4323314 w 6408310"/>
              <a:gd name="connsiteY44" fmla="*/ 2378166 h 6912725"/>
              <a:gd name="connsiteX45" fmla="*/ 4323235 w 6408310"/>
              <a:gd name="connsiteY45" fmla="*/ 2378475 h 6912725"/>
              <a:gd name="connsiteX46" fmla="*/ 4327479 w 6408310"/>
              <a:gd name="connsiteY46" fmla="*/ 2385858 h 6912725"/>
              <a:gd name="connsiteX47" fmla="*/ 4331226 w 6408310"/>
              <a:gd name="connsiteY47" fmla="*/ 2390318 h 6912725"/>
              <a:gd name="connsiteX48" fmla="*/ 4339643 w 6408310"/>
              <a:gd name="connsiteY48" fmla="*/ 2403246 h 6912725"/>
              <a:gd name="connsiteX49" fmla="*/ 4341435 w 6408310"/>
              <a:gd name="connsiteY49" fmla="*/ 2408870 h 6912725"/>
              <a:gd name="connsiteX50" fmla="*/ 4340548 w 6408310"/>
              <a:gd name="connsiteY50" fmla="*/ 2412798 h 6912725"/>
              <a:gd name="connsiteX51" fmla="*/ 4351634 w 6408310"/>
              <a:gd name="connsiteY51" fmla="*/ 2443869 h 6912725"/>
              <a:gd name="connsiteX52" fmla="*/ 4380688 w 6408310"/>
              <a:gd name="connsiteY52" fmla="*/ 2504819 h 6912725"/>
              <a:gd name="connsiteX53" fmla="*/ 4399892 w 6408310"/>
              <a:gd name="connsiteY53" fmla="*/ 2537002 h 6912725"/>
              <a:gd name="connsiteX54" fmla="*/ 4449690 w 6408310"/>
              <a:gd name="connsiteY54" fmla="*/ 2628144 h 6912725"/>
              <a:gd name="connsiteX55" fmla="*/ 4512427 w 6408310"/>
              <a:gd name="connsiteY55" fmla="*/ 2840755 h 6912725"/>
              <a:gd name="connsiteX56" fmla="*/ 4591091 w 6408310"/>
              <a:gd name="connsiteY56" fmla="*/ 3036586 h 6912725"/>
              <a:gd name="connsiteX57" fmla="*/ 4757297 w 6408310"/>
              <a:gd name="connsiteY57" fmla="*/ 3388741 h 6912725"/>
              <a:gd name="connsiteX58" fmla="*/ 4755264 w 6408310"/>
              <a:gd name="connsiteY58" fmla="*/ 3461211 h 6912725"/>
              <a:gd name="connsiteX59" fmla="*/ 4776842 w 6408310"/>
              <a:gd name="connsiteY59" fmla="*/ 3503606 h 6912725"/>
              <a:gd name="connsiteX60" fmla="*/ 4815953 w 6408310"/>
              <a:gd name="connsiteY60" fmla="*/ 3543897 h 6912725"/>
              <a:gd name="connsiteX61" fmla="*/ 4826382 w 6408310"/>
              <a:gd name="connsiteY61" fmla="*/ 3589602 h 6912725"/>
              <a:gd name="connsiteX62" fmla="*/ 4900664 w 6408310"/>
              <a:gd name="connsiteY62" fmla="*/ 3697326 h 6912725"/>
              <a:gd name="connsiteX63" fmla="*/ 4944717 w 6408310"/>
              <a:gd name="connsiteY63" fmla="*/ 3795461 h 6912725"/>
              <a:gd name="connsiteX64" fmla="*/ 4981260 w 6408310"/>
              <a:gd name="connsiteY64" fmla="*/ 3887734 h 6912725"/>
              <a:gd name="connsiteX65" fmla="*/ 5000423 w 6408310"/>
              <a:gd name="connsiteY65" fmla="*/ 3933089 h 6912725"/>
              <a:gd name="connsiteX66" fmla="*/ 5033013 w 6408310"/>
              <a:gd name="connsiteY66" fmla="*/ 3937041 h 6912725"/>
              <a:gd name="connsiteX67" fmla="*/ 5081597 w 6408310"/>
              <a:gd name="connsiteY67" fmla="*/ 4013154 h 6912725"/>
              <a:gd name="connsiteX68" fmla="*/ 5088052 w 6408310"/>
              <a:gd name="connsiteY68" fmla="*/ 4027525 h 6912725"/>
              <a:gd name="connsiteX69" fmla="*/ 5189054 w 6408310"/>
              <a:gd name="connsiteY69" fmla="*/ 4098668 h 6912725"/>
              <a:gd name="connsiteX70" fmla="*/ 5228545 w 6408310"/>
              <a:gd name="connsiteY70" fmla="*/ 4146658 h 6912725"/>
              <a:gd name="connsiteX71" fmla="*/ 5268336 w 6408310"/>
              <a:gd name="connsiteY71" fmla="*/ 4194504 h 6912725"/>
              <a:gd name="connsiteX72" fmla="*/ 5317950 w 6408310"/>
              <a:gd name="connsiteY72" fmla="*/ 4267325 h 6912725"/>
              <a:gd name="connsiteX73" fmla="*/ 5598270 w 6408310"/>
              <a:gd name="connsiteY73" fmla="*/ 4563876 h 6912725"/>
              <a:gd name="connsiteX74" fmla="*/ 5833068 w 6408310"/>
              <a:gd name="connsiteY74" fmla="*/ 5016605 h 6912725"/>
              <a:gd name="connsiteX75" fmla="*/ 6045916 w 6408310"/>
              <a:gd name="connsiteY75" fmla="*/ 5405287 h 6912725"/>
              <a:gd name="connsiteX76" fmla="*/ 6117737 w 6408310"/>
              <a:gd name="connsiteY76" fmla="*/ 5538137 h 6912725"/>
              <a:gd name="connsiteX77" fmla="*/ 6144230 w 6408310"/>
              <a:gd name="connsiteY77" fmla="*/ 5635151 h 6912725"/>
              <a:gd name="connsiteX78" fmla="*/ 6176742 w 6408310"/>
              <a:gd name="connsiteY78" fmla="*/ 5809044 h 6912725"/>
              <a:gd name="connsiteX79" fmla="*/ 6245199 w 6408310"/>
              <a:gd name="connsiteY79" fmla="*/ 6038018 h 6912725"/>
              <a:gd name="connsiteX80" fmla="*/ 6303931 w 6408310"/>
              <a:gd name="connsiteY80" fmla="*/ 6175618 h 6912725"/>
              <a:gd name="connsiteX81" fmla="*/ 6336313 w 6408310"/>
              <a:gd name="connsiteY81" fmla="*/ 6345837 h 6912725"/>
              <a:gd name="connsiteX82" fmla="*/ 6401195 w 6408310"/>
              <a:gd name="connsiteY82" fmla="*/ 6542084 h 6912725"/>
              <a:gd name="connsiteX83" fmla="*/ 6408310 w 6408310"/>
              <a:gd name="connsiteY83" fmla="*/ 6612865 h 6912725"/>
              <a:gd name="connsiteX84" fmla="*/ 1146484 w 6408310"/>
              <a:gd name="connsiteY84" fmla="*/ 6912725 h 6912725"/>
              <a:gd name="connsiteX85" fmla="*/ 1108438 w 6408310"/>
              <a:gd name="connsiteY85" fmla="*/ 6825083 h 6912725"/>
              <a:gd name="connsiteX86" fmla="*/ 997867 w 6408310"/>
              <a:gd name="connsiteY86" fmla="*/ 6378703 h 6912725"/>
              <a:gd name="connsiteX87" fmla="*/ 858750 w 6408310"/>
              <a:gd name="connsiteY87" fmla="*/ 5923784 h 6912725"/>
              <a:gd name="connsiteX88" fmla="*/ 860408 w 6408310"/>
              <a:gd name="connsiteY88" fmla="*/ 5860728 h 6912725"/>
              <a:gd name="connsiteX89" fmla="*/ 853644 w 6408310"/>
              <a:gd name="connsiteY89" fmla="*/ 5771381 h 6912725"/>
              <a:gd name="connsiteX90" fmla="*/ 852164 w 6408310"/>
              <a:gd name="connsiteY90" fmla="*/ 5615193 h 6912725"/>
              <a:gd name="connsiteX91" fmla="*/ 831986 w 6408310"/>
              <a:gd name="connsiteY91" fmla="*/ 5402745 h 6912725"/>
              <a:gd name="connsiteX92" fmla="*/ 759590 w 6408310"/>
              <a:gd name="connsiteY92" fmla="*/ 5239800 h 6912725"/>
              <a:gd name="connsiteX93" fmla="*/ 767251 w 6408310"/>
              <a:gd name="connsiteY93" fmla="*/ 5227414 h 6912725"/>
              <a:gd name="connsiteX94" fmla="*/ 745427 w 6408310"/>
              <a:gd name="connsiteY94" fmla="*/ 5118958 h 6912725"/>
              <a:gd name="connsiteX95" fmla="*/ 635950 w 6408310"/>
              <a:gd name="connsiteY95" fmla="*/ 4788294 h 6912725"/>
              <a:gd name="connsiteX96" fmla="*/ 558787 w 6408310"/>
              <a:gd name="connsiteY96" fmla="*/ 4518070 h 6912725"/>
              <a:gd name="connsiteX97" fmla="*/ 555530 w 6408310"/>
              <a:gd name="connsiteY97" fmla="*/ 4444433 h 6912725"/>
              <a:gd name="connsiteX98" fmla="*/ 549378 w 6408310"/>
              <a:gd name="connsiteY98" fmla="*/ 4320965 h 6912725"/>
              <a:gd name="connsiteX99" fmla="*/ 572361 w 6408310"/>
              <a:gd name="connsiteY99" fmla="*/ 4232369 h 6912725"/>
              <a:gd name="connsiteX100" fmla="*/ 556288 w 6408310"/>
              <a:gd name="connsiteY100" fmla="*/ 4127673 h 6912725"/>
              <a:gd name="connsiteX101" fmla="*/ 506660 w 6408310"/>
              <a:gd name="connsiteY101" fmla="*/ 3821119 h 6912725"/>
              <a:gd name="connsiteX102" fmla="*/ 494791 w 6408310"/>
              <a:gd name="connsiteY102" fmla="*/ 3723556 h 6912725"/>
              <a:gd name="connsiteX103" fmla="*/ 490230 w 6408310"/>
              <a:gd name="connsiteY103" fmla="*/ 3508893 h 6912725"/>
              <a:gd name="connsiteX104" fmla="*/ 484223 w 6408310"/>
              <a:gd name="connsiteY104" fmla="*/ 3233179 h 6912725"/>
              <a:gd name="connsiteX105" fmla="*/ 460329 w 6408310"/>
              <a:gd name="connsiteY105" fmla="*/ 3041244 h 6912725"/>
              <a:gd name="connsiteX106" fmla="*/ 407197 w 6408310"/>
              <a:gd name="connsiteY106" fmla="*/ 2812292 h 6912725"/>
              <a:gd name="connsiteX107" fmla="*/ 386122 w 6408310"/>
              <a:gd name="connsiteY107" fmla="*/ 2757841 h 6912725"/>
              <a:gd name="connsiteX108" fmla="*/ 363684 w 6408310"/>
              <a:gd name="connsiteY108" fmla="*/ 2714608 h 6912725"/>
              <a:gd name="connsiteX109" fmla="*/ 330746 w 6408310"/>
              <a:gd name="connsiteY109" fmla="*/ 2625146 h 6912725"/>
              <a:gd name="connsiteX110" fmla="*/ 299927 w 6408310"/>
              <a:gd name="connsiteY110" fmla="*/ 2566177 h 6912725"/>
              <a:gd name="connsiteX111" fmla="*/ 288272 w 6408310"/>
              <a:gd name="connsiteY111" fmla="*/ 2439923 h 6912725"/>
              <a:gd name="connsiteX112" fmla="*/ 233611 w 6408310"/>
              <a:gd name="connsiteY112" fmla="*/ 2326248 h 6912725"/>
              <a:gd name="connsiteX113" fmla="*/ 115057 w 6408310"/>
              <a:gd name="connsiteY113" fmla="*/ 2127916 h 6912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408310" h="6912725">
                <a:moveTo>
                  <a:pt x="0" y="108934"/>
                </a:moveTo>
                <a:lnTo>
                  <a:pt x="1911522" y="0"/>
                </a:lnTo>
                <a:lnTo>
                  <a:pt x="1916026" y="4704"/>
                </a:lnTo>
                <a:cubicBezTo>
                  <a:pt x="1916562" y="7914"/>
                  <a:pt x="1915147" y="12061"/>
                  <a:pt x="1911112" y="17418"/>
                </a:cubicBezTo>
                <a:cubicBezTo>
                  <a:pt x="1943271" y="27853"/>
                  <a:pt x="1947645" y="36373"/>
                  <a:pt x="1972871" y="72530"/>
                </a:cubicBezTo>
                <a:cubicBezTo>
                  <a:pt x="1980767" y="117667"/>
                  <a:pt x="2061296" y="115435"/>
                  <a:pt x="2069180" y="173199"/>
                </a:cubicBezTo>
                <a:cubicBezTo>
                  <a:pt x="2075196" y="191586"/>
                  <a:pt x="2112853" y="231006"/>
                  <a:pt x="2131569" y="227805"/>
                </a:cubicBezTo>
                <a:cubicBezTo>
                  <a:pt x="2141808" y="233828"/>
                  <a:pt x="2146631" y="247405"/>
                  <a:pt x="2162747" y="239714"/>
                </a:cubicBezTo>
                <a:cubicBezTo>
                  <a:pt x="2183739" y="232191"/>
                  <a:pt x="2206491" y="310465"/>
                  <a:pt x="2220499" y="289903"/>
                </a:cubicBezTo>
                <a:cubicBezTo>
                  <a:pt x="2257038" y="315132"/>
                  <a:pt x="2344409" y="362107"/>
                  <a:pt x="2381978" y="391093"/>
                </a:cubicBezTo>
                <a:cubicBezTo>
                  <a:pt x="2419547" y="420079"/>
                  <a:pt x="2445794" y="442621"/>
                  <a:pt x="2445910" y="463815"/>
                </a:cubicBezTo>
                <a:cubicBezTo>
                  <a:pt x="2462109" y="546053"/>
                  <a:pt x="2496860" y="553382"/>
                  <a:pt x="2531236" y="600817"/>
                </a:cubicBezTo>
                <a:cubicBezTo>
                  <a:pt x="2573647" y="650501"/>
                  <a:pt x="2589314" y="613369"/>
                  <a:pt x="2617149" y="703748"/>
                </a:cubicBezTo>
                <a:cubicBezTo>
                  <a:pt x="2635983" y="695546"/>
                  <a:pt x="2643943" y="702017"/>
                  <a:pt x="2650333" y="720900"/>
                </a:cubicBezTo>
                <a:cubicBezTo>
                  <a:pt x="2671881" y="743975"/>
                  <a:pt x="2701744" y="706344"/>
                  <a:pt x="2705541" y="750090"/>
                </a:cubicBezTo>
                <a:cubicBezTo>
                  <a:pt x="2730861" y="760850"/>
                  <a:pt x="2742856" y="778498"/>
                  <a:pt x="2757210" y="789489"/>
                </a:cubicBezTo>
                <a:cubicBezTo>
                  <a:pt x="2776836" y="801882"/>
                  <a:pt x="2774652" y="796949"/>
                  <a:pt x="2791660" y="816041"/>
                </a:cubicBezTo>
                <a:cubicBezTo>
                  <a:pt x="2815343" y="835699"/>
                  <a:pt x="2784183" y="871086"/>
                  <a:pt x="2840975" y="842225"/>
                </a:cubicBezTo>
                <a:cubicBezTo>
                  <a:pt x="2854681" y="875427"/>
                  <a:pt x="2877032" y="859395"/>
                  <a:pt x="2917970" y="879392"/>
                </a:cubicBezTo>
                <a:cubicBezTo>
                  <a:pt x="2921487" y="903353"/>
                  <a:pt x="2937122" y="907916"/>
                  <a:pt x="2957236" y="906835"/>
                </a:cubicBezTo>
                <a:lnTo>
                  <a:pt x="3117215" y="1073714"/>
                </a:lnTo>
                <a:cubicBezTo>
                  <a:pt x="3153906" y="1089285"/>
                  <a:pt x="3232612" y="1124062"/>
                  <a:pt x="3250958" y="1130397"/>
                </a:cubicBezTo>
                <a:cubicBezTo>
                  <a:pt x="3409574" y="1172733"/>
                  <a:pt x="3456045" y="1237431"/>
                  <a:pt x="3496717" y="1260412"/>
                </a:cubicBezTo>
                <a:lnTo>
                  <a:pt x="3494992" y="1268283"/>
                </a:lnTo>
                <a:cubicBezTo>
                  <a:pt x="3495362" y="1274688"/>
                  <a:pt x="3498760" y="1281160"/>
                  <a:pt x="3508993" y="1287737"/>
                </a:cubicBezTo>
                <a:lnTo>
                  <a:pt x="3512115" y="1288544"/>
                </a:lnTo>
                <a:lnTo>
                  <a:pt x="3548697" y="1363739"/>
                </a:lnTo>
                <a:cubicBezTo>
                  <a:pt x="3572773" y="1395571"/>
                  <a:pt x="3623148" y="1421050"/>
                  <a:pt x="3656567" y="1479533"/>
                </a:cubicBezTo>
                <a:lnTo>
                  <a:pt x="3661987" y="1491779"/>
                </a:lnTo>
                <a:lnTo>
                  <a:pt x="3667389" y="1495409"/>
                </a:lnTo>
                <a:lnTo>
                  <a:pt x="3800461" y="1696689"/>
                </a:lnTo>
                <a:cubicBezTo>
                  <a:pt x="3835546" y="1747791"/>
                  <a:pt x="3913146" y="1811386"/>
                  <a:pt x="3933737" y="1853325"/>
                </a:cubicBezTo>
                <a:lnTo>
                  <a:pt x="3946446" y="1903446"/>
                </a:lnTo>
                <a:lnTo>
                  <a:pt x="3960581" y="1913244"/>
                </a:lnTo>
                <a:cubicBezTo>
                  <a:pt x="3979608" y="1926434"/>
                  <a:pt x="3998210" y="1940240"/>
                  <a:pt x="4015111" y="1956512"/>
                </a:cubicBezTo>
                <a:cubicBezTo>
                  <a:pt x="4083226" y="1956238"/>
                  <a:pt x="4031943" y="1969929"/>
                  <a:pt x="4070740" y="1999693"/>
                </a:cubicBezTo>
                <a:cubicBezTo>
                  <a:pt x="4027554" y="2022282"/>
                  <a:pt x="4128681" y="2025600"/>
                  <a:pt x="4091495" y="2064313"/>
                </a:cubicBezTo>
                <a:cubicBezTo>
                  <a:pt x="4099733" y="2068504"/>
                  <a:pt x="4108887" y="2071343"/>
                  <a:pt x="4118353" y="2073901"/>
                </a:cubicBezTo>
                <a:lnTo>
                  <a:pt x="4123293" y="2075261"/>
                </a:lnTo>
                <a:lnTo>
                  <a:pt x="4166582" y="2120685"/>
                </a:lnTo>
                <a:lnTo>
                  <a:pt x="4213721" y="2168493"/>
                </a:lnTo>
                <a:lnTo>
                  <a:pt x="4250795" y="2261746"/>
                </a:lnTo>
                <a:lnTo>
                  <a:pt x="4295408" y="2340515"/>
                </a:lnTo>
                <a:cubicBezTo>
                  <a:pt x="4303294" y="2350172"/>
                  <a:pt x="4311232" y="2360551"/>
                  <a:pt x="4318976" y="2371504"/>
                </a:cubicBezTo>
                <a:lnTo>
                  <a:pt x="4323314" y="2378166"/>
                </a:lnTo>
                <a:cubicBezTo>
                  <a:pt x="4323288" y="2378269"/>
                  <a:pt x="4323261" y="2378372"/>
                  <a:pt x="4323235" y="2378475"/>
                </a:cubicBezTo>
                <a:cubicBezTo>
                  <a:pt x="4323820" y="2380303"/>
                  <a:pt x="4325112" y="2382633"/>
                  <a:pt x="4327479" y="2385858"/>
                </a:cubicBezTo>
                <a:lnTo>
                  <a:pt x="4331226" y="2390318"/>
                </a:lnTo>
                <a:lnTo>
                  <a:pt x="4339643" y="2403246"/>
                </a:lnTo>
                <a:lnTo>
                  <a:pt x="4341435" y="2408870"/>
                </a:lnTo>
                <a:lnTo>
                  <a:pt x="4340548" y="2412798"/>
                </a:lnTo>
                <a:lnTo>
                  <a:pt x="4351634" y="2443869"/>
                </a:lnTo>
                <a:cubicBezTo>
                  <a:pt x="4370557" y="2458176"/>
                  <a:pt x="4365119" y="2472379"/>
                  <a:pt x="4380688" y="2504819"/>
                </a:cubicBezTo>
                <a:cubicBezTo>
                  <a:pt x="4393528" y="2510493"/>
                  <a:pt x="4397884" y="2522485"/>
                  <a:pt x="4399892" y="2537002"/>
                </a:cubicBezTo>
                <a:cubicBezTo>
                  <a:pt x="4420218" y="2562143"/>
                  <a:pt x="4430910" y="2594831"/>
                  <a:pt x="4449690" y="2628144"/>
                </a:cubicBezTo>
                <a:cubicBezTo>
                  <a:pt x="4468446" y="2678770"/>
                  <a:pt x="4488860" y="2772681"/>
                  <a:pt x="4512427" y="2840755"/>
                </a:cubicBezTo>
                <a:lnTo>
                  <a:pt x="4591091" y="3036586"/>
                </a:lnTo>
                <a:cubicBezTo>
                  <a:pt x="4639934" y="3158078"/>
                  <a:pt x="4730818" y="3310586"/>
                  <a:pt x="4757297" y="3388741"/>
                </a:cubicBezTo>
                <a:cubicBezTo>
                  <a:pt x="4756620" y="3412898"/>
                  <a:pt x="4755942" y="3437054"/>
                  <a:pt x="4755264" y="3461211"/>
                </a:cubicBezTo>
                <a:cubicBezTo>
                  <a:pt x="4763881" y="3469559"/>
                  <a:pt x="4774382" y="3498341"/>
                  <a:pt x="4776842" y="3503606"/>
                </a:cubicBezTo>
                <a:cubicBezTo>
                  <a:pt x="4776789" y="3503947"/>
                  <a:pt x="4816006" y="3543555"/>
                  <a:pt x="4815953" y="3543897"/>
                </a:cubicBezTo>
                <a:lnTo>
                  <a:pt x="4826382" y="3589602"/>
                </a:lnTo>
                <a:cubicBezTo>
                  <a:pt x="4854724" y="3618181"/>
                  <a:pt x="4872282" y="3672884"/>
                  <a:pt x="4900664" y="3697326"/>
                </a:cubicBezTo>
                <a:cubicBezTo>
                  <a:pt x="4872593" y="3751610"/>
                  <a:pt x="4889332" y="3712092"/>
                  <a:pt x="4944717" y="3795461"/>
                </a:cubicBezTo>
                <a:cubicBezTo>
                  <a:pt x="4981269" y="3830092"/>
                  <a:pt x="4951776" y="3836266"/>
                  <a:pt x="4981260" y="3887734"/>
                </a:cubicBezTo>
                <a:cubicBezTo>
                  <a:pt x="4992187" y="3900180"/>
                  <a:pt x="5000945" y="3922491"/>
                  <a:pt x="5000423" y="3933089"/>
                </a:cubicBezTo>
                <a:lnTo>
                  <a:pt x="5033013" y="3937041"/>
                </a:lnTo>
                <a:lnTo>
                  <a:pt x="5081597" y="4013154"/>
                </a:lnTo>
                <a:lnTo>
                  <a:pt x="5088052" y="4027525"/>
                </a:lnTo>
                <a:lnTo>
                  <a:pt x="5189054" y="4098668"/>
                </a:lnTo>
                <a:lnTo>
                  <a:pt x="5228545" y="4146658"/>
                </a:lnTo>
                <a:lnTo>
                  <a:pt x="5268336" y="4194504"/>
                </a:lnTo>
                <a:cubicBezTo>
                  <a:pt x="5282676" y="4201217"/>
                  <a:pt x="5302948" y="4267012"/>
                  <a:pt x="5317950" y="4267325"/>
                </a:cubicBezTo>
                <a:cubicBezTo>
                  <a:pt x="5371561" y="4431932"/>
                  <a:pt x="5512417" y="4438996"/>
                  <a:pt x="5598270" y="4563876"/>
                </a:cubicBezTo>
                <a:cubicBezTo>
                  <a:pt x="5684123" y="4688756"/>
                  <a:pt x="5658748" y="4766617"/>
                  <a:pt x="5833068" y="5016605"/>
                </a:cubicBezTo>
                <a:cubicBezTo>
                  <a:pt x="5917959" y="5167124"/>
                  <a:pt x="6007541" y="5258633"/>
                  <a:pt x="6045916" y="5405287"/>
                </a:cubicBezTo>
                <a:cubicBezTo>
                  <a:pt x="6053001" y="5431110"/>
                  <a:pt x="6137180" y="5517469"/>
                  <a:pt x="6117737" y="5538137"/>
                </a:cubicBezTo>
                <a:cubicBezTo>
                  <a:pt x="6096856" y="5567956"/>
                  <a:pt x="6185855" y="5633330"/>
                  <a:pt x="6144230" y="5635151"/>
                </a:cubicBezTo>
                <a:cubicBezTo>
                  <a:pt x="6206267" y="5682015"/>
                  <a:pt x="6167034" y="5753331"/>
                  <a:pt x="6176742" y="5809044"/>
                </a:cubicBezTo>
                <a:cubicBezTo>
                  <a:pt x="6181644" y="5871497"/>
                  <a:pt x="6197878" y="5926431"/>
                  <a:pt x="6245199" y="6038018"/>
                </a:cubicBezTo>
                <a:cubicBezTo>
                  <a:pt x="6276717" y="6104340"/>
                  <a:pt x="6288745" y="6124315"/>
                  <a:pt x="6303931" y="6175618"/>
                </a:cubicBezTo>
                <a:cubicBezTo>
                  <a:pt x="6319117" y="6226921"/>
                  <a:pt x="6298592" y="6320971"/>
                  <a:pt x="6336313" y="6345837"/>
                </a:cubicBezTo>
                <a:cubicBezTo>
                  <a:pt x="6368454" y="6400251"/>
                  <a:pt x="6388884" y="6464262"/>
                  <a:pt x="6401195" y="6542084"/>
                </a:cubicBezTo>
                <a:lnTo>
                  <a:pt x="6408310" y="6612865"/>
                </a:lnTo>
                <a:lnTo>
                  <a:pt x="1146484" y="6912725"/>
                </a:lnTo>
                <a:lnTo>
                  <a:pt x="1108438" y="6825083"/>
                </a:lnTo>
                <a:cubicBezTo>
                  <a:pt x="1057133" y="6684904"/>
                  <a:pt x="1090669" y="6637010"/>
                  <a:pt x="997867" y="6378703"/>
                </a:cubicBezTo>
                <a:cubicBezTo>
                  <a:pt x="956253" y="6228487"/>
                  <a:pt x="874761" y="6010797"/>
                  <a:pt x="858750" y="5923784"/>
                </a:cubicBezTo>
                <a:cubicBezTo>
                  <a:pt x="856924" y="5899993"/>
                  <a:pt x="844018" y="5873122"/>
                  <a:pt x="860408" y="5860728"/>
                </a:cubicBezTo>
                <a:cubicBezTo>
                  <a:pt x="878957" y="5840950"/>
                  <a:pt x="823834" y="5761906"/>
                  <a:pt x="853644" y="5771381"/>
                </a:cubicBezTo>
                <a:cubicBezTo>
                  <a:pt x="815383" y="5715186"/>
                  <a:pt x="852133" y="5665047"/>
                  <a:pt x="852164" y="5615193"/>
                </a:cubicBezTo>
                <a:cubicBezTo>
                  <a:pt x="817076" y="5571334"/>
                  <a:pt x="851740" y="5509975"/>
                  <a:pt x="831986" y="5402745"/>
                </a:cubicBezTo>
                <a:cubicBezTo>
                  <a:pt x="792037" y="5354630"/>
                  <a:pt x="819063" y="5330513"/>
                  <a:pt x="759590" y="5239800"/>
                </a:cubicBezTo>
                <a:cubicBezTo>
                  <a:pt x="762665" y="5236543"/>
                  <a:pt x="765245" y="5232371"/>
                  <a:pt x="767251" y="5227414"/>
                </a:cubicBezTo>
                <a:cubicBezTo>
                  <a:pt x="778914" y="5198604"/>
                  <a:pt x="769142" y="5150045"/>
                  <a:pt x="745427" y="5118958"/>
                </a:cubicBezTo>
                <a:cubicBezTo>
                  <a:pt x="660991" y="4975263"/>
                  <a:pt x="672599" y="4907855"/>
                  <a:pt x="635950" y="4788294"/>
                </a:cubicBezTo>
                <a:cubicBezTo>
                  <a:pt x="600650" y="4653678"/>
                  <a:pt x="646752" y="4690694"/>
                  <a:pt x="558787" y="4518070"/>
                </a:cubicBezTo>
                <a:cubicBezTo>
                  <a:pt x="577057" y="4502442"/>
                  <a:pt x="573633" y="4481342"/>
                  <a:pt x="555530" y="4444433"/>
                </a:cubicBezTo>
                <a:cubicBezTo>
                  <a:pt x="540027" y="4379200"/>
                  <a:pt x="596616" y="4390343"/>
                  <a:pt x="549378" y="4320965"/>
                </a:cubicBezTo>
                <a:cubicBezTo>
                  <a:pt x="581692" y="4336040"/>
                  <a:pt x="535024" y="4198883"/>
                  <a:pt x="572361" y="4232369"/>
                </a:cubicBezTo>
                <a:cubicBezTo>
                  <a:pt x="590648" y="4193014"/>
                  <a:pt x="541489" y="4167113"/>
                  <a:pt x="556288" y="4127673"/>
                </a:cubicBezTo>
                <a:lnTo>
                  <a:pt x="506660" y="3821119"/>
                </a:lnTo>
                <a:cubicBezTo>
                  <a:pt x="481478" y="3781010"/>
                  <a:pt x="483894" y="3751446"/>
                  <a:pt x="494791" y="3723556"/>
                </a:cubicBezTo>
                <a:cubicBezTo>
                  <a:pt x="472516" y="3634460"/>
                  <a:pt x="499836" y="3607209"/>
                  <a:pt x="490230" y="3508893"/>
                </a:cubicBezTo>
                <a:cubicBezTo>
                  <a:pt x="525541" y="3397546"/>
                  <a:pt x="482951" y="3307116"/>
                  <a:pt x="484223" y="3233179"/>
                </a:cubicBezTo>
                <a:cubicBezTo>
                  <a:pt x="465844" y="3133672"/>
                  <a:pt x="460855" y="3219289"/>
                  <a:pt x="460329" y="3041244"/>
                </a:cubicBezTo>
                <a:lnTo>
                  <a:pt x="407197" y="2812292"/>
                </a:lnTo>
                <a:cubicBezTo>
                  <a:pt x="391019" y="2768219"/>
                  <a:pt x="344571" y="2745090"/>
                  <a:pt x="386122" y="2757841"/>
                </a:cubicBezTo>
                <a:cubicBezTo>
                  <a:pt x="381879" y="2743275"/>
                  <a:pt x="360306" y="2721346"/>
                  <a:pt x="363684" y="2714608"/>
                </a:cubicBezTo>
                <a:lnTo>
                  <a:pt x="330746" y="2625146"/>
                </a:lnTo>
                <a:lnTo>
                  <a:pt x="299927" y="2566177"/>
                </a:lnTo>
                <a:cubicBezTo>
                  <a:pt x="300505" y="2524092"/>
                  <a:pt x="287694" y="2482008"/>
                  <a:pt x="288272" y="2439923"/>
                </a:cubicBezTo>
                <a:cubicBezTo>
                  <a:pt x="243273" y="2349673"/>
                  <a:pt x="278610" y="2382839"/>
                  <a:pt x="233611" y="2326248"/>
                </a:cubicBezTo>
                <a:lnTo>
                  <a:pt x="115057" y="212791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5423E0B-D3B3-8DA9-4DD8-CF59B01E83B0}"/>
              </a:ext>
            </a:extLst>
          </p:cNvPr>
          <p:cNvSpPr>
            <a:spLocks noGrp="1"/>
          </p:cNvSpPr>
          <p:nvPr>
            <p:ph type="title"/>
          </p:nvPr>
        </p:nvSpPr>
        <p:spPr>
          <a:xfrm>
            <a:off x="326082" y="3524308"/>
            <a:ext cx="4055418" cy="2146374"/>
          </a:xfrm>
        </p:spPr>
        <p:txBody>
          <a:bodyPr anchor="b">
            <a:normAutofit/>
          </a:bodyPr>
          <a:lstStyle/>
          <a:p>
            <a:r>
              <a:rPr lang="en-US" dirty="0">
                <a:solidFill>
                  <a:schemeClr val="tx1">
                    <a:lumMod val="85000"/>
                    <a:lumOff val="15000"/>
                  </a:schemeClr>
                </a:solidFill>
              </a:rPr>
              <a:t>Methodology:</a:t>
            </a:r>
            <a:br>
              <a:rPr lang="en-US" dirty="0">
                <a:solidFill>
                  <a:schemeClr val="tx1">
                    <a:lumMod val="85000"/>
                    <a:lumOff val="15000"/>
                  </a:schemeClr>
                </a:solidFill>
              </a:rPr>
            </a:br>
            <a:endParaRPr lang="en-US"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A8C5C4B6-7000-3A3F-F9F7-8B7BEE9F5651}"/>
              </a:ext>
            </a:extLst>
          </p:cNvPr>
          <p:cNvSpPr>
            <a:spLocks noGrp="1"/>
          </p:cNvSpPr>
          <p:nvPr>
            <p:ph idx="1"/>
          </p:nvPr>
        </p:nvSpPr>
        <p:spPr>
          <a:xfrm>
            <a:off x="3594100" y="482600"/>
            <a:ext cx="7924800" cy="5969000"/>
          </a:xfrm>
        </p:spPr>
        <p:txBody>
          <a:bodyPr>
            <a:normAutofit fontScale="92500" lnSpcReduction="20000"/>
          </a:bodyPr>
          <a:lstStyle/>
          <a:p>
            <a:pPr marL="342900" marR="0" lvl="0" indent="-342900" algn="just">
              <a:spcBef>
                <a:spcPts val="0"/>
              </a:spcBef>
              <a:spcAft>
                <a:spcPts val="0"/>
              </a:spcAft>
              <a:buFont typeface="+mj-lt"/>
              <a:buAutoNum type="arabicPeriod"/>
              <a:tabLst>
                <a:tab pos="457200" algn="l"/>
              </a:tabLst>
            </a:pPr>
            <a:r>
              <a:rPr lang="en-US" sz="1900" dirty="0">
                <a:solidFill>
                  <a:schemeClr val="tx1">
                    <a:lumMod val="85000"/>
                    <a:lumOff val="15000"/>
                  </a:schemeClr>
                </a:solidFill>
              </a:rPr>
              <a:t>Data Collection: ABC Retail gathers historical sales data from its database, including information on product sales, inventory levels, and customer orders.</a:t>
            </a:r>
          </a:p>
          <a:p>
            <a:pPr marL="342900" marR="0" lvl="0" indent="-342900" algn="just">
              <a:spcBef>
                <a:spcPts val="0"/>
              </a:spcBef>
              <a:spcAft>
                <a:spcPts val="0"/>
              </a:spcAft>
              <a:buFont typeface="+mj-lt"/>
              <a:buAutoNum type="arabicPeriod"/>
              <a:tabLst>
                <a:tab pos="457200" algn="l"/>
              </a:tabLst>
            </a:pPr>
            <a:r>
              <a:rPr lang="en-US" sz="1900" dirty="0">
                <a:solidFill>
                  <a:schemeClr val="tx1">
                    <a:lumMod val="85000"/>
                    <a:lumOff val="15000"/>
                  </a:schemeClr>
                </a:solidFill>
              </a:rPr>
              <a:t>Data Cleaning and Preparation: The data is cleaned and prepared for analysis, including handling missing values, removing duplicates, and standardizing data formats.</a:t>
            </a:r>
          </a:p>
          <a:p>
            <a:pPr marL="342900" marR="0" lvl="0" indent="-342900" algn="just">
              <a:spcBef>
                <a:spcPts val="0"/>
              </a:spcBef>
              <a:spcAft>
                <a:spcPts val="0"/>
              </a:spcAft>
              <a:buFont typeface="+mj-lt"/>
              <a:buAutoNum type="arabicPeriod"/>
              <a:tabLst>
                <a:tab pos="457200" algn="l"/>
              </a:tabLst>
            </a:pPr>
            <a:r>
              <a:rPr lang="en-US" sz="1900" dirty="0">
                <a:solidFill>
                  <a:schemeClr val="tx1">
                    <a:lumMod val="85000"/>
                    <a:lumOff val="15000"/>
                  </a:schemeClr>
                </a:solidFill>
              </a:rPr>
              <a:t>Data Analysis with SQL:</a:t>
            </a:r>
          </a:p>
          <a:p>
            <a:pPr marL="742950" marR="0" lvl="1" indent="-285750" algn="just">
              <a:spcBef>
                <a:spcPts val="0"/>
              </a:spcBef>
              <a:spcAft>
                <a:spcPts val="0"/>
              </a:spcAft>
              <a:buSzPts val="1000"/>
              <a:buFont typeface="Symbol" pitchFamily="2" charset="2"/>
              <a:buChar char=""/>
              <a:tabLst>
                <a:tab pos="914400" algn="l"/>
              </a:tabLst>
            </a:pPr>
            <a:r>
              <a:rPr lang="en-US" sz="1900" dirty="0">
                <a:solidFill>
                  <a:schemeClr val="tx1">
                    <a:lumMod val="85000"/>
                    <a:lumOff val="15000"/>
                  </a:schemeClr>
                </a:solidFill>
              </a:rPr>
              <a:t>Sales Analysis: SQL queries are used to analyze sales trends, identify top-selling products, and forecast demand for each product category.</a:t>
            </a:r>
          </a:p>
          <a:p>
            <a:pPr marL="742950" marR="0" lvl="1" indent="-285750" algn="just">
              <a:spcBef>
                <a:spcPts val="0"/>
              </a:spcBef>
              <a:spcAft>
                <a:spcPts val="0"/>
              </a:spcAft>
              <a:buSzPts val="1000"/>
              <a:buFont typeface="Symbol" pitchFamily="2" charset="2"/>
              <a:buChar char=""/>
              <a:tabLst>
                <a:tab pos="914400" algn="l"/>
              </a:tabLst>
            </a:pPr>
            <a:r>
              <a:rPr lang="en-US" sz="1900" dirty="0">
                <a:solidFill>
                  <a:schemeClr val="tx1">
                    <a:lumMod val="85000"/>
                    <a:lumOff val="15000"/>
                  </a:schemeClr>
                </a:solidFill>
              </a:rPr>
              <a:t>Inventory Analysis: SQL queries are employed to analyze inventory levels, identify slow-moving or excess stock items, and calculate inventory turnover ratios.</a:t>
            </a:r>
          </a:p>
          <a:p>
            <a:pPr marL="742950" marR="0" lvl="1" indent="-285750" algn="just">
              <a:spcBef>
                <a:spcPts val="0"/>
              </a:spcBef>
              <a:spcAft>
                <a:spcPts val="0"/>
              </a:spcAft>
              <a:buSzPts val="1000"/>
              <a:buFont typeface="Symbol" pitchFamily="2" charset="2"/>
              <a:buChar char=""/>
              <a:tabLst>
                <a:tab pos="914400" algn="l"/>
              </a:tabLst>
            </a:pPr>
            <a:r>
              <a:rPr lang="en-US" sz="1900" dirty="0">
                <a:solidFill>
                  <a:schemeClr val="tx1">
                    <a:lumMod val="85000"/>
                    <a:lumOff val="15000"/>
                  </a:schemeClr>
                </a:solidFill>
              </a:rPr>
              <a:t>Customer Segmentation: SQL queries segment customers based on their purchasing behavior, preferences, and order frequency to better understand demand patterns.</a:t>
            </a:r>
          </a:p>
          <a:p>
            <a:pPr marL="742950" marR="0" lvl="1" indent="-285750" algn="just">
              <a:spcBef>
                <a:spcPts val="0"/>
              </a:spcBef>
              <a:spcAft>
                <a:spcPts val="0"/>
              </a:spcAft>
              <a:buSzPts val="1000"/>
              <a:buFont typeface="Symbol" pitchFamily="2" charset="2"/>
              <a:buChar char=""/>
              <a:tabLst>
                <a:tab pos="914400" algn="l"/>
              </a:tabLst>
            </a:pPr>
            <a:r>
              <a:rPr lang="en-US" sz="1900" dirty="0">
                <a:solidFill>
                  <a:schemeClr val="tx1">
                    <a:lumMod val="85000"/>
                    <a:lumOff val="15000"/>
                  </a:schemeClr>
                </a:solidFill>
              </a:rPr>
              <a:t>Supplier Analysis: SQL queries are used to analyze supplier performance, lead times, and purchase orders to optimize procurement processes.</a:t>
            </a:r>
          </a:p>
          <a:p>
            <a:pPr marL="342900" marR="0" lvl="0" indent="-342900" algn="just">
              <a:spcBef>
                <a:spcPts val="0"/>
              </a:spcBef>
              <a:spcAft>
                <a:spcPts val="0"/>
              </a:spcAft>
              <a:buFont typeface="+mj-lt"/>
              <a:buAutoNum type="arabicPeriod" startAt="4"/>
              <a:tabLst>
                <a:tab pos="457200" algn="l"/>
              </a:tabLst>
            </a:pPr>
            <a:r>
              <a:rPr lang="en-US" sz="1900" dirty="0">
                <a:solidFill>
                  <a:schemeClr val="tx1">
                    <a:lumMod val="85000"/>
                    <a:lumOff val="15000"/>
                  </a:schemeClr>
                </a:solidFill>
              </a:rPr>
              <a:t>Optimization Recommendations:</a:t>
            </a:r>
          </a:p>
          <a:p>
            <a:pPr marL="742950" marR="0" lvl="1" indent="-285750" algn="just">
              <a:spcBef>
                <a:spcPts val="0"/>
              </a:spcBef>
              <a:spcAft>
                <a:spcPts val="0"/>
              </a:spcAft>
              <a:buSzPts val="1000"/>
              <a:buFont typeface="Symbol" pitchFamily="2" charset="2"/>
              <a:buChar char=""/>
              <a:tabLst>
                <a:tab pos="914400" algn="l"/>
              </a:tabLst>
            </a:pPr>
            <a:r>
              <a:rPr lang="en-US" sz="1900" dirty="0">
                <a:solidFill>
                  <a:schemeClr val="tx1">
                    <a:lumMod val="85000"/>
                    <a:lumOff val="15000"/>
                  </a:schemeClr>
                </a:solidFill>
              </a:rPr>
              <a:t>Based on the analysis results, ABC Retail develops optimization recommendations to improve inventory management, including:</a:t>
            </a:r>
          </a:p>
          <a:p>
            <a:pPr marL="1143000" marR="0" lvl="2" indent="-228600" algn="just">
              <a:spcBef>
                <a:spcPts val="0"/>
              </a:spcBef>
              <a:spcAft>
                <a:spcPts val="0"/>
              </a:spcAft>
              <a:buSzPts val="1000"/>
              <a:buFont typeface="Symbol" pitchFamily="2" charset="2"/>
              <a:buChar char=""/>
              <a:tabLst>
                <a:tab pos="1371600" algn="l"/>
              </a:tabLst>
            </a:pPr>
            <a:r>
              <a:rPr lang="en-US" sz="1900" dirty="0">
                <a:solidFill>
                  <a:schemeClr val="tx1">
                    <a:lumMod val="85000"/>
                    <a:lumOff val="15000"/>
                  </a:schemeClr>
                </a:solidFill>
              </a:rPr>
              <a:t>Adjusting reorder points and reorder quantities based on demand forecasts.</a:t>
            </a:r>
          </a:p>
          <a:p>
            <a:pPr marL="1143000" marR="0" lvl="2" indent="-228600" algn="just">
              <a:spcBef>
                <a:spcPts val="0"/>
              </a:spcBef>
              <a:spcAft>
                <a:spcPts val="0"/>
              </a:spcAft>
              <a:buSzPts val="1000"/>
              <a:buFont typeface="Symbol" pitchFamily="2" charset="2"/>
              <a:buChar char=""/>
              <a:tabLst>
                <a:tab pos="1371600" algn="l"/>
              </a:tabLst>
            </a:pPr>
            <a:r>
              <a:rPr lang="en-US" sz="1900" dirty="0">
                <a:solidFill>
                  <a:schemeClr val="tx1">
                    <a:lumMod val="85000"/>
                    <a:lumOff val="15000"/>
                  </a:schemeClr>
                </a:solidFill>
              </a:rPr>
              <a:t>Implementing just-in-time inventory practices to reduce excess inventory and carrying costs.</a:t>
            </a:r>
          </a:p>
          <a:p>
            <a:pPr marL="1143000" marR="0" lvl="2" indent="-228600" algn="just">
              <a:spcBef>
                <a:spcPts val="0"/>
              </a:spcBef>
              <a:spcAft>
                <a:spcPts val="0"/>
              </a:spcAft>
              <a:buSzPts val="1000"/>
              <a:buFont typeface="Symbol" pitchFamily="2" charset="2"/>
              <a:buChar char=""/>
              <a:tabLst>
                <a:tab pos="1371600" algn="l"/>
              </a:tabLst>
            </a:pPr>
            <a:r>
              <a:rPr lang="en-US" sz="1900" dirty="0">
                <a:solidFill>
                  <a:schemeClr val="tx1">
                    <a:lumMod val="85000"/>
                    <a:lumOff val="15000"/>
                  </a:schemeClr>
                </a:solidFill>
              </a:rPr>
              <a:t>Identifying opportunities for product bundling, promotions, or discounts to stimulate demand.</a:t>
            </a:r>
          </a:p>
          <a:p>
            <a:pPr marL="1143000" marR="0" lvl="2" indent="-228600" algn="just">
              <a:spcBef>
                <a:spcPts val="0"/>
              </a:spcBef>
              <a:spcAft>
                <a:spcPts val="0"/>
              </a:spcAft>
              <a:buSzPts val="1000"/>
              <a:buFont typeface="Symbol" pitchFamily="2" charset="2"/>
              <a:buChar char=""/>
              <a:tabLst>
                <a:tab pos="1371600" algn="l"/>
              </a:tabLst>
            </a:pPr>
            <a:r>
              <a:rPr lang="en-US" sz="1900" dirty="0">
                <a:solidFill>
                  <a:schemeClr val="tx1">
                    <a:lumMod val="85000"/>
                    <a:lumOff val="15000"/>
                  </a:schemeClr>
                </a:solidFill>
              </a:rPr>
              <a:t>Improving supplier relationships and negotiating favorable terms to minimize lead times and stockouts.</a:t>
            </a:r>
          </a:p>
          <a:p>
            <a:endParaRPr lang="en-US" sz="1100" dirty="0">
              <a:solidFill>
                <a:schemeClr val="tx1">
                  <a:lumMod val="85000"/>
                  <a:lumOff val="15000"/>
                </a:schemeClr>
              </a:solidFill>
            </a:endParaRPr>
          </a:p>
        </p:txBody>
      </p:sp>
      <p:pic>
        <p:nvPicPr>
          <p:cNvPr id="4" name="Picture 2" descr="Sevenett | Education | Kent WA">
            <a:extLst>
              <a:ext uri="{FF2B5EF4-FFF2-40B4-BE49-F238E27FC236}">
                <a16:creationId xmlns:a16="http://schemas.microsoft.com/office/drawing/2014/main" id="{15F1EB8E-B7CC-86BD-8C58-AF6F309E4F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1373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2C8E4-27EF-87E2-21BD-1C7C3999416A}"/>
              </a:ext>
            </a:extLst>
          </p:cNvPr>
          <p:cNvSpPr>
            <a:spLocks noGrp="1"/>
          </p:cNvSpPr>
          <p:nvPr>
            <p:ph type="title"/>
          </p:nvPr>
        </p:nvSpPr>
        <p:spPr>
          <a:xfrm>
            <a:off x="841248" y="548640"/>
            <a:ext cx="3600860" cy="5431536"/>
          </a:xfrm>
        </p:spPr>
        <p:txBody>
          <a:bodyPr>
            <a:normAutofit/>
          </a:bodyPr>
          <a:lstStyle/>
          <a:p>
            <a:r>
              <a:rPr lang="en-US" sz="5400" dirty="0"/>
              <a:t>Results and Conclusion:</a:t>
            </a:r>
            <a:br>
              <a:rPr lang="en-US" sz="5400" dirty="0"/>
            </a:br>
            <a:endParaRPr lang="en-US" sz="54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A8B3CB-F77A-55EB-263F-78132C743D89}"/>
              </a:ext>
            </a:extLst>
          </p:cNvPr>
          <p:cNvSpPr>
            <a:spLocks noGrp="1"/>
          </p:cNvSpPr>
          <p:nvPr>
            <p:ph idx="1"/>
          </p:nvPr>
        </p:nvSpPr>
        <p:spPr>
          <a:xfrm>
            <a:off x="4903136" y="552091"/>
            <a:ext cx="6820488" cy="5431536"/>
          </a:xfrm>
        </p:spPr>
        <p:txBody>
          <a:bodyPr anchor="ctr">
            <a:normAutofit/>
          </a:bodyPr>
          <a:lstStyle/>
          <a:p>
            <a:pPr marL="342900" marR="0" lvl="0" indent="-342900" algn="just">
              <a:spcBef>
                <a:spcPts val="0"/>
              </a:spcBef>
              <a:spcAft>
                <a:spcPts val="0"/>
              </a:spcAft>
              <a:buFont typeface="+mj-lt"/>
              <a:buAutoNum type="arabicPeriod"/>
              <a:tabLst>
                <a:tab pos="457200" algn="l"/>
              </a:tabLst>
            </a:pPr>
            <a:r>
              <a:rPr lang="en-US" sz="1800" dirty="0"/>
              <a:t>Improved Inventory Accuracy: By leveraging SQL for inventory analysis, ABC Retail achieves greater accuracy in forecasting demand and managing inventory levels, leading to reduced stockouts and excess inventory.</a:t>
            </a:r>
          </a:p>
          <a:p>
            <a:pPr marL="342900" marR="0" lvl="0" indent="-342900" algn="just">
              <a:spcBef>
                <a:spcPts val="0"/>
              </a:spcBef>
              <a:spcAft>
                <a:spcPts val="0"/>
              </a:spcAft>
              <a:buFont typeface="+mj-lt"/>
              <a:buAutoNum type="arabicPeriod"/>
              <a:tabLst>
                <a:tab pos="457200" algn="l"/>
              </a:tabLst>
            </a:pPr>
            <a:r>
              <a:rPr lang="en-US" sz="1800" dirty="0"/>
              <a:t>Cost Savings: Optimizing inventory levels and procurement processes results in cost savings for ABC Retail by minimizing carrying costs, reducing inventory write-offs, and avoiding rush orders.</a:t>
            </a:r>
          </a:p>
          <a:p>
            <a:pPr marL="342900" marR="0" lvl="0" indent="-342900" algn="just">
              <a:spcBef>
                <a:spcPts val="0"/>
              </a:spcBef>
              <a:spcAft>
                <a:spcPts val="0"/>
              </a:spcAft>
              <a:buFont typeface="+mj-lt"/>
              <a:buAutoNum type="arabicPeriod"/>
              <a:tabLst>
                <a:tab pos="457200" algn="l"/>
              </a:tabLst>
            </a:pPr>
            <a:r>
              <a:rPr lang="en-US" sz="1800" dirty="0"/>
              <a:t>Enhanced Customer Satisfaction: With optimized inventory management practices, ABC Retail can fulfill customer orders more efficiently, reduce delivery lead times, and ensure product availability, leading to improved customer satisfaction and loyalty.</a:t>
            </a:r>
          </a:p>
          <a:p>
            <a:pPr marL="0" marR="0" algn="just">
              <a:spcBef>
                <a:spcPts val="1500"/>
              </a:spcBef>
              <a:spcAft>
                <a:spcPts val="0"/>
              </a:spcAft>
            </a:pPr>
            <a:r>
              <a:rPr lang="en-US" sz="1800" dirty="0"/>
              <a:t>Conclusion: Through the strategic use of SQL for data analytics, ABC Retail successfully optimizes its inventory management processes, achieving cost savings, enhancing customer satisfaction, and gaining a competitive edge in the e-commerce market. This case study demonstrates the effectiveness of SQL in driving data-driven decision-making and improving business outcomes.</a:t>
            </a:r>
          </a:p>
          <a:p>
            <a:endParaRPr lang="en-US" sz="1700" dirty="0"/>
          </a:p>
        </p:txBody>
      </p:sp>
      <p:pic>
        <p:nvPicPr>
          <p:cNvPr id="4" name="Picture 2" descr="Sevenett | Education | Kent WA">
            <a:extLst>
              <a:ext uri="{FF2B5EF4-FFF2-40B4-BE49-F238E27FC236}">
                <a16:creationId xmlns:a16="http://schemas.microsoft.com/office/drawing/2014/main" id="{D3432505-7E52-1C69-840A-35FD4B2388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5862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54D67D-BED7-52D0-2348-81A561A42213}"/>
              </a:ext>
            </a:extLst>
          </p:cNvPr>
          <p:cNvSpPr>
            <a:spLocks noGrp="1"/>
          </p:cNvSpPr>
          <p:nvPr>
            <p:ph type="title"/>
          </p:nvPr>
        </p:nvSpPr>
        <p:spPr>
          <a:xfrm>
            <a:off x="1137034" y="609597"/>
            <a:ext cx="9392421" cy="1330841"/>
          </a:xfrm>
        </p:spPr>
        <p:txBody>
          <a:bodyPr>
            <a:normAutofit/>
          </a:bodyPr>
          <a:lstStyle/>
          <a:p>
            <a:r>
              <a:rPr lang="en-US" b="1">
                <a:effectLst/>
                <a:latin typeface="Times New Roman" panose="02020603050405020304" pitchFamily="18" charset="0"/>
                <a:ea typeface="Times New Roman" panose="02020603050405020304" pitchFamily="18" charset="0"/>
              </a:rPr>
              <a:t>Assignment</a:t>
            </a:r>
            <a:br>
              <a:rPr lang="en-US">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52E60FF-1E41-AD82-F0C6-13EE65D01976}"/>
              </a:ext>
            </a:extLst>
          </p:cNvPr>
          <p:cNvSpPr>
            <a:spLocks noGrp="1"/>
          </p:cNvSpPr>
          <p:nvPr>
            <p:ph idx="1"/>
          </p:nvPr>
        </p:nvSpPr>
        <p:spPr>
          <a:xfrm>
            <a:off x="1137034" y="2198362"/>
            <a:ext cx="4958966" cy="3917773"/>
          </a:xfrm>
        </p:spPr>
        <p:txBody>
          <a:bodyPr>
            <a:normAutofit/>
          </a:bodyPr>
          <a:lstStyle/>
          <a:p>
            <a:pPr marL="342900" marR="0" lvl="0" indent="-342900">
              <a:spcBef>
                <a:spcPts val="0"/>
              </a:spcBef>
              <a:spcAft>
                <a:spcPts val="0"/>
              </a:spcAft>
              <a:buFont typeface="+mj-lt"/>
              <a:buAutoNum type="arabicPeriod"/>
            </a:pPr>
            <a:r>
              <a:rPr lang="en-US" sz="2000">
                <a:effectLst/>
                <a:latin typeface="Times New Roman" panose="02020603050405020304" pitchFamily="18" charset="0"/>
                <a:ea typeface="Times New Roman" panose="02020603050405020304" pitchFamily="18" charset="0"/>
              </a:rPr>
              <a:t>Compare and contrast tableau and PowerBi</a:t>
            </a:r>
          </a:p>
          <a:p>
            <a:pPr marL="342900" marR="0" lvl="0" indent="-342900">
              <a:spcBef>
                <a:spcPts val="0"/>
              </a:spcBef>
              <a:spcAft>
                <a:spcPts val="0"/>
              </a:spcAft>
              <a:buFont typeface="+mj-lt"/>
              <a:buAutoNum type="arabicPeriod"/>
            </a:pPr>
            <a:r>
              <a:rPr lang="en-US" sz="2000">
                <a:effectLst/>
                <a:latin typeface="Times New Roman" panose="02020603050405020304" pitchFamily="18" charset="0"/>
                <a:ea typeface="Times New Roman" panose="02020603050405020304" pitchFamily="18" charset="0"/>
              </a:rPr>
              <a:t>Distinguish between excel and Python PowerBI</a:t>
            </a:r>
          </a:p>
          <a:p>
            <a:pPr marL="342900" marR="0" lvl="0" indent="-342900">
              <a:spcBef>
                <a:spcPts val="0"/>
              </a:spcBef>
              <a:spcAft>
                <a:spcPts val="0"/>
              </a:spcAft>
              <a:buFont typeface="+mj-lt"/>
              <a:buAutoNum type="arabicPeriod"/>
            </a:pPr>
            <a:r>
              <a:rPr lang="en-US" sz="2000">
                <a:effectLst/>
                <a:latin typeface="Times New Roman" panose="02020603050405020304" pitchFamily="18" charset="0"/>
                <a:ea typeface="Times New Roman" panose="02020603050405020304" pitchFamily="18" charset="0"/>
              </a:rPr>
              <a:t>State and explain types of Databases</a:t>
            </a:r>
          </a:p>
          <a:p>
            <a:pPr marL="342900" marR="0" lvl="0" indent="-342900">
              <a:spcBef>
                <a:spcPts val="0"/>
              </a:spcBef>
              <a:spcAft>
                <a:spcPts val="0"/>
              </a:spcAft>
              <a:buFont typeface="+mj-lt"/>
              <a:buAutoNum type="arabicPeriod"/>
            </a:pPr>
            <a:r>
              <a:rPr lang="en-US" sz="2000">
                <a:effectLst/>
                <a:latin typeface="Times New Roman" panose="02020603050405020304" pitchFamily="18" charset="0"/>
                <a:ea typeface="Times New Roman" panose="02020603050405020304" pitchFamily="18" charset="0"/>
              </a:rPr>
              <a:t>Highlight some considerations that would inform your choice for data analysis tool</a:t>
            </a:r>
          </a:p>
          <a:p>
            <a:endParaRPr lang="en-US" sz="2000"/>
          </a:p>
        </p:txBody>
      </p:sp>
      <p:pic>
        <p:nvPicPr>
          <p:cNvPr id="7" name="Graphic 6" descr="Fabric Report Library">
            <a:extLst>
              <a:ext uri="{FF2B5EF4-FFF2-40B4-BE49-F238E27FC236}">
                <a16:creationId xmlns:a16="http://schemas.microsoft.com/office/drawing/2014/main" id="{CD6B5F35-FC90-640C-B3A0-3F7D8A9305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5662" y="2184914"/>
            <a:ext cx="3755915" cy="375591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descr="Sevenett | Education | Kent WA">
            <a:extLst>
              <a:ext uri="{FF2B5EF4-FFF2-40B4-BE49-F238E27FC236}">
                <a16:creationId xmlns:a16="http://schemas.microsoft.com/office/drawing/2014/main" id="{4D0BA604-921F-812A-49A1-D159B59057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693" r="14297" b="41640"/>
          <a:stretch/>
        </p:blipFill>
        <p:spPr bwMode="auto">
          <a:xfrm>
            <a:off x="-1" y="6561523"/>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621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3">
            <a:extLst>
              <a:ext uri="{FF2B5EF4-FFF2-40B4-BE49-F238E27FC236}">
                <a16:creationId xmlns:a16="http://schemas.microsoft.com/office/drawing/2014/main" id="{40DCCCC8-A1DC-BC6D-D99A-D5AA3967CF0F}"/>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8000" kern="1200">
                <a:solidFill>
                  <a:schemeClr val="tx1"/>
                </a:solidFill>
                <a:latin typeface="+mj-lt"/>
                <a:ea typeface="+mj-ea"/>
                <a:cs typeface="+mj-cs"/>
              </a:rPr>
              <a:t>Types of Data Analysis</a:t>
            </a:r>
          </a:p>
        </p:txBody>
      </p:sp>
      <p:cxnSp>
        <p:nvCxnSpPr>
          <p:cNvPr id="62" name="Straight Connector 6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8" name="TextBox 5">
            <a:extLst>
              <a:ext uri="{FF2B5EF4-FFF2-40B4-BE49-F238E27FC236}">
                <a16:creationId xmlns:a16="http://schemas.microsoft.com/office/drawing/2014/main" id="{2294EAD9-727E-01C7-75BA-7D607874F8C9}"/>
              </a:ext>
            </a:extLst>
          </p:cNvPr>
          <p:cNvGraphicFramePr/>
          <p:nvPr>
            <p:extLst>
              <p:ext uri="{D42A27DB-BD31-4B8C-83A1-F6EECF244321}">
                <p14:modId xmlns:p14="http://schemas.microsoft.com/office/powerpoint/2010/main" val="158880823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2" descr="Sevenett | Education | Kent WA">
            <a:extLst>
              <a:ext uri="{FF2B5EF4-FFF2-40B4-BE49-F238E27FC236}">
                <a16:creationId xmlns:a16="http://schemas.microsoft.com/office/drawing/2014/main" id="{54E30ED2-8E39-BE2A-D37E-49EE1EF1E5B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9693" r="14297" b="41640"/>
          <a:stretch/>
        </p:blipFill>
        <p:spPr bwMode="auto">
          <a:xfrm>
            <a:off x="10820199" y="124568"/>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137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3">
            <a:extLst>
              <a:ext uri="{FF2B5EF4-FFF2-40B4-BE49-F238E27FC236}">
                <a16:creationId xmlns:a16="http://schemas.microsoft.com/office/drawing/2014/main" id="{40DCCCC8-A1DC-BC6D-D99A-D5AA3967CF0F}"/>
              </a:ext>
            </a:extLst>
          </p:cNvPr>
          <p:cNvSpPr>
            <a:spLocks noGrp="1"/>
          </p:cNvSpPr>
          <p:nvPr>
            <p:ph type="title"/>
          </p:nvPr>
        </p:nvSpPr>
        <p:spPr>
          <a:xfrm>
            <a:off x="1256522" y="591829"/>
            <a:ext cx="3939688" cy="5583126"/>
          </a:xfrm>
        </p:spPr>
        <p:txBody>
          <a:bodyPr vert="horz" lIns="91440" tIns="45720" rIns="91440" bIns="45720" rtlCol="0" anchor="ctr">
            <a:normAutofit/>
          </a:bodyPr>
          <a:lstStyle/>
          <a:p>
            <a:r>
              <a:rPr lang="en-US" sz="8000" kern="1200">
                <a:solidFill>
                  <a:schemeClr val="tx1"/>
                </a:solidFill>
                <a:latin typeface="+mj-lt"/>
                <a:ea typeface="+mj-ea"/>
                <a:cs typeface="+mj-cs"/>
              </a:rPr>
              <a:t>Types of Data Analysis</a:t>
            </a:r>
          </a:p>
        </p:txBody>
      </p:sp>
      <p:cxnSp>
        <p:nvCxnSpPr>
          <p:cNvPr id="55" name="Straight Connector 5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7"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59"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61"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pic>
        <p:nvPicPr>
          <p:cNvPr id="2" name="Picture 2" descr="Sevenett | Education | Kent WA">
            <a:extLst>
              <a:ext uri="{FF2B5EF4-FFF2-40B4-BE49-F238E27FC236}">
                <a16:creationId xmlns:a16="http://schemas.microsoft.com/office/drawing/2014/main" id="{A8A35550-8E2C-30B8-1E0C-6BA16FED0C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693" r="14297" b="41640"/>
          <a:stretch/>
        </p:blipFill>
        <p:spPr bwMode="auto">
          <a:xfrm>
            <a:off x="0" y="124568"/>
            <a:ext cx="1270201" cy="2766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 name="TextBox 5">
            <a:extLst>
              <a:ext uri="{FF2B5EF4-FFF2-40B4-BE49-F238E27FC236}">
                <a16:creationId xmlns:a16="http://schemas.microsoft.com/office/drawing/2014/main" id="{8CE973DD-0B12-61E2-2EDE-F22DCEC69048}"/>
              </a:ext>
            </a:extLst>
          </p:cNvPr>
          <p:cNvGraphicFramePr/>
          <p:nvPr>
            <p:extLst>
              <p:ext uri="{D42A27DB-BD31-4B8C-83A1-F6EECF244321}">
                <p14:modId xmlns:p14="http://schemas.microsoft.com/office/powerpoint/2010/main" val="3292250231"/>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5278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1814F3B-EA85-F891-0762-B809E93DF928}"/>
              </a:ext>
            </a:extLst>
          </p:cNvPr>
          <p:cNvPicPr>
            <a:picLocks noChangeAspect="1"/>
          </p:cNvPicPr>
          <p:nvPr/>
        </p:nvPicPr>
        <p:blipFill rotWithShape="1">
          <a:blip r:embed="rId2"/>
          <a:srcRect t="1108" r="-1" b="-1"/>
          <a:stretch/>
        </p:blipFill>
        <p:spPr>
          <a:xfrm>
            <a:off x="5476494" y="10"/>
            <a:ext cx="6715506" cy="6857990"/>
          </a:xfrm>
          <a:prstGeom prst="rect">
            <a:avLst/>
          </a:prstGeom>
        </p:spPr>
      </p:pic>
      <p:sp>
        <p:nvSpPr>
          <p:cNvPr id="14" name="Rectangle 1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0DCCCC8-A1DC-BC6D-D99A-D5AA3967CF0F}"/>
              </a:ext>
            </a:extLst>
          </p:cNvPr>
          <p:cNvSpPr>
            <a:spLocks noGrp="1"/>
          </p:cNvSpPr>
          <p:nvPr>
            <p:ph type="title"/>
          </p:nvPr>
        </p:nvSpPr>
        <p:spPr>
          <a:xfrm>
            <a:off x="371094" y="1161288"/>
            <a:ext cx="5445506" cy="1124712"/>
          </a:xfrm>
        </p:spPr>
        <p:txBody>
          <a:bodyPr vert="horz" lIns="91440" tIns="45720" rIns="91440" bIns="45720" rtlCol="0" anchor="b">
            <a:normAutofit/>
          </a:bodyPr>
          <a:lstStyle/>
          <a:p>
            <a:r>
              <a:rPr lang="en-US" sz="2800" dirty="0"/>
              <a:t>Applications of Data Analysis</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A36BF8E-19E7-33BE-5242-A10FEB886560}"/>
              </a:ext>
            </a:extLst>
          </p:cNvPr>
          <p:cNvSpPr txBox="1"/>
          <p:nvPr/>
        </p:nvSpPr>
        <p:spPr>
          <a:xfrm>
            <a:off x="371094" y="2718054"/>
            <a:ext cx="8074406" cy="3207258"/>
          </a:xfrm>
          <a:prstGeom prst="rect">
            <a:avLst/>
          </a:prstGeom>
        </p:spPr>
        <p:txBody>
          <a:bodyPr vert="horz" lIns="91440" tIns="45720" rIns="91440" bIns="45720" rtlCol="0" anchor="t">
            <a:normAutofit fontScale="85000" lnSpcReduction="20000"/>
          </a:bodyPr>
          <a:lstStyle/>
          <a:p>
            <a:pPr marL="342900" marR="0" lvl="0" indent="-228600" defTabSz="914400">
              <a:lnSpc>
                <a:spcPct val="110000"/>
              </a:lnSpc>
              <a:spcBef>
                <a:spcPts val="0"/>
              </a:spcBef>
              <a:spcAft>
                <a:spcPts val="0"/>
              </a:spcAft>
              <a:buFont typeface="Arial" panose="020B0604020202020204" pitchFamily="34" charset="0"/>
              <a:buChar char="•"/>
            </a:pPr>
            <a:r>
              <a:rPr lang="en-US" sz="2200" dirty="0">
                <a:effectLst/>
              </a:rPr>
              <a:t>Business: Market research, customer segmentation, fraud detection, risk management.</a:t>
            </a:r>
          </a:p>
          <a:p>
            <a:pPr marL="342900" marR="0" lvl="0" indent="-228600" defTabSz="914400">
              <a:lnSpc>
                <a:spcPct val="110000"/>
              </a:lnSpc>
              <a:spcBef>
                <a:spcPts val="0"/>
              </a:spcBef>
              <a:spcAft>
                <a:spcPts val="0"/>
              </a:spcAft>
              <a:buFont typeface="Arial" panose="020B0604020202020204" pitchFamily="34" charset="0"/>
              <a:buChar char="•"/>
            </a:pPr>
            <a:r>
              <a:rPr lang="en-US" sz="2200" dirty="0">
                <a:effectLst/>
              </a:rPr>
              <a:t>Criminal justice: Crime prediction, recidivism risk assessment, resource allocation.</a:t>
            </a:r>
          </a:p>
          <a:p>
            <a:pPr marL="342900" marR="0" lvl="0" indent="-228600" defTabSz="914400">
              <a:lnSpc>
                <a:spcPct val="110000"/>
              </a:lnSpc>
              <a:spcBef>
                <a:spcPts val="0"/>
              </a:spcBef>
              <a:spcAft>
                <a:spcPts val="0"/>
              </a:spcAft>
              <a:buFont typeface="Arial" panose="020B0604020202020204" pitchFamily="34" charset="0"/>
              <a:buChar char="•"/>
            </a:pPr>
            <a:r>
              <a:rPr lang="en-US" sz="2200" dirty="0">
                <a:effectLst/>
              </a:rPr>
              <a:t>Healthcare: Disease diagnosis, personalized medicine, drug discovery.</a:t>
            </a:r>
          </a:p>
          <a:p>
            <a:pPr marL="342900" marR="0" lvl="0" indent="-228600" defTabSz="914400">
              <a:lnSpc>
                <a:spcPct val="110000"/>
              </a:lnSpc>
              <a:spcBef>
                <a:spcPts val="0"/>
              </a:spcBef>
              <a:spcAft>
                <a:spcPts val="0"/>
              </a:spcAft>
              <a:buFont typeface="Arial" panose="020B0604020202020204" pitchFamily="34" charset="0"/>
              <a:buChar char="•"/>
            </a:pPr>
            <a:r>
              <a:rPr lang="en-US" sz="2200" dirty="0">
                <a:effectLst/>
              </a:rPr>
              <a:t>Industry: Predictive maintenance, process optimization, quality control.</a:t>
            </a:r>
          </a:p>
          <a:p>
            <a:pPr marL="342900" marR="0" lvl="0" indent="-228600" defTabSz="914400">
              <a:lnSpc>
                <a:spcPct val="110000"/>
              </a:lnSpc>
              <a:spcBef>
                <a:spcPts val="0"/>
              </a:spcBef>
              <a:spcAft>
                <a:spcPts val="0"/>
              </a:spcAft>
              <a:buFont typeface="Arial" panose="020B0604020202020204" pitchFamily="34" charset="0"/>
              <a:buChar char="•"/>
            </a:pPr>
            <a:r>
              <a:rPr lang="en-US" sz="2200" dirty="0">
                <a:effectLst/>
              </a:rPr>
              <a:t>Education: Personalized learning, student performance prediction, educational resource development.</a:t>
            </a:r>
          </a:p>
          <a:p>
            <a:pPr marL="342900" marR="0" lvl="0" indent="-228600" defTabSz="914400">
              <a:lnSpc>
                <a:spcPct val="110000"/>
              </a:lnSpc>
              <a:spcBef>
                <a:spcPts val="0"/>
              </a:spcBef>
              <a:spcAft>
                <a:spcPts val="0"/>
              </a:spcAft>
              <a:buFont typeface="Arial" panose="020B0604020202020204" pitchFamily="34" charset="0"/>
              <a:buChar char="•"/>
            </a:pPr>
            <a:r>
              <a:rPr lang="en-US" sz="2200" dirty="0">
                <a:effectLst/>
              </a:rPr>
              <a:t>Internet of Things (IoT): Sensor data analysis, smart city management, connected devices optimization.</a:t>
            </a:r>
          </a:p>
          <a:p>
            <a:pPr marL="342900" marR="0" lvl="0" indent="-228600" defTabSz="914400">
              <a:lnSpc>
                <a:spcPct val="110000"/>
              </a:lnSpc>
              <a:spcBef>
                <a:spcPts val="0"/>
              </a:spcBef>
              <a:spcAft>
                <a:spcPts val="800"/>
              </a:spcAft>
              <a:buFont typeface="Arial" panose="020B0604020202020204" pitchFamily="34" charset="0"/>
              <a:buChar char="•"/>
            </a:pPr>
            <a:r>
              <a:rPr lang="en-US" sz="2200" dirty="0">
                <a:effectLst/>
              </a:rPr>
              <a:t>Politics: Voter behavior analysis, campaign optimization, policy evaluation</a:t>
            </a:r>
          </a:p>
          <a:p>
            <a:pPr marR="0" lvl="0" indent="-228600" defTabSz="914400">
              <a:lnSpc>
                <a:spcPct val="90000"/>
              </a:lnSpc>
              <a:spcBef>
                <a:spcPts val="0"/>
              </a:spcBef>
              <a:spcAft>
                <a:spcPts val="0"/>
              </a:spcAft>
              <a:buFont typeface="Arial" panose="020B0604020202020204" pitchFamily="34" charset="0"/>
              <a:buChar char="•"/>
            </a:pPr>
            <a:endParaRPr lang="en-US" sz="1400" dirty="0"/>
          </a:p>
        </p:txBody>
      </p:sp>
      <p:pic>
        <p:nvPicPr>
          <p:cNvPr id="2" name="Picture 2" descr="Sevenett | Education | Kent WA">
            <a:extLst>
              <a:ext uri="{FF2B5EF4-FFF2-40B4-BE49-F238E27FC236}">
                <a16:creationId xmlns:a16="http://schemas.microsoft.com/office/drawing/2014/main" id="{F9B9DA97-4A8B-0025-D69C-DC63B5EB72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693" r="14297" b="41640"/>
          <a:stretch/>
        </p:blipFill>
        <p:spPr bwMode="auto">
          <a:xfrm>
            <a:off x="129620" y="145108"/>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28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0DCCCC8-A1DC-BC6D-D99A-D5AA3967CF0F}"/>
              </a:ext>
            </a:extLst>
          </p:cNvPr>
          <p:cNvSpPr>
            <a:spLocks noGrp="1"/>
          </p:cNvSpPr>
          <p:nvPr>
            <p:ph type="title"/>
          </p:nvPr>
        </p:nvSpPr>
        <p:spPr>
          <a:xfrm>
            <a:off x="838200" y="1336390"/>
            <a:ext cx="6155988" cy="1182927"/>
          </a:xfrm>
        </p:spPr>
        <p:txBody>
          <a:bodyPr vert="horz" lIns="91440" tIns="45720" rIns="91440" bIns="45720" rtlCol="0" anchor="b">
            <a:normAutofit/>
          </a:bodyPr>
          <a:lstStyle/>
          <a:p>
            <a:pPr marL="0" marR="0">
              <a:spcAft>
                <a:spcPts val="800"/>
              </a:spcAft>
            </a:pPr>
            <a:r>
              <a:rPr lang="en-US" sz="3900" b="1" i="1" kern="1200">
                <a:solidFill>
                  <a:schemeClr val="tx1"/>
                </a:solidFill>
                <a:effectLst/>
                <a:latin typeface="+mj-lt"/>
                <a:ea typeface="+mj-ea"/>
                <a:cs typeface="+mj-cs"/>
              </a:rPr>
              <a:t>Case Study 1: Introduction of Data Analysis in Sevenett </a:t>
            </a:r>
            <a:endParaRPr lang="en-US" sz="3900" kern="1200">
              <a:solidFill>
                <a:schemeClr val="tx1"/>
              </a:solidFill>
              <a:effectLst/>
              <a:latin typeface="+mj-lt"/>
              <a:ea typeface="+mj-ea"/>
              <a:cs typeface="+mj-cs"/>
            </a:endParaRPr>
          </a:p>
        </p:txBody>
      </p:sp>
      <p:cxnSp>
        <p:nvCxnSpPr>
          <p:cNvPr id="56" name="Straight Connector 5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36BF8E-19E7-33BE-5242-A10FEB886560}"/>
              </a:ext>
            </a:extLst>
          </p:cNvPr>
          <p:cNvSpPr txBox="1"/>
          <p:nvPr/>
        </p:nvSpPr>
        <p:spPr>
          <a:xfrm>
            <a:off x="803775" y="2829330"/>
            <a:ext cx="7099947" cy="3344459"/>
          </a:xfrm>
          <a:prstGeom prst="rect">
            <a:avLst/>
          </a:prstGeom>
        </p:spPr>
        <p:txBody>
          <a:bodyPr vert="horz" lIns="91440" tIns="45720" rIns="91440" bIns="45720" rtlCol="0" anchor="t">
            <a:normAutofit/>
          </a:bodyPr>
          <a:lstStyle/>
          <a:p>
            <a:pPr marL="0" marR="0" indent="-228600" algn="just" defTabSz="914400">
              <a:lnSpc>
                <a:spcPct val="90000"/>
              </a:lnSpc>
              <a:spcBef>
                <a:spcPts val="0"/>
              </a:spcBef>
              <a:spcAft>
                <a:spcPts val="800"/>
              </a:spcAft>
              <a:buFont typeface="Arial" panose="020B0604020202020204" pitchFamily="34" charset="0"/>
              <a:buChar char="•"/>
            </a:pPr>
            <a:r>
              <a:rPr lang="en-US" sz="2000" b="1" dirty="0">
                <a:solidFill>
                  <a:schemeClr val="tx1">
                    <a:alpha val="80000"/>
                  </a:schemeClr>
                </a:solidFill>
                <a:effectLst/>
              </a:rPr>
              <a:t>Background</a:t>
            </a:r>
            <a:r>
              <a:rPr lang="en-US" sz="2000" dirty="0">
                <a:solidFill>
                  <a:schemeClr val="tx1">
                    <a:alpha val="80000"/>
                  </a:schemeClr>
                </a:solidFill>
                <a:effectLst/>
              </a:rPr>
              <a:t>: Sevenett wants to improve its decision-making processes, optimize inventory management, and enhance customer satisfaction. They realize the potential of data analysis in achieving these goals and decide to introduce data analysis techniques into their operations.</a:t>
            </a:r>
          </a:p>
          <a:p>
            <a:pPr marL="0" marR="0" indent="-228600" algn="just" defTabSz="914400">
              <a:lnSpc>
                <a:spcPct val="90000"/>
              </a:lnSpc>
              <a:spcBef>
                <a:spcPts val="0"/>
              </a:spcBef>
              <a:spcAft>
                <a:spcPts val="800"/>
              </a:spcAft>
              <a:buFont typeface="Arial" panose="020B0604020202020204" pitchFamily="34" charset="0"/>
              <a:buChar char="•"/>
            </a:pPr>
            <a:r>
              <a:rPr lang="en-US" sz="2000" b="1" dirty="0">
                <a:solidFill>
                  <a:schemeClr val="tx1">
                    <a:alpha val="80000"/>
                  </a:schemeClr>
                </a:solidFill>
                <a:effectLst/>
              </a:rPr>
              <a:t>Objective</a:t>
            </a:r>
            <a:r>
              <a:rPr lang="en-US" sz="2000" dirty="0">
                <a:solidFill>
                  <a:schemeClr val="tx1">
                    <a:alpha val="80000"/>
                  </a:schemeClr>
                </a:solidFill>
                <a:effectLst/>
              </a:rPr>
              <a:t>: The objective of this case study is to illustrate how the introduction of data analysis can benefit Sevenett in various aspects of their business.</a:t>
            </a:r>
          </a:p>
          <a:p>
            <a:pPr marL="342900" marR="0" lvl="0" indent="-228600" algn="just" defTabSz="914400">
              <a:lnSpc>
                <a:spcPct val="90000"/>
              </a:lnSpc>
              <a:spcBef>
                <a:spcPts val="0"/>
              </a:spcBef>
              <a:spcAft>
                <a:spcPts val="0"/>
              </a:spcAft>
              <a:buFont typeface="Arial" panose="020B0604020202020204" pitchFamily="34" charset="0"/>
              <a:buChar char="•"/>
            </a:pPr>
            <a:r>
              <a:rPr lang="en-US" sz="2000" dirty="0">
                <a:solidFill>
                  <a:schemeClr val="tx1">
                    <a:alpha val="80000"/>
                  </a:schemeClr>
                </a:solidFill>
                <a:effectLst/>
              </a:rPr>
              <a:t>Suggest the implementation steps you would apply</a:t>
            </a:r>
          </a:p>
          <a:p>
            <a:pPr marL="342900" marR="0" lvl="0" indent="-228600" algn="just" defTabSz="914400">
              <a:lnSpc>
                <a:spcPct val="90000"/>
              </a:lnSpc>
              <a:spcBef>
                <a:spcPts val="0"/>
              </a:spcBef>
              <a:spcAft>
                <a:spcPts val="800"/>
              </a:spcAft>
              <a:buFont typeface="Arial" panose="020B0604020202020204" pitchFamily="34" charset="0"/>
              <a:buChar char="•"/>
            </a:pPr>
            <a:r>
              <a:rPr lang="en-US" sz="2000" dirty="0">
                <a:solidFill>
                  <a:schemeClr val="tx1">
                    <a:alpha val="80000"/>
                  </a:schemeClr>
                </a:solidFill>
                <a:effectLst/>
              </a:rPr>
              <a:t>What would be the results and benefits of implanting this project?</a:t>
            </a:r>
          </a:p>
        </p:txBody>
      </p:sp>
      <p:pic>
        <p:nvPicPr>
          <p:cNvPr id="10" name="Graphic 9" descr="Bar Graph with Upward Trend">
            <a:extLst>
              <a:ext uri="{FF2B5EF4-FFF2-40B4-BE49-F238E27FC236}">
                <a16:creationId xmlns:a16="http://schemas.microsoft.com/office/drawing/2014/main" id="{A30A8F87-18FA-5C59-DD0D-8B5F06F32B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3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pic>
        <p:nvPicPr>
          <p:cNvPr id="2" name="Picture 2" descr="Sevenett | Education | Kent WA">
            <a:extLst>
              <a:ext uri="{FF2B5EF4-FFF2-40B4-BE49-F238E27FC236}">
                <a16:creationId xmlns:a16="http://schemas.microsoft.com/office/drawing/2014/main" id="{6F259FB6-DAC2-3CF6-EDA8-B6B3AB33F7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693" r="14297" b="41640"/>
          <a:stretch/>
        </p:blipFill>
        <p:spPr bwMode="auto">
          <a:xfrm>
            <a:off x="279199" y="131729"/>
            <a:ext cx="1270201" cy="27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1102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1873</TotalTime>
  <Words>7261</Words>
  <Application>Microsoft Macintosh PowerPoint</Application>
  <PresentationFormat>Widescreen</PresentationFormat>
  <Paragraphs>449</Paragraphs>
  <Slides>55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Light</vt:lpstr>
      <vt:lpstr>Segoe UI</vt:lpstr>
      <vt:lpstr>Symbol</vt:lpstr>
      <vt:lpstr>Times New Roman</vt:lpstr>
      <vt:lpstr>Office 2013 - 2022 Theme</vt:lpstr>
      <vt:lpstr>Data Analytics</vt:lpstr>
      <vt:lpstr> Introduction</vt:lpstr>
      <vt:lpstr>Data Analysis</vt:lpstr>
      <vt:lpstr>Why Data Analysis</vt:lpstr>
      <vt:lpstr>Steps/Process of Data Analysis</vt:lpstr>
      <vt:lpstr>Types of Data Analysis</vt:lpstr>
      <vt:lpstr>Types of Data Analysis</vt:lpstr>
      <vt:lpstr>Applications of Data Analysis</vt:lpstr>
      <vt:lpstr>Case Study 1: Introduction of Data Analysis in Sevenett </vt:lpstr>
      <vt:lpstr>Recap: what are the Key Components of DA </vt:lpstr>
      <vt:lpstr>Data Analytics Process </vt:lpstr>
      <vt:lpstr>Tools and Technologies </vt:lpstr>
      <vt:lpstr>Class Assignment  </vt:lpstr>
      <vt:lpstr>Case Study 2: Data Analysis for Supply Chain Optimization </vt:lpstr>
      <vt:lpstr>Data Analytics in Decision-Making </vt:lpstr>
      <vt:lpstr>Applications of Data Analytics in Decision-Making </vt:lpstr>
      <vt:lpstr>DA Ethical Considerations and Social Implications </vt:lpstr>
      <vt:lpstr>Tools and Software used in Data Analytics </vt:lpstr>
      <vt:lpstr>Data Collection and Storage Tools </vt:lpstr>
      <vt:lpstr>Data Preparation and Cleaning Tools </vt:lpstr>
      <vt:lpstr>Data Analysis and Modeling Tools </vt:lpstr>
      <vt:lpstr>Data Visualization Tools </vt:lpstr>
      <vt:lpstr>Integration and Workflow Automation Tools </vt:lpstr>
      <vt:lpstr>Considerations for Tool Selection </vt:lpstr>
      <vt:lpstr>Excel for Data Analytics </vt:lpstr>
      <vt:lpstr>Key Features and Functionality </vt:lpstr>
      <vt:lpstr>Applications in Data Analytics </vt:lpstr>
      <vt:lpstr>Limitations and Considerations </vt:lpstr>
      <vt:lpstr>Case Study: Streamlining Financial Analysis with Excel </vt:lpstr>
      <vt:lpstr>Methodology </vt:lpstr>
      <vt:lpstr>Results and Conclusion </vt:lpstr>
      <vt:lpstr>Power BI for Data Analytics </vt:lpstr>
      <vt:lpstr>Power BI Components </vt:lpstr>
      <vt:lpstr>Key Functionality and Capabilities </vt:lpstr>
      <vt:lpstr>Applications in Data Analytics </vt:lpstr>
      <vt:lpstr>Considerations and Best Practices </vt:lpstr>
      <vt:lpstr>Case Study: Enhancing Retail Operations with Power BI </vt:lpstr>
      <vt:lpstr>Methodology </vt:lpstr>
      <vt:lpstr>Results and Conclusion </vt:lpstr>
      <vt:lpstr>Tableau for Data Analytics  </vt:lpstr>
      <vt:lpstr>Tableau Products </vt:lpstr>
      <vt:lpstr>Key Functionality and Capabilities </vt:lpstr>
      <vt:lpstr>Applications in Data Analytics </vt:lpstr>
      <vt:lpstr>Considerations and Best Practices </vt:lpstr>
      <vt:lpstr>Case Study: Enhancing Marketing Strategies with Tableau </vt:lpstr>
      <vt:lpstr>Methodology</vt:lpstr>
      <vt:lpstr>Results and Conclusion </vt:lpstr>
      <vt:lpstr>SQL for Data Analytics  </vt:lpstr>
      <vt:lpstr>SQL Components </vt:lpstr>
      <vt:lpstr>Applications in Data Analytics </vt:lpstr>
      <vt:lpstr>Best Practices and Considerations </vt:lpstr>
      <vt:lpstr>Case Study: SQL in Data Analytics </vt:lpstr>
      <vt:lpstr>Methodology: </vt:lpstr>
      <vt:lpstr>Results and Conclusion: </vt:lpstr>
      <vt:lpstr>Assignment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Sevenett LLC</dc:creator>
  <cp:lastModifiedBy>Sevenett LLC</cp:lastModifiedBy>
  <cp:revision>7</cp:revision>
  <dcterms:created xsi:type="dcterms:W3CDTF">2024-02-05T23:08:23Z</dcterms:created>
  <dcterms:modified xsi:type="dcterms:W3CDTF">2024-02-07T06:22:09Z</dcterms:modified>
</cp:coreProperties>
</file>