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01" autoAdjust="0"/>
  </p:normalViewPr>
  <p:slideViewPr>
    <p:cSldViewPr snapToGrid="0">
      <p:cViewPr varScale="1">
        <p:scale>
          <a:sx n="73" d="100"/>
          <a:sy n="7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7EF63-C536-458B-A5A0-78630FC6130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B684A-BCD4-42A2-90A0-398415B6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0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9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6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3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7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DF68-0303-45E5-B81B-67F71089A25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1AF2-0778-4BE5-83BD-79626653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7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948782" y="3034249"/>
            <a:ext cx="6275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打工人计算器</a:t>
            </a:r>
            <a:endParaRPr lang="zh-CN" altLang="zh-CN" sz="66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668" y="2544727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743958" y="4666357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文本框 249"/>
          <p:cNvSpPr txBox="1"/>
          <p:nvPr/>
        </p:nvSpPr>
        <p:spPr>
          <a:xfrm>
            <a:off x="675373" y="4710591"/>
            <a:ext cx="477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计算机科学与技术专业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700200" y="5085329"/>
            <a:ext cx="3822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成员：陆泽洁  赵翠玉</a:t>
            </a:r>
          </a:p>
        </p:txBody>
      </p:sp>
      <p:pic>
        <p:nvPicPr>
          <p:cNvPr id="240" name="图片 2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3" y="407323"/>
            <a:ext cx="1786056" cy="17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50" grpId="0"/>
      <p:bldP spid="2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10"/>
          <p:cNvSpPr txBox="1"/>
          <p:nvPr/>
        </p:nvSpPr>
        <p:spPr>
          <a:xfrm>
            <a:off x="7020501" y="5035108"/>
            <a:ext cx="1683965" cy="879403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更多功能</a:t>
            </a:r>
            <a:endParaRPr lang="en-US" altLang="zh-CN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敬请期待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536131" y="1549828"/>
            <a:ext cx="1236128" cy="1235044"/>
            <a:chOff x="1314269" y="3137941"/>
            <a:chExt cx="1907896" cy="1906222"/>
          </a:xfrm>
        </p:grpSpPr>
        <p:sp>
          <p:nvSpPr>
            <p:cNvPr id="30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4"/>
            <p:cNvSpPr txBox="1"/>
            <p:nvPr/>
          </p:nvSpPr>
          <p:spPr>
            <a:xfrm flipH="1">
              <a:off x="1827219" y="3761346"/>
              <a:ext cx="1045036" cy="71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66014" y="2610777"/>
            <a:ext cx="1236128" cy="1235044"/>
            <a:chOff x="1314269" y="3137941"/>
            <a:chExt cx="1907896" cy="1906222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 flipH="1">
              <a:off x="1455419" y="3277458"/>
              <a:ext cx="1625600" cy="1625601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 flipH="1">
              <a:off x="1782898" y="3781377"/>
              <a:ext cx="1045036" cy="71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50427" y="3606530"/>
            <a:ext cx="1236128" cy="1235044"/>
            <a:chOff x="1314269" y="3137941"/>
            <a:chExt cx="1907896" cy="1906222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 flipH="1">
              <a:off x="1455419" y="3277458"/>
              <a:ext cx="1625600" cy="1625601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4"/>
            <p:cNvSpPr txBox="1"/>
            <p:nvPr/>
          </p:nvSpPr>
          <p:spPr>
            <a:xfrm flipH="1">
              <a:off x="1756647" y="3758083"/>
              <a:ext cx="1045036" cy="71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31132" y="3035068"/>
            <a:ext cx="4511230" cy="951329"/>
            <a:chOff x="6458383" y="2855010"/>
            <a:chExt cx="4511230" cy="951329"/>
          </a:xfrm>
        </p:grpSpPr>
        <p:sp>
          <p:nvSpPr>
            <p:cNvPr id="42" name="矩形 41"/>
            <p:cNvSpPr/>
            <p:nvPr/>
          </p:nvSpPr>
          <p:spPr>
            <a:xfrm>
              <a:off x="6627395" y="3469648"/>
              <a:ext cx="4342218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58383" y="2855010"/>
              <a:ext cx="2509012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贷款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利息计算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86195" y="1906043"/>
            <a:ext cx="8126933" cy="633895"/>
            <a:chOff x="2044173" y="1492539"/>
            <a:chExt cx="8126933" cy="633895"/>
          </a:xfrm>
        </p:grpSpPr>
        <p:sp>
          <p:nvSpPr>
            <p:cNvPr id="41" name="矩形 40"/>
            <p:cNvSpPr/>
            <p:nvPr/>
          </p:nvSpPr>
          <p:spPr>
            <a:xfrm>
              <a:off x="5828888" y="1789743"/>
              <a:ext cx="4342218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44173" y="1492539"/>
              <a:ext cx="1980021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倒计时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29947" y="4026050"/>
            <a:ext cx="4356608" cy="877281"/>
            <a:chOff x="5384142" y="5031268"/>
            <a:chExt cx="4356608" cy="877281"/>
          </a:xfrm>
        </p:grpSpPr>
        <p:sp>
          <p:nvSpPr>
            <p:cNvPr id="43" name="矩形 42"/>
            <p:cNvSpPr/>
            <p:nvPr/>
          </p:nvSpPr>
          <p:spPr>
            <a:xfrm>
              <a:off x="5398532" y="5539221"/>
              <a:ext cx="4342218" cy="369328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月工作时长统计，健康指标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测算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384142" y="5031268"/>
              <a:ext cx="2698166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工作健康管理器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54" name="圆角矩形 53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其它功能</a:t>
              </a:r>
              <a:r>
                <a:rPr lang="en-US" altLang="zh-CN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cont.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349596" y="4830449"/>
            <a:ext cx="1236128" cy="1235044"/>
            <a:chOff x="1314269" y="3137941"/>
            <a:chExt cx="1907896" cy="1906222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 flipH="1">
              <a:off x="1455419" y="3277458"/>
              <a:ext cx="1625600" cy="1625601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4"/>
            <p:cNvSpPr txBox="1"/>
            <p:nvPr/>
          </p:nvSpPr>
          <p:spPr>
            <a:xfrm flipH="1">
              <a:off x="1791374" y="3665231"/>
              <a:ext cx="1045036" cy="71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3697104" y="2361705"/>
            <a:ext cx="4342218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，节假日等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22512" y="3471462"/>
            <a:ext cx="4342218" cy="33669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房贷、车贷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6338074" y="3168871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Freeform 10"/>
          <p:cNvSpPr>
            <a:spLocks noEditPoints="1"/>
          </p:cNvSpPr>
          <p:nvPr/>
        </p:nvSpPr>
        <p:spPr bwMode="auto">
          <a:xfrm flipH="1">
            <a:off x="5121612" y="2033219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Freeform 11"/>
          <p:cNvSpPr>
            <a:spLocks noEditPoints="1"/>
          </p:cNvSpPr>
          <p:nvPr/>
        </p:nvSpPr>
        <p:spPr bwMode="auto">
          <a:xfrm flipH="1">
            <a:off x="6762942" y="5351779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Freeform 10"/>
          <p:cNvSpPr>
            <a:spLocks noEditPoints="1"/>
          </p:cNvSpPr>
          <p:nvPr/>
        </p:nvSpPr>
        <p:spPr bwMode="auto">
          <a:xfrm flipH="1">
            <a:off x="5285200" y="4147399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0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  <p:bldP spid="61" grpId="0"/>
      <p:bldP spid="62" grpId="0" animBg="1"/>
      <p:bldP spid="63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5281613" y="1559634"/>
            <a:ext cx="1628775" cy="1365249"/>
            <a:chOff x="3256766" y="925169"/>
            <a:chExt cx="1628775" cy="1365249"/>
          </a:xfrm>
        </p:grpSpPr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3694916" y="2142781"/>
              <a:ext cx="752475" cy="147637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"/>
            <p:cNvSpPr>
              <a:spLocks noEditPoints="1"/>
            </p:cNvSpPr>
            <p:nvPr/>
          </p:nvSpPr>
          <p:spPr bwMode="auto">
            <a:xfrm>
              <a:off x="4334678" y="1183931"/>
              <a:ext cx="506413" cy="677862"/>
            </a:xfrm>
            <a:custGeom>
              <a:avLst/>
              <a:gdLst>
                <a:gd name="T0" fmla="*/ 156 w 319"/>
                <a:gd name="T1" fmla="*/ 0 h 427"/>
                <a:gd name="T2" fmla="*/ 71 w 319"/>
                <a:gd name="T3" fmla="*/ 221 h 427"/>
                <a:gd name="T4" fmla="*/ 0 w 319"/>
                <a:gd name="T5" fmla="*/ 420 h 427"/>
                <a:gd name="T6" fmla="*/ 156 w 319"/>
                <a:gd name="T7" fmla="*/ 427 h 427"/>
                <a:gd name="T8" fmla="*/ 156 w 319"/>
                <a:gd name="T9" fmla="*/ 427 h 427"/>
                <a:gd name="T10" fmla="*/ 319 w 319"/>
                <a:gd name="T11" fmla="*/ 420 h 427"/>
                <a:gd name="T12" fmla="*/ 241 w 319"/>
                <a:gd name="T13" fmla="*/ 221 h 427"/>
                <a:gd name="T14" fmla="*/ 156 w 319"/>
                <a:gd name="T15" fmla="*/ 0 h 427"/>
                <a:gd name="T16" fmla="*/ 156 w 319"/>
                <a:gd name="T17" fmla="*/ 405 h 427"/>
                <a:gd name="T18" fmla="*/ 29 w 319"/>
                <a:gd name="T19" fmla="*/ 398 h 427"/>
                <a:gd name="T20" fmla="*/ 92 w 319"/>
                <a:gd name="T21" fmla="*/ 228 h 427"/>
                <a:gd name="T22" fmla="*/ 156 w 319"/>
                <a:gd name="T23" fmla="*/ 64 h 427"/>
                <a:gd name="T24" fmla="*/ 220 w 319"/>
                <a:gd name="T25" fmla="*/ 228 h 427"/>
                <a:gd name="T26" fmla="*/ 290 w 319"/>
                <a:gd name="T27" fmla="*/ 398 h 427"/>
                <a:gd name="T28" fmla="*/ 156 w 319"/>
                <a:gd name="T29" fmla="*/ 40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" h="427">
                  <a:moveTo>
                    <a:pt x="156" y="0"/>
                  </a:moveTo>
                  <a:lnTo>
                    <a:pt x="71" y="221"/>
                  </a:lnTo>
                  <a:lnTo>
                    <a:pt x="0" y="420"/>
                  </a:lnTo>
                  <a:lnTo>
                    <a:pt x="156" y="427"/>
                  </a:lnTo>
                  <a:lnTo>
                    <a:pt x="156" y="427"/>
                  </a:lnTo>
                  <a:lnTo>
                    <a:pt x="319" y="420"/>
                  </a:lnTo>
                  <a:lnTo>
                    <a:pt x="241" y="221"/>
                  </a:lnTo>
                  <a:lnTo>
                    <a:pt x="156" y="0"/>
                  </a:lnTo>
                  <a:close/>
                  <a:moveTo>
                    <a:pt x="156" y="405"/>
                  </a:moveTo>
                  <a:lnTo>
                    <a:pt x="29" y="398"/>
                  </a:lnTo>
                  <a:lnTo>
                    <a:pt x="92" y="228"/>
                  </a:lnTo>
                  <a:lnTo>
                    <a:pt x="156" y="64"/>
                  </a:lnTo>
                  <a:lnTo>
                    <a:pt x="220" y="228"/>
                  </a:lnTo>
                  <a:lnTo>
                    <a:pt x="290" y="398"/>
                  </a:lnTo>
                  <a:lnTo>
                    <a:pt x="156" y="40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3301216" y="1183931"/>
              <a:ext cx="506413" cy="677862"/>
            </a:xfrm>
            <a:custGeom>
              <a:avLst/>
              <a:gdLst>
                <a:gd name="T0" fmla="*/ 163 w 319"/>
                <a:gd name="T1" fmla="*/ 0 h 427"/>
                <a:gd name="T2" fmla="*/ 78 w 319"/>
                <a:gd name="T3" fmla="*/ 221 h 427"/>
                <a:gd name="T4" fmla="*/ 0 w 319"/>
                <a:gd name="T5" fmla="*/ 420 h 427"/>
                <a:gd name="T6" fmla="*/ 163 w 319"/>
                <a:gd name="T7" fmla="*/ 427 h 427"/>
                <a:gd name="T8" fmla="*/ 163 w 319"/>
                <a:gd name="T9" fmla="*/ 427 h 427"/>
                <a:gd name="T10" fmla="*/ 319 w 319"/>
                <a:gd name="T11" fmla="*/ 420 h 427"/>
                <a:gd name="T12" fmla="*/ 248 w 319"/>
                <a:gd name="T13" fmla="*/ 221 h 427"/>
                <a:gd name="T14" fmla="*/ 163 w 319"/>
                <a:gd name="T15" fmla="*/ 0 h 427"/>
                <a:gd name="T16" fmla="*/ 163 w 319"/>
                <a:gd name="T17" fmla="*/ 405 h 427"/>
                <a:gd name="T18" fmla="*/ 29 w 319"/>
                <a:gd name="T19" fmla="*/ 398 h 427"/>
                <a:gd name="T20" fmla="*/ 99 w 319"/>
                <a:gd name="T21" fmla="*/ 228 h 427"/>
                <a:gd name="T22" fmla="*/ 163 w 319"/>
                <a:gd name="T23" fmla="*/ 64 h 427"/>
                <a:gd name="T24" fmla="*/ 227 w 319"/>
                <a:gd name="T25" fmla="*/ 228 h 427"/>
                <a:gd name="T26" fmla="*/ 290 w 319"/>
                <a:gd name="T27" fmla="*/ 398 h 427"/>
                <a:gd name="T28" fmla="*/ 163 w 319"/>
                <a:gd name="T29" fmla="*/ 40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" h="427">
                  <a:moveTo>
                    <a:pt x="163" y="0"/>
                  </a:moveTo>
                  <a:lnTo>
                    <a:pt x="78" y="221"/>
                  </a:lnTo>
                  <a:lnTo>
                    <a:pt x="0" y="420"/>
                  </a:lnTo>
                  <a:lnTo>
                    <a:pt x="163" y="427"/>
                  </a:lnTo>
                  <a:lnTo>
                    <a:pt x="163" y="427"/>
                  </a:lnTo>
                  <a:lnTo>
                    <a:pt x="319" y="420"/>
                  </a:lnTo>
                  <a:lnTo>
                    <a:pt x="248" y="221"/>
                  </a:lnTo>
                  <a:lnTo>
                    <a:pt x="163" y="0"/>
                  </a:lnTo>
                  <a:close/>
                  <a:moveTo>
                    <a:pt x="163" y="405"/>
                  </a:moveTo>
                  <a:lnTo>
                    <a:pt x="29" y="398"/>
                  </a:lnTo>
                  <a:lnTo>
                    <a:pt x="99" y="228"/>
                  </a:lnTo>
                  <a:lnTo>
                    <a:pt x="163" y="64"/>
                  </a:lnTo>
                  <a:lnTo>
                    <a:pt x="227" y="228"/>
                  </a:lnTo>
                  <a:lnTo>
                    <a:pt x="290" y="398"/>
                  </a:lnTo>
                  <a:lnTo>
                    <a:pt x="163" y="40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3482191" y="925169"/>
              <a:ext cx="1166813" cy="1162050"/>
            </a:xfrm>
            <a:custGeom>
              <a:avLst/>
              <a:gdLst>
                <a:gd name="T0" fmla="*/ 735 w 735"/>
                <a:gd name="T1" fmla="*/ 149 h 732"/>
                <a:gd name="T2" fmla="*/ 410 w 735"/>
                <a:gd name="T3" fmla="*/ 199 h 732"/>
                <a:gd name="T4" fmla="*/ 410 w 735"/>
                <a:gd name="T5" fmla="*/ 0 h 732"/>
                <a:gd name="T6" fmla="*/ 332 w 735"/>
                <a:gd name="T7" fmla="*/ 0 h 732"/>
                <a:gd name="T8" fmla="*/ 332 w 735"/>
                <a:gd name="T9" fmla="*/ 206 h 732"/>
                <a:gd name="T10" fmla="*/ 0 w 735"/>
                <a:gd name="T11" fmla="*/ 156 h 732"/>
                <a:gd name="T12" fmla="*/ 332 w 735"/>
                <a:gd name="T13" fmla="*/ 291 h 732"/>
                <a:gd name="T14" fmla="*/ 332 w 735"/>
                <a:gd name="T15" fmla="*/ 661 h 732"/>
                <a:gd name="T16" fmla="*/ 247 w 735"/>
                <a:gd name="T17" fmla="*/ 661 h 732"/>
                <a:gd name="T18" fmla="*/ 247 w 735"/>
                <a:gd name="T19" fmla="*/ 732 h 732"/>
                <a:gd name="T20" fmla="*/ 502 w 735"/>
                <a:gd name="T21" fmla="*/ 732 h 732"/>
                <a:gd name="T22" fmla="*/ 502 w 735"/>
                <a:gd name="T23" fmla="*/ 661 h 732"/>
                <a:gd name="T24" fmla="*/ 410 w 735"/>
                <a:gd name="T25" fmla="*/ 661 h 732"/>
                <a:gd name="T26" fmla="*/ 410 w 735"/>
                <a:gd name="T27" fmla="*/ 291 h 732"/>
                <a:gd name="T28" fmla="*/ 735 w 735"/>
                <a:gd name="T29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5" h="732">
                  <a:moveTo>
                    <a:pt x="735" y="149"/>
                  </a:moveTo>
                  <a:lnTo>
                    <a:pt x="410" y="199"/>
                  </a:lnTo>
                  <a:lnTo>
                    <a:pt x="410" y="0"/>
                  </a:lnTo>
                  <a:lnTo>
                    <a:pt x="332" y="0"/>
                  </a:lnTo>
                  <a:lnTo>
                    <a:pt x="332" y="206"/>
                  </a:lnTo>
                  <a:lnTo>
                    <a:pt x="0" y="156"/>
                  </a:lnTo>
                  <a:lnTo>
                    <a:pt x="332" y="291"/>
                  </a:lnTo>
                  <a:lnTo>
                    <a:pt x="332" y="661"/>
                  </a:lnTo>
                  <a:lnTo>
                    <a:pt x="247" y="661"/>
                  </a:lnTo>
                  <a:lnTo>
                    <a:pt x="247" y="732"/>
                  </a:lnTo>
                  <a:lnTo>
                    <a:pt x="502" y="732"/>
                  </a:lnTo>
                  <a:lnTo>
                    <a:pt x="502" y="661"/>
                  </a:lnTo>
                  <a:lnTo>
                    <a:pt x="410" y="661"/>
                  </a:lnTo>
                  <a:lnTo>
                    <a:pt x="410" y="291"/>
                  </a:lnTo>
                  <a:lnTo>
                    <a:pt x="735" y="149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3482191" y="1117256"/>
              <a:ext cx="157163" cy="179387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4502953" y="1093443"/>
              <a:ext cx="158750" cy="180975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3256766" y="1804643"/>
              <a:ext cx="595313" cy="225425"/>
            </a:xfrm>
            <a:custGeom>
              <a:avLst/>
              <a:gdLst>
                <a:gd name="T0" fmla="*/ 27 w 53"/>
                <a:gd name="T1" fmla="*/ 20 h 20"/>
                <a:gd name="T2" fmla="*/ 53 w 53"/>
                <a:gd name="T3" fmla="*/ 0 h 20"/>
                <a:gd name="T4" fmla="*/ 0 w 53"/>
                <a:gd name="T5" fmla="*/ 0 h 20"/>
                <a:gd name="T6" fmla="*/ 27 w 5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27" y="20"/>
                  </a:moveTo>
                  <a:cubicBezTo>
                    <a:pt x="41" y="20"/>
                    <a:pt x="53" y="11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2" y="20"/>
                    <a:pt x="27" y="20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7"/>
            <p:cNvSpPr/>
            <p:nvPr/>
          </p:nvSpPr>
          <p:spPr bwMode="auto">
            <a:xfrm>
              <a:off x="4290228" y="1804643"/>
              <a:ext cx="595313" cy="225425"/>
            </a:xfrm>
            <a:custGeom>
              <a:avLst/>
              <a:gdLst>
                <a:gd name="T0" fmla="*/ 26 w 53"/>
                <a:gd name="T1" fmla="*/ 20 h 20"/>
                <a:gd name="T2" fmla="*/ 53 w 53"/>
                <a:gd name="T3" fmla="*/ 0 h 20"/>
                <a:gd name="T4" fmla="*/ 0 w 53"/>
                <a:gd name="T5" fmla="*/ 0 h 20"/>
                <a:gd name="T6" fmla="*/ 26 w 5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26" y="20"/>
                  </a:moveTo>
                  <a:cubicBezTo>
                    <a:pt x="41" y="20"/>
                    <a:pt x="53" y="11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2" y="20"/>
                    <a:pt x="26" y="20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464787" y="3331207"/>
            <a:ext cx="3262423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计划进度</a:t>
            </a:r>
          </a:p>
        </p:txBody>
      </p:sp>
      <p:sp>
        <p:nvSpPr>
          <p:cNvPr id="58" name="矩形 57"/>
          <p:cNvSpPr/>
          <p:nvPr/>
        </p:nvSpPr>
        <p:spPr>
          <a:xfrm>
            <a:off x="4891690" y="4353085"/>
            <a:ext cx="2397508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 progress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7823200" y="3724153"/>
            <a:ext cx="4483099" cy="463214"/>
            <a:chOff x="743958" y="3475975"/>
            <a:chExt cx="753417" cy="0"/>
          </a:xfrm>
        </p:grpSpPr>
        <p:cxnSp>
          <p:nvCxnSpPr>
            <p:cNvPr id="63" name="直接连接符 62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 flipH="1">
            <a:off x="-139701" y="3718118"/>
            <a:ext cx="4483099" cy="463214"/>
            <a:chOff x="743958" y="3475975"/>
            <a:chExt cx="753417" cy="0"/>
          </a:xfrm>
        </p:grpSpPr>
        <p:cxnSp>
          <p:nvCxnSpPr>
            <p:cNvPr id="61" name="直接连接符 6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61008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176999" y="2020117"/>
            <a:ext cx="11672652" cy="13661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43" tIns="34272" rIns="68543" bIns="34272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120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014748" y="5676283"/>
            <a:ext cx="1520239" cy="606543"/>
            <a:chOff x="1845827" y="2304786"/>
            <a:chExt cx="1520239" cy="606543"/>
          </a:xfrm>
        </p:grpSpPr>
        <p:sp>
          <p:nvSpPr>
            <p:cNvPr id="52" name="TextBox 76"/>
            <p:cNvSpPr txBox="1"/>
            <p:nvPr/>
          </p:nvSpPr>
          <p:spPr>
            <a:xfrm>
              <a:off x="1950302" y="2304786"/>
              <a:ext cx="1415764" cy="46166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/>
                <a:t>代码实现</a:t>
              </a:r>
              <a:endParaRPr lang="zh-CN" altLang="en-US" sz="2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845827" y="2574638"/>
              <a:ext cx="1212754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38867" y="4640467"/>
            <a:ext cx="1497679" cy="621089"/>
            <a:chOff x="1786818" y="2174094"/>
            <a:chExt cx="1497679" cy="621089"/>
          </a:xfrm>
        </p:grpSpPr>
        <p:sp>
          <p:nvSpPr>
            <p:cNvPr id="55" name="TextBox 76"/>
            <p:cNvSpPr txBox="1"/>
            <p:nvPr/>
          </p:nvSpPr>
          <p:spPr>
            <a:xfrm>
              <a:off x="1868733" y="2174094"/>
              <a:ext cx="1415764" cy="46166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/>
                <a:t>框架完善</a:t>
              </a:r>
              <a:endParaRPr lang="zh-CN" altLang="en-US" sz="2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786818" y="2458492"/>
              <a:ext cx="1212754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76814" y="4663123"/>
            <a:ext cx="2339094" cy="677962"/>
            <a:chOff x="1990557" y="2327587"/>
            <a:chExt cx="1892934" cy="677962"/>
          </a:xfrm>
        </p:grpSpPr>
        <p:sp>
          <p:nvSpPr>
            <p:cNvPr id="58" name="TextBox 76"/>
            <p:cNvSpPr txBox="1"/>
            <p:nvPr/>
          </p:nvSpPr>
          <p:spPr>
            <a:xfrm>
              <a:off x="1990557" y="2327587"/>
              <a:ext cx="1892934" cy="46166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/>
                <a:t>代码审核及修改</a:t>
              </a:r>
              <a:endParaRPr lang="zh-CN" altLang="en-US" sz="24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90557" y="2668858"/>
              <a:ext cx="1441022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76"/>
          <p:cNvSpPr txBox="1"/>
          <p:nvPr/>
        </p:nvSpPr>
        <p:spPr>
          <a:xfrm>
            <a:off x="8988141" y="5652819"/>
            <a:ext cx="141576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/>
              <a:t>生成报告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 rot="10800000">
            <a:off x="1888853" y="2172292"/>
            <a:ext cx="974977" cy="2387903"/>
            <a:chOff x="1942805" y="3699158"/>
            <a:chExt cx="974977" cy="2387903"/>
          </a:xfrm>
        </p:grpSpPr>
        <p:sp>
          <p:nvSpPr>
            <p:cNvPr id="6" name="椭圆 5"/>
            <p:cNvSpPr/>
            <p:nvPr/>
          </p:nvSpPr>
          <p:spPr bwMode="auto">
            <a:xfrm>
              <a:off x="1942805" y="3699158"/>
              <a:ext cx="974977" cy="974976"/>
            </a:xfrm>
            <a:prstGeom prst="ellipse">
              <a:avLst/>
            </a:prstGeom>
            <a:solidFill>
              <a:srgbClr val="005CA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圆角矩形 31"/>
            <p:cNvSpPr>
              <a:spLocks noChangeArrowheads="1"/>
            </p:cNvSpPr>
            <p:nvPr/>
          </p:nvSpPr>
          <p:spPr bwMode="auto">
            <a:xfrm>
              <a:off x="2364092" y="5964367"/>
              <a:ext cx="124101" cy="122694"/>
            </a:xfrm>
            <a:prstGeom prst="roundRect">
              <a:avLst>
                <a:gd name="adj" fmla="val 50000"/>
              </a:avLst>
            </a:prstGeom>
            <a:solidFill>
              <a:srgbClr val="005CA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9" name="直接连接符 32"/>
            <p:cNvCxnSpPr>
              <a:cxnSpLocks noChangeShapeType="1"/>
            </p:cNvCxnSpPr>
            <p:nvPr/>
          </p:nvCxnSpPr>
          <p:spPr bwMode="auto">
            <a:xfrm flipH="1">
              <a:off x="2418928" y="4730208"/>
              <a:ext cx="14430" cy="1226941"/>
            </a:xfrm>
            <a:prstGeom prst="line">
              <a:avLst/>
            </a:prstGeom>
            <a:solidFill>
              <a:srgbClr val="31B8B4"/>
            </a:solidFill>
            <a:ln w="19050" cmpd="sng">
              <a:solidFill>
                <a:srgbClr val="005CA7"/>
              </a:solidFill>
              <a:round/>
            </a:ln>
          </p:spPr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441019">
              <a:off x="2112965" y="3970230"/>
              <a:ext cx="510559" cy="456244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 rot="10800000">
            <a:off x="4360981" y="2125579"/>
            <a:ext cx="974977" cy="3507951"/>
            <a:chOff x="3485928" y="2581120"/>
            <a:chExt cx="974977" cy="3507951"/>
          </a:xfrm>
        </p:grpSpPr>
        <p:sp>
          <p:nvSpPr>
            <p:cNvPr id="12" name="椭圆 11"/>
            <p:cNvSpPr/>
            <p:nvPr/>
          </p:nvSpPr>
          <p:spPr bwMode="auto">
            <a:xfrm>
              <a:off x="3485928" y="2581120"/>
              <a:ext cx="974977" cy="974976"/>
            </a:xfrm>
            <a:prstGeom prst="ellipse">
              <a:avLst/>
            </a:prstGeom>
            <a:solidFill>
              <a:srgbClr val="005CA7"/>
            </a:solidFill>
            <a:ln w="9525" cap="flat" cmpd="sng" algn="ctr">
              <a:solidFill>
                <a:srgbClr val="005CA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13" name="直接连接符 26"/>
            <p:cNvCxnSpPr>
              <a:cxnSpLocks noChangeShapeType="1"/>
            </p:cNvCxnSpPr>
            <p:nvPr/>
          </p:nvCxnSpPr>
          <p:spPr bwMode="auto">
            <a:xfrm>
              <a:off x="3984969" y="3589862"/>
              <a:ext cx="0" cy="2352841"/>
            </a:xfrm>
            <a:prstGeom prst="line">
              <a:avLst/>
            </a:prstGeom>
            <a:noFill/>
            <a:ln w="19050" cmpd="sng">
              <a:solidFill>
                <a:srgbClr val="005CA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圆角矩形 28"/>
            <p:cNvSpPr>
              <a:spLocks noChangeArrowheads="1"/>
            </p:cNvSpPr>
            <p:nvPr/>
          </p:nvSpPr>
          <p:spPr bwMode="auto">
            <a:xfrm>
              <a:off x="3922917" y="5966377"/>
              <a:ext cx="124101" cy="122694"/>
            </a:xfrm>
            <a:prstGeom prst="roundRect">
              <a:avLst>
                <a:gd name="adj" fmla="val 50000"/>
              </a:avLst>
            </a:prstGeom>
            <a:solidFill>
              <a:srgbClr val="005CA7"/>
            </a:solidFill>
            <a:ln w="9525">
              <a:solidFill>
                <a:srgbClr val="005CA7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0909" y="2833370"/>
              <a:ext cx="438750" cy="450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 rot="10800000">
            <a:off x="6886631" y="2125579"/>
            <a:ext cx="974977" cy="2413706"/>
            <a:chOff x="5083431" y="3765025"/>
            <a:chExt cx="974977" cy="2327386"/>
          </a:xfrm>
        </p:grpSpPr>
        <p:sp>
          <p:nvSpPr>
            <p:cNvPr id="18" name="椭圆 17"/>
            <p:cNvSpPr/>
            <p:nvPr/>
          </p:nvSpPr>
          <p:spPr bwMode="auto">
            <a:xfrm>
              <a:off x="5083431" y="3765025"/>
              <a:ext cx="974977" cy="974977"/>
            </a:xfrm>
            <a:prstGeom prst="ellipse">
              <a:avLst/>
            </a:prstGeom>
            <a:solidFill>
              <a:srgbClr val="005CA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19" name="直接连接符 22"/>
            <p:cNvCxnSpPr>
              <a:cxnSpLocks noChangeShapeType="1"/>
            </p:cNvCxnSpPr>
            <p:nvPr/>
          </p:nvCxnSpPr>
          <p:spPr bwMode="auto">
            <a:xfrm flipH="1">
              <a:off x="5557005" y="4757789"/>
              <a:ext cx="15873" cy="1190854"/>
            </a:xfrm>
            <a:prstGeom prst="line">
              <a:avLst/>
            </a:prstGeom>
            <a:solidFill>
              <a:srgbClr val="31B8B4"/>
            </a:solidFill>
            <a:ln w="19050" cmpd="sng">
              <a:solidFill>
                <a:srgbClr val="005CA7"/>
              </a:solidFill>
              <a:round/>
            </a:ln>
          </p:spPr>
        </p:cxnSp>
        <p:sp>
          <p:nvSpPr>
            <p:cNvPr id="21" name="圆角矩形 24"/>
            <p:cNvSpPr>
              <a:spLocks noChangeArrowheads="1"/>
            </p:cNvSpPr>
            <p:nvPr/>
          </p:nvSpPr>
          <p:spPr bwMode="auto">
            <a:xfrm>
              <a:off x="5495819" y="5969716"/>
              <a:ext cx="124102" cy="122695"/>
            </a:xfrm>
            <a:prstGeom prst="roundRect">
              <a:avLst>
                <a:gd name="adj" fmla="val 50000"/>
              </a:avLst>
            </a:prstGeom>
            <a:solidFill>
              <a:srgbClr val="005CA7"/>
            </a:solidFill>
            <a:ln w="9525">
              <a:solidFill>
                <a:srgbClr val="005CA7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146732" y="2156729"/>
            <a:ext cx="974977" cy="3444158"/>
            <a:chOff x="6678828" y="2641751"/>
            <a:chExt cx="974977" cy="3444158"/>
          </a:xfrm>
        </p:grpSpPr>
        <p:sp>
          <p:nvSpPr>
            <p:cNvPr id="24" name="椭圆 23"/>
            <p:cNvSpPr/>
            <p:nvPr/>
          </p:nvSpPr>
          <p:spPr bwMode="auto">
            <a:xfrm>
              <a:off x="6678828" y="2641751"/>
              <a:ext cx="974977" cy="974977"/>
            </a:xfrm>
            <a:prstGeom prst="ellipse">
              <a:avLst/>
            </a:prstGeom>
            <a:solidFill>
              <a:srgbClr val="005CA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26" name="直接连接符 19"/>
            <p:cNvCxnSpPr>
              <a:cxnSpLocks noChangeShapeType="1"/>
            </p:cNvCxnSpPr>
            <p:nvPr/>
          </p:nvCxnSpPr>
          <p:spPr bwMode="auto">
            <a:xfrm>
              <a:off x="7163680" y="3643573"/>
              <a:ext cx="2886" cy="2302319"/>
            </a:xfrm>
            <a:prstGeom prst="line">
              <a:avLst/>
            </a:prstGeom>
            <a:noFill/>
            <a:ln w="19050" cmpd="sng">
              <a:solidFill>
                <a:srgbClr val="005CA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圆角矩形 20"/>
            <p:cNvSpPr>
              <a:spLocks noChangeArrowheads="1"/>
            </p:cNvSpPr>
            <p:nvPr/>
          </p:nvSpPr>
          <p:spPr bwMode="auto">
            <a:xfrm>
              <a:off x="7104514" y="5963214"/>
              <a:ext cx="121216" cy="122695"/>
            </a:xfrm>
            <a:prstGeom prst="roundRect">
              <a:avLst>
                <a:gd name="adj" fmla="val 50000"/>
              </a:avLst>
            </a:prstGeom>
            <a:solidFill>
              <a:srgbClr val="005CA7"/>
            </a:solidFill>
            <a:ln w="9525">
              <a:noFill/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2902" y="2904030"/>
              <a:ext cx="407328" cy="407328"/>
            </a:xfrm>
            <a:prstGeom prst="rect">
              <a:avLst/>
            </a:prstGeom>
          </p:spPr>
        </p:pic>
      </p:grpSp>
      <p:cxnSp>
        <p:nvCxnSpPr>
          <p:cNvPr id="66" name="直接连接符 65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69" name="圆角矩形 68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计划进度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86" y="3769759"/>
            <a:ext cx="438950" cy="5182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8852" y="1574713"/>
            <a:ext cx="149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月前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60977" y="1550046"/>
            <a:ext cx="28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—10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46732" y="1559240"/>
            <a:ext cx="149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21683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感谢聆听及指导！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248"/>
          <p:cNvSpPr txBox="1"/>
          <p:nvPr/>
        </p:nvSpPr>
        <p:spPr>
          <a:xfrm>
            <a:off x="892879" y="3911150"/>
            <a:ext cx="516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上海财经大学信息管理与工程学院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计算机科学与技术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961464" y="4250845"/>
            <a:ext cx="3822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陆泽洁   赵翠玉</a:t>
            </a:r>
          </a:p>
        </p:txBody>
      </p:sp>
    </p:spTree>
    <p:extLst>
      <p:ext uri="{BB962C8B-B14F-4D97-AF65-F5344CB8AC3E}">
        <p14:creationId xmlns:p14="http://schemas.microsoft.com/office/powerpoint/2010/main" val="3962496170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9" grpId="0"/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8" name="组合 307"/>
          <p:cNvGrpSpPr/>
          <p:nvPr/>
        </p:nvGrpSpPr>
        <p:grpSpPr>
          <a:xfrm>
            <a:off x="5287604" y="2788504"/>
            <a:ext cx="2060170" cy="737692"/>
            <a:chOff x="2285474" y="2459367"/>
            <a:chExt cx="2060170" cy="737692"/>
          </a:xfrm>
        </p:grpSpPr>
        <p:sp>
          <p:nvSpPr>
            <p:cNvPr id="296" name="文本框 295"/>
            <p:cNvSpPr txBox="1"/>
            <p:nvPr/>
          </p:nvSpPr>
          <p:spPr>
            <a:xfrm>
              <a:off x="2285474" y="2459367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小组介绍</a:t>
              </a:r>
              <a:endParaRPr lang="zh-CN" altLang="en-US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2288679" y="2943147"/>
              <a:ext cx="2056965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to the members</a:t>
              </a:r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9249703" y="2774748"/>
            <a:ext cx="1957689" cy="744124"/>
            <a:chOff x="6984877" y="2459366"/>
            <a:chExt cx="1957689" cy="744124"/>
          </a:xfrm>
        </p:grpSpPr>
        <p:sp>
          <p:nvSpPr>
            <p:cNvPr id="297" name="文本框 296"/>
            <p:cNvSpPr txBox="1"/>
            <p:nvPr/>
          </p:nvSpPr>
          <p:spPr>
            <a:xfrm>
              <a:off x="6984877" y="2459366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项目介绍</a:t>
              </a:r>
              <a:endParaRPr lang="zh-CN" altLang="en-US" dirty="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7001017" y="2949578"/>
              <a:ext cx="1941549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to the project </a:t>
              </a: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5287604" y="4866111"/>
            <a:ext cx="1620948" cy="734139"/>
            <a:chOff x="2285474" y="3653623"/>
            <a:chExt cx="1620948" cy="734139"/>
          </a:xfrm>
        </p:grpSpPr>
        <p:sp>
          <p:nvSpPr>
            <p:cNvPr id="298" name="文本框 297"/>
            <p:cNvSpPr txBox="1"/>
            <p:nvPr/>
          </p:nvSpPr>
          <p:spPr>
            <a:xfrm>
              <a:off x="2285474" y="3653623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功能介绍</a:t>
              </a:r>
              <a:endParaRPr lang="zh-CN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2301503" y="4133850"/>
              <a:ext cx="744106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9265843" y="4833412"/>
            <a:ext cx="1620948" cy="766838"/>
            <a:chOff x="6981033" y="3653622"/>
            <a:chExt cx="1620948" cy="766838"/>
          </a:xfrm>
        </p:grpSpPr>
        <p:sp>
          <p:nvSpPr>
            <p:cNvPr id="299" name="文本框 298"/>
            <p:cNvSpPr txBox="1"/>
            <p:nvPr/>
          </p:nvSpPr>
          <p:spPr>
            <a:xfrm>
              <a:off x="6981033" y="3653622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计划进度</a:t>
              </a:r>
              <a:endParaRPr lang="zh-CN" altLang="en-US" dirty="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7035698" y="4166548"/>
              <a:ext cx="1350041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Planning progress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73270" y="2899491"/>
            <a:ext cx="457200" cy="457200"/>
            <a:chOff x="4473270" y="2468419"/>
            <a:chExt cx="457200" cy="457200"/>
          </a:xfrm>
        </p:grpSpPr>
        <p:sp>
          <p:nvSpPr>
            <p:cNvPr id="287" name="椭圆 286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7475" y="2859003"/>
            <a:ext cx="457200" cy="457200"/>
            <a:chOff x="8413446" y="2472723"/>
            <a:chExt cx="457200" cy="457200"/>
          </a:xfrm>
        </p:grpSpPr>
        <p:sp>
          <p:nvSpPr>
            <p:cNvPr id="292" name="椭圆 291"/>
            <p:cNvSpPr/>
            <p:nvPr/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文本框 1"/>
            <p:cNvSpPr>
              <a:spLocks noChangeArrowheads="1"/>
            </p:cNvSpPr>
            <p:nvPr/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5092" y="4963513"/>
            <a:ext cx="457200" cy="457200"/>
            <a:chOff x="4475092" y="3513535"/>
            <a:chExt cx="457200" cy="457200"/>
          </a:xfrm>
        </p:grpSpPr>
        <p:sp>
          <p:nvSpPr>
            <p:cNvPr id="288" name="椭圆 287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6503" y="4899119"/>
            <a:ext cx="457200" cy="457200"/>
            <a:chOff x="8413446" y="3513535"/>
            <a:chExt cx="457200" cy="457200"/>
          </a:xfrm>
        </p:grpSpPr>
        <p:sp>
          <p:nvSpPr>
            <p:cNvPr id="293" name="椭圆 292"/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文本框 1"/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322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23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5688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9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9"/>
                            </p:stCondLst>
                            <p:childTnLst>
                              <p:par>
                                <p:cTn id="3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49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49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49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49"/>
                            </p:stCondLst>
                            <p:childTnLst>
                              <p:par>
                                <p:cTn id="6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49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49"/>
                            </p:stCondLst>
                            <p:childTnLst>
                              <p:par>
                                <p:cTn id="7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64788" y="3113894"/>
            <a:ext cx="3262423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1" dirty="0" smtClean="0">
                <a:solidFill>
                  <a:schemeClr val="accent5">
                    <a:lumMod val="75000"/>
                  </a:schemeClr>
                </a:solidFill>
              </a:rPr>
              <a:t>成员介绍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41582" y="4141626"/>
            <a:ext cx="3749032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the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727211" y="3727786"/>
            <a:ext cx="4464790" cy="348914"/>
            <a:chOff x="743958" y="3475975"/>
            <a:chExt cx="753417" cy="0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-2" y="3721751"/>
            <a:ext cx="4490241" cy="329549"/>
            <a:chOff x="743958" y="3475975"/>
            <a:chExt cx="753417" cy="0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5314372" y="1870126"/>
            <a:ext cx="1563254" cy="1033831"/>
            <a:chOff x="3296" y="1429"/>
            <a:chExt cx="375" cy="24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96" y="1429"/>
              <a:ext cx="37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/>
          </p:nvSpPr>
          <p:spPr bwMode="auto">
            <a:xfrm>
              <a:off x="3296" y="1432"/>
              <a:ext cx="224" cy="240"/>
            </a:xfrm>
            <a:custGeom>
              <a:avLst/>
              <a:gdLst>
                <a:gd name="T0" fmla="*/ 76 w 93"/>
                <a:gd name="T1" fmla="*/ 72 h 99"/>
                <a:gd name="T2" fmla="*/ 73 w 93"/>
                <a:gd name="T3" fmla="*/ 68 h 99"/>
                <a:gd name="T4" fmla="*/ 74 w 93"/>
                <a:gd name="T5" fmla="*/ 54 h 99"/>
                <a:gd name="T6" fmla="*/ 80 w 93"/>
                <a:gd name="T7" fmla="*/ 40 h 99"/>
                <a:gd name="T8" fmla="*/ 79 w 93"/>
                <a:gd name="T9" fmla="*/ 34 h 99"/>
                <a:gd name="T10" fmla="*/ 79 w 93"/>
                <a:gd name="T11" fmla="*/ 32 h 99"/>
                <a:gd name="T12" fmla="*/ 80 w 93"/>
                <a:gd name="T13" fmla="*/ 18 h 99"/>
                <a:gd name="T14" fmla="*/ 77 w 93"/>
                <a:gd name="T15" fmla="*/ 10 h 99"/>
                <a:gd name="T16" fmla="*/ 74 w 93"/>
                <a:gd name="T17" fmla="*/ 6 h 99"/>
                <a:gd name="T18" fmla="*/ 73 w 93"/>
                <a:gd name="T19" fmla="*/ 0 h 99"/>
                <a:gd name="T20" fmla="*/ 59 w 93"/>
                <a:gd name="T21" fmla="*/ 4 h 99"/>
                <a:gd name="T22" fmla="*/ 44 w 93"/>
                <a:gd name="T23" fmla="*/ 6 h 99"/>
                <a:gd name="T24" fmla="*/ 36 w 93"/>
                <a:gd name="T25" fmla="*/ 19 h 99"/>
                <a:gd name="T26" fmla="*/ 37 w 93"/>
                <a:gd name="T27" fmla="*/ 34 h 99"/>
                <a:gd name="T28" fmla="*/ 35 w 93"/>
                <a:gd name="T29" fmla="*/ 33 h 99"/>
                <a:gd name="T30" fmla="*/ 37 w 93"/>
                <a:gd name="T31" fmla="*/ 42 h 99"/>
                <a:gd name="T32" fmla="*/ 41 w 93"/>
                <a:gd name="T33" fmla="*/ 55 h 99"/>
                <a:gd name="T34" fmla="*/ 42 w 93"/>
                <a:gd name="T35" fmla="*/ 68 h 99"/>
                <a:gd name="T36" fmla="*/ 39 w 93"/>
                <a:gd name="T37" fmla="*/ 72 h 99"/>
                <a:gd name="T38" fmla="*/ 34 w 93"/>
                <a:gd name="T39" fmla="*/ 78 h 99"/>
                <a:gd name="T40" fmla="*/ 5 w 93"/>
                <a:gd name="T41" fmla="*/ 92 h 99"/>
                <a:gd name="T42" fmla="*/ 1 w 93"/>
                <a:gd name="T43" fmla="*/ 99 h 99"/>
                <a:gd name="T44" fmla="*/ 66 w 93"/>
                <a:gd name="T45" fmla="*/ 99 h 99"/>
                <a:gd name="T46" fmla="*/ 72 w 93"/>
                <a:gd name="T47" fmla="*/ 91 h 99"/>
                <a:gd name="T48" fmla="*/ 84 w 93"/>
                <a:gd name="T49" fmla="*/ 87 h 99"/>
                <a:gd name="T50" fmla="*/ 93 w 93"/>
                <a:gd name="T51" fmla="*/ 83 h 99"/>
                <a:gd name="T52" fmla="*/ 81 w 93"/>
                <a:gd name="T53" fmla="*/ 78 h 99"/>
                <a:gd name="T54" fmla="*/ 76 w 93"/>
                <a:gd name="T55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99">
                  <a:moveTo>
                    <a:pt x="76" y="72"/>
                  </a:moveTo>
                  <a:cubicBezTo>
                    <a:pt x="76" y="70"/>
                    <a:pt x="75" y="68"/>
                    <a:pt x="73" y="68"/>
                  </a:cubicBezTo>
                  <a:cubicBezTo>
                    <a:pt x="72" y="63"/>
                    <a:pt x="72" y="65"/>
                    <a:pt x="74" y="54"/>
                  </a:cubicBezTo>
                  <a:cubicBezTo>
                    <a:pt x="76" y="43"/>
                    <a:pt x="76" y="48"/>
                    <a:pt x="80" y="40"/>
                  </a:cubicBezTo>
                  <a:cubicBezTo>
                    <a:pt x="82" y="34"/>
                    <a:pt x="82" y="33"/>
                    <a:pt x="79" y="34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27"/>
                    <a:pt x="79" y="23"/>
                    <a:pt x="80" y="18"/>
                  </a:cubicBezTo>
                  <a:cubicBezTo>
                    <a:pt x="80" y="15"/>
                    <a:pt x="79" y="12"/>
                    <a:pt x="77" y="10"/>
                  </a:cubicBezTo>
                  <a:cubicBezTo>
                    <a:pt x="76" y="9"/>
                    <a:pt x="74" y="6"/>
                    <a:pt x="74" y="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4"/>
                    <a:pt x="59" y="4"/>
                    <a:pt x="59" y="4"/>
                  </a:cubicBezTo>
                  <a:cubicBezTo>
                    <a:pt x="59" y="4"/>
                    <a:pt x="49" y="5"/>
                    <a:pt x="44" y="6"/>
                  </a:cubicBezTo>
                  <a:cubicBezTo>
                    <a:pt x="38" y="8"/>
                    <a:pt x="35" y="12"/>
                    <a:pt x="36" y="19"/>
                  </a:cubicBezTo>
                  <a:cubicBezTo>
                    <a:pt x="36" y="23"/>
                    <a:pt x="37" y="30"/>
                    <a:pt x="37" y="34"/>
                  </a:cubicBezTo>
                  <a:cubicBezTo>
                    <a:pt x="37" y="35"/>
                    <a:pt x="36" y="33"/>
                    <a:pt x="35" y="33"/>
                  </a:cubicBezTo>
                  <a:cubicBezTo>
                    <a:pt x="34" y="34"/>
                    <a:pt x="35" y="39"/>
                    <a:pt x="37" y="42"/>
                  </a:cubicBezTo>
                  <a:cubicBezTo>
                    <a:pt x="39" y="47"/>
                    <a:pt x="39" y="44"/>
                    <a:pt x="41" y="55"/>
                  </a:cubicBezTo>
                  <a:cubicBezTo>
                    <a:pt x="43" y="69"/>
                    <a:pt x="43" y="63"/>
                    <a:pt x="42" y="68"/>
                  </a:cubicBezTo>
                  <a:cubicBezTo>
                    <a:pt x="40" y="68"/>
                    <a:pt x="40" y="70"/>
                    <a:pt x="39" y="72"/>
                  </a:cubicBezTo>
                  <a:cubicBezTo>
                    <a:pt x="39" y="75"/>
                    <a:pt x="37" y="77"/>
                    <a:pt x="34" y="78"/>
                  </a:cubicBezTo>
                  <a:cubicBezTo>
                    <a:pt x="24" y="83"/>
                    <a:pt x="15" y="87"/>
                    <a:pt x="5" y="92"/>
                  </a:cubicBezTo>
                  <a:cubicBezTo>
                    <a:pt x="2" y="93"/>
                    <a:pt x="0" y="95"/>
                    <a:pt x="1" y="99"/>
                  </a:cubicBezTo>
                  <a:cubicBezTo>
                    <a:pt x="23" y="99"/>
                    <a:pt x="44" y="99"/>
                    <a:pt x="66" y="99"/>
                  </a:cubicBezTo>
                  <a:cubicBezTo>
                    <a:pt x="67" y="97"/>
                    <a:pt x="68" y="93"/>
                    <a:pt x="72" y="91"/>
                  </a:cubicBezTo>
                  <a:cubicBezTo>
                    <a:pt x="76" y="90"/>
                    <a:pt x="80" y="88"/>
                    <a:pt x="84" y="87"/>
                  </a:cubicBezTo>
                  <a:cubicBezTo>
                    <a:pt x="87" y="85"/>
                    <a:pt x="90" y="84"/>
                    <a:pt x="93" y="83"/>
                  </a:cubicBezTo>
                  <a:cubicBezTo>
                    <a:pt x="89" y="82"/>
                    <a:pt x="85" y="80"/>
                    <a:pt x="81" y="78"/>
                  </a:cubicBezTo>
                  <a:cubicBezTo>
                    <a:pt x="78" y="77"/>
                    <a:pt x="77" y="75"/>
                    <a:pt x="76" y="72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464" y="1497"/>
              <a:ext cx="209" cy="178"/>
            </a:xfrm>
            <a:custGeom>
              <a:avLst/>
              <a:gdLst>
                <a:gd name="T0" fmla="*/ 83 w 87"/>
                <a:gd name="T1" fmla="*/ 67 h 73"/>
                <a:gd name="T2" fmla="*/ 64 w 87"/>
                <a:gd name="T3" fmla="*/ 59 h 73"/>
                <a:gd name="T4" fmla="*/ 58 w 87"/>
                <a:gd name="T5" fmla="*/ 51 h 73"/>
                <a:gd name="T6" fmla="*/ 56 w 87"/>
                <a:gd name="T7" fmla="*/ 51 h 73"/>
                <a:gd name="T8" fmla="*/ 55 w 87"/>
                <a:gd name="T9" fmla="*/ 45 h 73"/>
                <a:gd name="T10" fmla="*/ 69 w 87"/>
                <a:gd name="T11" fmla="*/ 36 h 73"/>
                <a:gd name="T12" fmla="*/ 60 w 87"/>
                <a:gd name="T13" fmla="*/ 25 h 73"/>
                <a:gd name="T14" fmla="*/ 60 w 87"/>
                <a:gd name="T15" fmla="*/ 14 h 73"/>
                <a:gd name="T16" fmla="*/ 57 w 87"/>
                <a:gd name="T17" fmla="*/ 6 h 73"/>
                <a:gd name="T18" fmla="*/ 50 w 87"/>
                <a:gd name="T19" fmla="*/ 2 h 73"/>
                <a:gd name="T20" fmla="*/ 43 w 87"/>
                <a:gd name="T21" fmla="*/ 0 h 73"/>
                <a:gd name="T22" fmla="*/ 32 w 87"/>
                <a:gd name="T23" fmla="*/ 4 h 73"/>
                <a:gd name="T24" fmla="*/ 27 w 87"/>
                <a:gd name="T25" fmla="*/ 18 h 73"/>
                <a:gd name="T26" fmla="*/ 27 w 87"/>
                <a:gd name="T27" fmla="*/ 23 h 73"/>
                <a:gd name="T28" fmla="*/ 18 w 87"/>
                <a:gd name="T29" fmla="*/ 36 h 73"/>
                <a:gd name="T30" fmla="*/ 18 w 87"/>
                <a:gd name="T31" fmla="*/ 36 h 73"/>
                <a:gd name="T32" fmla="*/ 32 w 87"/>
                <a:gd name="T33" fmla="*/ 45 h 73"/>
                <a:gd name="T34" fmla="*/ 32 w 87"/>
                <a:gd name="T35" fmla="*/ 47 h 73"/>
                <a:gd name="T36" fmla="*/ 30 w 87"/>
                <a:gd name="T37" fmla="*/ 52 h 73"/>
                <a:gd name="T38" fmla="*/ 30 w 87"/>
                <a:gd name="T39" fmla="*/ 52 h 73"/>
                <a:gd name="T40" fmla="*/ 26 w 87"/>
                <a:gd name="T41" fmla="*/ 58 h 73"/>
                <a:gd name="T42" fmla="*/ 26 w 87"/>
                <a:gd name="T43" fmla="*/ 59 h 73"/>
                <a:gd name="T44" fmla="*/ 4 w 87"/>
                <a:gd name="T45" fmla="*/ 67 h 73"/>
                <a:gd name="T46" fmla="*/ 0 w 87"/>
                <a:gd name="T47" fmla="*/ 72 h 73"/>
                <a:gd name="T48" fmla="*/ 0 w 87"/>
                <a:gd name="T49" fmla="*/ 73 h 73"/>
                <a:gd name="T50" fmla="*/ 87 w 87"/>
                <a:gd name="T51" fmla="*/ 73 h 73"/>
                <a:gd name="T52" fmla="*/ 83 w 87"/>
                <a:gd name="T53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" h="73">
                  <a:moveTo>
                    <a:pt x="83" y="67"/>
                  </a:moveTo>
                  <a:cubicBezTo>
                    <a:pt x="77" y="64"/>
                    <a:pt x="70" y="62"/>
                    <a:pt x="64" y="59"/>
                  </a:cubicBezTo>
                  <a:cubicBezTo>
                    <a:pt x="61" y="58"/>
                    <a:pt x="58" y="55"/>
                    <a:pt x="58" y="51"/>
                  </a:cubicBezTo>
                  <a:cubicBezTo>
                    <a:pt x="57" y="51"/>
                    <a:pt x="57" y="51"/>
                    <a:pt x="56" y="51"/>
                  </a:cubicBezTo>
                  <a:cubicBezTo>
                    <a:pt x="56" y="51"/>
                    <a:pt x="55" y="51"/>
                    <a:pt x="55" y="45"/>
                  </a:cubicBezTo>
                  <a:cubicBezTo>
                    <a:pt x="61" y="44"/>
                    <a:pt x="65" y="41"/>
                    <a:pt x="69" y="36"/>
                  </a:cubicBezTo>
                  <a:cubicBezTo>
                    <a:pt x="63" y="35"/>
                    <a:pt x="60" y="31"/>
                    <a:pt x="60" y="25"/>
                  </a:cubicBezTo>
                  <a:cubicBezTo>
                    <a:pt x="59" y="21"/>
                    <a:pt x="60" y="17"/>
                    <a:pt x="60" y="14"/>
                  </a:cubicBezTo>
                  <a:cubicBezTo>
                    <a:pt x="60" y="11"/>
                    <a:pt x="59" y="9"/>
                    <a:pt x="57" y="6"/>
                  </a:cubicBezTo>
                  <a:cubicBezTo>
                    <a:pt x="55" y="4"/>
                    <a:pt x="52" y="3"/>
                    <a:pt x="50" y="2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9" y="0"/>
                    <a:pt x="35" y="1"/>
                    <a:pt x="32" y="4"/>
                  </a:cubicBezTo>
                  <a:cubicBezTo>
                    <a:pt x="27" y="7"/>
                    <a:pt x="26" y="12"/>
                    <a:pt x="27" y="18"/>
                  </a:cubicBezTo>
                  <a:cubicBezTo>
                    <a:pt x="27" y="20"/>
                    <a:pt x="27" y="21"/>
                    <a:pt x="27" y="23"/>
                  </a:cubicBezTo>
                  <a:cubicBezTo>
                    <a:pt x="27" y="29"/>
                    <a:pt x="25" y="34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1" y="41"/>
                    <a:pt x="26" y="44"/>
                    <a:pt x="32" y="45"/>
                  </a:cubicBezTo>
                  <a:cubicBezTo>
                    <a:pt x="32" y="46"/>
                    <a:pt x="32" y="46"/>
                    <a:pt x="32" y="47"/>
                  </a:cubicBezTo>
                  <a:cubicBezTo>
                    <a:pt x="32" y="50"/>
                    <a:pt x="31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6"/>
                    <a:pt x="26" y="58"/>
                  </a:cubicBezTo>
                  <a:cubicBezTo>
                    <a:pt x="26" y="58"/>
                    <a:pt x="26" y="58"/>
                    <a:pt x="26" y="59"/>
                  </a:cubicBezTo>
                  <a:cubicBezTo>
                    <a:pt x="21" y="61"/>
                    <a:pt x="11" y="64"/>
                    <a:pt x="4" y="67"/>
                  </a:cubicBezTo>
                  <a:cubicBezTo>
                    <a:pt x="2" y="68"/>
                    <a:pt x="0" y="70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9" y="73"/>
                    <a:pt x="58" y="73"/>
                    <a:pt x="87" y="73"/>
                  </a:cubicBezTo>
                  <a:cubicBezTo>
                    <a:pt x="87" y="70"/>
                    <a:pt x="85" y="68"/>
                    <a:pt x="83" y="6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82525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6819" y="2559490"/>
            <a:ext cx="5294021" cy="616743"/>
          </a:xfrm>
          <a:prstGeom prst="rect">
            <a:avLst/>
          </a:prstGeom>
          <a:solidFill>
            <a:srgbClr val="005CA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陆泽洁</a:t>
            </a:r>
            <a:endParaRPr lang="id-ID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5283" y="2559490"/>
            <a:ext cx="5294021" cy="616743"/>
          </a:xfrm>
          <a:prstGeom prst="rect">
            <a:avLst/>
          </a:prstGeom>
          <a:solidFill>
            <a:srgbClr val="005CA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赵翠玉</a:t>
            </a:r>
            <a:endParaRPr lang="id-ID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9681" y="3684441"/>
            <a:ext cx="1888295" cy="41818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 </a:t>
            </a:r>
            <a:r>
              <a:rPr lang="en-US" altLang="zh-CN" sz="1600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zejie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88145" y="3684441"/>
            <a:ext cx="1888295" cy="41818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Zhao </a:t>
            </a:r>
            <a:r>
              <a:rPr lang="en-US" altLang="zh-CN" sz="1600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cuiyu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4232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38373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464791" y="3331208"/>
            <a:ext cx="3262424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项目介绍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 flipH="1">
            <a:off x="-419102" y="3718119"/>
            <a:ext cx="4356100" cy="393049"/>
            <a:chOff x="743958" y="3475975"/>
            <a:chExt cx="753417" cy="0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 rot="10800000" flipH="1">
            <a:off x="8254999" y="3331208"/>
            <a:ext cx="4356100" cy="393049"/>
            <a:chOff x="743958" y="3475975"/>
            <a:chExt cx="753417" cy="0"/>
          </a:xfrm>
        </p:grpSpPr>
        <p:cxnSp>
          <p:nvCxnSpPr>
            <p:cNvPr id="46" name="直接连接符 45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409727" y="2002402"/>
            <a:ext cx="1372552" cy="1243875"/>
            <a:chOff x="5500688" y="1608138"/>
            <a:chExt cx="508000" cy="460375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500688" y="1608138"/>
              <a:ext cx="508000" cy="460375"/>
            </a:xfrm>
            <a:custGeom>
              <a:avLst/>
              <a:gdLst>
                <a:gd name="T0" fmla="*/ 115 w 133"/>
                <a:gd name="T1" fmla="*/ 36 h 120"/>
                <a:gd name="T2" fmla="*/ 67 w 133"/>
                <a:gd name="T3" fmla="*/ 1 h 120"/>
                <a:gd name="T4" fmla="*/ 47 w 133"/>
                <a:gd name="T5" fmla="*/ 2 h 120"/>
                <a:gd name="T6" fmla="*/ 4 w 133"/>
                <a:gd name="T7" fmla="*/ 39 h 120"/>
                <a:gd name="T8" fmla="*/ 24 w 133"/>
                <a:gd name="T9" fmla="*/ 108 h 120"/>
                <a:gd name="T10" fmla="*/ 60 w 133"/>
                <a:gd name="T11" fmla="*/ 120 h 120"/>
                <a:gd name="T12" fmla="*/ 93 w 133"/>
                <a:gd name="T13" fmla="*/ 110 h 120"/>
                <a:gd name="T14" fmla="*/ 42 w 133"/>
                <a:gd name="T15" fmla="*/ 9 h 120"/>
                <a:gd name="T16" fmla="*/ 38 w 133"/>
                <a:gd name="T17" fmla="*/ 14 h 120"/>
                <a:gd name="T18" fmla="*/ 33 w 133"/>
                <a:gd name="T19" fmla="*/ 16 h 120"/>
                <a:gd name="T20" fmla="*/ 33 w 133"/>
                <a:gd name="T21" fmla="*/ 24 h 120"/>
                <a:gd name="T22" fmla="*/ 9 w 133"/>
                <a:gd name="T23" fmla="*/ 36 h 120"/>
                <a:gd name="T24" fmla="*/ 25 w 133"/>
                <a:gd name="T25" fmla="*/ 48 h 120"/>
                <a:gd name="T26" fmla="*/ 4 w 133"/>
                <a:gd name="T27" fmla="*/ 63 h 120"/>
                <a:gd name="T28" fmla="*/ 25 w 133"/>
                <a:gd name="T29" fmla="*/ 76 h 120"/>
                <a:gd name="T30" fmla="*/ 28 w 133"/>
                <a:gd name="T31" fmla="*/ 106 h 120"/>
                <a:gd name="T32" fmla="*/ 32 w 133"/>
                <a:gd name="T33" fmla="*/ 96 h 120"/>
                <a:gd name="T34" fmla="*/ 35 w 133"/>
                <a:gd name="T35" fmla="*/ 104 h 120"/>
                <a:gd name="T36" fmla="*/ 38 w 133"/>
                <a:gd name="T37" fmla="*/ 107 h 120"/>
                <a:gd name="T38" fmla="*/ 42 w 133"/>
                <a:gd name="T39" fmla="*/ 112 h 120"/>
                <a:gd name="T40" fmla="*/ 48 w 133"/>
                <a:gd name="T41" fmla="*/ 114 h 120"/>
                <a:gd name="T42" fmla="*/ 42 w 133"/>
                <a:gd name="T43" fmla="*/ 107 h 120"/>
                <a:gd name="T44" fmla="*/ 51 w 133"/>
                <a:gd name="T45" fmla="*/ 100 h 120"/>
                <a:gd name="T46" fmla="*/ 38 w 133"/>
                <a:gd name="T47" fmla="*/ 101 h 120"/>
                <a:gd name="T48" fmla="*/ 32 w 133"/>
                <a:gd name="T49" fmla="*/ 87 h 120"/>
                <a:gd name="T50" fmla="*/ 29 w 133"/>
                <a:gd name="T51" fmla="*/ 76 h 120"/>
                <a:gd name="T52" fmla="*/ 58 w 133"/>
                <a:gd name="T53" fmla="*/ 63 h 120"/>
                <a:gd name="T54" fmla="*/ 28 w 133"/>
                <a:gd name="T55" fmla="*/ 49 h 120"/>
                <a:gd name="T56" fmla="*/ 58 w 133"/>
                <a:gd name="T57" fmla="*/ 36 h 120"/>
                <a:gd name="T58" fmla="*/ 36 w 133"/>
                <a:gd name="T59" fmla="*/ 25 h 120"/>
                <a:gd name="T60" fmla="*/ 47 w 133"/>
                <a:gd name="T61" fmla="*/ 21 h 120"/>
                <a:gd name="T62" fmla="*/ 58 w 133"/>
                <a:gd name="T63" fmla="*/ 19 h 120"/>
                <a:gd name="T64" fmla="*/ 44 w 133"/>
                <a:gd name="T65" fmla="*/ 17 h 120"/>
                <a:gd name="T66" fmla="*/ 44 w 133"/>
                <a:gd name="T67" fmla="*/ 11 h 120"/>
                <a:gd name="T68" fmla="*/ 48 w 133"/>
                <a:gd name="T69" fmla="*/ 7 h 120"/>
                <a:gd name="T70" fmla="*/ 92 w 133"/>
                <a:gd name="T71" fmla="*/ 36 h 120"/>
                <a:gd name="T72" fmla="*/ 86 w 133"/>
                <a:gd name="T73" fmla="*/ 23 h 120"/>
                <a:gd name="T74" fmla="*/ 87 w 133"/>
                <a:gd name="T75" fmla="*/ 16 h 120"/>
                <a:gd name="T76" fmla="*/ 80 w 133"/>
                <a:gd name="T77" fmla="*/ 12 h 120"/>
                <a:gd name="T78" fmla="*/ 76 w 133"/>
                <a:gd name="T79" fmla="*/ 6 h 120"/>
                <a:gd name="T80" fmla="*/ 75 w 133"/>
                <a:gd name="T81" fmla="*/ 12 h 120"/>
                <a:gd name="T82" fmla="*/ 74 w 133"/>
                <a:gd name="T83" fmla="*/ 17 h 120"/>
                <a:gd name="T84" fmla="*/ 62 w 133"/>
                <a:gd name="T85" fmla="*/ 19 h 120"/>
                <a:gd name="T86" fmla="*/ 71 w 133"/>
                <a:gd name="T87" fmla="*/ 21 h 120"/>
                <a:gd name="T88" fmla="*/ 82 w 133"/>
                <a:gd name="T89" fmla="*/ 23 h 120"/>
                <a:gd name="T90" fmla="*/ 88 w 133"/>
                <a:gd name="T91" fmla="*/ 36 h 120"/>
                <a:gd name="T92" fmla="*/ 62 w 133"/>
                <a:gd name="T93" fmla="*/ 60 h 120"/>
                <a:gd name="T94" fmla="*/ 84 w 133"/>
                <a:gd name="T95" fmla="*/ 93 h 120"/>
                <a:gd name="T96" fmla="*/ 76 w 133"/>
                <a:gd name="T97" fmla="*/ 101 h 120"/>
                <a:gd name="T98" fmla="*/ 62 w 133"/>
                <a:gd name="T99" fmla="*/ 100 h 120"/>
                <a:gd name="T100" fmla="*/ 72 w 133"/>
                <a:gd name="T101" fmla="*/ 113 h 120"/>
                <a:gd name="T102" fmla="*/ 70 w 133"/>
                <a:gd name="T103" fmla="*/ 104 h 120"/>
                <a:gd name="T104" fmla="*/ 76 w 133"/>
                <a:gd name="T105" fmla="*/ 107 h 120"/>
                <a:gd name="T106" fmla="*/ 79 w 133"/>
                <a:gd name="T107" fmla="*/ 109 h 120"/>
                <a:gd name="T108" fmla="*/ 90 w 133"/>
                <a:gd name="T109" fmla="*/ 106 h 120"/>
                <a:gd name="T110" fmla="*/ 84 w 133"/>
                <a:gd name="T111" fmla="*/ 100 h 120"/>
                <a:gd name="T112" fmla="*/ 110 w 133"/>
                <a:gd name="T113" fmla="*/ 82 h 120"/>
                <a:gd name="T114" fmla="*/ 79 w 133"/>
                <a:gd name="T115" fmla="*/ 85 h 120"/>
                <a:gd name="T116" fmla="*/ 112 w 133"/>
                <a:gd name="T117" fmla="*/ 60 h 120"/>
                <a:gd name="T118" fmla="*/ 93 w 133"/>
                <a:gd name="T119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120">
                  <a:moveTo>
                    <a:pt x="117" y="83"/>
                  </a:moveTo>
                  <a:cubicBezTo>
                    <a:pt x="116" y="83"/>
                    <a:pt x="116" y="82"/>
                    <a:pt x="116" y="82"/>
                  </a:cubicBezTo>
                  <a:cubicBezTo>
                    <a:pt x="118" y="76"/>
                    <a:pt x="120" y="70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0"/>
                    <a:pt x="120" y="60"/>
                  </a:cubicBezTo>
                  <a:cubicBezTo>
                    <a:pt x="120" y="53"/>
                    <a:pt x="119" y="46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1" y="26"/>
                    <a:pt x="104" y="18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86" y="6"/>
                    <a:pt x="79" y="3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0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5" y="0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0" y="3"/>
                    <a:pt x="34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8"/>
                    <a:pt x="10" y="2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6"/>
                    <a:pt x="0" y="5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70"/>
                    <a:pt x="2" y="77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1" y="95"/>
                    <a:pt x="17" y="102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3" y="114"/>
                    <a:pt x="40" y="117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5" y="120"/>
                    <a:pt x="57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5" y="120"/>
                    <a:pt x="66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9" y="117"/>
                    <a:pt x="86" y="115"/>
                    <a:pt x="92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1" y="104"/>
                    <a:pt x="106" y="99"/>
                    <a:pt x="110" y="94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4" y="109"/>
                    <a:pt x="128" y="109"/>
                    <a:pt x="131" y="106"/>
                  </a:cubicBezTo>
                  <a:cubicBezTo>
                    <a:pt x="133" y="104"/>
                    <a:pt x="133" y="100"/>
                    <a:pt x="131" y="98"/>
                  </a:cubicBezTo>
                  <a:lnTo>
                    <a:pt x="117" y="83"/>
                  </a:lnTo>
                  <a:close/>
                  <a:moveTo>
                    <a:pt x="44" y="6"/>
                  </a:moveTo>
                  <a:cubicBezTo>
                    <a:pt x="43" y="7"/>
                    <a:pt x="43" y="7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6" y="14"/>
                  </a:cubicBezTo>
                  <a:cubicBezTo>
                    <a:pt x="36" y="14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5" y="9"/>
                    <a:pt x="39" y="7"/>
                    <a:pt x="44" y="6"/>
                  </a:cubicBezTo>
                  <a:close/>
                  <a:moveTo>
                    <a:pt x="28" y="14"/>
                  </a:moveTo>
                  <a:cubicBezTo>
                    <a:pt x="28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7"/>
                    <a:pt x="35" y="17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5" y="19"/>
                    <a:pt x="35" y="19"/>
                  </a:cubicBezTo>
                  <a:cubicBezTo>
                    <a:pt x="35" y="19"/>
                    <a:pt x="35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5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7"/>
                    <a:pt x="31" y="28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4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27"/>
                    <a:pt x="20" y="19"/>
                    <a:pt x="28" y="14"/>
                  </a:cubicBezTo>
                  <a:close/>
                  <a:moveTo>
                    <a:pt x="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40"/>
                    <a:pt x="26" y="40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8"/>
                    <a:pt x="25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7"/>
                    <a:pt x="24" y="58"/>
                  </a:cubicBezTo>
                  <a:cubicBezTo>
                    <a:pt x="24" y="58"/>
                    <a:pt x="24" y="58"/>
                    <a:pt x="24" y="59"/>
                  </a:cubicBezTo>
                  <a:cubicBezTo>
                    <a:pt x="24" y="59"/>
                    <a:pt x="24" y="60"/>
                    <a:pt x="2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3"/>
                    <a:pt x="5" y="46"/>
                    <a:pt x="8" y="39"/>
                  </a:cubicBezTo>
                  <a:close/>
                  <a:moveTo>
                    <a:pt x="4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4" y="66"/>
                    <a:pt x="24" y="67"/>
                  </a:cubicBez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8"/>
                    <a:pt x="26" y="78"/>
                    <a:pt x="26" y="79"/>
                  </a:cubicBezTo>
                  <a:cubicBezTo>
                    <a:pt x="26" y="79"/>
                    <a:pt x="26" y="79"/>
                    <a:pt x="26" y="80"/>
                  </a:cubicBezTo>
                  <a:cubicBezTo>
                    <a:pt x="26" y="80"/>
                    <a:pt x="26" y="81"/>
                    <a:pt x="26" y="81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6" y="77"/>
                    <a:pt x="4" y="70"/>
                    <a:pt x="4" y="63"/>
                  </a:cubicBezTo>
                  <a:close/>
                  <a:moveTo>
                    <a:pt x="29" y="106"/>
                  </a:moveTo>
                  <a:cubicBezTo>
                    <a:pt x="29" y="106"/>
                    <a:pt x="28" y="106"/>
                    <a:pt x="28" y="106"/>
                  </a:cubicBezTo>
                  <a:cubicBezTo>
                    <a:pt x="20" y="101"/>
                    <a:pt x="14" y="94"/>
                    <a:pt x="10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8"/>
                    <a:pt x="28" y="88"/>
                  </a:cubicBezTo>
                  <a:cubicBezTo>
                    <a:pt x="29" y="89"/>
                    <a:pt x="29" y="89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91"/>
                    <a:pt x="30" y="92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4"/>
                    <a:pt x="31" y="94"/>
                    <a:pt x="31" y="95"/>
                  </a:cubicBezTo>
                  <a:cubicBezTo>
                    <a:pt x="32" y="95"/>
                    <a:pt x="32" y="96"/>
                    <a:pt x="32" y="96"/>
                  </a:cubicBezTo>
                  <a:cubicBezTo>
                    <a:pt x="32" y="96"/>
                    <a:pt x="32" y="97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9"/>
                    <a:pt x="34" y="99"/>
                    <a:pt x="34" y="100"/>
                  </a:cubicBezTo>
                  <a:cubicBezTo>
                    <a:pt x="34" y="100"/>
                    <a:pt x="34" y="100"/>
                    <a:pt x="34" y="101"/>
                  </a:cubicBezTo>
                  <a:cubicBezTo>
                    <a:pt x="35" y="101"/>
                    <a:pt x="35" y="102"/>
                    <a:pt x="35" y="102"/>
                  </a:cubicBezTo>
                  <a:cubicBezTo>
                    <a:pt x="35" y="103"/>
                    <a:pt x="35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5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4"/>
                    <a:pt x="33" y="104"/>
                    <a:pt x="33" y="104"/>
                  </a:cubicBezTo>
                  <a:cubicBezTo>
                    <a:pt x="33" y="104"/>
                    <a:pt x="32" y="104"/>
                    <a:pt x="32" y="105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0" y="106"/>
                    <a:pt x="30" y="106"/>
                    <a:pt x="29" y="106"/>
                  </a:cubicBezTo>
                  <a:close/>
                  <a:moveTo>
                    <a:pt x="31" y="109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3" y="108"/>
                    <a:pt x="33" y="108"/>
                    <a:pt x="34" y="108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6"/>
                    <a:pt x="37" y="106"/>
                    <a:pt x="38" y="106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39" y="109"/>
                    <a:pt x="39" y="109"/>
                    <a:pt x="40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1" y="110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1" y="111"/>
                    <a:pt x="41" y="112"/>
                  </a:cubicBezTo>
                  <a:cubicBezTo>
                    <a:pt x="41" y="112"/>
                    <a:pt x="42" y="112"/>
                    <a:pt x="42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3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39" y="113"/>
                    <a:pt x="35" y="111"/>
                    <a:pt x="31" y="109"/>
                  </a:cubicBezTo>
                  <a:close/>
                  <a:moveTo>
                    <a:pt x="58" y="116"/>
                  </a:moveTo>
                  <a:cubicBezTo>
                    <a:pt x="55" y="116"/>
                    <a:pt x="52" y="116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1"/>
                    <a:pt x="46" y="111"/>
                  </a:cubicBezTo>
                  <a:cubicBezTo>
                    <a:pt x="45" y="111"/>
                    <a:pt x="45" y="111"/>
                    <a:pt x="45" y="110"/>
                  </a:cubicBezTo>
                  <a:cubicBezTo>
                    <a:pt x="45" y="110"/>
                    <a:pt x="45" y="110"/>
                    <a:pt x="44" y="110"/>
                  </a:cubicBezTo>
                  <a:cubicBezTo>
                    <a:pt x="44" y="110"/>
                    <a:pt x="44" y="109"/>
                    <a:pt x="44" y="109"/>
                  </a:cubicBezTo>
                  <a:cubicBezTo>
                    <a:pt x="44" y="109"/>
                    <a:pt x="44" y="109"/>
                    <a:pt x="43" y="109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7" y="104"/>
                    <a:pt x="53" y="103"/>
                    <a:pt x="58" y="103"/>
                  </a:cubicBezTo>
                  <a:lnTo>
                    <a:pt x="58" y="116"/>
                  </a:ln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7" y="100"/>
                    <a:pt x="57" y="100"/>
                    <a:pt x="56" y="100"/>
                  </a:cubicBezTo>
                  <a:cubicBezTo>
                    <a:pt x="56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0"/>
                    <a:pt x="52" y="100"/>
                    <a:pt x="51" y="100"/>
                  </a:cubicBezTo>
                  <a:cubicBezTo>
                    <a:pt x="50" y="100"/>
                    <a:pt x="50" y="100"/>
                    <a:pt x="49" y="100"/>
                  </a:cubicBezTo>
                  <a:cubicBezTo>
                    <a:pt x="49" y="100"/>
                    <a:pt x="48" y="100"/>
                    <a:pt x="48" y="100"/>
                  </a:cubicBezTo>
                  <a:cubicBezTo>
                    <a:pt x="48" y="101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0" y="102"/>
                    <a:pt x="40" y="102"/>
                  </a:cubicBezTo>
                  <a:cubicBezTo>
                    <a:pt x="40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39" y="101"/>
                  </a:cubicBezTo>
                  <a:cubicBezTo>
                    <a:pt x="39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8"/>
                    <a:pt x="36" y="97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4"/>
                  </a:cubicBezTo>
                  <a:cubicBezTo>
                    <a:pt x="35" y="94"/>
                    <a:pt x="35" y="94"/>
                    <a:pt x="34" y="93"/>
                  </a:cubicBezTo>
                  <a:cubicBezTo>
                    <a:pt x="34" y="93"/>
                    <a:pt x="34" y="92"/>
                    <a:pt x="34" y="92"/>
                  </a:cubicBezTo>
                  <a:cubicBezTo>
                    <a:pt x="34" y="92"/>
                    <a:pt x="33" y="91"/>
                    <a:pt x="33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2" y="87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8" y="100"/>
                  </a:lnTo>
                  <a:close/>
                  <a:moveTo>
                    <a:pt x="58" y="83"/>
                  </a:move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0" y="80"/>
                    <a:pt x="29" y="80"/>
                    <a:pt x="29" y="79"/>
                  </a:cubicBezTo>
                  <a:cubicBezTo>
                    <a:pt x="29" y="79"/>
                    <a:pt x="29" y="79"/>
                    <a:pt x="29" y="78"/>
                  </a:cubicBezTo>
                  <a:cubicBezTo>
                    <a:pt x="29" y="78"/>
                    <a:pt x="29" y="77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8" y="72"/>
                    <a:pt x="28" y="71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7" y="68"/>
                    <a:pt x="27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6"/>
                    <a:pt x="27" y="65"/>
                  </a:cubicBezTo>
                  <a:cubicBezTo>
                    <a:pt x="27" y="65"/>
                    <a:pt x="27" y="64"/>
                    <a:pt x="27" y="64"/>
                  </a:cubicBezTo>
                  <a:cubicBezTo>
                    <a:pt x="27" y="64"/>
                    <a:pt x="27" y="64"/>
                    <a:pt x="27" y="63"/>
                  </a:cubicBezTo>
                  <a:cubicBezTo>
                    <a:pt x="58" y="63"/>
                    <a:pt x="58" y="63"/>
                    <a:pt x="58" y="63"/>
                  </a:cubicBezTo>
                  <a:lnTo>
                    <a:pt x="58" y="83"/>
                  </a:lnTo>
                  <a:close/>
                  <a:moveTo>
                    <a:pt x="58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7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7" y="56"/>
                    <a:pt x="27" y="55"/>
                    <a:pt x="27" y="55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2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0" y="40"/>
                    <a:pt x="30" y="39"/>
                    <a:pt x="30" y="39"/>
                  </a:cubicBezTo>
                  <a:cubicBezTo>
                    <a:pt x="58" y="39"/>
                    <a:pt x="58" y="39"/>
                    <a:pt x="58" y="39"/>
                  </a:cubicBezTo>
                  <a:lnTo>
                    <a:pt x="58" y="60"/>
                  </a:lnTo>
                  <a:close/>
                  <a:moveTo>
                    <a:pt x="58" y="2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1" y="19"/>
                    <a:pt x="41" y="19"/>
                  </a:cubicBezTo>
                  <a:cubicBezTo>
                    <a:pt x="42" y="19"/>
                    <a:pt x="42" y="20"/>
                    <a:pt x="43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0"/>
                    <a:pt x="46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lose/>
                  <a:moveTo>
                    <a:pt x="58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8"/>
                    <a:pt x="51" y="18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8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6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8"/>
                    <a:pt x="4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2" y="4"/>
                    <a:pt x="55" y="4"/>
                    <a:pt x="58" y="4"/>
                  </a:cubicBezTo>
                  <a:lnTo>
                    <a:pt x="58" y="19"/>
                  </a:lnTo>
                  <a:close/>
                  <a:moveTo>
                    <a:pt x="90" y="15"/>
                  </a:moveTo>
                  <a:cubicBezTo>
                    <a:pt x="91" y="14"/>
                    <a:pt x="91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0" y="19"/>
                    <a:pt x="107" y="27"/>
                    <a:pt x="11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4"/>
                    <a:pt x="92" y="34"/>
                    <a:pt x="91" y="34"/>
                  </a:cubicBezTo>
                  <a:cubicBezTo>
                    <a:pt x="91" y="33"/>
                    <a:pt x="91" y="33"/>
                    <a:pt x="91" y="32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9" y="29"/>
                    <a:pt x="89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88" y="26"/>
                    <a:pt x="88" y="26"/>
                    <a:pt x="88" y="25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7" y="24"/>
                    <a:pt x="86" y="23"/>
                    <a:pt x="86" y="2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21"/>
                    <a:pt x="85" y="21"/>
                    <a:pt x="85" y="20"/>
                  </a:cubicBezTo>
                  <a:cubicBezTo>
                    <a:pt x="85" y="20"/>
                    <a:pt x="84" y="20"/>
                    <a:pt x="84" y="19"/>
                  </a:cubicBezTo>
                  <a:cubicBezTo>
                    <a:pt x="84" y="19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5" y="17"/>
                  </a:cubicBezTo>
                  <a:cubicBezTo>
                    <a:pt x="85" y="17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9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lose/>
                  <a:moveTo>
                    <a:pt x="89" y="11"/>
                  </a:moveTo>
                  <a:cubicBezTo>
                    <a:pt x="89" y="11"/>
                    <a:pt x="89" y="12"/>
                    <a:pt x="89" y="12"/>
                  </a:cubicBezTo>
                  <a:cubicBezTo>
                    <a:pt x="89" y="12"/>
                    <a:pt x="88" y="12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4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4"/>
                    <a:pt x="82" y="14"/>
                    <a:pt x="81" y="15"/>
                  </a:cubicBezTo>
                  <a:cubicBezTo>
                    <a:pt x="81" y="14"/>
                    <a:pt x="80" y="13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0"/>
                    <a:pt x="79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80" y="7"/>
                    <a:pt x="85" y="9"/>
                    <a:pt x="89" y="11"/>
                  </a:cubicBezTo>
                  <a:close/>
                  <a:moveTo>
                    <a:pt x="62" y="4"/>
                  </a:moveTo>
                  <a:cubicBezTo>
                    <a:pt x="65" y="4"/>
                    <a:pt x="67" y="4"/>
                    <a:pt x="70" y="5"/>
                  </a:cubicBezTo>
                  <a:cubicBezTo>
                    <a:pt x="71" y="6"/>
                    <a:pt x="72" y="7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6" y="12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6"/>
                    <a:pt x="76" y="16"/>
                    <a:pt x="75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74" y="17"/>
                    <a:pt x="73" y="17"/>
                    <a:pt x="73" y="17"/>
                  </a:cubicBezTo>
                  <a:cubicBezTo>
                    <a:pt x="73" y="17"/>
                    <a:pt x="72" y="17"/>
                    <a:pt x="72" y="17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8"/>
                    <a:pt x="68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4"/>
                  </a:ln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2"/>
                    <a:pt x="64" y="22"/>
                    <a:pt x="65" y="22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7" y="22"/>
                    <a:pt x="68" y="22"/>
                    <a:pt x="68" y="22"/>
                  </a:cubicBezTo>
                  <a:cubicBezTo>
                    <a:pt x="69" y="22"/>
                    <a:pt x="69" y="21"/>
                    <a:pt x="70" y="21"/>
                  </a:cubicBezTo>
                  <a:cubicBezTo>
                    <a:pt x="70" y="21"/>
                    <a:pt x="70" y="21"/>
                    <a:pt x="71" y="21"/>
                  </a:cubicBezTo>
                  <a:cubicBezTo>
                    <a:pt x="71" y="21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8" y="20"/>
                    <a:pt x="78" y="19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79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2" y="21"/>
                    <a:pt x="82" y="22"/>
                  </a:cubicBezTo>
                  <a:cubicBezTo>
                    <a:pt x="82" y="22"/>
                    <a:pt x="82" y="23"/>
                    <a:pt x="82" y="23"/>
                  </a:cubicBezTo>
                  <a:cubicBezTo>
                    <a:pt x="83" y="24"/>
                    <a:pt x="83" y="24"/>
                    <a:pt x="84" y="25"/>
                  </a:cubicBezTo>
                  <a:cubicBezTo>
                    <a:pt x="84" y="25"/>
                    <a:pt x="84" y="26"/>
                    <a:pt x="84" y="26"/>
                  </a:cubicBezTo>
                  <a:cubicBezTo>
                    <a:pt x="84" y="26"/>
                    <a:pt x="84" y="27"/>
                    <a:pt x="85" y="28"/>
                  </a:cubicBezTo>
                  <a:cubicBezTo>
                    <a:pt x="85" y="28"/>
                    <a:pt x="85" y="28"/>
                    <a:pt x="85" y="29"/>
                  </a:cubicBezTo>
                  <a:cubicBezTo>
                    <a:pt x="85" y="29"/>
                    <a:pt x="86" y="29"/>
                    <a:pt x="86" y="30"/>
                  </a:cubicBezTo>
                  <a:cubicBezTo>
                    <a:pt x="86" y="30"/>
                    <a:pt x="86" y="31"/>
                    <a:pt x="86" y="31"/>
                  </a:cubicBezTo>
                  <a:cubicBezTo>
                    <a:pt x="87" y="31"/>
                    <a:pt x="87" y="32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62" y="36"/>
                    <a:pt x="62" y="36"/>
                    <a:pt x="62" y="36"/>
                  </a:cubicBezTo>
                  <a:lnTo>
                    <a:pt x="62" y="22"/>
                  </a:lnTo>
                  <a:close/>
                  <a:moveTo>
                    <a:pt x="62" y="39"/>
                  </a:move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90" y="40"/>
                    <a:pt x="90" y="40"/>
                  </a:cubicBezTo>
                  <a:cubicBezTo>
                    <a:pt x="90" y="41"/>
                    <a:pt x="90" y="41"/>
                    <a:pt x="91" y="41"/>
                  </a:cubicBezTo>
                  <a:cubicBezTo>
                    <a:pt x="91" y="42"/>
                    <a:pt x="91" y="42"/>
                    <a:pt x="91" y="43"/>
                  </a:cubicBezTo>
                  <a:cubicBezTo>
                    <a:pt x="91" y="43"/>
                    <a:pt x="91" y="44"/>
                    <a:pt x="91" y="44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82" y="46"/>
                    <a:pt x="74" y="52"/>
                    <a:pt x="71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62" y="39"/>
                  </a:lnTo>
                  <a:close/>
                  <a:moveTo>
                    <a:pt x="62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69" y="65"/>
                    <a:pt x="69" y="68"/>
                    <a:pt x="69" y="70"/>
                  </a:cubicBezTo>
                  <a:cubicBezTo>
                    <a:pt x="69" y="75"/>
                    <a:pt x="70" y="79"/>
                    <a:pt x="73" y="83"/>
                  </a:cubicBezTo>
                  <a:cubicBezTo>
                    <a:pt x="62" y="83"/>
                    <a:pt x="62" y="83"/>
                    <a:pt x="62" y="83"/>
                  </a:cubicBezTo>
                  <a:lnTo>
                    <a:pt x="62" y="63"/>
                  </a:lnTo>
                  <a:close/>
                  <a:moveTo>
                    <a:pt x="62" y="86"/>
                  </a:moveTo>
                  <a:cubicBezTo>
                    <a:pt x="75" y="86"/>
                    <a:pt x="75" y="86"/>
                    <a:pt x="75" y="86"/>
                  </a:cubicBezTo>
                  <a:cubicBezTo>
                    <a:pt x="78" y="89"/>
                    <a:pt x="81" y="91"/>
                    <a:pt x="85" y="93"/>
                  </a:cubicBezTo>
                  <a:cubicBezTo>
                    <a:pt x="85" y="93"/>
                    <a:pt x="85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2" y="97"/>
                    <a:pt x="82" y="98"/>
                    <a:pt x="82" y="98"/>
                  </a:cubicBezTo>
                  <a:cubicBezTo>
                    <a:pt x="81" y="98"/>
                    <a:pt x="81" y="99"/>
                    <a:pt x="81" y="99"/>
                  </a:cubicBezTo>
                  <a:cubicBezTo>
                    <a:pt x="81" y="99"/>
                    <a:pt x="81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1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7" y="102"/>
                  </a:cubicBezTo>
                  <a:cubicBezTo>
                    <a:pt x="77" y="102"/>
                    <a:pt x="77" y="102"/>
                    <a:pt x="76" y="101"/>
                  </a:cubicBezTo>
                  <a:cubicBezTo>
                    <a:pt x="76" y="101"/>
                    <a:pt x="75" y="101"/>
                    <a:pt x="75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1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9" y="100"/>
                    <a:pt x="69" y="100"/>
                    <a:pt x="68" y="100"/>
                  </a:cubicBezTo>
                  <a:cubicBezTo>
                    <a:pt x="68" y="100"/>
                    <a:pt x="67" y="100"/>
                    <a:pt x="67" y="100"/>
                  </a:cubicBezTo>
                  <a:cubicBezTo>
                    <a:pt x="67" y="100"/>
                    <a:pt x="66" y="100"/>
                    <a:pt x="66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4" y="100"/>
                    <a:pt x="64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lnTo>
                    <a:pt x="62" y="86"/>
                  </a:lnTo>
                  <a:close/>
                  <a:moveTo>
                    <a:pt x="74" y="109"/>
                  </a:moveTo>
                  <a:cubicBezTo>
                    <a:pt x="74" y="109"/>
                    <a:pt x="74" y="110"/>
                    <a:pt x="74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2"/>
                    <a:pt x="73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1" y="113"/>
                  </a:cubicBezTo>
                  <a:cubicBezTo>
                    <a:pt x="71" y="114"/>
                    <a:pt x="70" y="115"/>
                    <a:pt x="69" y="116"/>
                  </a:cubicBezTo>
                  <a:cubicBezTo>
                    <a:pt x="67" y="116"/>
                    <a:pt x="64" y="116"/>
                    <a:pt x="62" y="116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3"/>
                    <a:pt x="66" y="103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9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2" y="104"/>
                    <a:pt x="73" y="104"/>
                  </a:cubicBezTo>
                  <a:cubicBezTo>
                    <a:pt x="73" y="104"/>
                    <a:pt x="74" y="104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6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9"/>
                    <a:pt x="75" y="109"/>
                  </a:cubicBezTo>
                  <a:cubicBezTo>
                    <a:pt x="75" y="109"/>
                    <a:pt x="75" y="109"/>
                    <a:pt x="74" y="109"/>
                  </a:cubicBezTo>
                  <a:close/>
                  <a:moveTo>
                    <a:pt x="75" y="115"/>
                  </a:moveTo>
                  <a:cubicBezTo>
                    <a:pt x="75" y="114"/>
                    <a:pt x="76" y="113"/>
                    <a:pt x="77" y="112"/>
                  </a:cubicBezTo>
                  <a:cubicBezTo>
                    <a:pt x="77" y="112"/>
                    <a:pt x="77" y="111"/>
                    <a:pt x="77" y="111"/>
                  </a:cubicBezTo>
                  <a:cubicBezTo>
                    <a:pt x="77" y="111"/>
                    <a:pt x="78" y="111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79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7"/>
                    <a:pt x="80" y="107"/>
                    <a:pt x="81" y="106"/>
                  </a:cubicBezTo>
                  <a:cubicBezTo>
                    <a:pt x="81" y="106"/>
                    <a:pt x="82" y="107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4" y="107"/>
                    <a:pt x="84" y="107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7" y="108"/>
                    <a:pt x="88" y="109"/>
                    <a:pt x="89" y="109"/>
                  </a:cubicBezTo>
                  <a:cubicBezTo>
                    <a:pt x="84" y="111"/>
                    <a:pt x="80" y="113"/>
                    <a:pt x="75" y="115"/>
                  </a:cubicBezTo>
                  <a:close/>
                  <a:moveTo>
                    <a:pt x="92" y="107"/>
                  </a:moveTo>
                  <a:cubicBezTo>
                    <a:pt x="91" y="106"/>
                    <a:pt x="91" y="106"/>
                    <a:pt x="9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105"/>
                    <a:pt x="88" y="105"/>
                    <a:pt x="87" y="105"/>
                  </a:cubicBezTo>
                  <a:cubicBezTo>
                    <a:pt x="87" y="105"/>
                    <a:pt x="87" y="104"/>
                    <a:pt x="86" y="104"/>
                  </a:cubicBezTo>
                  <a:cubicBezTo>
                    <a:pt x="86" y="104"/>
                    <a:pt x="85" y="104"/>
                    <a:pt x="84" y="104"/>
                  </a:cubicBezTo>
                  <a:cubicBezTo>
                    <a:pt x="84" y="104"/>
                    <a:pt x="84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2"/>
                    <a:pt x="83" y="102"/>
                  </a:cubicBezTo>
                  <a:cubicBezTo>
                    <a:pt x="84" y="102"/>
                    <a:pt x="84" y="101"/>
                    <a:pt x="84" y="100"/>
                  </a:cubicBezTo>
                  <a:cubicBezTo>
                    <a:pt x="84" y="100"/>
                    <a:pt x="85" y="100"/>
                    <a:pt x="85" y="100"/>
                  </a:cubicBezTo>
                  <a:cubicBezTo>
                    <a:pt x="85" y="99"/>
                    <a:pt x="85" y="99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7" y="96"/>
                    <a:pt x="87" y="9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90" y="94"/>
                    <a:pt x="91" y="94"/>
                    <a:pt x="93" y="94"/>
                  </a:cubicBezTo>
                  <a:cubicBezTo>
                    <a:pt x="98" y="94"/>
                    <a:pt x="103" y="93"/>
                    <a:pt x="106" y="90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3" y="97"/>
                    <a:pt x="98" y="103"/>
                    <a:pt x="92" y="107"/>
                  </a:cubicBezTo>
                  <a:close/>
                  <a:moveTo>
                    <a:pt x="110" y="82"/>
                  </a:moveTo>
                  <a:cubicBezTo>
                    <a:pt x="110" y="82"/>
                    <a:pt x="109" y="83"/>
                    <a:pt x="109" y="83"/>
                  </a:cubicBezTo>
                  <a:cubicBezTo>
                    <a:pt x="109" y="83"/>
                    <a:pt x="108" y="83"/>
                    <a:pt x="108" y="84"/>
                  </a:cubicBezTo>
                  <a:cubicBezTo>
                    <a:pt x="108" y="84"/>
                    <a:pt x="108" y="84"/>
                    <a:pt x="107" y="85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2" y="89"/>
                    <a:pt x="98" y="91"/>
                    <a:pt x="93" y="91"/>
                  </a:cubicBezTo>
                  <a:cubicBezTo>
                    <a:pt x="92" y="91"/>
                    <a:pt x="91" y="91"/>
                    <a:pt x="90" y="90"/>
                  </a:cubicBezTo>
                  <a:cubicBezTo>
                    <a:pt x="89" y="90"/>
                    <a:pt x="88" y="90"/>
                    <a:pt x="88" y="90"/>
                  </a:cubicBezTo>
                  <a:cubicBezTo>
                    <a:pt x="87" y="90"/>
                    <a:pt x="87" y="90"/>
                    <a:pt x="86" y="89"/>
                  </a:cubicBezTo>
                  <a:cubicBezTo>
                    <a:pt x="84" y="89"/>
                    <a:pt x="82" y="88"/>
                    <a:pt x="80" y="86"/>
                  </a:cubicBezTo>
                  <a:cubicBezTo>
                    <a:pt x="80" y="86"/>
                    <a:pt x="79" y="85"/>
                    <a:pt x="79" y="85"/>
                  </a:cubicBezTo>
                  <a:cubicBezTo>
                    <a:pt x="78" y="84"/>
                    <a:pt x="77" y="83"/>
                    <a:pt x="77" y="83"/>
                  </a:cubicBezTo>
                  <a:cubicBezTo>
                    <a:pt x="74" y="79"/>
                    <a:pt x="72" y="75"/>
                    <a:pt x="72" y="70"/>
                  </a:cubicBezTo>
                  <a:cubicBezTo>
                    <a:pt x="72" y="68"/>
                    <a:pt x="73" y="65"/>
                    <a:pt x="73" y="63"/>
                  </a:cubicBezTo>
                  <a:cubicBezTo>
                    <a:pt x="73" y="63"/>
                    <a:pt x="74" y="62"/>
                    <a:pt x="74" y="62"/>
                  </a:cubicBezTo>
                  <a:cubicBezTo>
                    <a:pt x="74" y="61"/>
                    <a:pt x="74" y="61"/>
                    <a:pt x="75" y="60"/>
                  </a:cubicBezTo>
                  <a:cubicBezTo>
                    <a:pt x="78" y="54"/>
                    <a:pt x="85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3" y="50"/>
                    <a:pt x="109" y="54"/>
                    <a:pt x="112" y="60"/>
                  </a:cubicBezTo>
                  <a:cubicBezTo>
                    <a:pt x="112" y="61"/>
                    <a:pt x="112" y="61"/>
                    <a:pt x="113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4" y="65"/>
                    <a:pt x="114" y="68"/>
                    <a:pt x="114" y="70"/>
                  </a:cubicBezTo>
                  <a:cubicBezTo>
                    <a:pt x="114" y="74"/>
                    <a:pt x="113" y="79"/>
                    <a:pt x="110" y="82"/>
                  </a:cubicBezTo>
                  <a:close/>
                  <a:moveTo>
                    <a:pt x="95" y="45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3"/>
                    <a:pt x="95" y="43"/>
                    <a:pt x="94" y="42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5" y="46"/>
                    <a:pt x="117" y="53"/>
                    <a:pt x="11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2" y="52"/>
                    <a:pt x="104" y="46"/>
                    <a:pt x="95" y="45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799138" y="1819276"/>
              <a:ext cx="114300" cy="114300"/>
            </a:xfrm>
            <a:custGeom>
              <a:avLst/>
              <a:gdLst>
                <a:gd name="T0" fmla="*/ 27 w 30"/>
                <a:gd name="T1" fmla="*/ 7 h 30"/>
                <a:gd name="T2" fmla="*/ 26 w 30"/>
                <a:gd name="T3" fmla="*/ 5 h 30"/>
                <a:gd name="T4" fmla="*/ 19 w 30"/>
                <a:gd name="T5" fmla="*/ 1 h 30"/>
                <a:gd name="T6" fmla="*/ 19 w 30"/>
                <a:gd name="T7" fmla="*/ 1 h 30"/>
                <a:gd name="T8" fmla="*/ 17 w 30"/>
                <a:gd name="T9" fmla="*/ 0 h 30"/>
                <a:gd name="T10" fmla="*/ 16 w 30"/>
                <a:gd name="T11" fmla="*/ 0 h 30"/>
                <a:gd name="T12" fmla="*/ 16 w 30"/>
                <a:gd name="T13" fmla="*/ 0 h 30"/>
                <a:gd name="T14" fmla="*/ 16 w 30"/>
                <a:gd name="T15" fmla="*/ 0 h 30"/>
                <a:gd name="T16" fmla="*/ 15 w 30"/>
                <a:gd name="T17" fmla="*/ 0 h 30"/>
                <a:gd name="T18" fmla="*/ 4 w 30"/>
                <a:gd name="T19" fmla="*/ 5 h 30"/>
                <a:gd name="T20" fmla="*/ 3 w 30"/>
                <a:gd name="T21" fmla="*/ 7 h 30"/>
                <a:gd name="T22" fmla="*/ 2 w 30"/>
                <a:gd name="T23" fmla="*/ 8 h 30"/>
                <a:gd name="T24" fmla="*/ 0 w 30"/>
                <a:gd name="T25" fmla="*/ 15 h 30"/>
                <a:gd name="T26" fmla="*/ 8 w 30"/>
                <a:gd name="T27" fmla="*/ 28 h 30"/>
                <a:gd name="T28" fmla="*/ 11 w 30"/>
                <a:gd name="T29" fmla="*/ 29 h 30"/>
                <a:gd name="T30" fmla="*/ 12 w 30"/>
                <a:gd name="T31" fmla="*/ 30 h 30"/>
                <a:gd name="T32" fmla="*/ 14 w 30"/>
                <a:gd name="T33" fmla="*/ 30 h 30"/>
                <a:gd name="T34" fmla="*/ 14 w 30"/>
                <a:gd name="T35" fmla="*/ 30 h 30"/>
                <a:gd name="T36" fmla="*/ 15 w 30"/>
                <a:gd name="T37" fmla="*/ 30 h 30"/>
                <a:gd name="T38" fmla="*/ 15 w 30"/>
                <a:gd name="T39" fmla="*/ 30 h 30"/>
                <a:gd name="T40" fmla="*/ 15 w 30"/>
                <a:gd name="T41" fmla="*/ 30 h 30"/>
                <a:gd name="T42" fmla="*/ 22 w 30"/>
                <a:gd name="T43" fmla="*/ 28 h 30"/>
                <a:gd name="T44" fmla="*/ 30 w 30"/>
                <a:gd name="T45" fmla="*/ 15 h 30"/>
                <a:gd name="T46" fmla="*/ 28 w 30"/>
                <a:gd name="T47" fmla="*/ 8 h 30"/>
                <a:gd name="T48" fmla="*/ 27 w 30"/>
                <a:gd name="T4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0">
                  <a:moveTo>
                    <a:pt x="27" y="7"/>
                  </a:moveTo>
                  <a:cubicBezTo>
                    <a:pt x="27" y="6"/>
                    <a:pt x="26" y="6"/>
                    <a:pt x="26" y="5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9" y="28"/>
                    <a:pt x="10" y="29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0" y="29"/>
                    <a:pt x="22" y="28"/>
                  </a:cubicBezTo>
                  <a:cubicBezTo>
                    <a:pt x="27" y="25"/>
                    <a:pt x="30" y="20"/>
                    <a:pt x="30" y="15"/>
                  </a:cubicBezTo>
                  <a:cubicBezTo>
                    <a:pt x="30" y="13"/>
                    <a:pt x="29" y="10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81807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>
            <a:off x="8380851" y="3778926"/>
            <a:ext cx="27007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040880" y="3723724"/>
            <a:ext cx="27007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6"/>
          <p:cNvSpPr txBox="1"/>
          <p:nvPr/>
        </p:nvSpPr>
        <p:spPr>
          <a:xfrm>
            <a:off x="2818866" y="1529945"/>
            <a:ext cx="1313171" cy="769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 smtClean="0"/>
              <a:t>工资</a:t>
            </a:r>
            <a:endParaRPr lang="zh-CN" altLang="en-US" sz="4400" dirty="0"/>
          </a:p>
        </p:txBody>
      </p:sp>
      <p:sp>
        <p:nvSpPr>
          <p:cNvPr id="62" name="TextBox 76"/>
          <p:cNvSpPr txBox="1"/>
          <p:nvPr/>
        </p:nvSpPr>
        <p:spPr>
          <a:xfrm>
            <a:off x="1907603" y="3060266"/>
            <a:ext cx="595027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放假</a:t>
            </a:r>
            <a:endParaRPr lang="zh-CN" altLang="en-US" dirty="0"/>
          </a:p>
        </p:txBody>
      </p:sp>
      <p:sp>
        <p:nvSpPr>
          <p:cNvPr id="65" name="TextBox 76"/>
          <p:cNvSpPr txBox="1"/>
          <p:nvPr/>
        </p:nvSpPr>
        <p:spPr>
          <a:xfrm>
            <a:off x="7308808" y="5361801"/>
            <a:ext cx="1415765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4800" dirty="0" smtClean="0"/>
              <a:t>身体</a:t>
            </a:r>
            <a:endParaRPr lang="zh-CN" altLang="en-US" sz="4800" dirty="0"/>
          </a:p>
        </p:txBody>
      </p:sp>
      <p:sp>
        <p:nvSpPr>
          <p:cNvPr id="67" name="TextBox 76"/>
          <p:cNvSpPr txBox="1"/>
          <p:nvPr/>
        </p:nvSpPr>
        <p:spPr>
          <a:xfrm>
            <a:off x="8466883" y="4247025"/>
            <a:ext cx="83475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2000" dirty="0" smtClean="0"/>
              <a:t>退休</a:t>
            </a:r>
            <a:endParaRPr lang="zh-CN" alt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972270" y="1449310"/>
            <a:ext cx="4153305" cy="3993255"/>
            <a:chOff x="4481058" y="1979831"/>
            <a:chExt cx="3229884" cy="3230843"/>
          </a:xfrm>
        </p:grpSpPr>
        <p:sp>
          <p:nvSpPr>
            <p:cNvPr id="5" name="任意多边形 77"/>
            <p:cNvSpPr/>
            <p:nvPr/>
          </p:nvSpPr>
          <p:spPr>
            <a:xfrm>
              <a:off x="5328004" y="2844441"/>
              <a:ext cx="1664366" cy="1497929"/>
            </a:xfrm>
            <a:custGeom>
              <a:avLst/>
              <a:gdLst>
                <a:gd name="T0" fmla="*/ 116 w 257"/>
                <a:gd name="T1" fmla="*/ 232 h 232"/>
                <a:gd name="T2" fmla="*/ 124 w 257"/>
                <a:gd name="T3" fmla="*/ 224 h 232"/>
                <a:gd name="T4" fmla="*/ 116 w 257"/>
                <a:gd name="T5" fmla="*/ 216 h 232"/>
                <a:gd name="T6" fmla="*/ 16 w 257"/>
                <a:gd name="T7" fmla="*/ 116 h 232"/>
                <a:gd name="T8" fmla="*/ 116 w 257"/>
                <a:gd name="T9" fmla="*/ 16 h 232"/>
                <a:gd name="T10" fmla="*/ 216 w 257"/>
                <a:gd name="T11" fmla="*/ 116 h 232"/>
                <a:gd name="T12" fmla="*/ 212 w 257"/>
                <a:gd name="T13" fmla="*/ 150 h 232"/>
                <a:gd name="T14" fmla="*/ 204 w 257"/>
                <a:gd name="T15" fmla="*/ 132 h 232"/>
                <a:gd name="T16" fmla="*/ 194 w 257"/>
                <a:gd name="T17" fmla="*/ 127 h 232"/>
                <a:gd name="T18" fmla="*/ 189 w 257"/>
                <a:gd name="T19" fmla="*/ 138 h 232"/>
                <a:gd name="T20" fmla="*/ 204 w 257"/>
                <a:gd name="T21" fmla="*/ 174 h 232"/>
                <a:gd name="T22" fmla="*/ 204 w 257"/>
                <a:gd name="T23" fmla="*/ 175 h 232"/>
                <a:gd name="T24" fmla="*/ 204 w 257"/>
                <a:gd name="T25" fmla="*/ 175 h 232"/>
                <a:gd name="T26" fmla="*/ 205 w 257"/>
                <a:gd name="T27" fmla="*/ 176 h 232"/>
                <a:gd name="T28" fmla="*/ 205 w 257"/>
                <a:gd name="T29" fmla="*/ 176 h 232"/>
                <a:gd name="T30" fmla="*/ 206 w 257"/>
                <a:gd name="T31" fmla="*/ 177 h 232"/>
                <a:gd name="T32" fmla="*/ 207 w 257"/>
                <a:gd name="T33" fmla="*/ 178 h 232"/>
                <a:gd name="T34" fmla="*/ 208 w 257"/>
                <a:gd name="T35" fmla="*/ 178 h 232"/>
                <a:gd name="T36" fmla="*/ 209 w 257"/>
                <a:gd name="T37" fmla="*/ 179 h 232"/>
                <a:gd name="T38" fmla="*/ 210 w 257"/>
                <a:gd name="T39" fmla="*/ 179 h 232"/>
                <a:gd name="T40" fmla="*/ 210 w 257"/>
                <a:gd name="T41" fmla="*/ 179 h 232"/>
                <a:gd name="T42" fmla="*/ 211 w 257"/>
                <a:gd name="T43" fmla="*/ 179 h 232"/>
                <a:gd name="T44" fmla="*/ 211 w 257"/>
                <a:gd name="T45" fmla="*/ 179 h 232"/>
                <a:gd name="T46" fmla="*/ 212 w 257"/>
                <a:gd name="T47" fmla="*/ 179 h 232"/>
                <a:gd name="T48" fmla="*/ 213 w 257"/>
                <a:gd name="T49" fmla="*/ 179 h 232"/>
                <a:gd name="T50" fmla="*/ 214 w 257"/>
                <a:gd name="T51" fmla="*/ 179 h 232"/>
                <a:gd name="T52" fmla="*/ 215 w 257"/>
                <a:gd name="T53" fmla="*/ 178 h 232"/>
                <a:gd name="T54" fmla="*/ 215 w 257"/>
                <a:gd name="T55" fmla="*/ 178 h 232"/>
                <a:gd name="T56" fmla="*/ 252 w 257"/>
                <a:gd name="T57" fmla="*/ 157 h 232"/>
                <a:gd name="T58" fmla="*/ 255 w 257"/>
                <a:gd name="T59" fmla="*/ 146 h 232"/>
                <a:gd name="T60" fmla="*/ 244 w 257"/>
                <a:gd name="T61" fmla="*/ 143 h 232"/>
                <a:gd name="T62" fmla="*/ 228 w 257"/>
                <a:gd name="T63" fmla="*/ 152 h 232"/>
                <a:gd name="T64" fmla="*/ 232 w 257"/>
                <a:gd name="T65" fmla="*/ 116 h 232"/>
                <a:gd name="T66" fmla="*/ 116 w 257"/>
                <a:gd name="T67" fmla="*/ 0 h 232"/>
                <a:gd name="T68" fmla="*/ 0 w 257"/>
                <a:gd name="T69" fmla="*/ 116 h 232"/>
                <a:gd name="T70" fmla="*/ 116 w 257"/>
                <a:gd name="T7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2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48366" y="3265240"/>
              <a:ext cx="858077" cy="63663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打工人</a:t>
              </a:r>
              <a:r>
                <a:rPr lang="en-US" altLang="zh-CN" sz="32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481058" y="1979831"/>
              <a:ext cx="1900135" cy="1596415"/>
              <a:chOff x="4481058" y="1979831"/>
              <a:chExt cx="1900135" cy="1596415"/>
            </a:xfrm>
          </p:grpSpPr>
          <p:sp>
            <p:nvSpPr>
              <p:cNvPr id="6" name="任意多边形 2"/>
              <p:cNvSpPr/>
              <p:nvPr/>
            </p:nvSpPr>
            <p:spPr>
              <a:xfrm rot="10800000">
                <a:off x="4481058" y="1979831"/>
                <a:ext cx="1900135" cy="1596415"/>
              </a:xfrm>
              <a:custGeom>
                <a:avLst/>
                <a:gdLst>
                  <a:gd name="connsiteX0" fmla="*/ 370825 w 2466521"/>
                  <a:gd name="connsiteY0" fmla="*/ 2072270 h 2072270"/>
                  <a:gd name="connsiteX1" fmla="*/ 303147 w 2466521"/>
                  <a:gd name="connsiteY1" fmla="*/ 2068853 h 2072270"/>
                  <a:gd name="connsiteX2" fmla="*/ 284239 w 2466521"/>
                  <a:gd name="connsiteY2" fmla="*/ 2066281 h 2072270"/>
                  <a:gd name="connsiteX3" fmla="*/ 47099 w 2466521"/>
                  <a:gd name="connsiteY3" fmla="*/ 1877727 h 2072270"/>
                  <a:gd name="connsiteX4" fmla="*/ 62381 w 2466521"/>
                  <a:gd name="connsiteY4" fmla="*/ 1481505 h 2072270"/>
                  <a:gd name="connsiteX5" fmla="*/ 215929 w 2466521"/>
                  <a:gd name="connsiteY5" fmla="*/ 1344762 h 2072270"/>
                  <a:gd name="connsiteX6" fmla="*/ 307716 w 2466521"/>
                  <a:gd name="connsiteY6" fmla="*/ 1313682 h 2072270"/>
                  <a:gd name="connsiteX7" fmla="*/ 370825 w 2466521"/>
                  <a:gd name="connsiteY7" fmla="*/ 1316868 h 2072270"/>
                  <a:gd name="connsiteX8" fmla="*/ 1705439 w 2466521"/>
                  <a:gd name="connsiteY8" fmla="*/ 112493 h 2072270"/>
                  <a:gd name="connsiteX9" fmla="*/ 1709142 w 2466521"/>
                  <a:gd name="connsiteY9" fmla="*/ 39163 h 2072270"/>
                  <a:gd name="connsiteX10" fmla="*/ 1718451 w 2466521"/>
                  <a:gd name="connsiteY10" fmla="*/ 53001 h 2072270"/>
                  <a:gd name="connsiteX11" fmla="*/ 1815545 w 2466521"/>
                  <a:gd name="connsiteY11" fmla="*/ 136486 h 2072270"/>
                  <a:gd name="connsiteX12" fmla="*/ 2300446 w 2466521"/>
                  <a:gd name="connsiteY12" fmla="*/ 155189 h 2072270"/>
                  <a:gd name="connsiteX13" fmla="*/ 2403682 w 2466521"/>
                  <a:gd name="connsiteY13" fmla="*/ 79431 h 2072270"/>
                  <a:gd name="connsiteX14" fmla="*/ 2466521 w 2466521"/>
                  <a:gd name="connsiteY14" fmla="*/ 0 h 2072270"/>
                  <a:gd name="connsiteX15" fmla="*/ 2456941 w 2466521"/>
                  <a:gd name="connsiteY15" fmla="*/ 189728 h 2072270"/>
                  <a:gd name="connsiteX16" fmla="*/ 370825 w 2466521"/>
                  <a:gd name="connsiteY16" fmla="*/ 2072270 h 207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6521" h="2072270">
                    <a:moveTo>
                      <a:pt x="370825" y="2072270"/>
                    </a:moveTo>
                    <a:lnTo>
                      <a:pt x="303147" y="2068853"/>
                    </a:lnTo>
                    <a:lnTo>
                      <a:pt x="284239" y="2066281"/>
                    </a:lnTo>
                    <a:cubicBezTo>
                      <a:pt x="184305" y="2038557"/>
                      <a:pt x="98017" y="1971400"/>
                      <a:pt x="47099" y="1877727"/>
                    </a:cubicBezTo>
                    <a:cubicBezTo>
                      <a:pt x="-20793" y="1752830"/>
                      <a:pt x="-14929" y="1600802"/>
                      <a:pt x="62381" y="1481505"/>
                    </a:cubicBezTo>
                    <a:cubicBezTo>
                      <a:pt x="101036" y="1421857"/>
                      <a:pt x="154456" y="1375169"/>
                      <a:pt x="215929" y="1344762"/>
                    </a:cubicBezTo>
                    <a:lnTo>
                      <a:pt x="307716" y="1313682"/>
                    </a:lnTo>
                    <a:lnTo>
                      <a:pt x="370825" y="1316868"/>
                    </a:lnTo>
                    <a:cubicBezTo>
                      <a:pt x="1065430" y="1316868"/>
                      <a:pt x="1636739" y="788972"/>
                      <a:pt x="1705439" y="112493"/>
                    </a:cubicBezTo>
                    <a:lnTo>
                      <a:pt x="1709142" y="39163"/>
                    </a:lnTo>
                    <a:lnTo>
                      <a:pt x="1718451" y="53001"/>
                    </a:lnTo>
                    <a:cubicBezTo>
                      <a:pt x="1746512" y="84662"/>
                      <a:pt x="1779046" y="112833"/>
                      <a:pt x="1815545" y="136486"/>
                    </a:cubicBezTo>
                    <a:cubicBezTo>
                      <a:pt x="1961542" y="231099"/>
                      <a:pt x="2147595" y="238275"/>
                      <a:pt x="2300446" y="155189"/>
                    </a:cubicBezTo>
                    <a:cubicBezTo>
                      <a:pt x="2338659" y="134418"/>
                      <a:pt x="2373266" y="108837"/>
                      <a:pt x="2403682" y="79431"/>
                    </a:cubicBezTo>
                    <a:lnTo>
                      <a:pt x="2466521" y="0"/>
                    </a:lnTo>
                    <a:lnTo>
                      <a:pt x="2456941" y="189728"/>
                    </a:lnTo>
                    <a:cubicBezTo>
                      <a:pt x="2349556" y="1247124"/>
                      <a:pt x="1456552" y="2072270"/>
                      <a:pt x="370825" y="2072270"/>
                    </a:cubicBez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31739" y="2105600"/>
                <a:ext cx="360462" cy="337454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6276627" y="1996989"/>
              <a:ext cx="1434315" cy="1849054"/>
              <a:chOff x="6276627" y="1996989"/>
              <a:chExt cx="1434315" cy="1849054"/>
            </a:xfrm>
          </p:grpSpPr>
          <p:sp>
            <p:nvSpPr>
              <p:cNvPr id="7" name="任意多边形 3"/>
              <p:cNvSpPr/>
              <p:nvPr/>
            </p:nvSpPr>
            <p:spPr>
              <a:xfrm rot="10800000">
                <a:off x="6276627" y="1996989"/>
                <a:ext cx="1434315" cy="1849054"/>
              </a:xfrm>
              <a:custGeom>
                <a:avLst/>
                <a:gdLst>
                  <a:gd name="connsiteX0" fmla="*/ 1807547 w 1861852"/>
                  <a:gd name="connsiteY0" fmla="*/ 2400216 h 2400216"/>
                  <a:gd name="connsiteX1" fmla="*/ 1674335 w 1861852"/>
                  <a:gd name="connsiteY1" fmla="*/ 2379885 h 2400216"/>
                  <a:gd name="connsiteX2" fmla="*/ 0 w 1861852"/>
                  <a:gd name="connsiteY2" fmla="*/ 325545 h 2400216"/>
                  <a:gd name="connsiteX3" fmla="*/ 1464 w 1861852"/>
                  <a:gd name="connsiteY3" fmla="*/ 296556 h 2400216"/>
                  <a:gd name="connsiteX4" fmla="*/ 3139 w 1861852"/>
                  <a:gd name="connsiteY4" fmla="*/ 284239 h 2400216"/>
                  <a:gd name="connsiteX5" fmla="*/ 191693 w 1861852"/>
                  <a:gd name="connsiteY5" fmla="*/ 47099 h 2400216"/>
                  <a:gd name="connsiteX6" fmla="*/ 587915 w 1861852"/>
                  <a:gd name="connsiteY6" fmla="*/ 62381 h 2400216"/>
                  <a:gd name="connsiteX7" fmla="*/ 724658 w 1861852"/>
                  <a:gd name="connsiteY7" fmla="*/ 215929 h 2400216"/>
                  <a:gd name="connsiteX8" fmla="*/ 756229 w 1861852"/>
                  <a:gd name="connsiteY8" fmla="*/ 309165 h 2400216"/>
                  <a:gd name="connsiteX9" fmla="*/ 755402 w 1861852"/>
                  <a:gd name="connsiteY9" fmla="*/ 325545 h 2400216"/>
                  <a:gd name="connsiteX10" fmla="*/ 1826575 w 1861852"/>
                  <a:gd name="connsiteY10" fmla="*/ 1639830 h 2400216"/>
                  <a:gd name="connsiteX11" fmla="*/ 1861852 w 1861852"/>
                  <a:gd name="connsiteY11" fmla="*/ 1645214 h 2400216"/>
                  <a:gd name="connsiteX12" fmla="*/ 1799125 w 1861852"/>
                  <a:gd name="connsiteY12" fmla="*/ 1687413 h 2400216"/>
                  <a:gd name="connsiteX13" fmla="*/ 1715640 w 1861852"/>
                  <a:gd name="connsiteY13" fmla="*/ 1784507 h 2400216"/>
                  <a:gd name="connsiteX14" fmla="*/ 1696937 w 1861852"/>
                  <a:gd name="connsiteY14" fmla="*/ 2269408 h 2400216"/>
                  <a:gd name="connsiteX15" fmla="*/ 1772695 w 1861852"/>
                  <a:gd name="connsiteY15" fmla="*/ 2372644 h 2400216"/>
                  <a:gd name="connsiteX16" fmla="*/ 1807547 w 1861852"/>
                  <a:gd name="connsiteY16" fmla="*/ 2400216 h 2400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61852" h="2400216">
                    <a:moveTo>
                      <a:pt x="1807547" y="2400216"/>
                    </a:moveTo>
                    <a:lnTo>
                      <a:pt x="1674335" y="2379885"/>
                    </a:lnTo>
                    <a:cubicBezTo>
                      <a:pt x="718794" y="2184353"/>
                      <a:pt x="0" y="1338891"/>
                      <a:pt x="0" y="325545"/>
                    </a:cubicBezTo>
                    <a:lnTo>
                      <a:pt x="1464" y="296556"/>
                    </a:lnTo>
                    <a:lnTo>
                      <a:pt x="3139" y="284239"/>
                    </a:lnTo>
                    <a:cubicBezTo>
                      <a:pt x="30863" y="184305"/>
                      <a:pt x="98020" y="98017"/>
                      <a:pt x="191693" y="47099"/>
                    </a:cubicBezTo>
                    <a:cubicBezTo>
                      <a:pt x="316590" y="-20793"/>
                      <a:pt x="468618" y="-14929"/>
                      <a:pt x="587915" y="62381"/>
                    </a:cubicBezTo>
                    <a:cubicBezTo>
                      <a:pt x="647564" y="101036"/>
                      <a:pt x="694251" y="154456"/>
                      <a:pt x="724658" y="215929"/>
                    </a:cubicBezTo>
                    <a:lnTo>
                      <a:pt x="756229" y="309165"/>
                    </a:lnTo>
                    <a:lnTo>
                      <a:pt x="755402" y="325545"/>
                    </a:lnTo>
                    <a:cubicBezTo>
                      <a:pt x="755402" y="973843"/>
                      <a:pt x="1215258" y="1514736"/>
                      <a:pt x="1826575" y="1639830"/>
                    </a:cubicBezTo>
                    <a:lnTo>
                      <a:pt x="1861852" y="1645214"/>
                    </a:lnTo>
                    <a:lnTo>
                      <a:pt x="1799125" y="1687413"/>
                    </a:lnTo>
                    <a:cubicBezTo>
                      <a:pt x="1767464" y="1715474"/>
                      <a:pt x="1739293" y="1748008"/>
                      <a:pt x="1715640" y="1784507"/>
                    </a:cubicBezTo>
                    <a:cubicBezTo>
                      <a:pt x="1621027" y="1930504"/>
                      <a:pt x="1613851" y="2116557"/>
                      <a:pt x="1696937" y="2269408"/>
                    </a:cubicBezTo>
                    <a:cubicBezTo>
                      <a:pt x="1717709" y="2307621"/>
                      <a:pt x="1743290" y="2342228"/>
                      <a:pt x="1772695" y="2372644"/>
                    </a:cubicBezTo>
                    <a:lnTo>
                      <a:pt x="1807547" y="24002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35435" y="3341060"/>
                <a:ext cx="347708" cy="355267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5796682" y="3745267"/>
              <a:ext cx="1903175" cy="1465407"/>
              <a:chOff x="5796682" y="3745267"/>
              <a:chExt cx="1903175" cy="1465407"/>
            </a:xfrm>
          </p:grpSpPr>
          <p:sp>
            <p:nvSpPr>
              <p:cNvPr id="9" name="任意多边形 5"/>
              <p:cNvSpPr/>
              <p:nvPr/>
            </p:nvSpPr>
            <p:spPr>
              <a:xfrm rot="10800000">
                <a:off x="5796682" y="3745267"/>
                <a:ext cx="1903175" cy="1465407"/>
              </a:xfrm>
              <a:custGeom>
                <a:avLst/>
                <a:gdLst>
                  <a:gd name="connsiteX0" fmla="*/ 756723 w 2470467"/>
                  <a:gd name="connsiteY0" fmla="*/ 1902212 h 1902212"/>
                  <a:gd name="connsiteX1" fmla="*/ 717833 w 2470467"/>
                  <a:gd name="connsiteY1" fmla="*/ 1844405 h 1902212"/>
                  <a:gd name="connsiteX2" fmla="*/ 620739 w 2470467"/>
                  <a:gd name="connsiteY2" fmla="*/ 1760920 h 1902212"/>
                  <a:gd name="connsiteX3" fmla="*/ 135838 w 2470467"/>
                  <a:gd name="connsiteY3" fmla="*/ 1742217 h 1902212"/>
                  <a:gd name="connsiteX4" fmla="*/ 32602 w 2470467"/>
                  <a:gd name="connsiteY4" fmla="*/ 1817975 h 1902212"/>
                  <a:gd name="connsiteX5" fmla="*/ 0 w 2470467"/>
                  <a:gd name="connsiteY5" fmla="*/ 1859186 h 1902212"/>
                  <a:gd name="connsiteX6" fmla="*/ 28211 w 2470467"/>
                  <a:gd name="connsiteY6" fmla="*/ 1674335 h 1902212"/>
                  <a:gd name="connsiteX7" fmla="*/ 2082551 w 2470467"/>
                  <a:gd name="connsiteY7" fmla="*/ 0 h 1902212"/>
                  <a:gd name="connsiteX8" fmla="*/ 2195875 w 2470467"/>
                  <a:gd name="connsiteY8" fmla="*/ 5722 h 1902212"/>
                  <a:gd name="connsiteX9" fmla="*/ 2280810 w 2470467"/>
                  <a:gd name="connsiteY9" fmla="*/ 41993 h 1902212"/>
                  <a:gd name="connsiteX10" fmla="*/ 2423369 w 2470467"/>
                  <a:gd name="connsiteY10" fmla="*/ 190157 h 1902212"/>
                  <a:gd name="connsiteX11" fmla="*/ 2408087 w 2470467"/>
                  <a:gd name="connsiteY11" fmla="*/ 586379 h 1902212"/>
                  <a:gd name="connsiteX12" fmla="*/ 2157128 w 2470467"/>
                  <a:gd name="connsiteY12" fmla="*/ 756107 h 1902212"/>
                  <a:gd name="connsiteX13" fmla="*/ 2128954 w 2470467"/>
                  <a:gd name="connsiteY13" fmla="*/ 757745 h 1902212"/>
                  <a:gd name="connsiteX14" fmla="*/ 2082551 w 2470467"/>
                  <a:gd name="connsiteY14" fmla="*/ 755402 h 1902212"/>
                  <a:gd name="connsiteX15" fmla="*/ 768266 w 2470467"/>
                  <a:gd name="connsiteY15" fmla="*/ 1826575 h 1902212"/>
                  <a:gd name="connsiteX16" fmla="*/ 756723 w 2470467"/>
                  <a:gd name="connsiteY16" fmla="*/ 1902212 h 190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70467" h="1902212">
                    <a:moveTo>
                      <a:pt x="756723" y="1902212"/>
                    </a:moveTo>
                    <a:lnTo>
                      <a:pt x="717833" y="1844405"/>
                    </a:lnTo>
                    <a:cubicBezTo>
                      <a:pt x="689772" y="1812744"/>
                      <a:pt x="657238" y="1784573"/>
                      <a:pt x="620739" y="1760920"/>
                    </a:cubicBezTo>
                    <a:cubicBezTo>
                      <a:pt x="474742" y="1666307"/>
                      <a:pt x="288689" y="1659131"/>
                      <a:pt x="135838" y="1742217"/>
                    </a:cubicBezTo>
                    <a:cubicBezTo>
                      <a:pt x="97625" y="1762989"/>
                      <a:pt x="63018" y="1788570"/>
                      <a:pt x="32602" y="1817975"/>
                    </a:cubicBezTo>
                    <a:lnTo>
                      <a:pt x="0" y="1859186"/>
                    </a:lnTo>
                    <a:lnTo>
                      <a:pt x="28211" y="1674335"/>
                    </a:lnTo>
                    <a:cubicBezTo>
                      <a:pt x="223744" y="718794"/>
                      <a:pt x="1069206" y="0"/>
                      <a:pt x="2082551" y="0"/>
                    </a:cubicBezTo>
                    <a:lnTo>
                      <a:pt x="2195875" y="5722"/>
                    </a:lnTo>
                    <a:lnTo>
                      <a:pt x="2280810" y="41993"/>
                    </a:lnTo>
                    <a:cubicBezTo>
                      <a:pt x="2339758" y="77045"/>
                      <a:pt x="2389424" y="127708"/>
                      <a:pt x="2423369" y="190157"/>
                    </a:cubicBezTo>
                    <a:cubicBezTo>
                      <a:pt x="2491261" y="315054"/>
                      <a:pt x="2485397" y="467082"/>
                      <a:pt x="2408087" y="586379"/>
                    </a:cubicBezTo>
                    <a:cubicBezTo>
                      <a:pt x="2350105" y="675852"/>
                      <a:pt x="2258900" y="736163"/>
                      <a:pt x="2157128" y="756107"/>
                    </a:cubicBezTo>
                    <a:lnTo>
                      <a:pt x="2128954" y="757745"/>
                    </a:lnTo>
                    <a:lnTo>
                      <a:pt x="2082551" y="755402"/>
                    </a:lnTo>
                    <a:cubicBezTo>
                      <a:pt x="1434253" y="755402"/>
                      <a:pt x="893360" y="1215258"/>
                      <a:pt x="768266" y="1826575"/>
                    </a:cubicBezTo>
                    <a:lnTo>
                      <a:pt x="756723" y="1902212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92479" y="4745267"/>
                <a:ext cx="315898" cy="331692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4488107" y="3479174"/>
              <a:ext cx="1419669" cy="1711046"/>
              <a:chOff x="4488107" y="3479174"/>
              <a:chExt cx="1419669" cy="1711046"/>
            </a:xfrm>
          </p:grpSpPr>
          <p:sp>
            <p:nvSpPr>
              <p:cNvPr id="8" name="任意多边形 4"/>
              <p:cNvSpPr/>
              <p:nvPr/>
            </p:nvSpPr>
            <p:spPr>
              <a:xfrm rot="10800000">
                <a:off x="4488107" y="3479174"/>
                <a:ext cx="1419669" cy="1711046"/>
              </a:xfrm>
              <a:custGeom>
                <a:avLst/>
                <a:gdLst>
                  <a:gd name="connsiteX0" fmla="*/ 1444238 w 1842839"/>
                  <a:gd name="connsiteY0" fmla="*/ 2220782 h 2221070"/>
                  <a:gd name="connsiteX1" fmla="*/ 1248227 w 1842839"/>
                  <a:gd name="connsiteY1" fmla="*/ 2158690 h 2221070"/>
                  <a:gd name="connsiteX2" fmla="*/ 1111484 w 1842839"/>
                  <a:gd name="connsiteY2" fmla="*/ 2005141 h 2221070"/>
                  <a:gd name="connsiteX3" fmla="*/ 1091568 w 1842839"/>
                  <a:gd name="connsiteY3" fmla="*/ 1946324 h 2221070"/>
                  <a:gd name="connsiteX4" fmla="*/ 1090906 w 1842839"/>
                  <a:gd name="connsiteY4" fmla="*/ 1933225 h 2221070"/>
                  <a:gd name="connsiteX5" fmla="*/ 1073259 w 1842839"/>
                  <a:gd name="connsiteY5" fmla="*/ 1817593 h 2221070"/>
                  <a:gd name="connsiteX6" fmla="*/ 1072426 w 1842839"/>
                  <a:gd name="connsiteY6" fmla="*/ 1803275 h 2221070"/>
                  <a:gd name="connsiteX7" fmla="*/ 1071057 w 1842839"/>
                  <a:gd name="connsiteY7" fmla="*/ 1803169 h 2221070"/>
                  <a:gd name="connsiteX8" fmla="*/ 1070577 w 1842839"/>
                  <a:gd name="connsiteY8" fmla="*/ 1800023 h 2221070"/>
                  <a:gd name="connsiteX9" fmla="*/ 26659 w 1842839"/>
                  <a:gd name="connsiteY9" fmla="*/ 756105 h 2221070"/>
                  <a:gd name="connsiteX10" fmla="*/ 0 w 1842839"/>
                  <a:gd name="connsiteY10" fmla="*/ 752036 h 2221070"/>
                  <a:gd name="connsiteX11" fmla="*/ 71201 w 1842839"/>
                  <a:gd name="connsiteY11" fmla="*/ 704136 h 2221070"/>
                  <a:gd name="connsiteX12" fmla="*/ 154686 w 1842839"/>
                  <a:gd name="connsiteY12" fmla="*/ 607042 h 2221070"/>
                  <a:gd name="connsiteX13" fmla="*/ 173389 w 1842839"/>
                  <a:gd name="connsiteY13" fmla="*/ 122141 h 2221070"/>
                  <a:gd name="connsiteX14" fmla="*/ 97631 w 1842839"/>
                  <a:gd name="connsiteY14" fmla="*/ 18905 h 2221070"/>
                  <a:gd name="connsiteX15" fmla="*/ 73735 w 1842839"/>
                  <a:gd name="connsiteY15" fmla="*/ 0 h 2221070"/>
                  <a:gd name="connsiteX16" fmla="*/ 178899 w 1842839"/>
                  <a:gd name="connsiteY16" fmla="*/ 16050 h 2221070"/>
                  <a:gd name="connsiteX17" fmla="*/ 1842408 w 1842839"/>
                  <a:gd name="connsiteY17" fmla="*/ 1855990 h 2221070"/>
                  <a:gd name="connsiteX18" fmla="*/ 1842839 w 1842839"/>
                  <a:gd name="connsiteY18" fmla="*/ 1864516 h 2221070"/>
                  <a:gd name="connsiteX19" fmla="*/ 1833003 w 1842839"/>
                  <a:gd name="connsiteY19" fmla="*/ 1936832 h 2221070"/>
                  <a:gd name="connsiteX20" fmla="*/ 1644449 w 1842839"/>
                  <a:gd name="connsiteY20" fmla="*/ 2173972 h 2221070"/>
                  <a:gd name="connsiteX21" fmla="*/ 1444238 w 1842839"/>
                  <a:gd name="connsiteY21" fmla="*/ 2220782 h 222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42839" h="2221070">
                    <a:moveTo>
                      <a:pt x="1444238" y="2220782"/>
                    </a:moveTo>
                    <a:cubicBezTo>
                      <a:pt x="1375707" y="2218139"/>
                      <a:pt x="1307876" y="2197345"/>
                      <a:pt x="1248227" y="2158690"/>
                    </a:cubicBezTo>
                    <a:cubicBezTo>
                      <a:pt x="1188579" y="2120035"/>
                      <a:pt x="1141891" y="2066615"/>
                      <a:pt x="1111484" y="2005141"/>
                    </a:cubicBezTo>
                    <a:lnTo>
                      <a:pt x="1091568" y="1946324"/>
                    </a:lnTo>
                    <a:lnTo>
                      <a:pt x="1090906" y="1933225"/>
                    </a:lnTo>
                    <a:lnTo>
                      <a:pt x="1073259" y="1817593"/>
                    </a:lnTo>
                    <a:lnTo>
                      <a:pt x="1072426" y="1803275"/>
                    </a:lnTo>
                    <a:lnTo>
                      <a:pt x="1071057" y="1803169"/>
                    </a:lnTo>
                    <a:lnTo>
                      <a:pt x="1070577" y="1800023"/>
                    </a:lnTo>
                    <a:cubicBezTo>
                      <a:pt x="963354" y="1276037"/>
                      <a:pt x="550645" y="863328"/>
                      <a:pt x="26659" y="756105"/>
                    </a:cubicBezTo>
                    <a:lnTo>
                      <a:pt x="0" y="752036"/>
                    </a:lnTo>
                    <a:lnTo>
                      <a:pt x="71201" y="704136"/>
                    </a:lnTo>
                    <a:cubicBezTo>
                      <a:pt x="102862" y="676075"/>
                      <a:pt x="131033" y="643541"/>
                      <a:pt x="154686" y="607042"/>
                    </a:cubicBezTo>
                    <a:cubicBezTo>
                      <a:pt x="249299" y="461045"/>
                      <a:pt x="256475" y="274992"/>
                      <a:pt x="173389" y="122141"/>
                    </a:cubicBezTo>
                    <a:cubicBezTo>
                      <a:pt x="152618" y="83928"/>
                      <a:pt x="127037" y="49321"/>
                      <a:pt x="97631" y="18905"/>
                    </a:cubicBezTo>
                    <a:lnTo>
                      <a:pt x="73735" y="0"/>
                    </a:lnTo>
                    <a:lnTo>
                      <a:pt x="178899" y="16050"/>
                    </a:lnTo>
                    <a:cubicBezTo>
                      <a:pt x="1066187" y="197616"/>
                      <a:pt x="1749341" y="939580"/>
                      <a:pt x="1842408" y="1855990"/>
                    </a:cubicBezTo>
                    <a:lnTo>
                      <a:pt x="1842839" y="1864516"/>
                    </a:lnTo>
                    <a:lnTo>
                      <a:pt x="1833003" y="1936832"/>
                    </a:lnTo>
                    <a:cubicBezTo>
                      <a:pt x="1805279" y="2036766"/>
                      <a:pt x="1738122" y="2123054"/>
                      <a:pt x="1644449" y="2173972"/>
                    </a:cubicBezTo>
                    <a:cubicBezTo>
                      <a:pt x="1582001" y="2207918"/>
                      <a:pt x="1512769" y="2223425"/>
                      <a:pt x="1444238" y="222078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/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90036" y="3595889"/>
                <a:ext cx="393357" cy="369756"/>
              </a:xfrm>
              <a:prstGeom prst="rect">
                <a:avLst/>
              </a:prstGeom>
            </p:spPr>
          </p:pic>
        </p:grpSp>
      </p:grpSp>
      <p:cxnSp>
        <p:nvCxnSpPr>
          <p:cNvPr id="41" name="直接连接符 40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4" name="圆角矩形 43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研究背景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文本框 10"/>
          <p:cNvSpPr txBox="1"/>
          <p:nvPr/>
        </p:nvSpPr>
        <p:spPr>
          <a:xfrm>
            <a:off x="9161584" y="2602241"/>
            <a:ext cx="831041" cy="351595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健康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10"/>
          <p:cNvSpPr txBox="1"/>
          <p:nvPr/>
        </p:nvSpPr>
        <p:spPr>
          <a:xfrm>
            <a:off x="4366900" y="5473359"/>
            <a:ext cx="831041" cy="351595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</a:rPr>
              <a:t>实习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文本框 10"/>
          <p:cNvSpPr txBox="1"/>
          <p:nvPr/>
        </p:nvSpPr>
        <p:spPr>
          <a:xfrm>
            <a:off x="7893532" y="1428960"/>
            <a:ext cx="831041" cy="351595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纳税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10"/>
          <p:cNvSpPr txBox="1"/>
          <p:nvPr/>
        </p:nvSpPr>
        <p:spPr>
          <a:xfrm>
            <a:off x="2880762" y="4504758"/>
            <a:ext cx="831041" cy="351595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福利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2697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234230" y="3335463"/>
            <a:ext cx="1723541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99528" y="4351122"/>
            <a:ext cx="1205771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957772" y="3727786"/>
            <a:ext cx="5234228" cy="387014"/>
            <a:chOff x="743958" y="3475975"/>
            <a:chExt cx="753417" cy="0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0" y="3721751"/>
            <a:ext cx="5234230" cy="329549"/>
            <a:chOff x="743958" y="3475975"/>
            <a:chExt cx="753417" cy="0"/>
          </a:xfrm>
        </p:grpSpPr>
        <p:cxnSp>
          <p:nvCxnSpPr>
            <p:cNvPr id="39" name="直接连接符 38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5390276" y="1665398"/>
            <a:ext cx="1411448" cy="1162236"/>
            <a:chOff x="3681" y="2029"/>
            <a:chExt cx="623" cy="513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81" y="2029"/>
              <a:ext cx="623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3676" y="2029"/>
              <a:ext cx="623" cy="285"/>
            </a:xfrm>
            <a:custGeom>
              <a:avLst/>
              <a:gdLst>
                <a:gd name="T0" fmla="*/ 312 w 623"/>
                <a:gd name="T1" fmla="*/ 0 h 285"/>
                <a:gd name="T2" fmla="*/ 312 w 623"/>
                <a:gd name="T3" fmla="*/ 0 h 285"/>
                <a:gd name="T4" fmla="*/ 0 w 623"/>
                <a:gd name="T5" fmla="*/ 252 h 285"/>
                <a:gd name="T6" fmla="*/ 38 w 623"/>
                <a:gd name="T7" fmla="*/ 285 h 285"/>
                <a:gd name="T8" fmla="*/ 312 w 623"/>
                <a:gd name="T9" fmla="*/ 62 h 285"/>
                <a:gd name="T10" fmla="*/ 585 w 623"/>
                <a:gd name="T11" fmla="*/ 285 h 285"/>
                <a:gd name="T12" fmla="*/ 623 w 623"/>
                <a:gd name="T13" fmla="*/ 252 h 285"/>
                <a:gd name="T14" fmla="*/ 312 w 623"/>
                <a:gd name="T15" fmla="*/ 0 h 285"/>
                <a:gd name="T16" fmla="*/ 312 w 623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285">
                  <a:moveTo>
                    <a:pt x="312" y="0"/>
                  </a:moveTo>
                  <a:lnTo>
                    <a:pt x="312" y="0"/>
                  </a:lnTo>
                  <a:lnTo>
                    <a:pt x="0" y="252"/>
                  </a:lnTo>
                  <a:lnTo>
                    <a:pt x="38" y="285"/>
                  </a:lnTo>
                  <a:lnTo>
                    <a:pt x="312" y="62"/>
                  </a:lnTo>
                  <a:lnTo>
                    <a:pt x="585" y="285"/>
                  </a:lnTo>
                  <a:lnTo>
                    <a:pt x="623" y="252"/>
                  </a:lnTo>
                  <a:lnTo>
                    <a:pt x="312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3747" y="2157"/>
              <a:ext cx="481" cy="385"/>
            </a:xfrm>
            <a:custGeom>
              <a:avLst/>
              <a:gdLst>
                <a:gd name="T0" fmla="*/ 0 w 481"/>
                <a:gd name="T1" fmla="*/ 195 h 385"/>
                <a:gd name="T2" fmla="*/ 0 w 481"/>
                <a:gd name="T3" fmla="*/ 385 h 385"/>
                <a:gd name="T4" fmla="*/ 193 w 481"/>
                <a:gd name="T5" fmla="*/ 385 h 385"/>
                <a:gd name="T6" fmla="*/ 193 w 481"/>
                <a:gd name="T7" fmla="*/ 205 h 385"/>
                <a:gd name="T8" fmla="*/ 292 w 481"/>
                <a:gd name="T9" fmla="*/ 205 h 385"/>
                <a:gd name="T10" fmla="*/ 292 w 481"/>
                <a:gd name="T11" fmla="*/ 385 h 385"/>
                <a:gd name="T12" fmla="*/ 481 w 481"/>
                <a:gd name="T13" fmla="*/ 385 h 385"/>
                <a:gd name="T14" fmla="*/ 481 w 481"/>
                <a:gd name="T15" fmla="*/ 195 h 385"/>
                <a:gd name="T16" fmla="*/ 236 w 481"/>
                <a:gd name="T17" fmla="*/ 0 h 385"/>
                <a:gd name="T18" fmla="*/ 0 w 481"/>
                <a:gd name="T19" fmla="*/ 19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385">
                  <a:moveTo>
                    <a:pt x="0" y="195"/>
                  </a:moveTo>
                  <a:lnTo>
                    <a:pt x="0" y="385"/>
                  </a:lnTo>
                  <a:lnTo>
                    <a:pt x="193" y="385"/>
                  </a:lnTo>
                  <a:lnTo>
                    <a:pt x="193" y="205"/>
                  </a:lnTo>
                  <a:lnTo>
                    <a:pt x="292" y="205"/>
                  </a:lnTo>
                  <a:lnTo>
                    <a:pt x="292" y="385"/>
                  </a:lnTo>
                  <a:lnTo>
                    <a:pt x="481" y="385"/>
                  </a:lnTo>
                  <a:lnTo>
                    <a:pt x="481" y="195"/>
                  </a:lnTo>
                  <a:lnTo>
                    <a:pt x="236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34716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79"/>
          <p:cNvSpPr/>
          <p:nvPr/>
        </p:nvSpPr>
        <p:spPr bwMode="auto">
          <a:xfrm>
            <a:off x="759240" y="1979969"/>
            <a:ext cx="2757117" cy="464190"/>
          </a:xfrm>
          <a:prstGeom prst="homePlate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76"/>
          <p:cNvSpPr/>
          <p:nvPr/>
        </p:nvSpPr>
        <p:spPr bwMode="auto">
          <a:xfrm>
            <a:off x="3381014" y="1979969"/>
            <a:ext cx="2757117" cy="464190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Subtraction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V 形 73"/>
          <p:cNvSpPr/>
          <p:nvPr/>
        </p:nvSpPr>
        <p:spPr bwMode="auto">
          <a:xfrm>
            <a:off x="6029243" y="1979969"/>
            <a:ext cx="2757117" cy="464189"/>
          </a:xfrm>
          <a:prstGeom prst="chevron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70"/>
          <p:cNvSpPr/>
          <p:nvPr/>
        </p:nvSpPr>
        <p:spPr bwMode="auto">
          <a:xfrm>
            <a:off x="8677472" y="1979969"/>
            <a:ext cx="2757117" cy="464190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7411" y="2492160"/>
            <a:ext cx="2389928" cy="3057740"/>
            <a:chOff x="757411" y="2492160"/>
            <a:chExt cx="2389928" cy="3057740"/>
          </a:xfrm>
        </p:grpSpPr>
        <p:sp>
          <p:nvSpPr>
            <p:cNvPr id="5" name="矩形 4"/>
            <p:cNvSpPr/>
            <p:nvPr/>
          </p:nvSpPr>
          <p:spPr bwMode="auto">
            <a:xfrm>
              <a:off x="757411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lnSpc>
                  <a:spcPct val="120000"/>
                </a:lnSpc>
              </a:pPr>
              <a:endParaRPr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86740" y="2913036"/>
              <a:ext cx="1602205" cy="2215987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3800" dirty="0" smtClean="0"/>
                <a:t>+</a:t>
              </a:r>
              <a:endParaRPr lang="zh-CN" altLang="en-US" sz="138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9185" y="2492160"/>
            <a:ext cx="2389928" cy="3057740"/>
            <a:chOff x="3379185" y="2492160"/>
            <a:chExt cx="2389928" cy="3057740"/>
          </a:xfrm>
        </p:grpSpPr>
        <p:sp>
          <p:nvSpPr>
            <p:cNvPr id="8" name="矩形 7"/>
            <p:cNvSpPr/>
            <p:nvPr/>
          </p:nvSpPr>
          <p:spPr bwMode="auto">
            <a:xfrm>
              <a:off x="3379185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lnSpc>
                  <a:spcPct val="120000"/>
                </a:lnSpc>
              </a:pP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99311" y="2636038"/>
              <a:ext cx="1349676" cy="2646874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6600" dirty="0" smtClean="0"/>
                <a:t>-</a:t>
              </a:r>
              <a:endParaRPr lang="zh-CN" altLang="en-US" sz="16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27412" y="2492160"/>
            <a:ext cx="2389928" cy="3241379"/>
            <a:chOff x="6027412" y="2492160"/>
            <a:chExt cx="2389928" cy="3241379"/>
          </a:xfrm>
        </p:grpSpPr>
        <p:sp>
          <p:nvSpPr>
            <p:cNvPr id="11" name="矩形 10"/>
            <p:cNvSpPr/>
            <p:nvPr/>
          </p:nvSpPr>
          <p:spPr bwMode="auto">
            <a:xfrm>
              <a:off x="6027412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round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lnSpc>
                  <a:spcPct val="120000"/>
                </a:lnSpc>
              </a:pP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45940" y="3086665"/>
              <a:ext cx="1152872" cy="2646874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6600" dirty="0" smtClean="0"/>
                <a:t>*</a:t>
              </a:r>
              <a:endParaRPr lang="zh-CN" altLang="en-US" sz="16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55605" y="2492160"/>
            <a:ext cx="2389928" cy="3057740"/>
            <a:chOff x="8655605" y="2492160"/>
            <a:chExt cx="2389928" cy="3057740"/>
          </a:xfrm>
        </p:grpSpPr>
        <p:sp>
          <p:nvSpPr>
            <p:cNvPr id="14" name="矩形 13"/>
            <p:cNvSpPr/>
            <p:nvPr/>
          </p:nvSpPr>
          <p:spPr bwMode="auto">
            <a:xfrm>
              <a:off x="8655605" y="2492160"/>
              <a:ext cx="2389928" cy="3057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lnSpc>
                  <a:spcPct val="120000"/>
                </a:lnSpc>
              </a:pPr>
              <a:endParaRPr lang="zh-CN" altLang="en-US" sz="1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515384" y="3357154"/>
              <a:ext cx="791209" cy="132343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8000" b="1" dirty="0" smtClean="0"/>
                <a:t>/</a:t>
              </a:r>
              <a:endParaRPr lang="zh-CN" altLang="en-US" sz="8000" b="1" dirty="0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35" name="圆角矩形 3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一、基本功能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29041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 noEditPoints="1"/>
          </p:cNvSpPr>
          <p:nvPr/>
        </p:nvSpPr>
        <p:spPr bwMode="auto">
          <a:xfrm flipH="1">
            <a:off x="4886795" y="1916888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 flipH="1">
            <a:off x="7060736" y="2837911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 flipH="1">
            <a:off x="4886795" y="3700973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 flipH="1">
            <a:off x="7061814" y="4581010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 flipH="1">
            <a:off x="4882537" y="5531429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7 h 346"/>
              <a:gd name="T12" fmla="*/ 204 w 346"/>
              <a:gd name="T13" fmla="*/ 219 h 346"/>
              <a:gd name="T14" fmla="*/ 131 w 346"/>
              <a:gd name="T15" fmla="*/ 261 h 346"/>
              <a:gd name="T16" fmla="*/ 131 w 346"/>
              <a:gd name="T17" fmla="*/ 177 h 346"/>
              <a:gd name="T18" fmla="*/ 131 w 346"/>
              <a:gd name="T19" fmla="*/ 93 h 346"/>
              <a:gd name="T20" fmla="*/ 204 w 346"/>
              <a:gd name="T21" fmla="*/ 135 h 346"/>
              <a:gd name="T22" fmla="*/ 277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8"/>
                  <a:pt x="346" y="173"/>
                </a:cubicBezTo>
                <a:cubicBezTo>
                  <a:pt x="346" y="269"/>
                  <a:pt x="268" y="346"/>
                  <a:pt x="173" y="346"/>
                </a:cubicBezTo>
                <a:cubicBezTo>
                  <a:pt x="77" y="346"/>
                  <a:pt x="0" y="269"/>
                  <a:pt x="0" y="173"/>
                </a:cubicBezTo>
                <a:cubicBezTo>
                  <a:pt x="0" y="78"/>
                  <a:pt x="77" y="0"/>
                  <a:pt x="173" y="0"/>
                </a:cubicBezTo>
                <a:close/>
                <a:moveTo>
                  <a:pt x="277" y="177"/>
                </a:moveTo>
                <a:lnTo>
                  <a:pt x="204" y="219"/>
                </a:lnTo>
                <a:lnTo>
                  <a:pt x="131" y="261"/>
                </a:lnTo>
                <a:lnTo>
                  <a:pt x="131" y="177"/>
                </a:lnTo>
                <a:lnTo>
                  <a:pt x="131" y="93"/>
                </a:lnTo>
                <a:lnTo>
                  <a:pt x="204" y="135"/>
                </a:lnTo>
                <a:lnTo>
                  <a:pt x="277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24427" y="1530802"/>
            <a:ext cx="1136462" cy="1135465"/>
            <a:chOff x="1314269" y="3137941"/>
            <a:chExt cx="1907896" cy="1906222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1984" y="2395179"/>
            <a:ext cx="1136462" cy="1135465"/>
            <a:chOff x="1314269" y="3137941"/>
            <a:chExt cx="1907896" cy="1906222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294735" y="3271643"/>
            <a:ext cx="1136462" cy="1135465"/>
            <a:chOff x="1314269" y="3137941"/>
            <a:chExt cx="1907896" cy="1906222"/>
          </a:xfrm>
        </p:grpSpPr>
        <p:sp>
          <p:nvSpPr>
            <p:cNvPr id="54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751984" y="4152314"/>
            <a:ext cx="1136462" cy="1135465"/>
            <a:chOff x="1314269" y="3137941"/>
            <a:chExt cx="1907896" cy="1906222"/>
          </a:xfrm>
        </p:grpSpPr>
        <p:sp>
          <p:nvSpPr>
            <p:cNvPr id="58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323618" y="5060213"/>
            <a:ext cx="1136462" cy="1135465"/>
            <a:chOff x="1314269" y="3137941"/>
            <a:chExt cx="1907896" cy="1906222"/>
          </a:xfrm>
        </p:grpSpPr>
        <p:sp>
          <p:nvSpPr>
            <p:cNvPr id="62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2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4"/>
            <p:cNvSpPr txBox="1"/>
            <p:nvPr/>
          </p:nvSpPr>
          <p:spPr>
            <a:xfrm flipH="1">
              <a:off x="1730444" y="3626055"/>
              <a:ext cx="1045037" cy="878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80676" y="2727252"/>
            <a:ext cx="3494954" cy="881082"/>
            <a:chOff x="7681045" y="2366290"/>
            <a:chExt cx="3494954" cy="881082"/>
          </a:xfrm>
        </p:grpSpPr>
        <p:sp>
          <p:nvSpPr>
            <p:cNvPr id="65" name="矩形 64"/>
            <p:cNvSpPr/>
            <p:nvPr/>
          </p:nvSpPr>
          <p:spPr>
            <a:xfrm>
              <a:off x="7681045" y="2910681"/>
              <a:ext cx="3494954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681045" y="2366290"/>
              <a:ext cx="2339094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入职时长计算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80676" y="4457965"/>
            <a:ext cx="3494954" cy="947650"/>
            <a:chOff x="7681045" y="3970051"/>
            <a:chExt cx="3494954" cy="947650"/>
          </a:xfrm>
        </p:grpSpPr>
        <p:sp>
          <p:nvSpPr>
            <p:cNvPr id="68" name="矩形 67"/>
            <p:cNvSpPr/>
            <p:nvPr/>
          </p:nvSpPr>
          <p:spPr>
            <a:xfrm>
              <a:off x="7681045" y="4581010"/>
              <a:ext cx="3494954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681045" y="3970051"/>
              <a:ext cx="2339094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五险一金计算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46899" y="1768488"/>
            <a:ext cx="3494954" cy="851853"/>
            <a:chOff x="784219" y="1305955"/>
            <a:chExt cx="3494954" cy="851853"/>
          </a:xfrm>
        </p:grpSpPr>
        <p:sp>
          <p:nvSpPr>
            <p:cNvPr id="71" name="矩形 70"/>
            <p:cNvSpPr/>
            <p:nvPr/>
          </p:nvSpPr>
          <p:spPr>
            <a:xfrm>
              <a:off x="784219" y="1788480"/>
              <a:ext cx="3494954" cy="369328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生日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、入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职日期、工资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61129" y="1305955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存储信息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52261" y="3578325"/>
            <a:ext cx="3827691" cy="924202"/>
            <a:chOff x="1139041" y="3017367"/>
            <a:chExt cx="3827691" cy="924202"/>
          </a:xfrm>
        </p:grpSpPr>
        <p:sp>
          <p:nvSpPr>
            <p:cNvPr id="74" name="矩形 73"/>
            <p:cNvSpPr/>
            <p:nvPr/>
          </p:nvSpPr>
          <p:spPr>
            <a:xfrm>
              <a:off x="1471778" y="3604878"/>
              <a:ext cx="3494954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139041" y="3017367"/>
              <a:ext cx="3057239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距离退休时间计算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62194" y="5143318"/>
            <a:ext cx="3494954" cy="954103"/>
            <a:chOff x="1015855" y="5162897"/>
            <a:chExt cx="3494954" cy="954103"/>
          </a:xfrm>
        </p:grpSpPr>
        <p:sp>
          <p:nvSpPr>
            <p:cNvPr id="77" name="矩形 76"/>
            <p:cNvSpPr/>
            <p:nvPr/>
          </p:nvSpPr>
          <p:spPr>
            <a:xfrm>
              <a:off x="1015855" y="5278281"/>
              <a:ext cx="3494954" cy="336691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78303" y="5162897"/>
              <a:ext cx="2339094" cy="954103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个人所得税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税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前工资计算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0" name="直接连接符 79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811962" y="300264"/>
            <a:ext cx="3112006" cy="523220"/>
            <a:chOff x="811962" y="300264"/>
            <a:chExt cx="3112006" cy="523220"/>
          </a:xfrm>
        </p:grpSpPr>
        <p:sp>
          <p:nvSpPr>
            <p:cNvPr id="83" name="圆角矩形 8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二、其它功能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653511" y="4941928"/>
            <a:ext cx="4051676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养老、医疗、失业、工伤、生育保险，住房公积金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27321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6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230</Words>
  <Application>Microsoft Office PowerPoint</Application>
  <PresentationFormat>宽屏</PresentationFormat>
  <Paragraphs>86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Lifeline JL</vt:lpstr>
      <vt:lpstr>等线</vt:lpstr>
      <vt:lpstr>等线 Light</vt:lpstr>
      <vt:lpstr>华文细黑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16</cp:revision>
  <dcterms:created xsi:type="dcterms:W3CDTF">2021-09-27T13:02:44Z</dcterms:created>
  <dcterms:modified xsi:type="dcterms:W3CDTF">2021-09-27T15:12:52Z</dcterms:modified>
</cp:coreProperties>
</file>