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29" r:id="rId2"/>
  </p:sldMasterIdLst>
  <p:notesMasterIdLst>
    <p:notesMasterId r:id="rId21"/>
  </p:notesMasterIdLst>
  <p:sldIdLst>
    <p:sldId id="287" r:id="rId3"/>
    <p:sldId id="341" r:id="rId4"/>
    <p:sldId id="303" r:id="rId5"/>
    <p:sldId id="353" r:id="rId6"/>
    <p:sldId id="359" r:id="rId7"/>
    <p:sldId id="360" r:id="rId8"/>
    <p:sldId id="361" r:id="rId9"/>
    <p:sldId id="363" r:id="rId10"/>
    <p:sldId id="362" r:id="rId11"/>
    <p:sldId id="364" r:id="rId12"/>
    <p:sldId id="371" r:id="rId13"/>
    <p:sldId id="365" r:id="rId14"/>
    <p:sldId id="372" r:id="rId15"/>
    <p:sldId id="374" r:id="rId16"/>
    <p:sldId id="375" r:id="rId17"/>
    <p:sldId id="376" r:id="rId18"/>
    <p:sldId id="352" r:id="rId19"/>
    <p:sldId id="37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66"/>
    <a:srgbClr val="0000FF"/>
    <a:srgbClr val="003300"/>
    <a:srgbClr val="0000CC"/>
    <a:srgbClr val="0099CC"/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7606" autoAdjust="0"/>
  </p:normalViewPr>
  <p:slideViewPr>
    <p:cSldViewPr>
      <p:cViewPr varScale="1">
        <p:scale>
          <a:sx n="95" d="100"/>
          <a:sy n="95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944B898-53A1-4872-B7B6-A5BB22D8A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096000" cy="4572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562600"/>
            <a:ext cx="5029200" cy="2133600"/>
          </a:xfrm>
          <a:noFill/>
          <a:ln/>
        </p:spPr>
        <p:txBody>
          <a:bodyPr lIns="91432" tIns="45716" rIns="91432" bIns="45716"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222500" cy="481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15100" cy="481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338" y="850900"/>
            <a:ext cx="28908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575" y="850900"/>
            <a:ext cx="2892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222500" cy="481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515100" cy="481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338" y="850900"/>
            <a:ext cx="28908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575" y="850900"/>
            <a:ext cx="2892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8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jpeg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23" Type="http://schemas.openxmlformats.org/officeDocument/2006/relationships/image" Target="../media/image9.jpe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648200" y="0"/>
            <a:ext cx="4495800" cy="68580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9" name="Text Box 10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620000" y="6508750"/>
            <a:ext cx="1395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>
                <a:solidFill>
                  <a:schemeClr val="hlink"/>
                </a:solidFill>
              </a:rPr>
              <a:t>Internal use only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4648200" y="0"/>
            <a:ext cx="4495800" cy="68580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1" name="Text Box 36">
            <a:hlinkClick r:id="" action="ppaction://hlinkshowjump?jump=firstslide"/>
          </p:cNvPr>
          <p:cNvSpPr txBox="1">
            <a:spLocks noChangeArrowheads="1"/>
          </p:cNvSpPr>
          <p:nvPr userDrawn="1"/>
        </p:nvSpPr>
        <p:spPr bwMode="auto">
          <a:xfrm>
            <a:off x="7143750" y="6508750"/>
            <a:ext cx="197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200" b="1">
                <a:solidFill>
                  <a:schemeClr val="bg1"/>
                </a:solidFill>
              </a:rPr>
              <a:t>Because Testing Matters</a:t>
            </a:r>
          </a:p>
        </p:txBody>
      </p:sp>
      <p:sp>
        <p:nvSpPr>
          <p:cNvPr id="22" name="Rectangle 37"/>
          <p:cNvSpPr>
            <a:spLocks noChangeArrowheads="1"/>
          </p:cNvSpPr>
          <p:nvPr userDrawn="1"/>
        </p:nvSpPr>
        <p:spPr bwMode="auto">
          <a:xfrm>
            <a:off x="0" y="0"/>
            <a:ext cx="4648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1400" b="1">
              <a:solidFill>
                <a:schemeClr val="bg1"/>
              </a:solidFill>
            </a:endParaRPr>
          </a:p>
        </p:txBody>
      </p:sp>
      <p:grpSp>
        <p:nvGrpSpPr>
          <p:cNvPr id="3088" name="Group 46"/>
          <p:cNvGrpSpPr>
            <a:grpSpLocks/>
          </p:cNvGrpSpPr>
          <p:nvPr userDrawn="1"/>
        </p:nvGrpSpPr>
        <p:grpSpPr bwMode="auto">
          <a:xfrm>
            <a:off x="4572000" y="0"/>
            <a:ext cx="76200" cy="6858000"/>
            <a:chOff x="2832" y="0"/>
            <a:chExt cx="228" cy="4320"/>
          </a:xfrm>
        </p:grpSpPr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832" y="3168"/>
              <a:ext cx="228" cy="1152"/>
            </a:xfrm>
            <a:prstGeom prst="rect">
              <a:avLst/>
            </a:prstGeom>
            <a:solidFill>
              <a:srgbClr val="457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sz="1200"/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832" y="1200"/>
              <a:ext cx="228" cy="2016"/>
            </a:xfrm>
            <a:prstGeom prst="rect">
              <a:avLst/>
            </a:prstGeom>
            <a:solidFill>
              <a:srgbClr val="FFA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sz="1200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832" y="0"/>
              <a:ext cx="228" cy="12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sz="1200"/>
            </a:p>
          </p:txBody>
        </p:sp>
      </p:grpSp>
      <p:sp>
        <p:nvSpPr>
          <p:cNvPr id="27" name="Text Box 52"/>
          <p:cNvSpPr txBox="1">
            <a:spLocks noChangeArrowheads="1"/>
          </p:cNvSpPr>
          <p:nvPr userDrawn="1"/>
        </p:nvSpPr>
        <p:spPr bwMode="auto">
          <a:xfrm>
            <a:off x="0" y="6629400"/>
            <a:ext cx="457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500">
                <a:solidFill>
                  <a:schemeClr val="folHlink"/>
                </a:solidFill>
              </a:rPr>
              <a:t>1009</a:t>
            </a:r>
          </a:p>
        </p:txBody>
      </p:sp>
      <p:graphicFrame>
        <p:nvGraphicFramePr>
          <p:cNvPr id="3074" name="Object 53"/>
          <p:cNvGraphicFramePr>
            <a:graphicFrameLocks noChangeAspect="1"/>
          </p:cNvGraphicFramePr>
          <p:nvPr/>
        </p:nvGraphicFramePr>
        <p:xfrm>
          <a:off x="944563" y="2724150"/>
          <a:ext cx="2625725" cy="1060450"/>
        </p:xfrm>
        <a:graphic>
          <a:graphicData uri="http://schemas.openxmlformats.org/presentationml/2006/ole">
            <p:oleObj spid="_x0000_s3074" name="Bitmap Image" r:id="rId14" imgW="3772427" imgH="1523810" progId="PBrush">
              <p:embed/>
            </p:oleObj>
          </a:graphicData>
        </a:graphic>
      </p:graphicFrame>
      <p:graphicFrame>
        <p:nvGraphicFramePr>
          <p:cNvPr id="3075" name="Object 55"/>
          <p:cNvGraphicFramePr>
            <a:graphicFrameLocks noChangeAspect="1"/>
          </p:cNvGraphicFramePr>
          <p:nvPr/>
        </p:nvGraphicFramePr>
        <p:xfrm>
          <a:off x="533400" y="5040313"/>
          <a:ext cx="2057400" cy="887412"/>
        </p:xfrm>
        <a:graphic>
          <a:graphicData uri="http://schemas.openxmlformats.org/presentationml/2006/ole">
            <p:oleObj spid="_x0000_s3075" name="Image" r:id="rId15" imgW="1982351" imgH="914608" progId="">
              <p:embed/>
            </p:oleObj>
          </a:graphicData>
        </a:graphic>
      </p:graphicFrame>
      <p:graphicFrame>
        <p:nvGraphicFramePr>
          <p:cNvPr id="3076" name="Object 56"/>
          <p:cNvGraphicFramePr>
            <a:graphicFrameLocks noChangeAspect="1"/>
          </p:cNvGraphicFramePr>
          <p:nvPr/>
        </p:nvGraphicFramePr>
        <p:xfrm>
          <a:off x="1143000" y="1066800"/>
          <a:ext cx="1323975" cy="874713"/>
        </p:xfrm>
        <a:graphic>
          <a:graphicData uri="http://schemas.openxmlformats.org/presentationml/2006/ole">
            <p:oleObj spid="_x0000_s3076" name="Image" r:id="rId16" imgW="1296152" imgH="914608" progId="">
              <p:embed/>
            </p:oleObj>
          </a:graphicData>
        </a:graphic>
      </p:graphicFrame>
      <p:graphicFrame>
        <p:nvGraphicFramePr>
          <p:cNvPr id="3077" name="Object 57"/>
          <p:cNvGraphicFramePr>
            <a:graphicFrameLocks noChangeAspect="1"/>
          </p:cNvGraphicFramePr>
          <p:nvPr/>
        </p:nvGraphicFramePr>
        <p:xfrm>
          <a:off x="3078163" y="3554413"/>
          <a:ext cx="1524000" cy="939800"/>
        </p:xfrm>
        <a:graphic>
          <a:graphicData uri="http://schemas.openxmlformats.org/presentationml/2006/ole">
            <p:oleObj spid="_x0000_s3077" name="Image" r:id="rId17" imgW="1385104" imgH="914608" progId="">
              <p:embed/>
            </p:oleObj>
          </a:graphicData>
        </a:graphic>
      </p:graphicFrame>
      <p:graphicFrame>
        <p:nvGraphicFramePr>
          <p:cNvPr id="3078" name="Object 58"/>
          <p:cNvGraphicFramePr>
            <a:graphicFrameLocks noChangeAspect="1"/>
          </p:cNvGraphicFramePr>
          <p:nvPr/>
        </p:nvGraphicFramePr>
        <p:xfrm>
          <a:off x="2209800" y="609600"/>
          <a:ext cx="865188" cy="798513"/>
        </p:xfrm>
        <a:graphic>
          <a:graphicData uri="http://schemas.openxmlformats.org/presentationml/2006/ole">
            <p:oleObj spid="_x0000_s3078" name="Image" r:id="rId18" imgW="914608" imgH="902224" progId="">
              <p:embed/>
            </p:oleObj>
          </a:graphicData>
        </a:graphic>
      </p:graphicFrame>
      <p:graphicFrame>
        <p:nvGraphicFramePr>
          <p:cNvPr id="3079" name="Object 59"/>
          <p:cNvGraphicFramePr>
            <a:graphicFrameLocks noChangeAspect="1"/>
          </p:cNvGraphicFramePr>
          <p:nvPr/>
        </p:nvGraphicFramePr>
        <p:xfrm>
          <a:off x="2017713" y="5635625"/>
          <a:ext cx="1166812" cy="993775"/>
        </p:xfrm>
        <a:graphic>
          <a:graphicData uri="http://schemas.openxmlformats.org/presentationml/2006/ole">
            <p:oleObj spid="_x0000_s3079" name="Image" r:id="rId19" imgW="1003529" imgH="914608" progId="">
              <p:embed/>
            </p:oleObj>
          </a:graphicData>
        </a:graphic>
      </p:graphicFrame>
      <p:graphicFrame>
        <p:nvGraphicFramePr>
          <p:cNvPr id="3080" name="Object 60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152400" y="2209800"/>
          <a:ext cx="1109663" cy="206375"/>
        </p:xfrm>
        <a:graphic>
          <a:graphicData uri="http://schemas.openxmlformats.org/presentationml/2006/ole">
            <p:oleObj spid="_x0000_s3080" name="Image" r:id="rId20" imgW="4574656" imgH="851094" progId="">
              <p:embed/>
            </p:oleObj>
          </a:graphicData>
        </a:graphic>
      </p:graphicFrame>
      <p:graphicFrame>
        <p:nvGraphicFramePr>
          <p:cNvPr id="3081" name="Object 61"/>
          <p:cNvGraphicFramePr>
            <a:graphicFrameLocks noChangeAspect="1"/>
          </p:cNvGraphicFramePr>
          <p:nvPr/>
        </p:nvGraphicFramePr>
        <p:xfrm>
          <a:off x="3078163" y="3554413"/>
          <a:ext cx="1524000" cy="939800"/>
        </p:xfrm>
        <a:graphic>
          <a:graphicData uri="http://schemas.openxmlformats.org/presentationml/2006/ole">
            <p:oleObj spid="_x0000_s3081" name="Image" r:id="rId21" imgW="1385104" imgH="914608" progId="">
              <p:embed/>
            </p:oleObj>
          </a:graphicData>
        </a:graphic>
      </p:graphicFrame>
      <p:pic>
        <p:nvPicPr>
          <p:cNvPr id="3090" name="Picture 62"/>
          <p:cNvPicPr>
            <a:picLocks noChangeAspect="1" noChangeArrowheads="1"/>
          </p:cNvPicPr>
          <p:nvPr userDrawn="1"/>
        </p:nvPicPr>
        <p:blipFill>
          <a:blip r:embed="rId22" cstate="print">
            <a:lum bright="18000" contrast="38000"/>
            <a:grayscl/>
          </a:blip>
          <a:srcRect/>
          <a:stretch>
            <a:fillRect/>
          </a:stretch>
        </p:blipFill>
        <p:spPr bwMode="auto">
          <a:xfrm>
            <a:off x="3352800" y="2438400"/>
            <a:ext cx="8382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63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438400" y="4318000"/>
            <a:ext cx="812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64" descr="ODD3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676400" y="1908175"/>
            <a:ext cx="12954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gradFill rotWithShape="0">
            <a:gsLst>
              <a:gs pos="0">
                <a:srgbClr val="8AA5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94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4338" y="850900"/>
            <a:ext cx="59356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i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b="1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b="1" 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b="1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3"/>
          <p:cNvGrpSpPr>
            <a:grpSpLocks/>
          </p:cNvGrpSpPr>
          <p:nvPr/>
        </p:nvGrpSpPr>
        <p:grpSpPr bwMode="auto">
          <a:xfrm>
            <a:off x="0" y="796925"/>
            <a:ext cx="7008813" cy="42863"/>
            <a:chOff x="0" y="718"/>
            <a:chExt cx="3901" cy="524"/>
          </a:xfrm>
        </p:grpSpPr>
        <p:sp>
          <p:nvSpPr>
            <p:cNvPr id="1053700" name="Rectangle 4"/>
            <p:cNvSpPr>
              <a:spLocks noChangeArrowheads="1"/>
            </p:cNvSpPr>
            <p:nvPr/>
          </p:nvSpPr>
          <p:spPr bwMode="auto">
            <a:xfrm flipV="1">
              <a:off x="0" y="718"/>
              <a:ext cx="2341" cy="52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1053701" name="Rectangle 5"/>
            <p:cNvSpPr>
              <a:spLocks noChangeArrowheads="1"/>
            </p:cNvSpPr>
            <p:nvPr/>
          </p:nvSpPr>
          <p:spPr bwMode="auto">
            <a:xfrm flipH="1" flipV="1">
              <a:off x="3101" y="718"/>
              <a:ext cx="800" cy="524"/>
            </a:xfrm>
            <a:prstGeom prst="rect">
              <a:avLst/>
            </a:prstGeom>
            <a:solidFill>
              <a:srgbClr val="FFA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1053702" name="Rectangle 6"/>
            <p:cNvSpPr>
              <a:spLocks noChangeArrowheads="1"/>
            </p:cNvSpPr>
            <p:nvPr/>
          </p:nvSpPr>
          <p:spPr bwMode="auto">
            <a:xfrm flipH="1" flipV="1">
              <a:off x="2331" y="718"/>
              <a:ext cx="801" cy="524"/>
            </a:xfrm>
            <a:prstGeom prst="rect">
              <a:avLst/>
            </a:prstGeom>
            <a:solidFill>
              <a:srgbClr val="457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</p:grpSp>
      <p:sp>
        <p:nvSpPr>
          <p:cNvPr id="1053705" name="Text Box 9">
            <a:hlinkClick r:id="" action="ppaction://hlinkshowjump?jump=lastslideviewed" highlightClick="1"/>
          </p:cNvPr>
          <p:cNvSpPr txBox="1">
            <a:spLocks noChangeArrowheads="1"/>
          </p:cNvSpPr>
          <p:nvPr/>
        </p:nvSpPr>
        <p:spPr bwMode="auto">
          <a:xfrm>
            <a:off x="6232525" y="64103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fld id="{35045363-216A-4340-A474-37A9760C076A}" type="slidenum">
              <a:rPr lang="zh-CN" altLang="en-US" sz="1000">
                <a:solidFill>
                  <a:srgbClr val="A7BCFF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>
              <a:solidFill>
                <a:schemeClr val="accent1"/>
              </a:solidFill>
              <a:latin typeface="Arial Narrow" pitchFamily="34" charset="0"/>
            </a:endParaRPr>
          </a:p>
        </p:txBody>
      </p:sp>
      <p:pic>
        <p:nvPicPr>
          <p:cNvPr id="146439" name="Picture 13" descr="wafer copy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/>
          <a:srcRect t="41664" r="41664"/>
          <a:stretch>
            <a:fillRect/>
          </a:stretch>
        </p:blipFill>
        <p:spPr bwMode="auto">
          <a:xfrm>
            <a:off x="6780213" y="55563"/>
            <a:ext cx="2339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440" name="Group 14"/>
          <p:cNvGrpSpPr>
            <a:grpSpLocks/>
          </p:cNvGrpSpPr>
          <p:nvPr/>
        </p:nvGrpSpPr>
        <p:grpSpPr bwMode="auto">
          <a:xfrm>
            <a:off x="0" y="796925"/>
            <a:ext cx="7008813" cy="49213"/>
            <a:chOff x="0" y="718"/>
            <a:chExt cx="3901" cy="524"/>
          </a:xfrm>
        </p:grpSpPr>
        <p:sp>
          <p:nvSpPr>
            <p:cNvPr id="2" name="Rectangle 15"/>
            <p:cNvSpPr>
              <a:spLocks noChangeArrowheads="1"/>
            </p:cNvSpPr>
            <p:nvPr/>
          </p:nvSpPr>
          <p:spPr bwMode="auto">
            <a:xfrm flipV="1">
              <a:off x="0" y="718"/>
              <a:ext cx="2341" cy="52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/>
          </p:nvSpPr>
          <p:spPr bwMode="auto">
            <a:xfrm flipH="1" flipV="1">
              <a:off x="3101" y="718"/>
              <a:ext cx="800" cy="524"/>
            </a:xfrm>
            <a:prstGeom prst="rect">
              <a:avLst/>
            </a:prstGeom>
            <a:solidFill>
              <a:srgbClr val="FFA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 flipH="1" flipV="1">
              <a:off x="2331" y="718"/>
              <a:ext cx="801" cy="524"/>
            </a:xfrm>
            <a:prstGeom prst="rect">
              <a:avLst/>
            </a:prstGeom>
            <a:solidFill>
              <a:srgbClr val="457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</p:grpSp>
      <p:sp>
        <p:nvSpPr>
          <p:cNvPr id="1053714" name="Text Box 18">
            <a:hlinkClick r:id="" action="ppaction://hlinkshowjump?jump=lastslideviewed" highlightClick="1"/>
          </p:cNvPr>
          <p:cNvSpPr txBox="1">
            <a:spLocks noChangeArrowheads="1"/>
          </p:cNvSpPr>
          <p:nvPr/>
        </p:nvSpPr>
        <p:spPr bwMode="auto">
          <a:xfrm>
            <a:off x="6232525" y="64103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fld id="{E8A8BDA2-12B8-4597-9DEB-C863AECAD152}" type="slidenum">
              <a:rPr lang="zh-CN" altLang="en-US" sz="1000">
                <a:solidFill>
                  <a:srgbClr val="A7BCFF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>
              <a:solidFill>
                <a:schemeClr val="accent1"/>
              </a:solidFill>
              <a:latin typeface="Arial Narrow" pitchFamily="34" charset="0"/>
            </a:endParaRPr>
          </a:p>
        </p:txBody>
      </p:sp>
      <p:graphicFrame>
        <p:nvGraphicFramePr>
          <p:cNvPr id="146445" name="Object 53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589838" y="6134100"/>
          <a:ext cx="1109662" cy="206375"/>
        </p:xfrm>
        <a:graphic>
          <a:graphicData uri="http://schemas.openxmlformats.org/presentationml/2006/ole">
            <p:oleObj spid="_x0000_s146445" name="Image" r:id="rId16" imgW="4574656" imgH="851094" progId="">
              <p:embed/>
            </p:oleObj>
          </a:graphicData>
        </a:graphic>
      </p:graphicFrame>
      <p:sp>
        <p:nvSpPr>
          <p:cNvPr id="1053750" name="Line 54"/>
          <p:cNvSpPr>
            <a:spLocks noChangeShapeType="1"/>
          </p:cNvSpPr>
          <p:nvPr/>
        </p:nvSpPr>
        <p:spPr bwMode="auto">
          <a:xfrm>
            <a:off x="7010400" y="62484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200">
              <a:ea typeface="+mn-ea"/>
            </a:endParaRPr>
          </a:p>
        </p:txBody>
      </p:sp>
      <p:sp>
        <p:nvSpPr>
          <p:cNvPr id="1053753" name="Text Box 57"/>
          <p:cNvSpPr txBox="1">
            <a:spLocks noChangeArrowheads="1"/>
          </p:cNvSpPr>
          <p:nvPr/>
        </p:nvSpPr>
        <p:spPr bwMode="auto">
          <a:xfrm>
            <a:off x="7620000" y="6305550"/>
            <a:ext cx="105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0">
            <a:spAutoFit/>
          </a:bodyPr>
          <a:lstStyle/>
          <a:p>
            <a:pPr algn="ctr">
              <a:defRPr/>
            </a:pPr>
            <a:r>
              <a:rPr lang="en-US" altLang="zh-CN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ADC</a:t>
            </a:r>
          </a:p>
        </p:txBody>
      </p:sp>
      <p:sp>
        <p:nvSpPr>
          <p:cNvPr id="146448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gradFill rotWithShape="0">
            <a:gsLst>
              <a:gs pos="0">
                <a:srgbClr val="8AA5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6449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4338" y="850900"/>
            <a:ext cx="59356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46450" name="Picture 13" descr="wafer copy">
            <a:hlinkClick r:id="rId1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 t="41664" r="41664"/>
          <a:stretch>
            <a:fillRect/>
          </a:stretch>
        </p:blipFill>
        <p:spPr bwMode="auto">
          <a:xfrm>
            <a:off x="6780213" y="55563"/>
            <a:ext cx="2339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451" name="Group 14"/>
          <p:cNvGrpSpPr>
            <a:grpSpLocks/>
          </p:cNvGrpSpPr>
          <p:nvPr userDrawn="1"/>
        </p:nvGrpSpPr>
        <p:grpSpPr bwMode="auto">
          <a:xfrm>
            <a:off x="0" y="796925"/>
            <a:ext cx="7008813" cy="49213"/>
            <a:chOff x="0" y="718"/>
            <a:chExt cx="3901" cy="524"/>
          </a:xfrm>
        </p:grpSpPr>
        <p:sp>
          <p:nvSpPr>
            <p:cNvPr id="1053711" name="Rectangle 15"/>
            <p:cNvSpPr>
              <a:spLocks noChangeArrowheads="1"/>
            </p:cNvSpPr>
            <p:nvPr/>
          </p:nvSpPr>
          <p:spPr bwMode="auto">
            <a:xfrm flipV="1">
              <a:off x="0" y="718"/>
              <a:ext cx="2341" cy="52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1053712" name="Rectangle 16"/>
            <p:cNvSpPr>
              <a:spLocks noChangeArrowheads="1"/>
            </p:cNvSpPr>
            <p:nvPr/>
          </p:nvSpPr>
          <p:spPr bwMode="auto">
            <a:xfrm flipH="1" flipV="1">
              <a:off x="3101" y="718"/>
              <a:ext cx="800" cy="524"/>
            </a:xfrm>
            <a:prstGeom prst="rect">
              <a:avLst/>
            </a:prstGeom>
            <a:solidFill>
              <a:srgbClr val="FFA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  <p:sp>
          <p:nvSpPr>
            <p:cNvPr id="1053713" name="Rectangle 17"/>
            <p:cNvSpPr>
              <a:spLocks noChangeArrowheads="1"/>
            </p:cNvSpPr>
            <p:nvPr/>
          </p:nvSpPr>
          <p:spPr bwMode="auto">
            <a:xfrm flipH="1" flipV="1">
              <a:off x="2331" y="718"/>
              <a:ext cx="801" cy="524"/>
            </a:xfrm>
            <a:prstGeom prst="rect">
              <a:avLst/>
            </a:prstGeom>
            <a:solidFill>
              <a:srgbClr val="4571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ea typeface="宋体" charset="-122"/>
              </a:endParaRPr>
            </a:p>
          </p:txBody>
        </p:sp>
      </p:grpSp>
      <p:sp>
        <p:nvSpPr>
          <p:cNvPr id="5" name="Text Box 18">
            <a:hlinkClick r:id="" action="ppaction://hlinkshowjump?jump=lastslideviewed" highlightClick="1"/>
          </p:cNvPr>
          <p:cNvSpPr txBox="1">
            <a:spLocks noChangeArrowheads="1"/>
          </p:cNvSpPr>
          <p:nvPr userDrawn="1"/>
        </p:nvSpPr>
        <p:spPr bwMode="auto">
          <a:xfrm>
            <a:off x="6232525" y="64103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fld id="{E299D343-7F3F-437F-A9FE-8048A841437B}" type="slidenum">
              <a:rPr lang="zh-CN" altLang="en-US" sz="1000">
                <a:solidFill>
                  <a:srgbClr val="A7BCFF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>
              <a:solidFill>
                <a:schemeClr val="accent1"/>
              </a:solidFill>
              <a:latin typeface="Arial Narrow" pitchFamily="34" charset="0"/>
            </a:endParaRPr>
          </a:p>
        </p:txBody>
      </p:sp>
      <p:graphicFrame>
        <p:nvGraphicFramePr>
          <p:cNvPr id="146456" name="Object 53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589838" y="6134100"/>
          <a:ext cx="1109662" cy="206375"/>
        </p:xfrm>
        <a:graphic>
          <a:graphicData uri="http://schemas.openxmlformats.org/presentationml/2006/ole">
            <p:oleObj spid="_x0000_s146456" name="Image" r:id="rId17" imgW="4574656" imgH="851094" progId="">
              <p:embed/>
            </p:oleObj>
          </a:graphicData>
        </a:graphic>
      </p:graphicFrame>
      <p:sp>
        <p:nvSpPr>
          <p:cNvPr id="6" name="Line 54"/>
          <p:cNvSpPr>
            <a:spLocks noChangeShapeType="1"/>
          </p:cNvSpPr>
          <p:nvPr userDrawn="1"/>
        </p:nvSpPr>
        <p:spPr bwMode="auto">
          <a:xfrm>
            <a:off x="7010400" y="62484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200">
              <a:ea typeface="+mn-ea"/>
            </a:endParaRPr>
          </a:p>
        </p:txBody>
      </p:sp>
      <p:sp>
        <p:nvSpPr>
          <p:cNvPr id="7" name="Text Box 57"/>
          <p:cNvSpPr txBox="1">
            <a:spLocks noChangeArrowheads="1"/>
          </p:cNvSpPr>
          <p:nvPr userDrawn="1"/>
        </p:nvSpPr>
        <p:spPr bwMode="auto">
          <a:xfrm>
            <a:off x="7620000" y="6305550"/>
            <a:ext cx="105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0">
            <a:spAutoFit/>
          </a:bodyPr>
          <a:lstStyle/>
          <a:p>
            <a:pPr algn="ctr">
              <a:defRPr/>
            </a:pPr>
            <a:r>
              <a:rPr lang="en-US" altLang="zh-CN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i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b="1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b="1" 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b="1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b="1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9163" y="1736725"/>
            <a:ext cx="4414837" cy="3533775"/>
          </a:xfrm>
          <a:noFill/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/>
            <a:r>
              <a:rPr lang="en-US" altLang="zh-CN" b="0" dirty="0" smtClean="0">
                <a:solidFill>
                  <a:schemeClr val="bg1"/>
                </a:solidFill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</a:rPr>
            </a:br>
            <a:r>
              <a:rPr lang="en-US" altLang="zh-CN" b="0" dirty="0" smtClean="0">
                <a:solidFill>
                  <a:schemeClr val="bg1"/>
                </a:solidFill>
              </a:rPr>
              <a:t>JS, File Access &amp; </a:t>
            </a:r>
            <a:r>
              <a:rPr lang="en-US" altLang="zh-CN" b="0" dirty="0" err="1" smtClean="0">
                <a:solidFill>
                  <a:schemeClr val="bg1"/>
                </a:solidFill>
              </a:rPr>
              <a:t>Regexp</a:t>
            </a:r>
            <a:r>
              <a:rPr lang="en-US" altLang="zh-CN" b="0" dirty="0" smtClean="0">
                <a:solidFill>
                  <a:schemeClr val="bg1"/>
                </a:solidFill>
              </a:rPr>
              <a:t> </a:t>
            </a:r>
            <a:br>
              <a:rPr lang="en-US" altLang="zh-CN" b="0" dirty="0" smtClean="0">
                <a:solidFill>
                  <a:schemeClr val="bg1"/>
                </a:solidFill>
              </a:rPr>
            </a:br>
            <a:r>
              <a:rPr lang="en-US" altLang="zh-CN" b="0" dirty="0" smtClean="0">
                <a:solidFill>
                  <a:schemeClr val="bg1"/>
                </a:solidFill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</a:rPr>
            </a:br>
            <a:r>
              <a:rPr lang="en-US" altLang="zh-CN" sz="2000" b="0" dirty="0" smtClean="0">
                <a:solidFill>
                  <a:schemeClr val="bg1"/>
                </a:solidFill>
              </a:rPr>
              <a:t>Jun Liu</a:t>
            </a:r>
            <a:r>
              <a:rPr lang="en-US" altLang="zh-CN" b="0" dirty="0" smtClean="0">
                <a:solidFill>
                  <a:schemeClr val="bg1"/>
                </a:solidFill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</a:rPr>
            </a:br>
            <a:r>
              <a:rPr lang="en-US" altLang="zh-CN" sz="2000" b="0" dirty="0" smtClean="0">
                <a:solidFill>
                  <a:schemeClr val="bg1"/>
                </a:solidFill>
              </a:rPr>
              <a:t>Dec 12</a:t>
            </a:r>
            <a:r>
              <a:rPr lang="en-US" altLang="zh-CN" sz="2000" b="0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,2014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access in IE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944724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 smtClean="0"/>
              <a:t>Scripting.FileSystemObject</a:t>
            </a:r>
            <a:r>
              <a:rPr lang="en-US" altLang="zh-CN" sz="1800" dirty="0" smtClean="0"/>
              <a:t> – Read File</a:t>
            </a:r>
          </a:p>
          <a:p>
            <a:pPr lvl="1">
              <a:lnSpc>
                <a:spcPct val="90000"/>
              </a:lnSpc>
            </a:pPr>
            <a:r>
              <a:rPr lang="en-US" sz="1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1. Create FSO object</a:t>
            </a:r>
          </a:p>
          <a:p>
            <a:pPr lvl="1">
              <a:lnSpc>
                <a:spcPct val="90000"/>
              </a:lnSpc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2.Open file.</a:t>
            </a:r>
          </a:p>
          <a:p>
            <a:pPr lvl="1">
              <a:lnSpc>
                <a:spcPct val="90000"/>
              </a:lnSpc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3. Read line.</a:t>
            </a:r>
          </a:p>
          <a:p>
            <a:pPr lvl="1">
              <a:lnSpc>
                <a:spcPct val="90000"/>
              </a:lnSpc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4. Close file</a:t>
            </a: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56892"/>
            <a:ext cx="7128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function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readFile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(filename){</a:t>
            </a:r>
          </a:p>
          <a:p>
            <a:endParaRPr lang="en-US" sz="12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fso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= new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ActiveXObject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("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Scripting.FileSystemObject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");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// open file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f =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fso.OpenTextFile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(filename,1);</a:t>
            </a:r>
          </a:p>
          <a:p>
            <a:endParaRPr lang="en-US" sz="12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s = "";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 	     //Read file content by line.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while (!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f.AtEndOfStream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)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{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     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newLine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=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f.ReadLine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();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      s +=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newLine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+"\n";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}</a:t>
            </a:r>
          </a:p>
          <a:p>
            <a:endParaRPr lang="en-US" sz="12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</a:t>
            </a:r>
            <a:r>
              <a:rPr lang="en-US" sz="1200" i="1" dirty="0" err="1" smtClean="0">
                <a:solidFill>
                  <a:srgbClr val="0066CC"/>
                </a:solidFill>
                <a:latin typeface="+mn-lt"/>
                <a:ea typeface="+mn-ea"/>
              </a:rPr>
              <a:t>f.Close</a:t>
            </a:r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();</a:t>
            </a:r>
          </a:p>
          <a:p>
            <a:endParaRPr lang="en-US" sz="12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     return s;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access in IE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 smtClean="0"/>
              <a:t>Scripting.FileSystemObject</a:t>
            </a:r>
            <a:r>
              <a:rPr lang="en-US" altLang="zh-CN" sz="1800" dirty="0" smtClean="0"/>
              <a:t> – Write File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1. Create FSO object.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2. Open file.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3.Write line.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4.Close file.</a:t>
            </a: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2600908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function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writeFile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filename,filecontent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){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fso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, f, s ;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fso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= new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ActiveXObject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("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Scripting.FileSystemObject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");</a:t>
            </a: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//2</a:t>
            </a:r>
            <a:r>
              <a:rPr lang="en-US" sz="1400" i="1" baseline="30000" dirty="0" smtClean="0">
                <a:solidFill>
                  <a:srgbClr val="0066CC"/>
                </a:solidFill>
                <a:latin typeface="+mn-lt"/>
                <a:ea typeface="+mn-ea"/>
              </a:rPr>
              <a:t>nd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parm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: 1 Read , 2 Write , 8 Append</a:t>
            </a: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//3</a:t>
            </a:r>
            <a:r>
              <a:rPr lang="en-US" sz="1400" i="1" baseline="30000" dirty="0" smtClean="0">
                <a:solidFill>
                  <a:srgbClr val="0066CC"/>
                </a:solidFill>
                <a:latin typeface="+mn-lt"/>
                <a:ea typeface="+mn-ea"/>
              </a:rPr>
              <a:t>rd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param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: true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createfile</a:t>
            </a:r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f =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fso.OpenTextFile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(filename,8,true);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f.WriteLine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filecontent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);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  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f.Close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();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Create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object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9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regExpObj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= new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(“Fill REG expression here”, “Fill match mode here(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igm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)”);</a:t>
            </a: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Sample: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r= /^(\d{4})-(\d{1,2})-(\d{1,2})$/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Or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regExpObj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= /Fill REG expression here/write match mode here(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igm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</a:t>
            </a: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Sample :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r= /^(\d{4})-(\d{1,2})-(\d{1,2})$/</a:t>
            </a: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92" y="3681028"/>
            <a:ext cx="3492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Match mode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: ignore case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g : global match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m : multi line match</a:t>
            </a:r>
          </a:p>
          <a:p>
            <a:endParaRPr lang="en-US" sz="1400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Use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to test match.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//Option 1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function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demoMatchClick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() {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somestring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= “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xxxxxx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”;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re = new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(“\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bt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[a-z]+\b”);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if (</a:t>
            </a:r>
            <a:r>
              <a:rPr lang="en-US" sz="1600" i="1" dirty="0" err="1" smtClean="0">
                <a:solidFill>
                  <a:srgbClr val="FF0000"/>
                </a:solidFill>
                <a:latin typeface="+mn-lt"/>
                <a:ea typeface="+mn-ea"/>
              </a:rPr>
              <a:t>somestring.match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  <a:ea typeface="+mn-ea"/>
              </a:rPr>
              <a:t>(re)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)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{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  alert("Successful match");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}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else {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  alert("No match");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}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}</a:t>
            </a:r>
          </a:p>
          <a:p>
            <a:endParaRPr lang="en-US" sz="16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------------------------------------------------</a:t>
            </a:r>
          </a:p>
          <a:p>
            <a:r>
              <a:rPr lang="en-US" sz="1600" i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//Option 2</a:t>
            </a:r>
            <a:endParaRPr lang="en-US" sz="1600" i="1" dirty="0" smtClean="0">
              <a:solidFill>
                <a:schemeClr val="bg2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rege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= /^([A-Za-z0-9_\-\.])+\@([A-Za-z0-9_\-\.])+\.([A-</a:t>
            </a:r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-z]{2,4})$/; if(</a:t>
            </a:r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rege.test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($('#</a:t>
            </a:r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uemail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').</a:t>
            </a:r>
            <a:r>
              <a:rPr lang="en-US" sz="16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val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())){ //do something }</a:t>
            </a:r>
            <a:endParaRPr lang="en-US" sz="1600" i="1" dirty="0" smtClean="0">
              <a:solidFill>
                <a:schemeClr val="bg2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Use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to replace 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function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demoReplaceClick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() {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regObj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= new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(” \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bt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[a-z]+\b” "g");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600" i="1" dirty="0" err="1" smtClean="0">
                <a:solidFill>
                  <a:srgbClr val="0066CC"/>
                </a:solidFill>
              </a:rPr>
              <a:t>strReplaceTo</a:t>
            </a:r>
            <a:r>
              <a:rPr lang="en-US" sz="1600" i="1" dirty="0" smtClean="0">
                <a:solidFill>
                  <a:srgbClr val="0066CC"/>
                </a:solidFill>
              </a:rPr>
              <a:t> = “</a:t>
            </a:r>
            <a:r>
              <a:rPr lang="en-US" sz="1600" i="1" dirty="0" err="1" smtClean="0">
                <a:solidFill>
                  <a:srgbClr val="0066CC"/>
                </a:solidFill>
              </a:rPr>
              <a:t>bbbbbb</a:t>
            </a:r>
            <a:r>
              <a:rPr lang="en-US" sz="1600" i="1" dirty="0" smtClean="0">
                <a:solidFill>
                  <a:srgbClr val="0066CC"/>
                </a:solidFill>
              </a:rPr>
              <a:t>”;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someString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= “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xxxxxxxx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”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0066CC"/>
                </a:solidFill>
                <a:latin typeface="+mn-lt"/>
                <a:ea typeface="+mn-ea"/>
              </a:rPr>
              <a:t>document.demoMatch.result.value</a:t>
            </a:r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=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sz="1600" i="1" dirty="0" err="1" smtClean="0">
                <a:solidFill>
                  <a:srgbClr val="FF0000"/>
                </a:solidFill>
                <a:latin typeface="+mn-lt"/>
                <a:ea typeface="+mn-ea"/>
              </a:rPr>
              <a:t>someString.replace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+mn-lt"/>
                <a:ea typeface="+mn-ea"/>
              </a:rPr>
              <a:t>regObj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  <a:ea typeface="+mn-ea"/>
              </a:rPr>
              <a:t>,  </a:t>
            </a:r>
            <a:r>
              <a:rPr lang="en-US" sz="1600" i="1" dirty="0" err="1" smtClean="0">
                <a:solidFill>
                  <a:srgbClr val="FF0000"/>
                </a:solidFill>
                <a:latin typeface="+mn-lt"/>
                <a:ea typeface="+mn-ea"/>
              </a:rPr>
              <a:t>strReplaceTo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  <a:ea typeface="+mn-ea"/>
              </a:rPr>
              <a:t>);</a:t>
            </a:r>
          </a:p>
          <a:p>
            <a:r>
              <a:rPr lang="en-US" sz="1600" i="1" dirty="0" smtClean="0">
                <a:solidFill>
                  <a:srgbClr val="0066CC"/>
                </a:solidFill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872716"/>
            <a:ext cx="8316913" cy="75535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Grouping in </a:t>
            </a:r>
            <a:r>
              <a:rPr lang="en-US" sz="1800" dirty="0" err="1" smtClean="0"/>
              <a:t>javascript’s</a:t>
            </a:r>
            <a:r>
              <a:rPr lang="en-US" sz="1800" dirty="0" smtClean="0"/>
              <a:t>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1000" dirty="0" smtClean="0">
                <a:solidFill>
                  <a:srgbClr val="FF0000"/>
                </a:solidFill>
              </a:rPr>
              <a:t> expression) to create group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rgbClr val="FF0000"/>
                </a:solidFill>
              </a:rPr>
              <a:t>Use RegExp.$1, $2,$3…..$99 to capture group.</a:t>
            </a:r>
          </a:p>
          <a:p>
            <a:pPr lvl="1">
              <a:lnSpc>
                <a:spcPct val="90000"/>
              </a:lnSpc>
            </a:pPr>
            <a:endParaRPr lang="en-US" altLang="zh-CN" sz="10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348880"/>
            <a:ext cx="712879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&lt;HTML&gt;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&lt;HEAD&gt;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&lt;SCRIPT LANGUAGE='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javascript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'&gt;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function matchDemo1(){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var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r= /^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\d{4}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-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\d{1,2}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-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\d{1,2}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$/;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//alert(myInput2.value);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r = new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(myInput2.value, 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ig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")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r.exec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(myInput1.value);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s1=RegExp.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$1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s2=RegExp.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$2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s3=RegExp.</a:t>
            </a:r>
            <a:r>
              <a:rPr lang="en-US" sz="1000" i="1" dirty="0" smtClean="0">
                <a:solidFill>
                  <a:srgbClr val="FF0000"/>
                </a:solidFill>
                <a:latin typeface="+mn-lt"/>
                <a:ea typeface="+mn-ea"/>
              </a:rPr>
              <a:t>$3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	myText1.value = "\nRegExp.$1 = " + s1 +"\nRegExp.$2 = "+s2+"\nRegExp.$3 = "+s3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}</a:t>
            </a: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&lt;/SCRIPT&gt;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&lt;/HEAD&gt;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&lt;BODY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valign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="Top"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onLoad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="myText1.value = ''"&gt;</a:t>
            </a: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&lt;INPUT TYPE="BUTTON" ONCLICK="matchDemo1()" value="matchDemo1" 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Input String:&lt;INPUT TYPE="Text" id="myInput1" value="1985-10-15"/&gt;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RegExp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:&lt;INPUT TYPE="Text" size="50"id="myInput2" value="^(\d{4})-(\d{1,2})-(\d{1,2})$"/&gt;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&lt;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br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	&lt;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id="myText1" rows="10" cols="80"&gt;&lt;/Text&gt;</a:t>
            </a: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&lt;/BODY&gt;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&lt;/HTML&gt;</a:t>
            </a: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872716"/>
            <a:ext cx="8316913" cy="75535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Grouping in </a:t>
            </a:r>
            <a:r>
              <a:rPr lang="en-US" sz="1800" dirty="0" err="1" smtClean="0"/>
              <a:t>javascript’s</a:t>
            </a:r>
            <a:r>
              <a:rPr lang="en-US" sz="1800" dirty="0" smtClean="0"/>
              <a:t>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1000" dirty="0" smtClean="0">
                <a:solidFill>
                  <a:srgbClr val="FF0000"/>
                </a:solidFill>
              </a:rPr>
              <a:t> expression) to create group</a:t>
            </a:r>
          </a:p>
          <a:p>
            <a:pPr lvl="1">
              <a:lnSpc>
                <a:spcPct val="90000"/>
              </a:lnSpc>
            </a:pPr>
            <a:r>
              <a:rPr lang="en-US" altLang="zh-CN" sz="1000" dirty="0" smtClean="0">
                <a:solidFill>
                  <a:srgbClr val="FF0000"/>
                </a:solidFill>
              </a:rPr>
              <a:t>Use RegExp.$1, $2,$3…..$99 to capture group.</a:t>
            </a:r>
          </a:p>
          <a:p>
            <a:pPr lvl="1">
              <a:lnSpc>
                <a:spcPct val="90000"/>
              </a:lnSpc>
            </a:pPr>
            <a:endParaRPr lang="en-US" altLang="zh-CN" sz="10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28900"/>
            <a:ext cx="77628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2744924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66CC"/>
                </a:solidFill>
                <a:latin typeface="+mn-lt"/>
                <a:ea typeface="+mn-ea"/>
              </a:rPr>
              <a:t>LAB</a:t>
            </a:r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4535996" y="4689140"/>
          <a:ext cx="1484313" cy="687388"/>
        </p:xfrm>
        <a:graphic>
          <a:graphicData uri="http://schemas.openxmlformats.org/presentationml/2006/ole">
            <p:oleObj spid="_x0000_s212994" name="Packager Shell Object" showAsIcon="1" r:id="rId3" imgW="1484640" imgH="686880" progId="Package">
              <p:embed/>
            </p:oleObj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2195736" y="4653136"/>
          <a:ext cx="1306513" cy="687388"/>
        </p:xfrm>
        <a:graphic>
          <a:graphicData uri="http://schemas.openxmlformats.org/presentationml/2006/ole">
            <p:oleObj spid="_x0000_s212995" name="Packager Shell Object" showAsIcon="1" r:id="rId4" imgW="1307160" imgH="6868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31925" y="1647825"/>
            <a:ext cx="294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rgbClr val="6666FF"/>
                </a:solidFill>
                <a:latin typeface="Impact" pitchFamily="34" charset="0"/>
              </a:rPr>
              <a:t>Any Questions？</a:t>
            </a:r>
            <a:endParaRPr lang="en-US" altLang="ja-JP" sz="3200" dirty="0">
              <a:solidFill>
                <a:srgbClr val="6666FF"/>
              </a:solidFill>
              <a:latin typeface="Impact" pitchFamily="34" charset="0"/>
            </a:endParaRPr>
          </a:p>
        </p:txBody>
      </p:sp>
      <p:pic>
        <p:nvPicPr>
          <p:cNvPr id="5" name="Picture 5" descr="BD0497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050" y="3097213"/>
            <a:ext cx="3806825" cy="285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0748"/>
            <a:ext cx="8316913" cy="4067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Preparing work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– Some basic knowledge of DHTML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A simple GUI in IE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Using </a:t>
            </a:r>
            <a:r>
              <a:rPr lang="en-US" altLang="zh-CN" sz="2800" dirty="0" err="1" smtClean="0"/>
              <a:t>Scripting.FileSystemObject</a:t>
            </a:r>
            <a:r>
              <a:rPr lang="en-US" altLang="zh-CN" sz="2800" dirty="0" smtClean="0"/>
              <a:t> to access local file.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/>
              <a:t>RegExp</a:t>
            </a:r>
            <a:r>
              <a:rPr lang="en-US" altLang="zh-CN" sz="2800" dirty="0" smtClean="0"/>
              <a:t> in </a:t>
            </a:r>
            <a:r>
              <a:rPr lang="en-US" altLang="zh-CN" sz="2800" dirty="0" err="1" smtClean="0"/>
              <a:t>Javascript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Match &amp; Replace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DHTM Basic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First HTML page.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&lt;HTML&gt;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&lt;HEAD&gt;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&lt;SCRIPT LANGUAGE=JavaScript'&gt;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  //Write script here.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&lt;/SCRIPT&gt;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&lt;/HEAD&gt;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&lt;BODY&gt;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	&lt;!—Add element here.--&gt;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&lt;/BODY&gt;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DHTM Basic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Some most popular controls in HTML.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TextBox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: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&lt;input type=“text” name="subject"  value=“xxx"  size=“50”/&gt;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  rows="30" cols="80" id = "myTextArea1"&gt;&lt;/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7301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ComboBox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: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&lt;select name="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mySelect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" size="28“  width="60"&gt;&lt;/select&gt;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257092"/>
            <a:ext cx="3438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3032956"/>
            <a:ext cx="3333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27584" y="47251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Button: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&lt;INPUT TYPE="BUTTON" ONCLICK="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showfiles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()" value="show files" /&gt;</a:t>
            </a:r>
          </a:p>
        </p:txBody>
      </p: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409220"/>
            <a:ext cx="828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DHTM Basic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A simple way  to format layout: &lt;Table&gt;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35596" y="1916832"/>
            <a:ext cx="7128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&lt;Table&gt;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&lt;TR&gt;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  &lt;INPUT TYPE=TEXT NAME="result" VALUE="Row1 Col1" SIZE=50&gt;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&lt;/TD&gt;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  &lt;INPUT TYPE=TEXT NAME="result" VALUE="Row1 Col2" SIZE=50&gt;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&lt;/TD&gt;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&lt;/TR&gt;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&lt;TR&gt;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  &lt;INPUT TYPE=TEXT NAME="result" VALUE="Row2 Col1" SIZE=50&gt;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&lt;/TD&gt;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  &lt;INPUT TYPE=TEXT NAME="result" VALUE="Row2 Col2" SIZE=50&gt;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  &lt;/TD&gt;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&lt;/TR&gt;</a:t>
            </a:r>
          </a:p>
          <a:p>
            <a:r>
              <a:rPr lang="en-US" sz="1200" i="1" dirty="0" smtClean="0">
                <a:solidFill>
                  <a:srgbClr val="0066CC"/>
                </a:solidFill>
                <a:latin typeface="+mn-lt"/>
                <a:ea typeface="+mn-ea"/>
              </a:rPr>
              <a:t>&lt;/Table&gt;</a:t>
            </a:r>
          </a:p>
          <a:p>
            <a:endParaRPr lang="en-US" sz="1200" i="1" dirty="0" smtClean="0">
              <a:solidFill>
                <a:srgbClr val="0066CC"/>
              </a:solidFill>
              <a:latin typeface="+mn-lt"/>
              <a:ea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596" y="5589240"/>
            <a:ext cx="5410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DHTM Basic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Write a function in script area.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Bind the function on a control.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&lt;HTML&gt;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&lt;HEAD&gt;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&lt;SCRIPT LANGUAGE=JavaScript'&gt;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  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function 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FirstFunc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msg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{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  alert(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msg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);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}</a:t>
            </a:r>
          </a:p>
          <a:p>
            <a:pPr lvl="2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&lt;/SCRIPT&gt;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&lt;/HEAD&gt;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&lt;BODY 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OnLoad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=“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FirstFunc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 (‘Body 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OnLoad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 !’);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”&gt;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  &lt;INPUT TYPE=“Button”  </a:t>
            </a:r>
            <a:r>
              <a:rPr lang="en-US" i="1" dirty="0" err="1" smtClean="0">
                <a:solidFill>
                  <a:srgbClr val="0066CC"/>
                </a:solidFill>
                <a:latin typeface="+mn-lt"/>
                <a:ea typeface="+mn-ea"/>
              </a:rPr>
              <a:t>OnClick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=“</a:t>
            </a:r>
            <a:r>
              <a:rPr lang="en-US" i="1" dirty="0" err="1" smtClean="0">
                <a:solidFill>
                  <a:srgbClr val="FF0000"/>
                </a:solidFill>
                <a:latin typeface="+mn-lt"/>
                <a:ea typeface="+mn-ea"/>
              </a:rPr>
              <a:t>FirstFunc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</a:rPr>
              <a:t>(‘BTN clicked!’)</a:t>
            </a:r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”&gt;</a:t>
            </a:r>
          </a:p>
          <a:p>
            <a:pPr lvl="1"/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&lt;/BODY&gt;</a:t>
            </a:r>
          </a:p>
          <a:p>
            <a:r>
              <a:rPr lang="en-US" i="1" dirty="0" smtClean="0">
                <a:solidFill>
                  <a:srgbClr val="0066CC"/>
                </a:solidFill>
                <a:latin typeface="+mn-lt"/>
                <a:ea typeface="+mn-ea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DHTM Basic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Get and set the value of the textbox.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63588" y="2060848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&lt;HTML&gt;</a:t>
            </a: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&lt;HEAD&gt;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&lt;SCRIPT LANGUAGE=JavaScript'&gt;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  function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showValue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inputObj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  {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      alert(</a:t>
            </a:r>
            <a:r>
              <a:rPr lang="en-US" sz="1400" i="1" dirty="0" err="1" smtClean="0">
                <a:solidFill>
                  <a:srgbClr val="FF0000"/>
                </a:solidFill>
                <a:latin typeface="+mn-lt"/>
                <a:ea typeface="+mn-ea"/>
              </a:rPr>
              <a:t>inputObj.value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);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      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inputObj.value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= “</a:t>
            </a:r>
            <a:r>
              <a:rPr lang="en-US" sz="1400" i="1" dirty="0" err="1" smtClean="0">
                <a:solidFill>
                  <a:srgbClr val="FF0000"/>
                </a:solidFill>
                <a:latin typeface="+mn-lt"/>
                <a:ea typeface="+mn-ea"/>
              </a:rPr>
              <a:t>aabbcc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”;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  }</a:t>
            </a:r>
          </a:p>
          <a:p>
            <a:pPr lvl="2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&lt;/SCRIPT&gt;</a:t>
            </a: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&lt;/HEAD&gt;</a:t>
            </a: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&lt;BODY&gt;</a:t>
            </a: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</a:t>
            </a:r>
            <a:r>
              <a:rPr lang="en-US" sz="1400" i="1" dirty="0" smtClean="0">
                <a:solidFill>
                  <a:srgbClr val="0066CC"/>
                </a:solidFill>
              </a:rPr>
              <a:t> &lt;INPUT TYPE=“Button”  </a:t>
            </a:r>
            <a:r>
              <a:rPr lang="en-US" sz="1400" i="1" dirty="0" err="1" smtClean="0">
                <a:solidFill>
                  <a:srgbClr val="0066CC"/>
                </a:solidFill>
              </a:rPr>
              <a:t>OnClick</a:t>
            </a:r>
            <a:r>
              <a:rPr lang="en-US" sz="1400" i="1" dirty="0" smtClean="0">
                <a:solidFill>
                  <a:srgbClr val="0066CC"/>
                </a:solidFill>
              </a:rPr>
              <a:t>=“</a:t>
            </a:r>
            <a:r>
              <a:rPr lang="en-US" sz="1400" i="1" dirty="0" err="1" smtClean="0">
                <a:solidFill>
                  <a:srgbClr val="FF0000"/>
                </a:solidFill>
              </a:rPr>
              <a:t>ShowValue</a:t>
            </a:r>
            <a:r>
              <a:rPr lang="en-US" sz="1400" i="1" dirty="0" smtClean="0">
                <a:solidFill>
                  <a:srgbClr val="FF0000"/>
                </a:solidFill>
              </a:rPr>
              <a:t>(myTextArea2)</a:t>
            </a:r>
            <a:r>
              <a:rPr lang="en-US" sz="1400" i="1" dirty="0" smtClean="0">
                <a:solidFill>
                  <a:srgbClr val="0066CC"/>
                </a:solidFill>
              </a:rPr>
              <a:t>”&gt;</a:t>
            </a:r>
            <a:endParaRPr lang="en-US" sz="14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	 &lt;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  rows="30" cols="80" id = "myTextArea2" &gt;</a:t>
            </a:r>
            <a:r>
              <a:rPr lang="en-US" sz="1400" i="1" dirty="0" err="1" smtClean="0">
                <a:solidFill>
                  <a:srgbClr val="FF0000"/>
                </a:solidFill>
                <a:latin typeface="+mn-lt"/>
                <a:ea typeface="+mn-ea"/>
              </a:rPr>
              <a:t>abc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&lt;/</a:t>
            </a:r>
            <a:r>
              <a:rPr lang="en-US" sz="14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&gt;</a:t>
            </a:r>
          </a:p>
          <a:p>
            <a:pPr lvl="1"/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&lt;/BODY&gt;</a:t>
            </a:r>
          </a:p>
          <a:p>
            <a:r>
              <a:rPr lang="en-US" sz="1400" i="1" dirty="0" smtClean="0">
                <a:solidFill>
                  <a:srgbClr val="0066CC"/>
                </a:solidFill>
                <a:latin typeface="+mn-lt"/>
                <a:ea typeface="+mn-ea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GUI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25689"/>
            <a:ext cx="712879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&lt;HTML&gt;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&lt;HEAD&gt;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&lt;SCRIPT LANGUAGE='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javaSCRIPT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'&gt;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&lt;/SCRIPT&gt;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&lt;/HEAD&gt;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&lt;BODY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valign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="Top"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onLoad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= ";"&gt;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&lt;INPUT id="folder" TYPE="TEXT" Size="60" VALUE="C:\Work\TrainingSep\JavaScript\" 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&lt;INPUT TYPE="BUTTON" ONCLICK="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showfiles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()" value="show files" 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&lt;BR/&gt;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&lt;Table&gt;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&lt;TR&gt;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&lt;select name="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mySelect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" size=“20"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OnChange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="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showTextFile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getFileName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(this), myTextArea1)" width="60"&gt;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&lt;Option&gt;a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combobox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&lt;/Option&gt;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&lt;/select&gt;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rows="30" cols="80" id = "myTextArea1"&gt;&lt;/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&lt;INPUT TYPE="BUTTON" ONCLICK="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regReplace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getFileName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(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mySelect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));" value="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Reg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Replace" 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valign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="Center"/&gt;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&lt;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rows="30" cols="80" id = "myTextArea2" &gt;&lt;/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TextArea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    &amp;</a:t>
            </a:r>
            <a:r>
              <a:rPr lang="en-US" sz="1000" i="1" dirty="0" err="1" smtClean="0">
                <a:solidFill>
                  <a:srgbClr val="0066CC"/>
                </a:solidFill>
                <a:latin typeface="+mn-lt"/>
                <a:ea typeface="+mn-ea"/>
              </a:rPr>
              <a:t>nbsp</a:t>
            </a:r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&lt;/TD&gt;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&lt;/TR&gt;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&lt;/Table&gt;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&lt;BR/&gt;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&lt;/BODY&gt;</a:t>
            </a:r>
          </a:p>
          <a:p>
            <a:r>
              <a:rPr lang="en-US" sz="1000" i="1" dirty="0" smtClean="0">
                <a:solidFill>
                  <a:srgbClr val="0066CC"/>
                </a:solidFill>
                <a:latin typeface="+mn-lt"/>
                <a:ea typeface="+mn-ea"/>
              </a:rPr>
              <a:t>&lt;/HTML&gt;</a:t>
            </a: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  <a:p>
            <a:endParaRPr lang="en-US" sz="1000" i="1" dirty="0" smtClean="0">
              <a:solidFill>
                <a:srgbClr val="0066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GUI 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3169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First GUI .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2168861"/>
            <a:ext cx="9000492" cy="33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_CONF_template_032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29EEA"/>
      </a:accent1>
      <a:accent2>
        <a:srgbClr val="00CC66"/>
      </a:accent2>
      <a:accent3>
        <a:srgbClr val="FFFFFF"/>
      </a:accent3>
      <a:accent4>
        <a:srgbClr val="000000"/>
      </a:accent4>
      <a:accent5>
        <a:srgbClr val="B3CCF3"/>
      </a:accent5>
      <a:accent6>
        <a:srgbClr val="00B95C"/>
      </a:accent6>
      <a:hlink>
        <a:srgbClr val="FF0000"/>
      </a:hlink>
      <a:folHlink>
        <a:srgbClr val="B2B2B2"/>
      </a:folHlink>
    </a:clrScheme>
    <a:fontScheme name="3_T_CONF_template_032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_CONF_template_03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_CONF_template_0324 2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29EEA"/>
        </a:accent1>
        <a:accent2>
          <a:srgbClr val="00CC66"/>
        </a:accent2>
        <a:accent3>
          <a:srgbClr val="FFFFFF"/>
        </a:accent3>
        <a:accent4>
          <a:srgbClr val="DADADA"/>
        </a:accent4>
        <a:accent5>
          <a:srgbClr val="B3CCF3"/>
        </a:accent5>
        <a:accent6>
          <a:srgbClr val="00B95C"/>
        </a:accent6>
        <a:hlink>
          <a:srgbClr val="FFFF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_CONF_template_032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29EEA"/>
      </a:accent1>
      <a:accent2>
        <a:srgbClr val="00CC66"/>
      </a:accent2>
      <a:accent3>
        <a:srgbClr val="FFFFFF"/>
      </a:accent3>
      <a:accent4>
        <a:srgbClr val="000000"/>
      </a:accent4>
      <a:accent5>
        <a:srgbClr val="B3CCF3"/>
      </a:accent5>
      <a:accent6>
        <a:srgbClr val="00B95C"/>
      </a:accent6>
      <a:hlink>
        <a:srgbClr val="FF0000"/>
      </a:hlink>
      <a:folHlink>
        <a:srgbClr val="B2B2B2"/>
      </a:folHlink>
    </a:clrScheme>
    <a:fontScheme name="1_T_CONF_template_032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20000"/>
          </a:schemeClr>
        </a:solidFill>
        <a:ln w="12700"/>
      </a:spPr>
      <a:bodyPr rtlCol="0" anchor="ctr"/>
      <a:lstStyle>
        <a:defPPr>
          <a:defRPr sz="1400" dirty="0" smtClean="0">
            <a:solidFill>
              <a:schemeClr val="accent5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i="1" dirty="0" smtClean="0">
            <a:solidFill>
              <a:srgbClr val="0066CC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1_T_CONF_template_03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_CONF_template_0324 2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29EEA"/>
        </a:accent1>
        <a:accent2>
          <a:srgbClr val="00CC66"/>
        </a:accent2>
        <a:accent3>
          <a:srgbClr val="FFFFFF"/>
        </a:accent3>
        <a:accent4>
          <a:srgbClr val="DADADA"/>
        </a:accent4>
        <a:accent5>
          <a:srgbClr val="B3CCF3"/>
        </a:accent5>
        <a:accent6>
          <a:srgbClr val="00B95C"/>
        </a:accent6>
        <a:hlink>
          <a:srgbClr val="FFFF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33786</TotalTime>
  <Words>944</Words>
  <Application>Microsoft Office PowerPoint</Application>
  <PresentationFormat>On-screen Show (4:3)</PresentationFormat>
  <Paragraphs>283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3_T_CONF_template_0324</vt:lpstr>
      <vt:lpstr>1_T_CONF_template_0324</vt:lpstr>
      <vt:lpstr>Bitmap Image</vt:lpstr>
      <vt:lpstr>Image</vt:lpstr>
      <vt:lpstr>Packager Shell Object</vt:lpstr>
      <vt:lpstr> JS, File Access &amp; Regexp   Jun Liu Dec 12th,2014</vt:lpstr>
      <vt:lpstr>Outline</vt:lpstr>
      <vt:lpstr>DHTM Basic</vt:lpstr>
      <vt:lpstr>DHTM Basic</vt:lpstr>
      <vt:lpstr>DHTM Basic</vt:lpstr>
      <vt:lpstr>DHTM Basic</vt:lpstr>
      <vt:lpstr>DHTM Basic</vt:lpstr>
      <vt:lpstr>A simple GUI</vt:lpstr>
      <vt:lpstr>A simple GUI </vt:lpstr>
      <vt:lpstr>File access in IE</vt:lpstr>
      <vt:lpstr>File access in IE</vt:lpstr>
      <vt:lpstr>RegExp in Javascript</vt:lpstr>
      <vt:lpstr>RegExp in Javascript</vt:lpstr>
      <vt:lpstr>RegExp in Javascript</vt:lpstr>
      <vt:lpstr>RegExp in Javascript</vt:lpstr>
      <vt:lpstr>RegExp in Javascript</vt:lpstr>
      <vt:lpstr>Lab</vt:lpstr>
      <vt:lpstr>Q&amp;A</vt:lpstr>
    </vt:vector>
  </TitlesOfParts>
  <Company>Teradyne,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DAC_DC_Test</dc:title>
  <dc:creator>liujes</dc:creator>
  <cp:lastModifiedBy>Teradyne User</cp:lastModifiedBy>
  <cp:revision>556</cp:revision>
  <dcterms:created xsi:type="dcterms:W3CDTF">2013-11-07T05:19:36Z</dcterms:created>
  <dcterms:modified xsi:type="dcterms:W3CDTF">2016-03-02T03:38:19Z</dcterms:modified>
</cp:coreProperties>
</file>