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2" r:id="rId4"/>
    <p:sldId id="264" r:id="rId5"/>
    <p:sldId id="272" r:id="rId6"/>
    <p:sldId id="283" r:id="rId7"/>
    <p:sldId id="271" r:id="rId8"/>
    <p:sldId id="274" r:id="rId9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551" userDrawn="1">
          <p15:clr>
            <a:srgbClr val="A4A3A4"/>
          </p15:clr>
        </p15:guide>
        <p15:guide id="3" orient="horz" pos="368" userDrawn="1">
          <p15:clr>
            <a:srgbClr val="A4A3A4"/>
          </p15:clr>
        </p15:guide>
        <p15:guide id="4" pos="71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5C5"/>
    <a:srgbClr val="3B3838"/>
    <a:srgbClr val="767171"/>
    <a:srgbClr val="757575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420" y="52"/>
      </p:cViewPr>
      <p:guideLst>
        <p:guide orient="horz" pos="3974"/>
        <p:guide pos="551"/>
        <p:guide orient="horz" pos="368"/>
        <p:guide pos="71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57E82-C2C1-4F89-A614-C4BF84446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892212-D1D2-4303-8944-206AEFAF1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212F6-9A48-430B-B9E6-DA670644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AC504E-755D-4F5F-A884-BCD4DD19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828B0-4B30-4BA2-8ADB-B8F59D36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99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ECCF2-208E-4FBA-AE00-B0A5FD50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4E9D07-D1CC-4710-9907-A01DE658B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9FB46-4707-4650-AF22-2B340970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DC8CF-D042-4A60-BA6B-A0236402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EC390D-ECD5-4BA9-8119-03A79C78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06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C6E7E2-4753-49A0-8B5B-4BD8A505D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5B3755-B931-424B-A541-5425C7B5F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B126F-56CE-470F-9512-76CD4C77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74AF32-60DB-438A-8513-3D49FB21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D1D76D-0183-419D-9803-7E9B7185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54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457CA-DDE9-4F9F-8273-0E0264B5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5EA8C-57D9-4581-8DE3-0E42DC10E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55DC0-E036-4261-9731-D2285871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6E2335-EF40-4FDC-A0F9-F3A875F0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A12CF-3869-4629-8613-E2D21DCB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19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E2813-ECDC-4E85-AA4B-AC247737A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54F65D-F5F8-4A34-AFE8-94231E31D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9CA55C-516B-449E-9F4A-214010C9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522D9D-E873-400F-A805-E8C9BB7A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D8B4E-FD17-4313-BFCF-F96BCB1E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34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3533C-DA66-4D35-8252-1936C80E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8758ED-7231-43C7-9BE1-F52C077C1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4871AB-4676-4339-9698-3C1C0946D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BF8AD7-435F-4016-87F8-CA2CDD9B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27EFFF-B774-47BE-8EAC-075B844B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DAA445-F7D1-4322-A39A-F748A388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72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F8ACA-0C6F-4585-BBFC-67DC1AFDD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B355CF-E8C9-4F66-B7BE-AF659A2FD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D3FC60-5F48-4478-B38E-E0B42323C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6BC4FC-6846-4C6E-B5E1-5E4ED19F1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FDE226-0E96-4C39-96A0-7769CF969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FF6DC1-ECBC-4285-9059-340DE2CC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42EF3A-76A6-4A93-9250-C4ED8728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702E4D-3D66-47A5-A76F-38B0D8B9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29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83F67-3EC5-41B9-AD61-409CB3DB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73DD6F-A3B3-40E3-8D4B-902B4EB2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B60495-4166-438A-AA08-3DFF56EF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FC8C80-8154-4157-9CFB-8CA216A8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11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41F186-51F5-45E8-925B-6658F8A5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D2ECC3-C525-4A07-85E1-4E1F647D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334DF1-DD41-42A6-9B05-0BFE1773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22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9250C-2EE3-445E-9712-10B97540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B04AB1-6D3A-4BE8-B8B5-21A79ABC8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42F583-4BA2-4767-B73E-07B95F6A4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73520B-4AC8-4F8D-882F-32A6DD94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CA0CDF-248C-44A0-A591-5A05DE3B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AEAC46-2DE2-47DA-8813-3C9BA8EA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00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B3301-B061-4373-9F59-0EC727BE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5669B0-DD46-493F-9454-F44F08213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C1D14F-4F0C-4201-8D61-5C840BBF6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DD7F5E-01FC-4819-8C56-D266420F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B5C8EA-E3E6-490E-9D6B-3984C960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88420-C912-41CE-AE9C-1CBF33ED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92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7438AF-4DE6-4664-AA9B-018009122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5168E7-0D07-40EE-A925-11F73CC3B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6C523-D268-4347-8EC0-C672D7854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4C87E-67D7-4747-B03D-6F045E1AC05D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5BFEE9-6C9A-4DC8-8CAE-7B9476393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A4AE2-3345-48D3-BA37-72E0F9E53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84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3" Type="http://schemas.openxmlformats.org/officeDocument/2006/relationships/tags" Target="../tags/tag15.xml"/><Relationship Id="rId21" Type="http://schemas.openxmlformats.org/officeDocument/2006/relationships/tags" Target="../tags/tag33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20" Type="http://schemas.openxmlformats.org/officeDocument/2006/relationships/tags" Target="../tags/tag32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22.xml"/><Relationship Id="rId19" Type="http://schemas.openxmlformats.org/officeDocument/2006/relationships/tags" Target="../tags/tag31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tags" Target="../tags/tag3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tags" Target="../tags/tag52.xml"/><Relationship Id="rId3" Type="http://schemas.openxmlformats.org/officeDocument/2006/relationships/tags" Target="../tags/tag37.xml"/><Relationship Id="rId21" Type="http://schemas.openxmlformats.org/officeDocument/2006/relationships/tags" Target="../tags/tag55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0" Type="http://schemas.openxmlformats.org/officeDocument/2006/relationships/tags" Target="../tags/tag54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44.xml"/><Relationship Id="rId19" Type="http://schemas.openxmlformats.org/officeDocument/2006/relationships/tags" Target="../tags/tag53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Relationship Id="rId22" Type="http://schemas.openxmlformats.org/officeDocument/2006/relationships/tags" Target="../tags/tag5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tags" Target="../tags/tag69.xml"/><Relationship Id="rId18" Type="http://schemas.openxmlformats.org/officeDocument/2006/relationships/tags" Target="../tags/tag74.xml"/><Relationship Id="rId3" Type="http://schemas.openxmlformats.org/officeDocument/2006/relationships/tags" Target="../tags/tag59.xml"/><Relationship Id="rId21" Type="http://schemas.openxmlformats.org/officeDocument/2006/relationships/tags" Target="../tags/tag77.xml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17" Type="http://schemas.openxmlformats.org/officeDocument/2006/relationships/tags" Target="../tags/tag73.xml"/><Relationship Id="rId2" Type="http://schemas.openxmlformats.org/officeDocument/2006/relationships/tags" Target="../tags/tag58.xml"/><Relationship Id="rId16" Type="http://schemas.openxmlformats.org/officeDocument/2006/relationships/tags" Target="../tags/tag72.xml"/><Relationship Id="rId20" Type="http://schemas.openxmlformats.org/officeDocument/2006/relationships/tags" Target="../tags/tag76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5" Type="http://schemas.openxmlformats.org/officeDocument/2006/relationships/tags" Target="../tags/tag61.xml"/><Relationship Id="rId15" Type="http://schemas.openxmlformats.org/officeDocument/2006/relationships/tags" Target="../tags/tag71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66.xml"/><Relationship Id="rId19" Type="http://schemas.openxmlformats.org/officeDocument/2006/relationships/tags" Target="../tags/tag75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tags" Target="../tags/tag70.xml"/><Relationship Id="rId22" Type="http://schemas.openxmlformats.org/officeDocument/2006/relationships/tags" Target="../tags/tag78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91.xml"/><Relationship Id="rId18" Type="http://schemas.openxmlformats.org/officeDocument/2006/relationships/tags" Target="../tags/tag96.xml"/><Relationship Id="rId26" Type="http://schemas.openxmlformats.org/officeDocument/2006/relationships/tags" Target="../tags/tag104.xml"/><Relationship Id="rId39" Type="http://schemas.openxmlformats.org/officeDocument/2006/relationships/tags" Target="../tags/tag117.xml"/><Relationship Id="rId21" Type="http://schemas.openxmlformats.org/officeDocument/2006/relationships/tags" Target="../tags/tag99.xml"/><Relationship Id="rId34" Type="http://schemas.openxmlformats.org/officeDocument/2006/relationships/tags" Target="../tags/tag112.xml"/><Relationship Id="rId42" Type="http://schemas.openxmlformats.org/officeDocument/2006/relationships/slideLayout" Target="../slideLayouts/slideLayout7.xml"/><Relationship Id="rId7" Type="http://schemas.openxmlformats.org/officeDocument/2006/relationships/tags" Target="../tags/tag85.xml"/><Relationship Id="rId2" Type="http://schemas.openxmlformats.org/officeDocument/2006/relationships/tags" Target="../tags/tag80.xml"/><Relationship Id="rId16" Type="http://schemas.openxmlformats.org/officeDocument/2006/relationships/tags" Target="../tags/tag94.xml"/><Relationship Id="rId20" Type="http://schemas.openxmlformats.org/officeDocument/2006/relationships/tags" Target="../tags/tag98.xml"/><Relationship Id="rId29" Type="http://schemas.openxmlformats.org/officeDocument/2006/relationships/tags" Target="../tags/tag107.xml"/><Relationship Id="rId41" Type="http://schemas.openxmlformats.org/officeDocument/2006/relationships/tags" Target="../tags/tag119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24" Type="http://schemas.openxmlformats.org/officeDocument/2006/relationships/tags" Target="../tags/tag102.xml"/><Relationship Id="rId32" Type="http://schemas.openxmlformats.org/officeDocument/2006/relationships/tags" Target="../tags/tag110.xml"/><Relationship Id="rId37" Type="http://schemas.openxmlformats.org/officeDocument/2006/relationships/tags" Target="../tags/tag115.xml"/><Relationship Id="rId40" Type="http://schemas.openxmlformats.org/officeDocument/2006/relationships/tags" Target="../tags/tag118.xml"/><Relationship Id="rId5" Type="http://schemas.openxmlformats.org/officeDocument/2006/relationships/tags" Target="../tags/tag83.xml"/><Relationship Id="rId15" Type="http://schemas.openxmlformats.org/officeDocument/2006/relationships/tags" Target="../tags/tag93.xml"/><Relationship Id="rId23" Type="http://schemas.openxmlformats.org/officeDocument/2006/relationships/tags" Target="../tags/tag101.xml"/><Relationship Id="rId28" Type="http://schemas.openxmlformats.org/officeDocument/2006/relationships/tags" Target="../tags/tag106.xml"/><Relationship Id="rId36" Type="http://schemas.openxmlformats.org/officeDocument/2006/relationships/tags" Target="../tags/tag114.xml"/><Relationship Id="rId10" Type="http://schemas.openxmlformats.org/officeDocument/2006/relationships/tags" Target="../tags/tag88.xml"/><Relationship Id="rId19" Type="http://schemas.openxmlformats.org/officeDocument/2006/relationships/tags" Target="../tags/tag97.xml"/><Relationship Id="rId31" Type="http://schemas.openxmlformats.org/officeDocument/2006/relationships/tags" Target="../tags/tag109.xml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tags" Target="../tags/tag92.xml"/><Relationship Id="rId22" Type="http://schemas.openxmlformats.org/officeDocument/2006/relationships/tags" Target="../tags/tag100.xml"/><Relationship Id="rId27" Type="http://schemas.openxmlformats.org/officeDocument/2006/relationships/tags" Target="../tags/tag105.xml"/><Relationship Id="rId30" Type="http://schemas.openxmlformats.org/officeDocument/2006/relationships/tags" Target="../tags/tag108.xml"/><Relationship Id="rId35" Type="http://schemas.openxmlformats.org/officeDocument/2006/relationships/tags" Target="../tags/tag113.xml"/><Relationship Id="rId8" Type="http://schemas.openxmlformats.org/officeDocument/2006/relationships/tags" Target="../tags/tag86.xml"/><Relationship Id="rId3" Type="http://schemas.openxmlformats.org/officeDocument/2006/relationships/tags" Target="../tags/tag81.xml"/><Relationship Id="rId12" Type="http://schemas.openxmlformats.org/officeDocument/2006/relationships/tags" Target="../tags/tag90.xml"/><Relationship Id="rId17" Type="http://schemas.openxmlformats.org/officeDocument/2006/relationships/tags" Target="../tags/tag95.xml"/><Relationship Id="rId25" Type="http://schemas.openxmlformats.org/officeDocument/2006/relationships/tags" Target="../tags/tag103.xml"/><Relationship Id="rId33" Type="http://schemas.openxmlformats.org/officeDocument/2006/relationships/tags" Target="../tags/tag111.xml"/><Relationship Id="rId38" Type="http://schemas.openxmlformats.org/officeDocument/2006/relationships/tags" Target="../tags/tag1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tags" Target="../tags/tag132.xml"/><Relationship Id="rId18" Type="http://schemas.openxmlformats.org/officeDocument/2006/relationships/tags" Target="../tags/tag137.xml"/><Relationship Id="rId3" Type="http://schemas.openxmlformats.org/officeDocument/2006/relationships/tags" Target="../tags/tag122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126.xml"/><Relationship Id="rId12" Type="http://schemas.openxmlformats.org/officeDocument/2006/relationships/tags" Target="../tags/tag131.xml"/><Relationship Id="rId17" Type="http://schemas.openxmlformats.org/officeDocument/2006/relationships/tags" Target="../tags/tag136.xml"/><Relationship Id="rId2" Type="http://schemas.openxmlformats.org/officeDocument/2006/relationships/tags" Target="../tags/tag121.xml"/><Relationship Id="rId16" Type="http://schemas.openxmlformats.org/officeDocument/2006/relationships/tags" Target="../tags/tag135.xml"/><Relationship Id="rId20" Type="http://schemas.openxmlformats.org/officeDocument/2006/relationships/tags" Target="../tags/tag139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tags" Target="../tags/tag130.xml"/><Relationship Id="rId5" Type="http://schemas.openxmlformats.org/officeDocument/2006/relationships/tags" Target="../tags/tag124.xml"/><Relationship Id="rId15" Type="http://schemas.openxmlformats.org/officeDocument/2006/relationships/tags" Target="../tags/tag134.xml"/><Relationship Id="rId10" Type="http://schemas.openxmlformats.org/officeDocument/2006/relationships/tags" Target="../tags/tag129.xml"/><Relationship Id="rId19" Type="http://schemas.openxmlformats.org/officeDocument/2006/relationships/tags" Target="../tags/tag138.xml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4" Type="http://schemas.openxmlformats.org/officeDocument/2006/relationships/tags" Target="../tags/tag133.xml"/><Relationship Id="rId2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-圆角矩形 6">
            <a:extLst>
              <a:ext uri="{FF2B5EF4-FFF2-40B4-BE49-F238E27FC236}">
                <a16:creationId xmlns:a16="http://schemas.microsoft.com/office/drawing/2014/main" id="{CA1D04B1-561C-427F-A69C-418146F033E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890216" y="1750488"/>
            <a:ext cx="2646983" cy="2646982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-AutoShape 2">
            <a:extLst>
              <a:ext uri="{FF2B5EF4-FFF2-40B4-BE49-F238E27FC236}">
                <a16:creationId xmlns:a16="http://schemas.microsoft.com/office/drawing/2014/main" id="{DDF01370-10EF-410F-8B87-ACE304D75DDC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837235" y="2786976"/>
            <a:ext cx="191688" cy="19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128046FA-F4E0-4BA1-A2BB-1ED170AF322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384541" y="1036899"/>
            <a:ext cx="485609" cy="485609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-圆角矩形 5">
            <a:extLst>
              <a:ext uri="{FF2B5EF4-FFF2-40B4-BE49-F238E27FC236}">
                <a16:creationId xmlns:a16="http://schemas.microsoft.com/office/drawing/2014/main" id="{11A08D04-3124-48C1-9669-36C1BEC4701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74801" y="5311792"/>
            <a:ext cx="715415" cy="715415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A-圆角矩形 7">
            <a:extLst>
              <a:ext uri="{FF2B5EF4-FFF2-40B4-BE49-F238E27FC236}">
                <a16:creationId xmlns:a16="http://schemas.microsoft.com/office/drawing/2014/main" id="{4C94711A-F1EC-48D3-B3D5-1CC00A21989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453107" y="836166"/>
            <a:ext cx="715415" cy="71541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PA-圆角矩形 14">
            <a:extLst>
              <a:ext uri="{FF2B5EF4-FFF2-40B4-BE49-F238E27FC236}">
                <a16:creationId xmlns:a16="http://schemas.microsoft.com/office/drawing/2014/main" id="{28E04C6A-65BD-4DAA-9677-E9B4128E044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351568" y="2194391"/>
            <a:ext cx="2203079" cy="2203079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PA-圆角矩形 17">
            <a:extLst>
              <a:ext uri="{FF2B5EF4-FFF2-40B4-BE49-F238E27FC236}">
                <a16:creationId xmlns:a16="http://schemas.microsoft.com/office/drawing/2014/main" id="{31AF2055-48A7-4C54-A11C-925E241CAAA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554647" y="2329881"/>
            <a:ext cx="5129502" cy="177574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-文本框 13">
            <a:extLst>
              <a:ext uri="{FF2B5EF4-FFF2-40B4-BE49-F238E27FC236}">
                <a16:creationId xmlns:a16="http://schemas.microsoft.com/office/drawing/2014/main" id="{73722EF1-500F-4A6B-B673-277906A77619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756484" y="2270448"/>
            <a:ext cx="48236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</a:t>
            </a:r>
            <a:r>
              <a:rPr lang="zh-CN" altLang="en-US" sz="40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通过嫦娥四号来探讨如何进行科技创新</a:t>
            </a:r>
          </a:p>
        </p:txBody>
      </p:sp>
      <p:sp>
        <p:nvSpPr>
          <p:cNvPr id="9" name="PA-圆角矩形 8">
            <a:extLst>
              <a:ext uri="{FF2B5EF4-FFF2-40B4-BE49-F238E27FC236}">
                <a16:creationId xmlns:a16="http://schemas.microsoft.com/office/drawing/2014/main" id="{E9D98FD9-23F9-4849-8ABD-4B3194E83D3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690166" y="4270737"/>
            <a:ext cx="2407535" cy="52973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PA-圆角矩形 18">
            <a:extLst>
              <a:ext uri="{FF2B5EF4-FFF2-40B4-BE49-F238E27FC236}">
                <a16:creationId xmlns:a16="http://schemas.microsoft.com/office/drawing/2014/main" id="{D960B0CF-F4D4-4B1F-B9B3-B3A5012EF2CC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427626" y="3961097"/>
            <a:ext cx="2918378" cy="210974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PA-文本框 13">
            <a:extLst>
              <a:ext uri="{FF2B5EF4-FFF2-40B4-BE49-F238E27FC236}">
                <a16:creationId xmlns:a16="http://schemas.microsoft.com/office/drawing/2014/main" id="{C682BAAE-DB0F-4A29-989A-BF7F78B4B454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2627345" y="2622284"/>
            <a:ext cx="17716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  <a:r>
              <a:rPr lang="en-US" altLang="zh-CN" sz="60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lang="zh-CN" altLang="en-US" sz="6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234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700000" y="7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3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xit" presetSubtype="4" accel="6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accel="6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accel="6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accel="6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accel="6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accel="6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accel="6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4" grpId="0" animBg="1"/>
      <p:bldP spid="4" grpId="1" animBg="1"/>
      <p:bldP spid="6" grpId="0" animBg="1"/>
      <p:bldP spid="6" grpId="1" animBg="1"/>
      <p:bldP spid="8" grpId="0" animBg="1"/>
      <p:bldP spid="8" grpId="1" animBg="1"/>
      <p:bldP spid="15" grpId="0" animBg="1"/>
      <p:bldP spid="15" grpId="2" animBg="1"/>
      <p:bldP spid="15" grpId="3" animBg="1"/>
      <p:bldP spid="18" grpId="0" animBg="1"/>
      <p:bldP spid="18" grpId="1" animBg="1"/>
      <p:bldP spid="14" grpId="0"/>
      <p:bldP spid="14" grpId="1"/>
      <p:bldP spid="9" grpId="0" animBg="1"/>
      <p:bldP spid="9" grpId="1" animBg="1"/>
      <p:bldP spid="19" grpId="0" animBg="1"/>
      <p:bldP spid="19" grpId="1" animBg="1"/>
      <p:bldP spid="13" grpId="0"/>
      <p:bldP spid="1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A-圆角矩形 51">
            <a:extLst>
              <a:ext uri="{FF2B5EF4-FFF2-40B4-BE49-F238E27FC236}">
                <a16:creationId xmlns:a16="http://schemas.microsoft.com/office/drawing/2014/main" id="{6612C7AD-C5D0-4CE0-8366-4DA07510C22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343266" y="2418285"/>
            <a:ext cx="2218292" cy="221828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8" name="PA-圆角矩形 51">
            <a:extLst>
              <a:ext uri="{FF2B5EF4-FFF2-40B4-BE49-F238E27FC236}">
                <a16:creationId xmlns:a16="http://schemas.microsoft.com/office/drawing/2014/main" id="{F99DF15F-AE84-43B1-BD9B-F3B6601555A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343266" y="2418285"/>
            <a:ext cx="2218292" cy="221828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PA-圆角矩形 51">
            <a:extLst>
              <a:ext uri="{FF2B5EF4-FFF2-40B4-BE49-F238E27FC236}">
                <a16:creationId xmlns:a16="http://schemas.microsoft.com/office/drawing/2014/main" id="{AB33F4EF-52AF-40CF-A1FA-03C32EFBBC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343266" y="2418285"/>
            <a:ext cx="2218292" cy="221828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PA-圆角矩形 51">
            <a:extLst>
              <a:ext uri="{FF2B5EF4-FFF2-40B4-BE49-F238E27FC236}">
                <a16:creationId xmlns:a16="http://schemas.microsoft.com/office/drawing/2014/main" id="{350BC068-2A10-4088-8935-4FEDC5F9149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343266" y="2418285"/>
            <a:ext cx="2218292" cy="221828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PA-圆角矩形 6">
            <a:extLst>
              <a:ext uri="{FF2B5EF4-FFF2-40B4-BE49-F238E27FC236}">
                <a16:creationId xmlns:a16="http://schemas.microsoft.com/office/drawing/2014/main" id="{CA1D04B1-561C-427F-A69C-418146F033E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890216" y="1981983"/>
            <a:ext cx="2646983" cy="2646982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" name="PA-AutoShape 2">
            <a:extLst>
              <a:ext uri="{FF2B5EF4-FFF2-40B4-BE49-F238E27FC236}">
                <a16:creationId xmlns:a16="http://schemas.microsoft.com/office/drawing/2014/main" id="{DDF01370-10EF-410F-8B87-ACE304D75DDC}"/>
              </a:ext>
            </a:extLst>
          </p:cNvPr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837235" y="3018471"/>
            <a:ext cx="191688" cy="19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128046FA-F4E0-4BA1-A2BB-1ED170AF322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384541" y="1268394"/>
            <a:ext cx="485609" cy="485609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" name="PA-圆角矩形 5">
            <a:extLst>
              <a:ext uri="{FF2B5EF4-FFF2-40B4-BE49-F238E27FC236}">
                <a16:creationId xmlns:a16="http://schemas.microsoft.com/office/drawing/2014/main" id="{11A08D04-3124-48C1-9669-36C1BEC4701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174801" y="4827872"/>
            <a:ext cx="715415" cy="715415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5" name="PA-圆角矩形 14">
            <a:extLst>
              <a:ext uri="{FF2B5EF4-FFF2-40B4-BE49-F238E27FC236}">
                <a16:creationId xmlns:a16="http://schemas.microsoft.com/office/drawing/2014/main" id="{28E04C6A-65BD-4DAA-9677-E9B4128E044B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350873" y="2425886"/>
            <a:ext cx="2203079" cy="2203079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文本框 26">
            <a:extLst>
              <a:ext uri="{FF2B5EF4-FFF2-40B4-BE49-F238E27FC236}">
                <a16:creationId xmlns:a16="http://schemas.microsoft.com/office/drawing/2014/main" id="{39FDEDFC-605C-409F-A432-538EB1677F51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575804" y="3721547"/>
            <a:ext cx="1836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PA-文本框 27">
            <a:extLst>
              <a:ext uri="{FF2B5EF4-FFF2-40B4-BE49-F238E27FC236}">
                <a16:creationId xmlns:a16="http://schemas.microsoft.com/office/drawing/2014/main" id="{DC0F587A-857A-49B1-A2AD-1305FB5B0DEF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2661532" y="2875344"/>
            <a:ext cx="1669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2800" b="1" dirty="0">
                <a:solidFill>
                  <a:schemeClr val="bg1"/>
                </a:solidFill>
              </a:rPr>
              <a:t> 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51" name="PA-圆角矩形 50">
            <a:extLst>
              <a:ext uri="{FF2B5EF4-FFF2-40B4-BE49-F238E27FC236}">
                <a16:creationId xmlns:a16="http://schemas.microsoft.com/office/drawing/2014/main" id="{CC36E74B-BA9D-453F-9CBC-559876C1A7DA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7066874" y="2250360"/>
            <a:ext cx="671986" cy="241318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604D31D0-F1BA-4DF8-80F9-516545242D58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7066873" y="4679569"/>
            <a:ext cx="671986" cy="241318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8" name="PA-圆角矩形 67">
            <a:extLst>
              <a:ext uri="{FF2B5EF4-FFF2-40B4-BE49-F238E27FC236}">
                <a16:creationId xmlns:a16="http://schemas.microsoft.com/office/drawing/2014/main" id="{449A29ED-6222-4DCF-B5F1-3362F101C623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453107" y="836166"/>
            <a:ext cx="715415" cy="71541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3" name="PA-圆角矩形 72">
            <a:extLst>
              <a:ext uri="{FF2B5EF4-FFF2-40B4-BE49-F238E27FC236}">
                <a16:creationId xmlns:a16="http://schemas.microsoft.com/office/drawing/2014/main" id="{B2BA17DA-5BBE-4519-99A1-D2733FB864D7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380983" y="6572911"/>
            <a:ext cx="2407535" cy="52973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4" name="PA-圆角矩形 73">
            <a:extLst>
              <a:ext uri="{FF2B5EF4-FFF2-40B4-BE49-F238E27FC236}">
                <a16:creationId xmlns:a16="http://schemas.microsoft.com/office/drawing/2014/main" id="{7F23FF86-A3C3-443A-A134-25BFD5D1A88F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0072060" y="5993932"/>
            <a:ext cx="2918378" cy="210974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7CF0D2C0-559A-44D5-84C5-966B08B3852C}"/>
              </a:ext>
            </a:extLst>
          </p:cNvPr>
          <p:cNvGrpSpPr/>
          <p:nvPr>
            <p:custDataLst>
              <p:tags r:id="rId17"/>
            </p:custDataLst>
          </p:nvPr>
        </p:nvGrpSpPr>
        <p:grpSpPr>
          <a:xfrm>
            <a:off x="7056317" y="1754003"/>
            <a:ext cx="2550535" cy="730157"/>
            <a:chOff x="6898350" y="739354"/>
            <a:chExt cx="2550535" cy="730157"/>
          </a:xfrm>
        </p:grpSpPr>
        <p:sp>
          <p:nvSpPr>
            <p:cNvPr id="53" name="PA-标题 1">
              <a:extLst>
                <a:ext uri="{FF2B5EF4-FFF2-40B4-BE49-F238E27FC236}">
                  <a16:creationId xmlns:a16="http://schemas.microsoft.com/office/drawing/2014/main" id="{0D8DCF9B-7B1F-4CA7-9151-00760C2CE454}"/>
                </a:ext>
              </a:extLst>
            </p:cNvPr>
            <p:cNvSpPr txBox="1">
              <a:spLocks/>
            </p:cNvSpPr>
            <p:nvPr>
              <p:custDataLst>
                <p:tags r:id="rId21"/>
              </p:custDataLst>
            </p:nvPr>
          </p:nvSpPr>
          <p:spPr>
            <a:xfrm>
              <a:off x="6898350" y="739354"/>
              <a:ext cx="916405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7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</a:t>
              </a:r>
              <a:endPara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4" name="PA-标题 1">
              <a:extLst>
                <a:ext uri="{FF2B5EF4-FFF2-40B4-BE49-F238E27FC236}">
                  <a16:creationId xmlns:a16="http://schemas.microsoft.com/office/drawing/2014/main" id="{F4F6C1D8-3708-4B37-B3EB-B3B1151A48C3}"/>
                </a:ext>
              </a:extLst>
            </p:cNvPr>
            <p:cNvSpPr txBox="1">
              <a:spLocks/>
            </p:cNvSpPr>
            <p:nvPr>
              <p:custDataLst>
                <p:tags r:id="rId22"/>
              </p:custDataLst>
            </p:nvPr>
          </p:nvSpPr>
          <p:spPr>
            <a:xfrm>
              <a:off x="7726515" y="879202"/>
              <a:ext cx="1722370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 fontScale="77500" lnSpcReduction="20000"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如何取得科学突破和技术创新？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FC62D572-985F-499F-8ED0-FA5CD0799C6A}"/>
              </a:ext>
            </a:extLst>
          </p:cNvPr>
          <p:cNvGrpSpPr/>
          <p:nvPr>
            <p:custDataLst>
              <p:tags r:id="rId18"/>
            </p:custDataLst>
          </p:nvPr>
        </p:nvGrpSpPr>
        <p:grpSpPr>
          <a:xfrm>
            <a:off x="7056317" y="4183212"/>
            <a:ext cx="2649332" cy="698241"/>
            <a:chOff x="6881136" y="2147194"/>
            <a:chExt cx="2649332" cy="698241"/>
          </a:xfrm>
        </p:grpSpPr>
        <p:sp>
          <p:nvSpPr>
            <p:cNvPr id="37" name="PA-标题 1">
              <a:extLst>
                <a:ext uri="{FF2B5EF4-FFF2-40B4-BE49-F238E27FC236}">
                  <a16:creationId xmlns:a16="http://schemas.microsoft.com/office/drawing/2014/main" id="{352B812F-DC70-4CAF-85A9-A94D03B9D59F}"/>
                </a:ext>
              </a:extLst>
            </p:cNvPr>
            <p:cNvSpPr txBox="1">
              <a:spLocks/>
            </p:cNvSpPr>
            <p:nvPr>
              <p:custDataLst>
                <p:tags r:id="rId19"/>
              </p:custDataLst>
            </p:nvPr>
          </p:nvSpPr>
          <p:spPr>
            <a:xfrm>
              <a:off x="6881136" y="2147194"/>
              <a:ext cx="916406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7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</a:t>
              </a:r>
              <a:endPara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5" name="PA-标题 1">
              <a:extLst>
                <a:ext uri="{FF2B5EF4-FFF2-40B4-BE49-F238E27FC236}">
                  <a16:creationId xmlns:a16="http://schemas.microsoft.com/office/drawing/2014/main" id="{164ADDDA-31CA-4B08-9B4C-94633CB9E8F9}"/>
                </a:ext>
              </a:extLst>
            </p:cNvPr>
            <p:cNvSpPr txBox="1">
              <a:spLocks/>
            </p:cNvSpPr>
            <p:nvPr>
              <p:custDataLst>
                <p:tags r:id="rId20"/>
              </p:custDataLst>
            </p:nvPr>
          </p:nvSpPr>
          <p:spPr>
            <a:xfrm>
              <a:off x="7808098" y="2255126"/>
              <a:ext cx="1722370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 fontScale="92500" lnSpcReduction="20000"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怎样组织开展科研活动？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705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857">
                                          <p:cBhvr additive="base">
                                            <p:cTn id="7" dur="7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857">
                                          <p:cBhvr additive="base">
                                            <p:cTn id="8" dur="7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857">
                                          <p:cBhvr additive="base">
                                            <p:cTn id="11" dur="7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857">
                                          <p:cBhvr additive="base">
                                            <p:cTn id="12" dur="7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857">
                                          <p:cBhvr additive="base">
                                            <p:cTn id="15" dur="7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857">
                                          <p:cBhvr additive="base">
                                            <p:cTn id="16" dur="7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857">
                                          <p:cBhvr additive="base">
                                            <p:cTn id="19" dur="7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857">
                                          <p:cBhvr additive="base">
                                            <p:cTn id="20" dur="7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5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857">
                                          <p:cBhvr additive="base">
                                            <p:cTn id="23" dur="7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857">
                                          <p:cBhvr additive="base">
                                            <p:cTn id="24" dur="7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5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857">
                                          <p:cBhvr additive="base">
                                            <p:cTn id="27" dur="7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857">
                                          <p:cBhvr additive="base">
                                            <p:cTn id="28" dur="7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 p14:presetBounceEnd="5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857">
                                          <p:cBhvr additive="base">
                                            <p:cTn id="31" dur="7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857">
                                          <p:cBhvr additive="base">
                                            <p:cTn id="32" dur="7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" presetClass="entr" presetSubtype="0" fill="hold" grpId="2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1" presetClass="entr" presetSubtype="0" fill="hold" grpId="2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1" presetClass="entr" presetSubtype="0" fill="hold" grpId="2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1" presetClass="entr" presetSubtype="0" fill="hold" grpId="2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0" presetClass="entr" presetSubtype="0" fill="hold" grpId="0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</p:cBhvr>
                                          <p:from x="100000" y="100000"/>
                                          <p:to x="17000" y="1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42" presetClass="path" presetSubtype="0" accel="50000" decel="50000" fill="hold" grpId="1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animMotion origin="layout" path="M -2.91667E-6 -1.85185E-6 L 0.28086 -0.34491 " pathEditMode="relative" rAng="0" ptsTypes="AA">
                                          <p:cBhvr>
                                            <p:cTn id="55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036" y="-1724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6" presetID="0" presetClass="entr" presetSubtype="0" fill="hold" grpId="0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</p:cBhvr>
                                          <p:from x="100000" y="100000"/>
                                          <p:to x="17000" y="1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accel="50000" decel="50000" fill="hold" grpId="1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animMotion origin="layout" path="M -2.91667E-6 -1.85185E-6 L 0.27487 -0.13472 " pathEditMode="relative" rAng="0" ptsTypes="AA">
                                          <p:cBhvr>
                                            <p:cTn id="60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737" y="-6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1" presetID="0" presetClass="entr" presetSubtype="0" fill="hold" grpId="0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6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</p:cBhvr>
                                          <p:from x="100000" y="100000"/>
                                          <p:to x="17000" y="1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42" presetClass="path" presetSubtype="0" accel="50000" decel="50000" fill="hold" grpId="1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animMotion origin="layout" path="M -2.91667E-6 -1.85185E-6 L 0.28164 0.09005 " pathEditMode="relative" rAng="0" ptsTypes="AA">
                                          <p:cBhvr>
                                            <p:cTn id="6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076" y="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6" presetID="0" presetClass="entr" presetSubtype="0" fill="hold" grpId="0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6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</p:cBhvr>
                                          <p:from x="100000" y="100000"/>
                                          <p:to x="17000" y="1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42" presetClass="path" presetSubtype="0" accel="50000" decel="50000" fill="hold" grpId="1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animMotion origin="layout" path="M -2.91667E-6 -1.85185E-6 L 0.28269 0.28912 " pathEditMode="relative" rAng="0" ptsTypes="AA">
                                          <p:cBhvr>
                                            <p:cTn id="7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128" y="1444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8" fill="hold" grpId="0" nodeType="withEffect">
                                      <p:stCondLst>
                                        <p:cond delay="238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238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nodeType="withEffect" p14:presetBounceEnd="60000">
                                      <p:stCondLst>
                                        <p:cond delay="288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9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0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nodeType="withEffect" p14:presetBounceEnd="60000">
                                      <p:stCondLst>
                                        <p:cond delay="338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3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4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49" grpId="1" animBg="1"/>
          <p:bldP spid="49" grpId="2" animBg="1"/>
          <p:bldP spid="48" grpId="0" animBg="1"/>
          <p:bldP spid="48" grpId="1" animBg="1"/>
          <p:bldP spid="48" grpId="2" animBg="1"/>
          <p:bldP spid="45" grpId="0" animBg="1"/>
          <p:bldP spid="45" grpId="1" animBg="1"/>
          <p:bldP spid="45" grpId="2" animBg="1"/>
          <p:bldP spid="43" grpId="0" animBg="1"/>
          <p:bldP spid="43" grpId="1" animBg="1"/>
          <p:bldP spid="43" grpId="2" animBg="1"/>
          <p:bldP spid="7" grpId="0" animBg="1"/>
          <p:bldP spid="4" grpId="0" animBg="1"/>
          <p:bldP spid="6" grpId="0" animBg="1"/>
          <p:bldP spid="15" grpId="0" animBg="1"/>
          <p:bldP spid="27" grpId="0"/>
          <p:bldP spid="51" grpId="0" animBg="1"/>
          <p:bldP spid="46" grpId="0" animBg="1"/>
          <p:bldP spid="68" grpId="0" animBg="1"/>
          <p:bldP spid="73" grpId="0" animBg="1"/>
          <p:bldP spid="7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" presetClass="entr" presetSubtype="0" fill="hold" grpId="2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1" presetClass="entr" presetSubtype="0" fill="hold" grpId="2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1" presetClass="entr" presetSubtype="0" fill="hold" grpId="2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1" presetClass="entr" presetSubtype="0" fill="hold" grpId="2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0" presetClass="entr" presetSubtype="0" fill="hold" grpId="0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</p:cBhvr>
                                          <p:from x="100000" y="100000"/>
                                          <p:to x="17000" y="1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42" presetClass="path" presetSubtype="0" accel="50000" decel="50000" fill="hold" grpId="1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animMotion origin="layout" path="M -2.91667E-6 -1.85185E-6 L 0.28086 -0.34491 " pathEditMode="relative" rAng="0" ptsTypes="AA">
                                          <p:cBhvr>
                                            <p:cTn id="55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036" y="-1724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6" presetID="0" presetClass="entr" presetSubtype="0" fill="hold" grpId="0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</p:cBhvr>
                                          <p:from x="100000" y="100000"/>
                                          <p:to x="17000" y="1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accel="50000" decel="50000" fill="hold" grpId="1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animMotion origin="layout" path="M -2.91667E-6 -1.85185E-6 L 0.27487 -0.13472 " pathEditMode="relative" rAng="0" ptsTypes="AA">
                                          <p:cBhvr>
                                            <p:cTn id="60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737" y="-6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1" presetID="0" presetClass="entr" presetSubtype="0" fill="hold" grpId="0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6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</p:cBhvr>
                                          <p:from x="100000" y="100000"/>
                                          <p:to x="17000" y="1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42" presetClass="path" presetSubtype="0" accel="50000" decel="50000" fill="hold" grpId="1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animMotion origin="layout" path="M -2.91667E-6 -1.85185E-6 L 0.28164 0.09005 " pathEditMode="relative" rAng="0" ptsTypes="AA">
                                          <p:cBhvr>
                                            <p:cTn id="6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076" y="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6" presetID="0" presetClass="entr" presetSubtype="0" fill="hold" grpId="0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6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</p:cBhvr>
                                          <p:from x="100000" y="100000"/>
                                          <p:to x="17000" y="1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42" presetClass="path" presetSubtype="0" accel="50000" decel="50000" fill="hold" grpId="1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animMotion origin="layout" path="M -2.91667E-6 -1.85185E-6 L 0.28269 0.28912 " pathEditMode="relative" rAng="0" ptsTypes="AA">
                                          <p:cBhvr>
                                            <p:cTn id="7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128" y="1444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8" fill="hold" grpId="0" nodeType="withEffect">
                                      <p:stCondLst>
                                        <p:cond delay="238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238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8" fill="hold" grpId="0" nodeType="withEffect">
                                      <p:stCondLst>
                                        <p:cond delay="238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8" fill="hold" grpId="0" nodeType="withEffect">
                                      <p:stCondLst>
                                        <p:cond delay="238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nodeType="withEffect">
                                      <p:stCondLst>
                                        <p:cond delay="288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1" fill="hold" nodeType="withEffect">
                                      <p:stCondLst>
                                        <p:cond delay="338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1" fill="hold" nodeType="withEffect">
                                      <p:stCondLst>
                                        <p:cond delay="388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nodeType="withEffect">
                                      <p:stCondLst>
                                        <p:cond delay="438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49" grpId="1" animBg="1"/>
          <p:bldP spid="49" grpId="2" animBg="1"/>
          <p:bldP spid="48" grpId="0" animBg="1"/>
          <p:bldP spid="48" grpId="1" animBg="1"/>
          <p:bldP spid="48" grpId="2" animBg="1"/>
          <p:bldP spid="45" grpId="0" animBg="1"/>
          <p:bldP spid="45" grpId="1" animBg="1"/>
          <p:bldP spid="45" grpId="2" animBg="1"/>
          <p:bldP spid="43" grpId="0" animBg="1"/>
          <p:bldP spid="43" grpId="1" animBg="1"/>
          <p:bldP spid="43" grpId="2" animBg="1"/>
          <p:bldP spid="7" grpId="0" animBg="1"/>
          <p:bldP spid="4" grpId="0" animBg="1"/>
          <p:bldP spid="6" grpId="0" animBg="1"/>
          <p:bldP spid="15" grpId="0" animBg="1"/>
          <p:bldP spid="27" grpId="0"/>
          <p:bldP spid="51" grpId="0" animBg="1"/>
          <p:bldP spid="46" grpId="0" animBg="1"/>
          <p:bldP spid="54" grpId="0" animBg="1"/>
          <p:bldP spid="57" grpId="0" animBg="1"/>
          <p:bldP spid="68" grpId="0" animBg="1"/>
          <p:bldP spid="73" grpId="0" animBg="1"/>
          <p:bldP spid="74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圆角矩形 8">
            <a:extLst>
              <a:ext uri="{FF2B5EF4-FFF2-40B4-BE49-F238E27FC236}">
                <a16:creationId xmlns:a16="http://schemas.microsoft.com/office/drawing/2014/main" id="{6E6F20AA-C6E8-44BE-8D19-0D3C9BDEE11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668294" y="3129525"/>
            <a:ext cx="898397" cy="322625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PA-标题 1">
            <a:extLst>
              <a:ext uri="{FF2B5EF4-FFF2-40B4-BE49-F238E27FC236}">
                <a16:creationId xmlns:a16="http://schemas.microsoft.com/office/drawing/2014/main" id="{4CC0907A-1A62-48F4-9B55-9BB7DDD59158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483416" y="2240791"/>
            <a:ext cx="1225168" cy="789201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en-US" sz="138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FE316119-C1FB-49B5-BFA0-52F96C18D6D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16515" y="388374"/>
            <a:ext cx="2255157" cy="2037622"/>
            <a:chOff x="616515" y="388374"/>
            <a:chExt cx="2255157" cy="2037622"/>
          </a:xfrm>
        </p:grpSpPr>
        <p:sp>
          <p:nvSpPr>
            <p:cNvPr id="16" name="PA-圆角矩形 15">
              <a:extLst>
                <a:ext uri="{FF2B5EF4-FFF2-40B4-BE49-F238E27FC236}">
                  <a16:creationId xmlns:a16="http://schemas.microsoft.com/office/drawing/2014/main" id="{C7CD84A2-40A3-401F-A9DA-409B4ABF8718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859320" y="388374"/>
              <a:ext cx="1189399" cy="1189398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PA-圆角矩形 16">
              <a:extLst>
                <a:ext uri="{FF2B5EF4-FFF2-40B4-BE49-F238E27FC236}">
                  <a16:creationId xmlns:a16="http://schemas.microsoft.com/office/drawing/2014/main" id="{CE925F5F-607C-407D-A2D0-44942966DD87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16515" y="1940387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PA-圆角矩形 18">
              <a:extLst>
                <a:ext uri="{FF2B5EF4-FFF2-40B4-BE49-F238E27FC236}">
                  <a16:creationId xmlns:a16="http://schemas.microsoft.com/office/drawing/2014/main" id="{38A43B7E-6714-4239-A6C0-A20C9EB6EFEA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2386063" y="473001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PA-圆角矩形 22">
              <a:extLst>
                <a:ext uri="{FF2B5EF4-FFF2-40B4-BE49-F238E27FC236}">
                  <a16:creationId xmlns:a16="http://schemas.microsoft.com/office/drawing/2014/main" id="{34B063C5-342C-4688-959C-C9D3F304138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968410" y="983073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78AF53CE-E68D-4442-B5FA-723F316BD7B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834826" y="3692895"/>
            <a:ext cx="2565331" cy="1143482"/>
            <a:chOff x="4834826" y="3692895"/>
            <a:chExt cx="2565331" cy="1143482"/>
          </a:xfrm>
        </p:grpSpPr>
        <p:sp>
          <p:nvSpPr>
            <p:cNvPr id="8" name="PA-标题 1">
              <a:extLst>
                <a:ext uri="{FF2B5EF4-FFF2-40B4-BE49-F238E27FC236}">
                  <a16:creationId xmlns:a16="http://schemas.microsoft.com/office/drawing/2014/main" id="{4C4B8C7B-8E26-4887-A7AE-5F2964DE7283}"/>
                </a:ext>
              </a:extLst>
            </p:cNvPr>
            <p:cNvSpPr txBox="1">
              <a:spLocks/>
            </p:cNvSpPr>
            <p:nvPr>
              <p:custDataLst>
                <p:tags r:id="rId17"/>
              </p:custDataLst>
            </p:nvPr>
          </p:nvSpPr>
          <p:spPr>
            <a:xfrm>
              <a:off x="4834826" y="3692895"/>
              <a:ext cx="2565331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 fontScale="92500" lnSpcReduction="20000"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如何取得科学突破和技术创新？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PA-标题 1">
              <a:extLst>
                <a:ext uri="{FF2B5EF4-FFF2-40B4-BE49-F238E27FC236}">
                  <a16:creationId xmlns:a16="http://schemas.microsoft.com/office/drawing/2014/main" id="{F3011DD2-2A1F-4850-A2BD-F9962C5A2BF0}"/>
                </a:ext>
              </a:extLst>
            </p:cNvPr>
            <p:cNvSpPr txBox="1">
              <a:spLocks/>
            </p:cNvSpPr>
            <p:nvPr>
              <p:custDataLst>
                <p:tags r:id="rId18"/>
              </p:custDataLst>
            </p:nvPr>
          </p:nvSpPr>
          <p:spPr>
            <a:xfrm>
              <a:off x="4834827" y="3866014"/>
              <a:ext cx="2565330" cy="970363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b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PA-组合 1">
            <a:extLst>
              <a:ext uri="{FF2B5EF4-FFF2-40B4-BE49-F238E27FC236}">
                <a16:creationId xmlns:a16="http://schemas.microsoft.com/office/drawing/2014/main" id="{45381ABC-1EC4-4B4F-A10C-E3936D973F2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16515" y="391920"/>
            <a:ext cx="2255157" cy="2037622"/>
            <a:chOff x="616515" y="388374"/>
            <a:chExt cx="2255157" cy="2037622"/>
          </a:xfrm>
        </p:grpSpPr>
        <p:sp>
          <p:nvSpPr>
            <p:cNvPr id="24" name="PA-圆角矩形 15">
              <a:extLst>
                <a:ext uri="{FF2B5EF4-FFF2-40B4-BE49-F238E27FC236}">
                  <a16:creationId xmlns:a16="http://schemas.microsoft.com/office/drawing/2014/main" id="{6C04B470-BFEF-4F6A-A946-471B5D355C19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59320" y="388374"/>
              <a:ext cx="1189399" cy="1189398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PA-圆角矩形 16">
              <a:extLst>
                <a:ext uri="{FF2B5EF4-FFF2-40B4-BE49-F238E27FC236}">
                  <a16:creationId xmlns:a16="http://schemas.microsoft.com/office/drawing/2014/main" id="{6C0F716D-B261-4372-8C3B-59CA2EBD6F6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16515" y="1940387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18">
              <a:extLst>
                <a:ext uri="{FF2B5EF4-FFF2-40B4-BE49-F238E27FC236}">
                  <a16:creationId xmlns:a16="http://schemas.microsoft.com/office/drawing/2014/main" id="{1C95B621-18DC-4B25-BF35-BBFB14FA147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386063" y="473001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2">
              <a:extLst>
                <a:ext uri="{FF2B5EF4-FFF2-40B4-BE49-F238E27FC236}">
                  <a16:creationId xmlns:a16="http://schemas.microsoft.com/office/drawing/2014/main" id="{37E85A14-7BB4-4957-86CD-3FC71F1F1798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68410" y="983073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PA-组合 2">
            <a:extLst>
              <a:ext uri="{FF2B5EF4-FFF2-40B4-BE49-F238E27FC236}">
                <a16:creationId xmlns:a16="http://schemas.microsoft.com/office/drawing/2014/main" id="{03B04EBE-E721-4505-A5C8-558D26B631D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808283" y="5519196"/>
            <a:ext cx="728414" cy="994593"/>
            <a:chOff x="11061001" y="5636871"/>
            <a:chExt cx="728414" cy="994593"/>
          </a:xfrm>
        </p:grpSpPr>
        <p:sp>
          <p:nvSpPr>
            <p:cNvPr id="29" name="PA-圆角矩形 20">
              <a:extLst>
                <a:ext uri="{FF2B5EF4-FFF2-40B4-BE49-F238E27FC236}">
                  <a16:creationId xmlns:a16="http://schemas.microsoft.com/office/drawing/2014/main" id="{9343CEE2-BF0F-480A-8A51-D0081B2B9E57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1061001" y="5993455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PA-圆角矩形 21">
              <a:extLst>
                <a:ext uri="{FF2B5EF4-FFF2-40B4-BE49-F238E27FC236}">
                  <a16:creationId xmlns:a16="http://schemas.microsoft.com/office/drawing/2014/main" id="{2B1389B9-66FC-45FA-8950-863C406B87B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1303806" y="5636871"/>
              <a:ext cx="485609" cy="994593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PA-组合 2">
            <a:extLst>
              <a:ext uri="{FF2B5EF4-FFF2-40B4-BE49-F238E27FC236}">
                <a16:creationId xmlns:a16="http://schemas.microsoft.com/office/drawing/2014/main" id="{88B89166-D218-4AE5-8CA9-5E49DAABB1F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0808283" y="5519196"/>
            <a:ext cx="728414" cy="994593"/>
            <a:chOff x="11061001" y="5636871"/>
            <a:chExt cx="728414" cy="994593"/>
          </a:xfrm>
        </p:grpSpPr>
        <p:sp>
          <p:nvSpPr>
            <p:cNvPr id="32" name="PA-圆角矩形 20">
              <a:extLst>
                <a:ext uri="{FF2B5EF4-FFF2-40B4-BE49-F238E27FC236}">
                  <a16:creationId xmlns:a16="http://schemas.microsoft.com/office/drawing/2014/main" id="{28A80E83-1203-4740-B296-4AD1E3CE08F6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1061001" y="5993455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PA-圆角矩形 21">
              <a:extLst>
                <a:ext uri="{FF2B5EF4-FFF2-40B4-BE49-F238E27FC236}">
                  <a16:creationId xmlns:a16="http://schemas.microsoft.com/office/drawing/2014/main" id="{15ED84CC-1617-4DF3-B51B-3A8B64AEAA2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1303806" y="5636871"/>
              <a:ext cx="485609" cy="994593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PA-圆角矩形 9">
            <a:extLst>
              <a:ext uri="{FF2B5EF4-FFF2-40B4-BE49-F238E27FC236}">
                <a16:creationId xmlns:a16="http://schemas.microsoft.com/office/drawing/2014/main" id="{23F784A1-6035-4AB1-9021-4A364ADDD4D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303588" y="2822003"/>
            <a:ext cx="497667" cy="497668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70262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12000" decel="8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-2.59259E-6 L 0.30677 0.23449 " pathEditMode="relative" rAng="0" ptsTypes="AA">
                                          <p:cBhvr>
                                            <p:cTn id="18" dur="1000" fill="hold">
                                              <p:stCondLst>
                                                <p:cond delay="333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39" y="11713"/>
                                        </p:animMotion>
                                        <p:animScale>
                                          <p:cBhvr>
                                            <p:cTn id="19" dur="1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6" accel="16000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Scale p14:bounceEnd="28000">
                                          <p:cBhvr>
                                            <p:cTn id="24" dur="7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accel="10667" decel="8933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95833E-6 -4.81481E-6 L -0.46654 -0.43541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333" y="-217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36000" fill="hold" grpId="0" nodeType="withEffect" p14:presetBounceEnd="47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7000">
                                          <p:cBhvr additive="base">
                                            <p:cTn id="3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7000">
                                          <p:cBhvr additive="base">
                                            <p:cTn id="3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accel="40000" fill="hold" nodeType="withEffect" p14:presetBounceEnd="46667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667">
                                          <p:cBhvr additive="base">
                                            <p:cTn id="4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667">
                                          <p:cBhvr additive="base">
                                            <p:cTn id="4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1" grpId="0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12000" decel="8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-2.59259E-6 L 0.30677 0.23449 " pathEditMode="relative" rAng="0" ptsTypes="AA">
                                          <p:cBhvr>
                                            <p:cTn id="18" dur="1000" fill="hold">
                                              <p:stCondLst>
                                                <p:cond delay="333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39" y="11713"/>
                                        </p:animMotion>
                                        <p:animScale>
                                          <p:cBhvr>
                                            <p:cTn id="19" dur="1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6" accel="1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4" dur="7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accel="10667" decel="8933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95833E-6 -4.81481E-6 L -0.46654 -0.43541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333" y="-217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3600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accel="4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1" grpId="0"/>
          <p:bldP spid="10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7D77BB3-AA3F-45E6-B090-CBEA99FF55FC}"/>
              </a:ext>
            </a:extLst>
          </p:cNvPr>
          <p:cNvSpPr/>
          <p:nvPr/>
        </p:nvSpPr>
        <p:spPr>
          <a:xfrm>
            <a:off x="6566452" y="2805431"/>
            <a:ext cx="4439218" cy="300923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854EF0D-3419-4B9E-BE3C-74E61AF0906B}"/>
              </a:ext>
            </a:extLst>
          </p:cNvPr>
          <p:cNvSpPr/>
          <p:nvPr/>
        </p:nvSpPr>
        <p:spPr>
          <a:xfrm>
            <a:off x="1535706" y="2565588"/>
            <a:ext cx="4321755" cy="3249078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CEBE502-8B3C-4AF7-B475-FF4AA9CD05EB}"/>
              </a:ext>
            </a:extLst>
          </p:cNvPr>
          <p:cNvGrpSpPr/>
          <p:nvPr/>
        </p:nvGrpSpPr>
        <p:grpSpPr>
          <a:xfrm>
            <a:off x="1533981" y="2299815"/>
            <a:ext cx="1893528" cy="546973"/>
            <a:chOff x="1533981" y="2299815"/>
            <a:chExt cx="1893528" cy="546973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959B5C3-97CD-4892-BDC7-BAA049446657}"/>
                </a:ext>
              </a:extLst>
            </p:cNvPr>
            <p:cNvSpPr/>
            <p:nvPr/>
          </p:nvSpPr>
          <p:spPr>
            <a:xfrm>
              <a:off x="1535706" y="2299815"/>
              <a:ext cx="1891803" cy="546973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02E37CB-1473-4DCD-8972-F8DFBBF5EFB3}"/>
                </a:ext>
              </a:extLst>
            </p:cNvPr>
            <p:cNvSpPr txBox="1"/>
            <p:nvPr/>
          </p:nvSpPr>
          <p:spPr>
            <a:xfrm>
              <a:off x="1533981" y="2357838"/>
              <a:ext cx="1891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基础研究和技术积累</a:t>
              </a: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63849129-30CF-4A87-90D3-643372A84668}"/>
              </a:ext>
            </a:extLst>
          </p:cNvPr>
          <p:cNvSpPr txBox="1"/>
          <p:nvPr/>
        </p:nvSpPr>
        <p:spPr>
          <a:xfrm>
            <a:off x="1747341" y="3213139"/>
            <a:ext cx="3951094" cy="24141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dirty="0"/>
              <a:t>在嫦娥四号之前，我国已经成功发射了多颗月球探测器，如嫦娥一号和嫦娥二号，积累了丰富的探月经验和技术。基础研究为后续创新提供了重要的技术支持。</a:t>
            </a:r>
          </a:p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A587EBD-28D0-4ADF-8B6C-F68E0375A620}"/>
              </a:ext>
            </a:extLst>
          </p:cNvPr>
          <p:cNvSpPr txBox="1"/>
          <p:nvPr/>
        </p:nvSpPr>
        <p:spPr>
          <a:xfrm>
            <a:off x="6718853" y="3352404"/>
            <a:ext cx="4062206" cy="17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嫦娥四号的开发涉及多个领域的研究人员，如航天工程、材料科学、电子工程、机器人技术等。通过跨学科合作，聚集了各领域的专业知识和技术，推动了整体技术的进步。</a:t>
            </a:r>
          </a:p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67EDF75-275D-4E62-A0D5-F8FF83DC82BF}"/>
              </a:ext>
            </a:extLst>
          </p:cNvPr>
          <p:cNvSpPr/>
          <p:nvPr/>
        </p:nvSpPr>
        <p:spPr>
          <a:xfrm rot="10800000">
            <a:off x="8509070" y="1446633"/>
            <a:ext cx="485609" cy="485609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2915F99-A5D6-4354-B18B-1B269ACA2B2E}"/>
              </a:ext>
            </a:extLst>
          </p:cNvPr>
          <p:cNvSpPr/>
          <p:nvPr/>
        </p:nvSpPr>
        <p:spPr>
          <a:xfrm rot="10800000">
            <a:off x="9262049" y="1233570"/>
            <a:ext cx="253108" cy="253108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C50C3941-48C4-4569-B114-F63170BEFF0C}"/>
              </a:ext>
            </a:extLst>
          </p:cNvPr>
          <p:cNvSpPr/>
          <p:nvPr/>
        </p:nvSpPr>
        <p:spPr>
          <a:xfrm rot="10800000">
            <a:off x="10912438" y="607749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CF72A71-887C-4846-A632-9C33C464B760}"/>
              </a:ext>
            </a:extLst>
          </p:cNvPr>
          <p:cNvGrpSpPr/>
          <p:nvPr/>
        </p:nvGrpSpPr>
        <p:grpSpPr>
          <a:xfrm>
            <a:off x="1055266" y="634888"/>
            <a:ext cx="2292274" cy="1015663"/>
            <a:chOff x="1148080" y="833460"/>
            <a:chExt cx="2292274" cy="1015663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1D368C49-5B4D-4B14-B48F-54229B32341E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2B6853D3-0C18-40C4-B998-068CD0F08D11}"/>
                  </a:ext>
                </a:extLst>
              </p:cNvPr>
              <p:cNvSpPr/>
              <p:nvPr/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CBD1426E-1655-4623-BB5D-DE7D5EFAFAD7}"/>
                  </a:ext>
                </a:extLst>
              </p:cNvPr>
              <p:cNvSpPr/>
              <p:nvPr/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34C670D-D6C4-418C-A0A8-9E167BB6B53C}"/>
                </a:ext>
              </a:extLst>
            </p:cNvPr>
            <p:cNvSpPr txBox="1"/>
            <p:nvPr/>
          </p:nvSpPr>
          <p:spPr>
            <a:xfrm>
              <a:off x="1396987" y="833460"/>
              <a:ext cx="204336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如何取得科学突破和技术创新？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F13F29D-C1E4-41D5-8781-6AFFF0B4A664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D6C713E0-DDB0-4F9D-966F-3974E86CE85C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3EC253FD-0E05-427F-8356-40EBF0BCF482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792EDA3-1C09-4DBA-8912-12BE79F9CF05}"/>
              </a:ext>
            </a:extLst>
          </p:cNvPr>
          <p:cNvGrpSpPr/>
          <p:nvPr/>
        </p:nvGrpSpPr>
        <p:grpSpPr>
          <a:xfrm>
            <a:off x="1533981" y="2087853"/>
            <a:ext cx="213360" cy="211962"/>
            <a:chOff x="1207666" y="863589"/>
            <a:chExt cx="213360" cy="211962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3CE8158F-5C4F-4852-9ADB-4925158017B2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7AADB608-81B3-4A04-960F-E43D863A255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F91FE53-DA71-4147-8675-50255F242DDA}"/>
              </a:ext>
            </a:extLst>
          </p:cNvPr>
          <p:cNvGrpSpPr/>
          <p:nvPr/>
        </p:nvGrpSpPr>
        <p:grpSpPr>
          <a:xfrm>
            <a:off x="8382437" y="2465655"/>
            <a:ext cx="1891803" cy="546973"/>
            <a:chOff x="8382437" y="2465655"/>
            <a:chExt cx="1891803" cy="546973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C01FA837-B27A-4C4B-9680-105E12BFEFE0}"/>
                </a:ext>
              </a:extLst>
            </p:cNvPr>
            <p:cNvSpPr/>
            <p:nvPr/>
          </p:nvSpPr>
          <p:spPr>
            <a:xfrm>
              <a:off x="8382437" y="2465655"/>
              <a:ext cx="1891803" cy="546973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D4F9675-4C31-4494-8B85-3A5614969CFD}"/>
                </a:ext>
              </a:extLst>
            </p:cNvPr>
            <p:cNvSpPr txBox="1"/>
            <p:nvPr/>
          </p:nvSpPr>
          <p:spPr>
            <a:xfrm>
              <a:off x="8509070" y="2523678"/>
              <a:ext cx="164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跨学科合作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3089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58" presetClass="path" presetSubtype="0" accel="66000" fill="hold" nodeType="withEffect" p14:presetBounceEnd="38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0.00143 0.00162 C 0.03243 0.01482 0.03737 0.12616 0.03946 0.2007 " pathEditMode="relative" rAng="0" ptsTypes="AA" p14:bounceEnd="38000">
                                          <p:cBhvr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44" y="995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" presetClass="exit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" presetClass="entr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58" presetClass="path" presetSubtype="0" accel="67000" fill="hold" nodeType="withEffect" p14:presetBounceEnd="37000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4.79167E-6 2.59259E-6 C 0.14778 -0.12037 0.38645 -0.00741 0.40429 0.18727 " pathEditMode="relative" rAng="0" ptsTypes="AA" p14:bounceEnd="37000">
                                          <p:cBhvr>
                                            <p:cTn id="18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208" y="68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1" presetClass="entr" presetSubtype="1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6" dur="2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1" presetClass="entr" presetSubtype="1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2" dur="12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5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1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8" dur="1000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2" grpId="0" animBg="1"/>
          <p:bldP spid="26" grpId="0" animBg="1"/>
          <p:bldP spid="30" grpId="0" animBg="1"/>
          <p:bldP spid="31" grpId="0" animBg="1"/>
          <p:bldP spid="3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58" presetClass="path" presetSubtype="0" accel="66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0.00143 0.00162 C 0.03243 0.01482 0.03737 0.12616 0.03946 0.2007 " pathEditMode="relative" rAng="0" ptsTypes="AA">
                                          <p:cBhvr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44" y="995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" presetClass="exit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" presetClass="entr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58" presetClass="path" presetSubtype="0" accel="6700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4.79167E-6 2.59259E-6 C 0.14778 -0.12037 0.38645 -0.00741 0.40429 0.18727 " pathEditMode="relative" rAng="0" ptsTypes="AA">
                                          <p:cBhvr>
                                            <p:cTn id="18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208" y="68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1" presetClass="entr" presetSubtype="1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6" dur="2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1" presetClass="entr" presetSubtype="1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2" dur="12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5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1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8" dur="1000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2" grpId="0" animBg="1"/>
          <p:bldP spid="26" grpId="0" animBg="1"/>
          <p:bldP spid="30" grpId="0" animBg="1"/>
          <p:bldP spid="31" grpId="0" animBg="1"/>
          <p:bldP spid="32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7BC437A5-578C-4AA5-85BA-9350E820308F}"/>
              </a:ext>
            </a:extLst>
          </p:cNvPr>
          <p:cNvSpPr/>
          <p:nvPr/>
        </p:nvSpPr>
        <p:spPr>
          <a:xfrm rot="1800000">
            <a:off x="7166627" y="978121"/>
            <a:ext cx="2416859" cy="2416857"/>
          </a:xfrm>
          <a:custGeom>
            <a:avLst/>
            <a:gdLst>
              <a:gd name="connsiteX0" fmla="*/ 177599 w 2416859"/>
              <a:gd name="connsiteY0" fmla="*/ 68795 h 2416857"/>
              <a:gd name="connsiteX1" fmla="*/ 402818 w 2416859"/>
              <a:gd name="connsiteY1" fmla="*/ 0 h 2416857"/>
              <a:gd name="connsiteX2" fmla="*/ 2014041 w 2416859"/>
              <a:gd name="connsiteY2" fmla="*/ 0 h 2416857"/>
              <a:gd name="connsiteX3" fmla="*/ 2416859 w 2416859"/>
              <a:gd name="connsiteY3" fmla="*/ 402818 h 2416857"/>
              <a:gd name="connsiteX4" fmla="*/ 2416859 w 2416859"/>
              <a:gd name="connsiteY4" fmla="*/ 1944003 h 2416857"/>
              <a:gd name="connsiteX5" fmla="*/ 1597851 w 2416859"/>
              <a:gd name="connsiteY5" fmla="*/ 2416857 h 2416857"/>
              <a:gd name="connsiteX6" fmla="*/ 402818 w 2416859"/>
              <a:gd name="connsiteY6" fmla="*/ 2416857 h 2416857"/>
              <a:gd name="connsiteX7" fmla="*/ 0 w 2416859"/>
              <a:gd name="connsiteY7" fmla="*/ 2014039 h 2416857"/>
              <a:gd name="connsiteX8" fmla="*/ 0 w 2416859"/>
              <a:gd name="connsiteY8" fmla="*/ 402818 h 2416857"/>
              <a:gd name="connsiteX9" fmla="*/ 177599 w 2416859"/>
              <a:gd name="connsiteY9" fmla="*/ 68795 h 241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16859" h="2416857">
                <a:moveTo>
                  <a:pt x="177599" y="68795"/>
                </a:moveTo>
                <a:cubicBezTo>
                  <a:pt x="241889" y="25362"/>
                  <a:pt x="319392" y="0"/>
                  <a:pt x="402818" y="0"/>
                </a:cubicBezTo>
                <a:lnTo>
                  <a:pt x="2014041" y="0"/>
                </a:lnTo>
                <a:cubicBezTo>
                  <a:pt x="2236511" y="0"/>
                  <a:pt x="2416859" y="180348"/>
                  <a:pt x="2416859" y="402818"/>
                </a:cubicBezTo>
                <a:lnTo>
                  <a:pt x="2416859" y="1944003"/>
                </a:lnTo>
                <a:lnTo>
                  <a:pt x="1597851" y="2416857"/>
                </a:lnTo>
                <a:lnTo>
                  <a:pt x="402818" y="2416857"/>
                </a:lnTo>
                <a:cubicBezTo>
                  <a:pt x="180348" y="2416857"/>
                  <a:pt x="0" y="2236509"/>
                  <a:pt x="0" y="2014039"/>
                </a:cubicBezTo>
                <a:lnTo>
                  <a:pt x="0" y="402818"/>
                </a:lnTo>
                <a:cubicBezTo>
                  <a:pt x="0" y="263774"/>
                  <a:pt x="70448" y="141185"/>
                  <a:pt x="177599" y="68795"/>
                </a:cubicBezTo>
                <a:close/>
              </a:path>
            </a:pathLst>
          </a:cu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3E22246-4BEA-4D8E-865D-2A285D6F54B4}"/>
              </a:ext>
            </a:extLst>
          </p:cNvPr>
          <p:cNvCxnSpPr/>
          <p:nvPr/>
        </p:nvCxnSpPr>
        <p:spPr>
          <a:xfrm>
            <a:off x="1498593" y="3429000"/>
            <a:ext cx="919481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EF9B34C-1390-4C22-AAA9-C3C81EA173E7}"/>
              </a:ext>
            </a:extLst>
          </p:cNvPr>
          <p:cNvSpPr/>
          <p:nvPr/>
        </p:nvSpPr>
        <p:spPr>
          <a:xfrm rot="1800000">
            <a:off x="2716546" y="3721602"/>
            <a:ext cx="2416859" cy="2416857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F0D6DCF-CC88-4CF1-8BDD-927E45C2F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0" r="10700"/>
          <a:stretch/>
        </p:blipFill>
        <p:spPr>
          <a:xfrm flipH="1">
            <a:off x="2644776" y="3427790"/>
            <a:ext cx="2721419" cy="2596750"/>
          </a:xfrm>
          <a:custGeom>
            <a:avLst/>
            <a:gdLst>
              <a:gd name="connsiteX0" fmla="*/ 2084576 w 2721419"/>
              <a:gd name="connsiteY0" fmla="*/ 0 h 2596750"/>
              <a:gd name="connsiteX1" fmla="*/ 1405276 w 2721419"/>
              <a:gd name="connsiteY1" fmla="*/ 0 h 2596750"/>
              <a:gd name="connsiteX2" fmla="*/ 247539 w 2721419"/>
              <a:gd name="connsiteY2" fmla="*/ 432741 h 2596750"/>
              <a:gd name="connsiteX3" fmla="*/ 24203 w 2721419"/>
              <a:gd name="connsiteY3" fmla="*/ 922688 h 2596750"/>
              <a:gd name="connsiteX4" fmla="*/ 557412 w 2721419"/>
              <a:gd name="connsiteY4" fmla="*/ 2349212 h 2596750"/>
              <a:gd name="connsiteX5" fmla="*/ 1047359 w 2721419"/>
              <a:gd name="connsiteY5" fmla="*/ 2572548 h 2596750"/>
              <a:gd name="connsiteX6" fmla="*/ 2473882 w 2721419"/>
              <a:gd name="connsiteY6" fmla="*/ 2039340 h 2596750"/>
              <a:gd name="connsiteX7" fmla="*/ 2697217 w 2721419"/>
              <a:gd name="connsiteY7" fmla="*/ 1549393 h 2596750"/>
              <a:gd name="connsiteX8" fmla="*/ 2164009 w 2721419"/>
              <a:gd name="connsiteY8" fmla="*/ 122868 h 2596750"/>
              <a:gd name="connsiteX9" fmla="*/ 2108334 w 2721419"/>
              <a:gd name="connsiteY9" fmla="*/ 22807 h 259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21419" h="2596750">
                <a:moveTo>
                  <a:pt x="2084576" y="0"/>
                </a:moveTo>
                <a:lnTo>
                  <a:pt x="1405276" y="0"/>
                </a:lnTo>
                <a:lnTo>
                  <a:pt x="247539" y="432741"/>
                </a:lnTo>
                <a:cubicBezTo>
                  <a:pt x="50572" y="506363"/>
                  <a:pt x="-49420" y="725721"/>
                  <a:pt x="24203" y="922688"/>
                </a:cubicBezTo>
                <a:lnTo>
                  <a:pt x="557412" y="2349212"/>
                </a:lnTo>
                <a:cubicBezTo>
                  <a:pt x="631035" y="2546180"/>
                  <a:pt x="850392" y="2646170"/>
                  <a:pt x="1047359" y="2572548"/>
                </a:cubicBezTo>
                <a:lnTo>
                  <a:pt x="2473882" y="2039340"/>
                </a:lnTo>
                <a:cubicBezTo>
                  <a:pt x="2670849" y="1965717"/>
                  <a:pt x="2770840" y="1746359"/>
                  <a:pt x="2697217" y="1549393"/>
                </a:cubicBezTo>
                <a:lnTo>
                  <a:pt x="2164009" y="122868"/>
                </a:lnTo>
                <a:cubicBezTo>
                  <a:pt x="2150204" y="85937"/>
                  <a:pt x="2131277" y="52415"/>
                  <a:pt x="2108334" y="22807"/>
                </a:cubicBezTo>
                <a:close/>
              </a:path>
            </a:pathLst>
          </a:cu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8FD5FB9-192A-40C8-AE28-3FA31E9BE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9" r="6849"/>
          <a:stretch/>
        </p:blipFill>
        <p:spPr>
          <a:xfrm>
            <a:off x="7061200" y="951887"/>
            <a:ext cx="2856570" cy="2482483"/>
          </a:xfrm>
          <a:custGeom>
            <a:avLst/>
            <a:gdLst>
              <a:gd name="connsiteX0" fmla="*/ 1448319 w 2856570"/>
              <a:gd name="connsiteY0" fmla="*/ 37 h 2482483"/>
              <a:gd name="connsiteX1" fmla="*/ 1710588 w 2856570"/>
              <a:gd name="connsiteY1" fmla="*/ 113008 h 2482483"/>
              <a:gd name="connsiteX2" fmla="*/ 2750964 w 2856570"/>
              <a:gd name="connsiteY2" fmla="*/ 1182986 h 2482483"/>
              <a:gd name="connsiteX3" fmla="*/ 2743563 w 2856570"/>
              <a:gd name="connsiteY3" fmla="*/ 1710589 h 2482483"/>
              <a:gd name="connsiteX4" fmla="*/ 1949706 w 2856570"/>
              <a:gd name="connsiteY4" fmla="*/ 2482483 h 2482483"/>
              <a:gd name="connsiteX5" fmla="*/ 892126 w 2856570"/>
              <a:gd name="connsiteY5" fmla="*/ 2482483 h 2482483"/>
              <a:gd name="connsiteX6" fmla="*/ 105607 w 2856570"/>
              <a:gd name="connsiteY6" fmla="*/ 1673585 h 2482483"/>
              <a:gd name="connsiteX7" fmla="*/ 113008 w 2856570"/>
              <a:gd name="connsiteY7" fmla="*/ 1145982 h 2482483"/>
              <a:gd name="connsiteX8" fmla="*/ 1182984 w 2856570"/>
              <a:gd name="connsiteY8" fmla="*/ 105607 h 2482483"/>
              <a:gd name="connsiteX9" fmla="*/ 1448319 w 2856570"/>
              <a:gd name="connsiteY9" fmla="*/ 37 h 248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56570" h="2482483">
                <a:moveTo>
                  <a:pt x="1448319" y="37"/>
                </a:moveTo>
                <a:cubicBezTo>
                  <a:pt x="1543796" y="1376"/>
                  <a:pt x="1638762" y="39139"/>
                  <a:pt x="1710588" y="113008"/>
                </a:cubicBezTo>
                <a:lnTo>
                  <a:pt x="2750964" y="1182986"/>
                </a:lnTo>
                <a:cubicBezTo>
                  <a:pt x="2894614" y="1330723"/>
                  <a:pt x="2891300" y="1566939"/>
                  <a:pt x="2743563" y="1710589"/>
                </a:cubicBezTo>
                <a:lnTo>
                  <a:pt x="1949706" y="2482483"/>
                </a:lnTo>
                <a:lnTo>
                  <a:pt x="892126" y="2482483"/>
                </a:lnTo>
                <a:lnTo>
                  <a:pt x="105607" y="1673585"/>
                </a:lnTo>
                <a:cubicBezTo>
                  <a:pt x="-38043" y="1525848"/>
                  <a:pt x="-34730" y="1289632"/>
                  <a:pt x="113008" y="1145982"/>
                </a:cubicBezTo>
                <a:lnTo>
                  <a:pt x="1182984" y="105607"/>
                </a:lnTo>
                <a:cubicBezTo>
                  <a:pt x="1256854" y="33782"/>
                  <a:pt x="1352842" y="-1302"/>
                  <a:pt x="1448319" y="37"/>
                </a:cubicBezTo>
                <a:close/>
              </a:path>
            </a:pathLst>
          </a:cu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8F1CE5C2-0BBB-419A-9A7F-1CD0F93FA470}"/>
              </a:ext>
            </a:extLst>
          </p:cNvPr>
          <p:cNvSpPr txBox="1"/>
          <p:nvPr/>
        </p:nvSpPr>
        <p:spPr>
          <a:xfrm>
            <a:off x="1662395" y="2012693"/>
            <a:ext cx="4893472" cy="890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在研发过程中，团队强调自主创新，许多关键技术，如月面着陆技术、图像处理技术、遥控与自动化等，都是自主研究和开发的结果，保证了任务的独立性和安全性。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539E35E-5E38-44ED-9A63-0B9D41FB3D96}"/>
              </a:ext>
            </a:extLst>
          </p:cNvPr>
          <p:cNvSpPr txBox="1"/>
          <p:nvPr/>
        </p:nvSpPr>
        <p:spPr>
          <a:xfrm>
            <a:off x="5799934" y="4447254"/>
            <a:ext cx="4893472" cy="6136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在实际发射之前，进行了多次实验和模拟测试，以确保各部件和系统的可靠性和稳定性。这种严谨的验证过程是科学突破的重要保障。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D10592F-35EE-4651-9C5D-6F44BE77DC0B}"/>
              </a:ext>
            </a:extLst>
          </p:cNvPr>
          <p:cNvGrpSpPr/>
          <p:nvPr/>
        </p:nvGrpSpPr>
        <p:grpSpPr>
          <a:xfrm>
            <a:off x="5212696" y="1627572"/>
            <a:ext cx="1281164" cy="369332"/>
            <a:chOff x="5212696" y="1627572"/>
            <a:chExt cx="1281164" cy="369332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EEDC8F4-010A-45B3-933A-A3DE6CFE2056}"/>
                </a:ext>
              </a:extLst>
            </p:cNvPr>
            <p:cNvSpPr txBox="1"/>
            <p:nvPr/>
          </p:nvSpPr>
          <p:spPr>
            <a:xfrm>
              <a:off x="5212696" y="1627572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+mn-ea"/>
                </a:rPr>
                <a:t>自主创新</a:t>
              </a: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4FA5F2B8-10E7-4373-B151-CFEAFDDF9EB5}"/>
                </a:ext>
              </a:extLst>
            </p:cNvPr>
            <p:cNvSpPr/>
            <p:nvPr/>
          </p:nvSpPr>
          <p:spPr>
            <a:xfrm>
              <a:off x="6317444" y="1717778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F45CE964-78AD-4E6E-B9BF-B7883BDB94C7}"/>
              </a:ext>
            </a:extLst>
          </p:cNvPr>
          <p:cNvGrpSpPr/>
          <p:nvPr/>
        </p:nvGrpSpPr>
        <p:grpSpPr>
          <a:xfrm>
            <a:off x="5885392" y="4142672"/>
            <a:ext cx="1714730" cy="369332"/>
            <a:chOff x="5885392" y="4142672"/>
            <a:chExt cx="1714730" cy="369332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4091B5D-0C8F-4741-84AF-57B918246A7B}"/>
                </a:ext>
              </a:extLst>
            </p:cNvPr>
            <p:cNvSpPr txBox="1"/>
            <p:nvPr/>
          </p:nvSpPr>
          <p:spPr>
            <a:xfrm>
              <a:off x="6011502" y="4142672"/>
              <a:ext cx="15886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+mn-ea"/>
                </a:rPr>
                <a:t>试验与验证</a:t>
              </a: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E3E5185F-9438-4542-913E-8B5975207DC1}"/>
                </a:ext>
              </a:extLst>
            </p:cNvPr>
            <p:cNvSpPr/>
            <p:nvPr/>
          </p:nvSpPr>
          <p:spPr>
            <a:xfrm>
              <a:off x="5885392" y="4229251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802BD19-3E15-4EB1-B463-CAC8EC82C203}"/>
              </a:ext>
            </a:extLst>
          </p:cNvPr>
          <p:cNvGrpSpPr/>
          <p:nvPr/>
        </p:nvGrpSpPr>
        <p:grpSpPr>
          <a:xfrm>
            <a:off x="1055266" y="634888"/>
            <a:ext cx="2292274" cy="1015663"/>
            <a:chOff x="1148080" y="833460"/>
            <a:chExt cx="2292274" cy="1015663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0E1A69A-9450-46DB-96C5-4313F4E4AD4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89836EFF-2007-493D-9FEB-8D5DD22CA761}"/>
                  </a:ext>
                </a:extLst>
              </p:cNvPr>
              <p:cNvSpPr/>
              <p:nvPr/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3D703BA9-7AA6-402B-82D1-E69CD270F9A0}"/>
                  </a:ext>
                </a:extLst>
              </p:cNvPr>
              <p:cNvSpPr/>
              <p:nvPr/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360F44D-B95C-4B75-AEE6-BEC56C6FB184}"/>
                </a:ext>
              </a:extLst>
            </p:cNvPr>
            <p:cNvSpPr txBox="1"/>
            <p:nvPr/>
          </p:nvSpPr>
          <p:spPr>
            <a:xfrm>
              <a:off x="1396987" y="833460"/>
              <a:ext cx="204336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如何取得科学突破和技术创新？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7DDCB38-92D4-43A5-B96A-4C3F912D6D71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E94F5D72-00FA-4A64-BDB4-724CDECA462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3DC98828-A148-48F6-B4DC-ABB9475A3C82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A2560C4-90DA-4E7E-9747-0B00965A03D3}"/>
              </a:ext>
            </a:extLst>
          </p:cNvPr>
          <p:cNvGrpSpPr/>
          <p:nvPr/>
        </p:nvGrpSpPr>
        <p:grpSpPr>
          <a:xfrm>
            <a:off x="1331502" y="3222408"/>
            <a:ext cx="213360" cy="211962"/>
            <a:chOff x="1207666" y="863589"/>
            <a:chExt cx="213360" cy="211962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C5D3942E-0322-4EA6-8FDD-D8D72175283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356706D7-A38B-4E0E-92D7-BCBAEAA7808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0962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58" presetClass="path" presetSubtype="0" accel="66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0.00039 -0.00185 C 0.03282 0.01088 0.02058 0.29028 0.02292 0.36598 " pathEditMode="relative" rAng="0" ptsTypes="AA">
                                          <p:cBhvr>
                                            <p:cTn id="1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85" y="183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" presetClass="exit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700000">
                                          <p:cBhvr>
                                            <p:cTn id="18" dur="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51" presetClass="path" presetSubtype="0" ac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1.25E-6 4.81481E-6 C -0.03919 0.03842 -0.04349 0.25023 -0.03906 0.58726 " pathEditMode="relative" rAng="0" ptsTypes="AA">
                                          <p:cBhvr>
                                            <p:cTn id="20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018" y="29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2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1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6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4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2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2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2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5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8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19" grpId="0" animBg="1"/>
          <p:bldP spid="31" grpId="0" animBg="1"/>
          <p:bldP spid="3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58" presetClass="path" presetSubtype="0" accel="66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0.00039 -0.00185 C 0.03282 0.01088 0.02058 0.29028 0.02292 0.36598 " pathEditMode="relative" rAng="0" ptsTypes="AA">
                                          <p:cBhvr>
                                            <p:cTn id="1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85" y="183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" presetClass="exit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700000">
                                          <p:cBhvr>
                                            <p:cTn id="18" dur="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51" presetClass="path" presetSubtype="0" ac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1.25E-6 4.81481E-6 C -0.03919 0.03842 -0.04349 0.25023 -0.03906 0.58726 " pathEditMode="relative" rAng="0" ptsTypes="AA">
                                          <p:cBhvr>
                                            <p:cTn id="20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018" y="29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2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1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6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4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2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2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2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5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8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19" grpId="0" animBg="1"/>
          <p:bldP spid="31" grpId="0" animBg="1"/>
          <p:bldP spid="34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圆角矩形 8">
            <a:extLst>
              <a:ext uri="{FF2B5EF4-FFF2-40B4-BE49-F238E27FC236}">
                <a16:creationId xmlns:a16="http://schemas.microsoft.com/office/drawing/2014/main" id="{6E6F20AA-C6E8-44BE-8D19-0D3C9BDEE11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668294" y="3129525"/>
            <a:ext cx="1184626" cy="322625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PA-标题 1">
            <a:extLst>
              <a:ext uri="{FF2B5EF4-FFF2-40B4-BE49-F238E27FC236}">
                <a16:creationId xmlns:a16="http://schemas.microsoft.com/office/drawing/2014/main" id="{4CC0907A-1A62-48F4-9B55-9BB7DDD59158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668294" y="2268830"/>
            <a:ext cx="1225168" cy="761162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3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</a:p>
        </p:txBody>
      </p: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FE316119-C1FB-49B5-BFA0-52F96C18D6D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16515" y="388374"/>
            <a:ext cx="2255157" cy="2037622"/>
            <a:chOff x="616515" y="388374"/>
            <a:chExt cx="2255157" cy="2037622"/>
          </a:xfrm>
        </p:grpSpPr>
        <p:sp>
          <p:nvSpPr>
            <p:cNvPr id="16" name="PA-圆角矩形 15">
              <a:extLst>
                <a:ext uri="{FF2B5EF4-FFF2-40B4-BE49-F238E27FC236}">
                  <a16:creationId xmlns:a16="http://schemas.microsoft.com/office/drawing/2014/main" id="{C7CD84A2-40A3-401F-A9DA-409B4ABF8718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859320" y="388374"/>
              <a:ext cx="1189399" cy="1189398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PA-圆角矩形 16">
              <a:extLst>
                <a:ext uri="{FF2B5EF4-FFF2-40B4-BE49-F238E27FC236}">
                  <a16:creationId xmlns:a16="http://schemas.microsoft.com/office/drawing/2014/main" id="{CE925F5F-607C-407D-A2D0-44942966DD87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16515" y="1940387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PA-圆角矩形 18">
              <a:extLst>
                <a:ext uri="{FF2B5EF4-FFF2-40B4-BE49-F238E27FC236}">
                  <a16:creationId xmlns:a16="http://schemas.microsoft.com/office/drawing/2014/main" id="{38A43B7E-6714-4239-A6C0-A20C9EB6EFEA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2386063" y="473001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PA-圆角矩形 22">
              <a:extLst>
                <a:ext uri="{FF2B5EF4-FFF2-40B4-BE49-F238E27FC236}">
                  <a16:creationId xmlns:a16="http://schemas.microsoft.com/office/drawing/2014/main" id="{34B063C5-342C-4688-959C-C9D3F304138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968410" y="983073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78AF53CE-E68D-4442-B5FA-723F316BD7B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627213" y="3699521"/>
            <a:ext cx="2937574" cy="1143482"/>
            <a:chOff x="4834826" y="3692895"/>
            <a:chExt cx="2937574" cy="1143482"/>
          </a:xfrm>
        </p:grpSpPr>
        <p:sp>
          <p:nvSpPr>
            <p:cNvPr id="8" name="PA-标题 1">
              <a:extLst>
                <a:ext uri="{FF2B5EF4-FFF2-40B4-BE49-F238E27FC236}">
                  <a16:creationId xmlns:a16="http://schemas.microsoft.com/office/drawing/2014/main" id="{4C4B8C7B-8E26-4887-A7AE-5F2964DE7283}"/>
                </a:ext>
              </a:extLst>
            </p:cNvPr>
            <p:cNvSpPr txBox="1">
              <a:spLocks/>
            </p:cNvSpPr>
            <p:nvPr>
              <p:custDataLst>
                <p:tags r:id="rId17"/>
              </p:custDataLst>
            </p:nvPr>
          </p:nvSpPr>
          <p:spPr>
            <a:xfrm>
              <a:off x="4834826" y="3692895"/>
              <a:ext cx="2937574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怎样组织开展科研活动？</a:t>
              </a:r>
            </a:p>
          </p:txBody>
        </p:sp>
        <p:sp>
          <p:nvSpPr>
            <p:cNvPr id="18" name="PA-标题 1">
              <a:extLst>
                <a:ext uri="{FF2B5EF4-FFF2-40B4-BE49-F238E27FC236}">
                  <a16:creationId xmlns:a16="http://schemas.microsoft.com/office/drawing/2014/main" id="{F3011DD2-2A1F-4850-A2BD-F9962C5A2BF0}"/>
                </a:ext>
              </a:extLst>
            </p:cNvPr>
            <p:cNvSpPr txBox="1">
              <a:spLocks/>
            </p:cNvSpPr>
            <p:nvPr>
              <p:custDataLst>
                <p:tags r:id="rId18"/>
              </p:custDataLst>
            </p:nvPr>
          </p:nvSpPr>
          <p:spPr>
            <a:xfrm>
              <a:off x="4834827" y="3866014"/>
              <a:ext cx="2565330" cy="970363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b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PA-组合 1">
            <a:extLst>
              <a:ext uri="{FF2B5EF4-FFF2-40B4-BE49-F238E27FC236}">
                <a16:creationId xmlns:a16="http://schemas.microsoft.com/office/drawing/2014/main" id="{45381ABC-1EC4-4B4F-A10C-E3936D973F2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16515" y="391920"/>
            <a:ext cx="2255157" cy="2037622"/>
            <a:chOff x="616515" y="388374"/>
            <a:chExt cx="2255157" cy="2037622"/>
          </a:xfrm>
        </p:grpSpPr>
        <p:sp>
          <p:nvSpPr>
            <p:cNvPr id="24" name="PA-圆角矩形 15">
              <a:extLst>
                <a:ext uri="{FF2B5EF4-FFF2-40B4-BE49-F238E27FC236}">
                  <a16:creationId xmlns:a16="http://schemas.microsoft.com/office/drawing/2014/main" id="{6C04B470-BFEF-4F6A-A946-471B5D355C19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59320" y="388374"/>
              <a:ext cx="1189399" cy="1189398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PA-圆角矩形 16">
              <a:extLst>
                <a:ext uri="{FF2B5EF4-FFF2-40B4-BE49-F238E27FC236}">
                  <a16:creationId xmlns:a16="http://schemas.microsoft.com/office/drawing/2014/main" id="{6C0F716D-B261-4372-8C3B-59CA2EBD6F6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16515" y="1940387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18">
              <a:extLst>
                <a:ext uri="{FF2B5EF4-FFF2-40B4-BE49-F238E27FC236}">
                  <a16:creationId xmlns:a16="http://schemas.microsoft.com/office/drawing/2014/main" id="{1C95B621-18DC-4B25-BF35-BBFB14FA147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386063" y="473001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2">
              <a:extLst>
                <a:ext uri="{FF2B5EF4-FFF2-40B4-BE49-F238E27FC236}">
                  <a16:creationId xmlns:a16="http://schemas.microsoft.com/office/drawing/2014/main" id="{37E85A14-7BB4-4957-86CD-3FC71F1F1798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68410" y="983073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PA-组合 2">
            <a:extLst>
              <a:ext uri="{FF2B5EF4-FFF2-40B4-BE49-F238E27FC236}">
                <a16:creationId xmlns:a16="http://schemas.microsoft.com/office/drawing/2014/main" id="{03B04EBE-E721-4505-A5C8-558D26B631D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808283" y="5519196"/>
            <a:ext cx="728414" cy="994593"/>
            <a:chOff x="11061001" y="5636871"/>
            <a:chExt cx="728414" cy="994593"/>
          </a:xfrm>
        </p:grpSpPr>
        <p:sp>
          <p:nvSpPr>
            <p:cNvPr id="29" name="PA-圆角矩形 20">
              <a:extLst>
                <a:ext uri="{FF2B5EF4-FFF2-40B4-BE49-F238E27FC236}">
                  <a16:creationId xmlns:a16="http://schemas.microsoft.com/office/drawing/2014/main" id="{9343CEE2-BF0F-480A-8A51-D0081B2B9E57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1061001" y="5993455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PA-圆角矩形 21">
              <a:extLst>
                <a:ext uri="{FF2B5EF4-FFF2-40B4-BE49-F238E27FC236}">
                  <a16:creationId xmlns:a16="http://schemas.microsoft.com/office/drawing/2014/main" id="{2B1389B9-66FC-45FA-8950-863C406B87B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1303806" y="5636871"/>
              <a:ext cx="485609" cy="994593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PA-组合 2">
            <a:extLst>
              <a:ext uri="{FF2B5EF4-FFF2-40B4-BE49-F238E27FC236}">
                <a16:creationId xmlns:a16="http://schemas.microsoft.com/office/drawing/2014/main" id="{88B89166-D218-4AE5-8CA9-5E49DAABB1F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0808283" y="5519196"/>
            <a:ext cx="728414" cy="994593"/>
            <a:chOff x="11061001" y="5636871"/>
            <a:chExt cx="728414" cy="994593"/>
          </a:xfrm>
        </p:grpSpPr>
        <p:sp>
          <p:nvSpPr>
            <p:cNvPr id="32" name="PA-圆角矩形 20">
              <a:extLst>
                <a:ext uri="{FF2B5EF4-FFF2-40B4-BE49-F238E27FC236}">
                  <a16:creationId xmlns:a16="http://schemas.microsoft.com/office/drawing/2014/main" id="{28A80E83-1203-4740-B296-4AD1E3CE08F6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1061001" y="5993455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PA-圆角矩形 21">
              <a:extLst>
                <a:ext uri="{FF2B5EF4-FFF2-40B4-BE49-F238E27FC236}">
                  <a16:creationId xmlns:a16="http://schemas.microsoft.com/office/drawing/2014/main" id="{15ED84CC-1617-4DF3-B51B-3A8B64AEAA2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1303806" y="5636871"/>
              <a:ext cx="485609" cy="994593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PA-圆角矩形 9">
            <a:extLst>
              <a:ext uri="{FF2B5EF4-FFF2-40B4-BE49-F238E27FC236}">
                <a16:creationId xmlns:a16="http://schemas.microsoft.com/office/drawing/2014/main" id="{23F784A1-6035-4AB1-9021-4A364ADDD4D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303588" y="2822003"/>
            <a:ext cx="497667" cy="497668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88907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12000" decel="8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-2.59259E-6 L 0.30677 0.23449 " pathEditMode="relative" rAng="0" ptsTypes="AA">
                                          <p:cBhvr>
                                            <p:cTn id="18" dur="1000" fill="hold">
                                              <p:stCondLst>
                                                <p:cond delay="333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39" y="11713"/>
                                        </p:animMotion>
                                        <p:animScale>
                                          <p:cBhvr>
                                            <p:cTn id="19" dur="1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6" accel="16000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Scale p14:bounceEnd="28000">
                                          <p:cBhvr>
                                            <p:cTn id="24" dur="7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accel="10667" decel="8933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95833E-6 -4.81481E-6 L -0.46654 -0.43541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333" y="-217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36000" fill="hold" grpId="0" nodeType="withEffect" p14:presetBounceEnd="47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7000">
                                          <p:cBhvr additive="base">
                                            <p:cTn id="3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7000">
                                          <p:cBhvr additive="base">
                                            <p:cTn id="3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accel="40000" fill="hold" nodeType="withEffect" p14:presetBounceEnd="46667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667">
                                          <p:cBhvr additive="base">
                                            <p:cTn id="4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667">
                                          <p:cBhvr additive="base">
                                            <p:cTn id="4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1" grpId="0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12000" decel="8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-2.59259E-6 L 0.30677 0.23449 " pathEditMode="relative" rAng="0" ptsTypes="AA">
                                          <p:cBhvr>
                                            <p:cTn id="18" dur="1000" fill="hold">
                                              <p:stCondLst>
                                                <p:cond delay="333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39" y="11713"/>
                                        </p:animMotion>
                                        <p:animScale>
                                          <p:cBhvr>
                                            <p:cTn id="19" dur="1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6" accel="1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4" dur="7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accel="10667" decel="8933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95833E-6 -4.81481E-6 L -0.46654 -0.43541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333" y="-217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3600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accel="4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1" grpId="0"/>
          <p:bldP spid="10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3"/>
            </p:custDataLst>
          </p:nvPr>
        </p:nvGrpSpPr>
        <p:grpSpPr>
          <a:xfrm>
            <a:off x="7933591" y="1266426"/>
            <a:ext cx="2953069" cy="653719"/>
            <a:chOff x="7933592" y="1266426"/>
            <a:chExt cx="1577078" cy="653719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1"/>
              </p:custDataLst>
            </p:nvPr>
          </p:nvSpPr>
          <p:spPr>
            <a:xfrm>
              <a:off x="8401620" y="1273814"/>
              <a:ext cx="110905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+mn-ea"/>
                </a:rPr>
                <a:t>完善创新激励机制</a:t>
              </a: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8401620" y="1706459"/>
            <a:ext cx="2324534" cy="11676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建立合理的知识产权保护体系，激励科研人员进行创新。可以通过专利、技术许可等方式，将科研成果进行保护并加以应用。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1" name="PA-文本框 60">
            <a:extLst>
              <a:ext uri="{FF2B5EF4-FFF2-40B4-BE49-F238E27FC236}">
                <a16:creationId xmlns:a16="http://schemas.microsoft.com/office/drawing/2014/main" id="{0F599B47-D37C-476B-9C2C-74A468ACC47F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1424331" y="3714127"/>
            <a:ext cx="2043367" cy="14446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通过市场调研，准确把握社会需求，设定科研方向。积极参与行业标准的制定，使科技创新与市场需求紧密结合。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646331"/>
            <a:chOff x="2397878" y="5776004"/>
            <a:chExt cx="1480479" cy="646331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38"/>
              </p:custDataLst>
            </p:nvPr>
          </p:nvSpPr>
          <p:spPr>
            <a:xfrm>
              <a:off x="2397878" y="5776004"/>
              <a:ext cx="110905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+mn-ea"/>
                </a:rPr>
                <a:t>引导市场需求</a:t>
              </a: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3797440" y="1281063"/>
            <a:ext cx="2581770" cy="396830"/>
            <a:chOff x="3797440" y="1281063"/>
            <a:chExt cx="2581770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3797440" y="1308561"/>
              <a:ext cx="21143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+mn-ea"/>
                </a:rPr>
                <a:t>加强产学研结合</a:t>
              </a:r>
            </a:p>
          </p:txBody>
        </p:sp>
      </p:grpSp>
      <p:sp>
        <p:nvSpPr>
          <p:cNvPr id="68" name="PA-文本框 67">
            <a:extLst>
              <a:ext uri="{FF2B5EF4-FFF2-40B4-BE49-F238E27FC236}">
                <a16:creationId xmlns:a16="http://schemas.microsoft.com/office/drawing/2014/main" id="{B6DF9364-064B-49F8-B972-63AC5B2FB89A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3660055" y="1699940"/>
            <a:ext cx="2324534" cy="14446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推动高校、科研机构和企业之间的合作，将科研成果应用于实际生产中。通过设立联合实验室、技术转移中心等方式，促进技术的商业化。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2292274" cy="707886"/>
            <a:chOff x="1148080" y="833460"/>
            <a:chExt cx="2292274" cy="707886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20433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怎样组织开展科研活动？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3982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2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22" presetClass="entr" presetSubtype="2" fill="hold" grpId="0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5" dur="7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8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22" presetClass="entr" presetSubtype="2" fill="hold" grpId="0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1" dur="75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4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7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0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1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2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4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7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8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0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3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4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6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69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0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7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61" grpId="0"/>
          <p:bldP spid="68" grpId="0"/>
          <p:bldP spid="79" grpId="0" animBg="1"/>
          <p:bldP spid="80" grpId="0" animBg="1"/>
          <p:bldP spid="81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2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22" presetClass="entr" presetSubtype="2" fill="hold" grpId="0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5" dur="7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8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22" presetClass="entr" presetSubtype="2" fill="hold" grpId="0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1" dur="75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4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7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0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1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2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4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7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8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0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3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4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6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69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0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61" grpId="0"/>
          <p:bldP spid="68" grpId="0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圆角矩形 2">
            <a:extLst>
              <a:ext uri="{FF2B5EF4-FFF2-40B4-BE49-F238E27FC236}">
                <a16:creationId xmlns:a16="http://schemas.microsoft.com/office/drawing/2014/main" id="{E4BB9C15-CBCF-4E88-A292-C46E57F4704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2700000">
            <a:off x="4758087" y="2131728"/>
            <a:ext cx="2675827" cy="2675827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54ADD872-3F45-4A3B-8B2E-74BC083E77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4017562">
            <a:off x="4613169" y="1986809"/>
            <a:ext cx="2965664" cy="296566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F8658B23-20C4-45D7-9FAE-18A200E239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474472" flipV="1">
            <a:off x="4364736" y="1738376"/>
            <a:ext cx="3462529" cy="3462529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PA-组合 21">
            <a:extLst>
              <a:ext uri="{FF2B5EF4-FFF2-40B4-BE49-F238E27FC236}">
                <a16:creationId xmlns:a16="http://schemas.microsoft.com/office/drawing/2014/main" id="{543DDE06-892A-43E7-924E-15D9FCF23D9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268223" y="1652882"/>
            <a:ext cx="3442669" cy="240871"/>
            <a:chOff x="7617022" y="1296873"/>
            <a:chExt cx="3442669" cy="240871"/>
          </a:xfrm>
        </p:grpSpPr>
        <p:sp>
          <p:nvSpPr>
            <p:cNvPr id="10" name="PA-Line 33">
              <a:extLst>
                <a:ext uri="{FF2B5EF4-FFF2-40B4-BE49-F238E27FC236}">
                  <a16:creationId xmlns:a16="http://schemas.microsoft.com/office/drawing/2014/main" id="{4668EE9F-91E6-4204-9BF5-34CB5912D70F}"/>
                </a:ext>
              </a:extLst>
            </p:cNvPr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7730651" y="1424110"/>
              <a:ext cx="3215411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7" name="PA-圆角矩形 6">
              <a:extLst>
                <a:ext uri="{FF2B5EF4-FFF2-40B4-BE49-F238E27FC236}">
                  <a16:creationId xmlns:a16="http://schemas.microsoft.com/office/drawing/2014/main" id="{E41762FE-556B-4BFC-852C-BB43B903B23F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rot="2700000">
              <a:off x="7617022" y="1310477"/>
              <a:ext cx="227267" cy="227267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PA-圆角矩形 8">
              <a:extLst>
                <a:ext uri="{FF2B5EF4-FFF2-40B4-BE49-F238E27FC236}">
                  <a16:creationId xmlns:a16="http://schemas.microsoft.com/office/drawing/2014/main" id="{873A7E2E-B79F-4901-B7C9-005BAF4C7E27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 rot="2700000">
              <a:off x="10832424" y="1296873"/>
              <a:ext cx="227267" cy="227267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3" name="PA-组合 22">
            <a:extLst>
              <a:ext uri="{FF2B5EF4-FFF2-40B4-BE49-F238E27FC236}">
                <a16:creationId xmlns:a16="http://schemas.microsoft.com/office/drawing/2014/main" id="{AD9AFF7B-AD7B-4C4B-94ED-1B5CF458E76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652871" y="5119764"/>
            <a:ext cx="3301000" cy="269025"/>
            <a:chOff x="1210151" y="5497224"/>
            <a:chExt cx="3301000" cy="269025"/>
          </a:xfrm>
        </p:grpSpPr>
        <p:sp>
          <p:nvSpPr>
            <p:cNvPr id="11" name="PA-Line 33">
              <a:extLst>
                <a:ext uri="{FF2B5EF4-FFF2-40B4-BE49-F238E27FC236}">
                  <a16:creationId xmlns:a16="http://schemas.microsoft.com/office/drawing/2014/main" id="{CAC7668F-266D-4AA0-A7F5-78E420316DFA}"/>
                </a:ext>
              </a:extLst>
            </p:cNvPr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1323784" y="5642928"/>
              <a:ext cx="3052885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2400"/>
            </a:p>
          </p:txBody>
        </p:sp>
        <p:sp>
          <p:nvSpPr>
            <p:cNvPr id="12" name="PA-圆角矩形 11">
              <a:extLst>
                <a:ext uri="{FF2B5EF4-FFF2-40B4-BE49-F238E27FC236}">
                  <a16:creationId xmlns:a16="http://schemas.microsoft.com/office/drawing/2014/main" id="{9B360D1B-CC16-4587-831F-BFCB85595345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 rot="2700000">
              <a:off x="1210151" y="5538982"/>
              <a:ext cx="227267" cy="227267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PA-圆角矩形 12">
              <a:extLst>
                <a:ext uri="{FF2B5EF4-FFF2-40B4-BE49-F238E27FC236}">
                  <a16:creationId xmlns:a16="http://schemas.microsoft.com/office/drawing/2014/main" id="{93F8C26D-B803-4A2E-8F20-216AE1166EDC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 rot="2700000">
              <a:off x="4283884" y="5497224"/>
              <a:ext cx="227267" cy="227267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5" name="PA-文本框 14">
            <a:extLst>
              <a:ext uri="{FF2B5EF4-FFF2-40B4-BE49-F238E27FC236}">
                <a16:creationId xmlns:a16="http://schemas.microsoft.com/office/drawing/2014/main" id="{18EF50AF-6F55-4E95-B450-C2801476C42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736035" y="2462126"/>
            <a:ext cx="2220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投资与资金支持</a:t>
            </a:r>
          </a:p>
        </p:txBody>
      </p:sp>
      <p:sp>
        <p:nvSpPr>
          <p:cNvPr id="16" name="PA-文本框 15">
            <a:extLst>
              <a:ext uri="{FF2B5EF4-FFF2-40B4-BE49-F238E27FC236}">
                <a16:creationId xmlns:a16="http://schemas.microsoft.com/office/drawing/2014/main" id="{040677FB-155A-46AD-9EFD-63FA63F0664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605994" y="2841414"/>
            <a:ext cx="2350432" cy="116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政府和企业应加大对科技创新的投资，同时为初创企业和科技项目提供资金和政策支持，降低创新风险，促进快速发展。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" name="PA-文本框 17">
            <a:extLst>
              <a:ext uri="{FF2B5EF4-FFF2-40B4-BE49-F238E27FC236}">
                <a16:creationId xmlns:a16="http://schemas.microsoft.com/office/drawing/2014/main" id="{F6218B27-EACE-403D-AFFB-8A4DA81C3B03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527774" y="2342408"/>
            <a:ext cx="2350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建立创新生态系统</a:t>
            </a:r>
          </a:p>
        </p:txBody>
      </p:sp>
      <p:sp>
        <p:nvSpPr>
          <p:cNvPr id="19" name="PA-文本框 18">
            <a:extLst>
              <a:ext uri="{FF2B5EF4-FFF2-40B4-BE49-F238E27FC236}">
                <a16:creationId xmlns:a16="http://schemas.microsoft.com/office/drawing/2014/main" id="{BB889D13-31DB-4F97-8077-7693F7F28A18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422048" y="2721696"/>
            <a:ext cx="2350432" cy="116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促进多方协作，形成良好的创新生态环境。包括政府、企业、科研机构和社会各界的协同创新，共同推动科技成果的转化和应用。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304173" y="634888"/>
            <a:ext cx="2043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怎样组织开展科研活动？</a:t>
            </a:r>
          </a:p>
        </p:txBody>
      </p:sp>
      <p:pic>
        <p:nvPicPr>
          <p:cNvPr id="29" name="PA-图片 28">
            <a:extLst>
              <a:ext uri="{FF2B5EF4-FFF2-40B4-BE49-F238E27FC236}">
                <a16:creationId xmlns:a16="http://schemas.microsoft.com/office/drawing/2014/main" id="{6A96A14C-A00C-4C9A-9294-9295B759A302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2" r="16602"/>
          <a:stretch/>
        </p:blipFill>
        <p:spPr>
          <a:xfrm>
            <a:off x="4578576" y="1988563"/>
            <a:ext cx="3034848" cy="3031328"/>
          </a:xfrm>
          <a:custGeom>
            <a:avLst/>
            <a:gdLst>
              <a:gd name="connsiteX0" fmla="*/ 3051063 w 6309229"/>
              <a:gd name="connsiteY0" fmla="*/ 0 h 6301913"/>
              <a:gd name="connsiteX1" fmla="*/ 3258164 w 6309229"/>
              <a:gd name="connsiteY1" fmla="*/ 0 h 6301913"/>
              <a:gd name="connsiteX2" fmla="*/ 3311996 w 6309229"/>
              <a:gd name="connsiteY2" fmla="*/ 7768 h 6301913"/>
              <a:gd name="connsiteX3" fmla="*/ 3737280 w 6309229"/>
              <a:gd name="connsiteY3" fmla="*/ 234032 h 6301913"/>
              <a:gd name="connsiteX4" fmla="*/ 6067881 w 6309229"/>
              <a:gd name="connsiteY4" fmla="*/ 2564634 h 6301913"/>
              <a:gd name="connsiteX5" fmla="*/ 6067881 w 6309229"/>
              <a:gd name="connsiteY5" fmla="*/ 3729967 h 6301913"/>
              <a:gd name="connsiteX6" fmla="*/ 3737284 w 6309229"/>
              <a:gd name="connsiteY6" fmla="*/ 6060565 h 6301913"/>
              <a:gd name="connsiteX7" fmla="*/ 2571951 w 6309229"/>
              <a:gd name="connsiteY7" fmla="*/ 6060565 h 6301913"/>
              <a:gd name="connsiteX8" fmla="*/ 241349 w 6309229"/>
              <a:gd name="connsiteY8" fmla="*/ 3729963 h 6301913"/>
              <a:gd name="connsiteX9" fmla="*/ 241349 w 6309229"/>
              <a:gd name="connsiteY9" fmla="*/ 2564630 h 6301913"/>
              <a:gd name="connsiteX10" fmla="*/ 2571947 w 6309229"/>
              <a:gd name="connsiteY10" fmla="*/ 234032 h 6301913"/>
              <a:gd name="connsiteX11" fmla="*/ 2997232 w 6309229"/>
              <a:gd name="connsiteY11" fmla="*/ 7768 h 630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309229" h="6301913">
                <a:moveTo>
                  <a:pt x="3051063" y="0"/>
                </a:moveTo>
                <a:lnTo>
                  <a:pt x="3258164" y="0"/>
                </a:lnTo>
                <a:lnTo>
                  <a:pt x="3311996" y="7768"/>
                </a:lnTo>
                <a:cubicBezTo>
                  <a:pt x="3467815" y="37937"/>
                  <a:pt x="3616606" y="113358"/>
                  <a:pt x="3737280" y="234032"/>
                </a:cubicBezTo>
                <a:lnTo>
                  <a:pt x="6067881" y="2564634"/>
                </a:lnTo>
                <a:cubicBezTo>
                  <a:pt x="6389679" y="2886432"/>
                  <a:pt x="6389679" y="3408169"/>
                  <a:pt x="6067881" y="3729967"/>
                </a:cubicBezTo>
                <a:lnTo>
                  <a:pt x="3737284" y="6060565"/>
                </a:lnTo>
                <a:cubicBezTo>
                  <a:pt x="3415486" y="6382363"/>
                  <a:pt x="2893748" y="6382363"/>
                  <a:pt x="2571951" y="6060565"/>
                </a:cubicBezTo>
                <a:lnTo>
                  <a:pt x="241349" y="3729963"/>
                </a:lnTo>
                <a:cubicBezTo>
                  <a:pt x="-80449" y="3408166"/>
                  <a:pt x="-80449" y="2886428"/>
                  <a:pt x="241349" y="2564630"/>
                </a:cubicBezTo>
                <a:lnTo>
                  <a:pt x="2571947" y="234032"/>
                </a:lnTo>
                <a:cubicBezTo>
                  <a:pt x="2692621" y="113358"/>
                  <a:pt x="2841412" y="37937"/>
                  <a:pt x="2997232" y="776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40554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</p:cBhvr>
                                          <p:from x="50000" y="50000"/>
                                          <p:to x="100000" y="100000"/>
                                        </p:animScale>
                                        <p:animRot by="21600000" from="10800000" to="21600000">
                                          <p:cBhvr>
                                            <p:cTn id="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6000" fill="hold" grpId="1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 p14:bounceEnd="33000">
                                          <p:cBhvr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19000" fill="hold" grpId="1" nodeType="withEffect" p14:presetBounceEnd="30000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9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accel="22000" fill="hold" grpId="1" nodeType="withEffect" p14:presetBounceEnd="30000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24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7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2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7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31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1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1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2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31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1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1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15" grpId="0"/>
          <p:bldP spid="16" grpId="0"/>
          <p:bldP spid="18" grpId="0"/>
          <p:bldP spid="19" grpId="0"/>
          <p:bldP spid="2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</p:cBhvr>
                                          <p:from x="50000" y="50000"/>
                                          <p:to x="100000" y="100000"/>
                                        </p:animScale>
                                        <p:animRot by="21600000" from="10800000" to="21600000">
                                          <p:cBhvr>
                                            <p:cTn id="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6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19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9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accel="22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24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7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2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7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31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1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1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2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31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1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1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15" grpId="0"/>
          <p:bldP spid="16" grpId="0"/>
          <p:bldP spid="18" grpId="0"/>
          <p:bldP spid="19" grpId="0"/>
          <p:bldP spid="26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435</Words>
  <Application>Microsoft Office PowerPoint</Application>
  <PresentationFormat>宽屏</PresentationFormat>
  <Paragraphs>36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华文细黑</vt:lpstr>
      <vt:lpstr>思源黑体 CN Bold</vt:lpstr>
      <vt:lpstr>微软雅黑</vt:lpstr>
      <vt:lpstr>幼圆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雪 雷</dc:creator>
  <cp:lastModifiedBy>office</cp:lastModifiedBy>
  <cp:revision>92</cp:revision>
  <dcterms:created xsi:type="dcterms:W3CDTF">2021-08-22T12:17:40Z</dcterms:created>
  <dcterms:modified xsi:type="dcterms:W3CDTF">2024-10-10T14:01:00Z</dcterms:modified>
</cp:coreProperties>
</file>