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0" r:id="rId4"/>
    <p:sldId id="266" r:id="rId5"/>
    <p:sldId id="261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4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7E31A-B5F8-4F4B-BA1A-49AD17881E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8435A1-01A1-47A8-98B6-E2CB6E037DB1}">
      <dgm:prSet/>
      <dgm:spPr/>
      <dgm:t>
        <a:bodyPr/>
        <a:lstStyle/>
        <a:p>
          <a:r>
            <a:rPr lang="en-CA" dirty="0"/>
            <a:t>Modifiable variables: Number of social connections -&gt; during lockdowns everybody became socially isolated </a:t>
          </a:r>
          <a:endParaRPr lang="en-US" dirty="0"/>
        </a:p>
      </dgm:t>
    </dgm:pt>
    <dgm:pt modelId="{38424FC5-42E7-49B6-A604-6FC32BF727E7}" type="parTrans" cxnId="{F1628CB4-4D4C-4738-A9E6-1D270CD89AA8}">
      <dgm:prSet/>
      <dgm:spPr/>
      <dgm:t>
        <a:bodyPr/>
        <a:lstStyle/>
        <a:p>
          <a:endParaRPr lang="en-US"/>
        </a:p>
      </dgm:t>
    </dgm:pt>
    <dgm:pt modelId="{FA9D4871-0677-4A0D-AFC6-CC1B6E9AC398}" type="sibTrans" cxnId="{F1628CB4-4D4C-4738-A9E6-1D270CD89AA8}">
      <dgm:prSet/>
      <dgm:spPr/>
      <dgm:t>
        <a:bodyPr/>
        <a:lstStyle/>
        <a:p>
          <a:endParaRPr lang="en-US"/>
        </a:p>
      </dgm:t>
    </dgm:pt>
    <dgm:pt modelId="{69623812-4B06-4D58-85EF-7C4106E481BA}">
      <dgm:prSet/>
      <dgm:spPr/>
      <dgm:t>
        <a:bodyPr/>
        <a:lstStyle/>
        <a:p>
          <a:r>
            <a:rPr lang="en-CA" dirty="0"/>
            <a:t>Output variables: changes in depression and anxiety in BC</a:t>
          </a:r>
          <a:endParaRPr lang="en-US" dirty="0"/>
        </a:p>
      </dgm:t>
    </dgm:pt>
    <dgm:pt modelId="{95F26A47-B36F-4287-AD8E-E7CBA6518017}" type="parTrans" cxnId="{A7C0A6A2-E78C-47E6-A8A1-E536D0274A39}">
      <dgm:prSet/>
      <dgm:spPr/>
      <dgm:t>
        <a:bodyPr/>
        <a:lstStyle/>
        <a:p>
          <a:endParaRPr lang="en-US"/>
        </a:p>
      </dgm:t>
    </dgm:pt>
    <dgm:pt modelId="{D0C4BEE2-6B02-46FE-9C0C-7116E9C94649}" type="sibTrans" cxnId="{A7C0A6A2-E78C-47E6-A8A1-E536D0274A39}">
      <dgm:prSet/>
      <dgm:spPr/>
      <dgm:t>
        <a:bodyPr/>
        <a:lstStyle/>
        <a:p>
          <a:endParaRPr lang="en-US"/>
        </a:p>
      </dgm:t>
    </dgm:pt>
    <dgm:pt modelId="{E401D36D-FDF5-44E3-85D9-59D9EB913349}" type="pres">
      <dgm:prSet presAssocID="{F2D7E31A-B5F8-4F4B-BA1A-49AD17881E20}" presName="linear" presStyleCnt="0">
        <dgm:presLayoutVars>
          <dgm:animLvl val="lvl"/>
          <dgm:resizeHandles val="exact"/>
        </dgm:presLayoutVars>
      </dgm:prSet>
      <dgm:spPr/>
    </dgm:pt>
    <dgm:pt modelId="{92F899D4-5D6B-4518-9313-2594BDAED505}" type="pres">
      <dgm:prSet presAssocID="{328435A1-01A1-47A8-98B6-E2CB6E037D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1AE4B-9D23-459F-AAB0-86ECAF9704AD}" type="pres">
      <dgm:prSet presAssocID="{FA9D4871-0677-4A0D-AFC6-CC1B6E9AC398}" presName="spacer" presStyleCnt="0"/>
      <dgm:spPr/>
    </dgm:pt>
    <dgm:pt modelId="{B2BE0E3F-0617-4C7A-BB4B-3FAE667BE7E2}" type="pres">
      <dgm:prSet presAssocID="{69623812-4B06-4D58-85EF-7C4106E481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4E9017-8BF0-4FBE-960A-B155637D2799}" type="presOf" srcId="{328435A1-01A1-47A8-98B6-E2CB6E037DB1}" destId="{92F899D4-5D6B-4518-9313-2594BDAED505}" srcOrd="0" destOrd="0" presId="urn:microsoft.com/office/officeart/2005/8/layout/vList2"/>
    <dgm:cxn modelId="{E38C6CA1-7952-49AB-93B1-50CB875ED98B}" type="presOf" srcId="{F2D7E31A-B5F8-4F4B-BA1A-49AD17881E20}" destId="{E401D36D-FDF5-44E3-85D9-59D9EB913349}" srcOrd="0" destOrd="0" presId="urn:microsoft.com/office/officeart/2005/8/layout/vList2"/>
    <dgm:cxn modelId="{A7C0A6A2-E78C-47E6-A8A1-E536D0274A39}" srcId="{F2D7E31A-B5F8-4F4B-BA1A-49AD17881E20}" destId="{69623812-4B06-4D58-85EF-7C4106E481BA}" srcOrd="1" destOrd="0" parTransId="{95F26A47-B36F-4287-AD8E-E7CBA6518017}" sibTransId="{D0C4BEE2-6B02-46FE-9C0C-7116E9C94649}"/>
    <dgm:cxn modelId="{F1628CB4-4D4C-4738-A9E6-1D270CD89AA8}" srcId="{F2D7E31A-B5F8-4F4B-BA1A-49AD17881E20}" destId="{328435A1-01A1-47A8-98B6-E2CB6E037DB1}" srcOrd="0" destOrd="0" parTransId="{38424FC5-42E7-49B6-A604-6FC32BF727E7}" sibTransId="{FA9D4871-0677-4A0D-AFC6-CC1B6E9AC398}"/>
    <dgm:cxn modelId="{3D42A4EC-6532-44C9-9879-09C7A1ED8818}" type="presOf" srcId="{69623812-4B06-4D58-85EF-7C4106E481BA}" destId="{B2BE0E3F-0617-4C7A-BB4B-3FAE667BE7E2}" srcOrd="0" destOrd="0" presId="urn:microsoft.com/office/officeart/2005/8/layout/vList2"/>
    <dgm:cxn modelId="{3AD77A9E-1FD6-45B7-B3CA-FC283073CB49}" type="presParOf" srcId="{E401D36D-FDF5-44E3-85D9-59D9EB913349}" destId="{92F899D4-5D6B-4518-9313-2594BDAED505}" srcOrd="0" destOrd="0" presId="urn:microsoft.com/office/officeart/2005/8/layout/vList2"/>
    <dgm:cxn modelId="{3DB3EFA4-F94E-4B22-9C74-95FFB49B9D5A}" type="presParOf" srcId="{E401D36D-FDF5-44E3-85D9-59D9EB913349}" destId="{1271AE4B-9D23-459F-AAB0-86ECAF9704AD}" srcOrd="1" destOrd="0" presId="urn:microsoft.com/office/officeart/2005/8/layout/vList2"/>
    <dgm:cxn modelId="{B8DC2346-59FC-4775-9CE6-C29BA0934EE7}" type="presParOf" srcId="{E401D36D-FDF5-44E3-85D9-59D9EB913349}" destId="{B2BE0E3F-0617-4C7A-BB4B-3FAE667BE7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899D4-5D6B-4518-9313-2594BDAED505}">
      <dsp:nvSpPr>
        <dsp:cNvPr id="0" name=""/>
        <dsp:cNvSpPr/>
      </dsp:nvSpPr>
      <dsp:spPr>
        <a:xfrm>
          <a:off x="0" y="58373"/>
          <a:ext cx="6263640" cy="2640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Modifiable variables: Number of social connections -&gt; during lockdowns everybody became socially isolated </a:t>
          </a:r>
          <a:endParaRPr lang="en-US" sz="3700" kern="1200" dirty="0"/>
        </a:p>
      </dsp:txBody>
      <dsp:txXfrm>
        <a:off x="128908" y="187281"/>
        <a:ext cx="6005824" cy="2382874"/>
      </dsp:txXfrm>
    </dsp:sp>
    <dsp:sp modelId="{B2BE0E3F-0617-4C7A-BB4B-3FAE667BE7E2}">
      <dsp:nvSpPr>
        <dsp:cNvPr id="0" name=""/>
        <dsp:cNvSpPr/>
      </dsp:nvSpPr>
      <dsp:spPr>
        <a:xfrm>
          <a:off x="0" y="2805623"/>
          <a:ext cx="6263640" cy="2640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Output variables: changes in depression and anxiety in BC</a:t>
          </a:r>
          <a:endParaRPr lang="en-US" sz="3700" kern="1200" dirty="0"/>
        </a:p>
      </dsp:txBody>
      <dsp:txXfrm>
        <a:off x="128908" y="2934531"/>
        <a:ext cx="6005824" cy="238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1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5793,'9'-24'0,"6"-16"6042,-2-1-6042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A49-1FB4-B3E5-F803-4BD6A729B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A4F47-A0B4-4FDC-063C-8003A7E8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C962-46B6-5DFE-EA09-628280D7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9B36-C986-9053-F3B6-3EAB4B8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FF49-09B9-5F5D-629E-97B9908A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5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33E5-B9FA-3601-6BEF-D6D8514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F403-2CA5-72C3-5E81-9FA3D8A7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81EF-1E1B-0544-95B0-6DF2E74F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C7B1-563E-38E1-07A5-9430A72F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C567-1F77-3367-457F-E6FD90F4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FF85F-BFE0-730E-EC88-8E36E36C7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51FF2-CBC9-DDE1-0CC2-7DE760EE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5395-863D-C9F6-547E-A908AD35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6570-6682-F287-B322-2D3186D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D28-B13D-63F1-02CC-969DBFBC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5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BC12-E5DA-E920-94CB-3FADC771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C9B-06CA-6D87-0C39-B94B3CF1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05DC-FAF1-07DD-4566-29B4838F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6EE1-FEB5-DBF7-392D-35E4E3D8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EE8E-210A-459A-055A-20B14B19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6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F505-B2C5-DDD6-55A7-38B1832D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262C-F0E9-D9E7-EC31-3117CC53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FB1B-092F-8C45-F4CD-8C9482A7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59D6-8B3E-17B3-9200-9E32151F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FA56-560E-E310-4E76-22804932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F09-F6BE-8224-F620-DF991E4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BEE2-06F0-5855-761B-72A1B876D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3D19-574F-E4DE-F95E-097D3270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C1AF-6429-03C7-1E02-054920D4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19152-853C-DADC-3928-C7B92DAB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B32C-016F-3469-947C-7D56188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5869-340B-3D3B-80CD-8B6DB1B2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DDFE-FC18-9081-4504-7E60BBD2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ACB31-70D3-011C-F424-A0B7C206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AC50-85DF-A616-CE2A-59925D37D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D7D4-FF0E-11F3-34C3-4330AA7E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E9B2-32D8-8300-C4B4-0071B008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0CED-58D7-40EC-17C1-5A157C1A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CD8D-222D-A503-3CBC-F219C75B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2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266D-47CA-2E6C-4139-036E9B35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5A2C-94FA-5E9E-6A30-2EBC7721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C26F8-FE02-7905-34C0-2F14E06E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4478D-2D38-840A-5C09-371B13E5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BCF61-3A5A-8E2F-BF89-3FD530BA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12613-AF7A-CEC4-DC06-AEE13CA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7EA5-62A8-30BF-6149-3D4F108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5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8214-F9B1-57E1-35C6-596A4B9C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43AB-DA22-2760-D8BD-BC1D4537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511B-B550-B29A-4650-AF8FBB65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D331-BEC3-A710-DDAD-1098E9A3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8075-DB4D-7909-AD70-9B8FE079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DE3F-4459-2F05-F0F7-977FB586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6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AF4B-341D-2F9D-9A33-CB9CAE7A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FE67D-4DD4-85DD-642B-3468EBAAB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12A2E-B3E4-309B-6EDE-1C303B6B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B38C-DC44-2F89-8D06-01640E29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7FFAC-919A-69FE-FA62-D7391F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50011-544C-E598-27D4-F72D378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6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3C88B-927A-014A-60F9-A165FD6F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DFBC-F95C-4359-821D-C1817A9F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5EE0-01F2-FA27-AD07-4934F4286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2D79-1C9B-4E8F-916A-2E83BC956650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C705-DAA7-9A8F-A761-6A860ACD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5A61-D408-F672-ADBF-984BB4D7A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1C4B-6F56-4B63-83E5-A439175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7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yalsocietypublishing.org/doi/epdf/10.1098/rsos.150292" TargetMode="External"/><Relationship Id="rId2" Type="http://schemas.openxmlformats.org/officeDocument/2006/relationships/hyperlink" Target="https://pubmed.ncbi.nlm.nih.gov/3334819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yalsocietypublishing.org/doi/epdf/10.1098/rsos.1502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networkopen/fullarticle/2770146" TargetMode="External"/><Relationship Id="rId2" Type="http://schemas.openxmlformats.org/officeDocument/2006/relationships/hyperlink" Target="https://www150.statcan.gc.ca/n1/daily-quotidien/210927/dq210927a-en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9453-5B4C-ABBE-B6DF-EFFCD87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 fontScale="90000"/>
          </a:bodyPr>
          <a:lstStyle/>
          <a:p>
            <a:r>
              <a:rPr lang="en-CA" sz="6000" b="1" dirty="0">
                <a:solidFill>
                  <a:schemeClr val="bg1"/>
                </a:solidFill>
              </a:rPr>
              <a:t>Modelling the impact of lockdowns on changes in depression and anxiety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2599EE-29D3-FE2C-A39F-93679C0C8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5741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9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F82-34EC-FF68-D7FA-B09540B0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Objective of Project </a:t>
            </a:r>
            <a:br>
              <a:rPr lang="en-CA" dirty="0"/>
            </a:br>
            <a:r>
              <a:rPr lang="en-CA" sz="3300" dirty="0"/>
              <a:t>– Note it’s changing with available Data Sources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3522-11AE-3EBD-42C7-928C07B9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model of BC’s mental health that can predict impact of significant societal events (like shifts in labor market etc..) </a:t>
            </a:r>
          </a:p>
          <a:p>
            <a:r>
              <a:rPr lang="en-CA" dirty="0"/>
              <a:t>Use past experience to calibrate the model – i.e. impact of lockdowns  </a:t>
            </a:r>
          </a:p>
          <a:p>
            <a:r>
              <a:rPr lang="en-CA" dirty="0"/>
              <a:t>Add complexity into model once calibrated on simpler inputs – changes in employment, risks of populist uprisings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Key independent variables: changes in social network size, changes in employment status </a:t>
            </a:r>
          </a:p>
          <a:p>
            <a:r>
              <a:rPr lang="en-CA" dirty="0"/>
              <a:t>Key dependent variables: changes in PHQ-9 (Depression/Despair) and GAD-7 (Anxiety / Fear) </a:t>
            </a:r>
          </a:p>
        </p:txBody>
      </p:sp>
    </p:spTree>
    <p:extLst>
      <p:ext uri="{BB962C8B-B14F-4D97-AF65-F5344CB8AC3E}">
        <p14:creationId xmlns:p14="http://schemas.microsoft.com/office/powerpoint/2010/main" val="13998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F5C8-BFDC-8191-E5C0-AD549736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Measuring Changes in Mental Health from Lockdowns – i.e. increase in social isolation 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53A2D7-0CF9-2755-FE5B-970692BFBD61}"/>
              </a:ext>
            </a:extLst>
          </p:cNvPr>
          <p:cNvSpPr/>
          <p:nvPr/>
        </p:nvSpPr>
        <p:spPr>
          <a:xfrm>
            <a:off x="1583280" y="2070000"/>
            <a:ext cx="540000" cy="270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9D6143-30B1-5713-C526-7C2882BF3C31}"/>
                  </a:ext>
                </a:extLst>
              </p14:cNvPr>
              <p14:cNvContentPartPr/>
              <p14:nvPr/>
            </p14:nvContentPartPr>
            <p14:xfrm>
              <a:off x="6275040" y="2870700"/>
              <a:ext cx="13680" cy="38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9D6143-30B1-5713-C526-7C2882BF3C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6400" y="2861700"/>
                <a:ext cx="31320" cy="558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953776C9-D191-E431-150F-7991C314A2D6}"/>
              </a:ext>
            </a:extLst>
          </p:cNvPr>
          <p:cNvSpPr/>
          <p:nvPr/>
        </p:nvSpPr>
        <p:spPr>
          <a:xfrm>
            <a:off x="6003301" y="2007718"/>
            <a:ext cx="459959" cy="306000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E465FA-B9D7-804B-B18F-9C08A8861B97}"/>
              </a:ext>
            </a:extLst>
          </p:cNvPr>
          <p:cNvSpPr txBox="1"/>
          <p:nvPr/>
        </p:nvSpPr>
        <p:spPr>
          <a:xfrm>
            <a:off x="531428" y="4883052"/>
            <a:ext cx="294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Baseline (Time Zero) – No lockdown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E8B535-54A8-39FB-4FCF-87ADC73FCB7C}"/>
              </a:ext>
            </a:extLst>
          </p:cNvPr>
          <p:cNvSpPr txBox="1"/>
          <p:nvPr/>
        </p:nvSpPr>
        <p:spPr>
          <a:xfrm>
            <a:off x="4587140" y="5015547"/>
            <a:ext cx="7073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Follow-up – Lockdown</a:t>
            </a:r>
          </a:p>
          <a:p>
            <a:endParaRPr lang="en-CA" dirty="0"/>
          </a:p>
          <a:p>
            <a:r>
              <a:rPr lang="en-CA" dirty="0"/>
              <a:t>Changes in depression (PHQ-9 and Anxiety)</a:t>
            </a:r>
          </a:p>
          <a:p>
            <a:endParaRPr lang="en-CA" dirty="0"/>
          </a:p>
          <a:p>
            <a:r>
              <a:rPr lang="en-CA" dirty="0"/>
              <a:t>Based on changes in social isolation and loneliness 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9AF43A-D376-F8AB-EA52-28962FE8FD3B}"/>
              </a:ext>
            </a:extLst>
          </p:cNvPr>
          <p:cNvCxnSpPr/>
          <p:nvPr/>
        </p:nvCxnSpPr>
        <p:spPr>
          <a:xfrm>
            <a:off x="2274073" y="3313679"/>
            <a:ext cx="346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3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6319-5EC0-E324-E6F6-CAA29601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33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Variable Description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41921A-5546-0A0E-718B-CE5493E82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90840"/>
              </p:ext>
            </p:extLst>
          </p:nvPr>
        </p:nvGraphicFramePr>
        <p:xfrm>
          <a:off x="695076" y="1671796"/>
          <a:ext cx="106587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681">
                  <a:extLst>
                    <a:ext uri="{9D8B030D-6E8A-4147-A177-3AD203B41FA5}">
                      <a16:colId xmlns:a16="http://schemas.microsoft.com/office/drawing/2014/main" val="3623109504"/>
                    </a:ext>
                  </a:extLst>
                </a:gridCol>
                <a:gridCol w="2664681">
                  <a:extLst>
                    <a:ext uri="{9D8B030D-6E8A-4147-A177-3AD203B41FA5}">
                      <a16:colId xmlns:a16="http://schemas.microsoft.com/office/drawing/2014/main" val="2538024315"/>
                    </a:ext>
                  </a:extLst>
                </a:gridCol>
                <a:gridCol w="2401067">
                  <a:extLst>
                    <a:ext uri="{9D8B030D-6E8A-4147-A177-3AD203B41FA5}">
                      <a16:colId xmlns:a16="http://schemas.microsoft.com/office/drawing/2014/main" val="1620365298"/>
                    </a:ext>
                  </a:extLst>
                </a:gridCol>
                <a:gridCol w="2928295">
                  <a:extLst>
                    <a:ext uri="{9D8B030D-6E8A-4147-A177-3AD203B41FA5}">
                      <a16:colId xmlns:a16="http://schemas.microsoft.com/office/drawing/2014/main" val="84710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 PHQ-9 </a:t>
                      </a:r>
                    </a:p>
                    <a:p>
                      <a:pPr algn="ctr"/>
                      <a:r>
                        <a:rPr lang="en-CA" dirty="0"/>
                        <a:t>Depression Questionnaire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GAD-7 </a:t>
                      </a:r>
                    </a:p>
                    <a:p>
                      <a:pPr algn="ctr"/>
                      <a:r>
                        <a:rPr lang="en-CA" dirty="0"/>
                        <a:t>(Anxiety questionnaire)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Loneliness Score </a:t>
                      </a:r>
                    </a:p>
                    <a:p>
                      <a:pPr algn="ctr"/>
                      <a:r>
                        <a:rPr lang="en-CA" dirty="0"/>
                        <a:t>(UCLA-8)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Social Network 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Scores between 0 and 27.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&gt;10 = depressed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to 21 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&gt;= 10 cut point for GAD-7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8-32 -&gt; higher = more loneliness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find well validated measures for social network 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6319-5EC0-E324-E6F6-CAA29601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Variables in the BC dataset – At Baseline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41921A-5546-0A0E-718B-CE5493E82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42252"/>
              </p:ext>
            </p:extLst>
          </p:nvPr>
        </p:nvGraphicFramePr>
        <p:xfrm>
          <a:off x="838199" y="1825625"/>
          <a:ext cx="1085816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67">
                  <a:extLst>
                    <a:ext uri="{9D8B030D-6E8A-4147-A177-3AD203B41FA5}">
                      <a16:colId xmlns:a16="http://schemas.microsoft.com/office/drawing/2014/main" val="3623109504"/>
                    </a:ext>
                  </a:extLst>
                </a:gridCol>
                <a:gridCol w="1551167">
                  <a:extLst>
                    <a:ext uri="{9D8B030D-6E8A-4147-A177-3AD203B41FA5}">
                      <a16:colId xmlns:a16="http://schemas.microsoft.com/office/drawing/2014/main" val="2538024315"/>
                    </a:ext>
                  </a:extLst>
                </a:gridCol>
                <a:gridCol w="1397712">
                  <a:extLst>
                    <a:ext uri="{9D8B030D-6E8A-4147-A177-3AD203B41FA5}">
                      <a16:colId xmlns:a16="http://schemas.microsoft.com/office/drawing/2014/main" val="1620365298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847102364"/>
                    </a:ext>
                  </a:extLst>
                </a:gridCol>
                <a:gridCol w="1551167">
                  <a:extLst>
                    <a:ext uri="{9D8B030D-6E8A-4147-A177-3AD203B41FA5}">
                      <a16:colId xmlns:a16="http://schemas.microsoft.com/office/drawing/2014/main" val="4196568786"/>
                    </a:ext>
                  </a:extLst>
                </a:gridCol>
                <a:gridCol w="1551167">
                  <a:extLst>
                    <a:ext uri="{9D8B030D-6E8A-4147-A177-3AD203B41FA5}">
                      <a16:colId xmlns:a16="http://schemas.microsoft.com/office/drawing/2014/main" val="3298709040"/>
                    </a:ext>
                  </a:extLst>
                </a:gridCol>
                <a:gridCol w="1551167">
                  <a:extLst>
                    <a:ext uri="{9D8B030D-6E8A-4147-A177-3AD203B41FA5}">
                      <a16:colId xmlns:a16="http://schemas.microsoft.com/office/drawing/2014/main" val="199742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Age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Age dummy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Sex / 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 loneliness score  </a:t>
                      </a:r>
                    </a:p>
                    <a:p>
                      <a:pPr algn="ctr"/>
                      <a:r>
                        <a:rPr lang="en-CA" dirty="0"/>
                        <a:t>(Score 8-32)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 PHQ-9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 GAD-7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 social network 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From census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 regression /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 for females and 1 for males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age and sex distributions from Fig 3 from </a:t>
                      </a:r>
                      <a:r>
                        <a:rPr lang="en-CA" dirty="0">
                          <a:hlinkClick r:id="rId2"/>
                        </a:rPr>
                        <a:t>here</a:t>
                      </a:r>
                      <a:r>
                        <a:rPr lang="en-CA" dirty="0"/>
                        <a:t>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Logarithmic score…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from correlation with loneliness (r=0.61)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from correlation with loneliness </a:t>
                      </a:r>
                    </a:p>
                    <a:p>
                      <a:r>
                        <a:rPr lang="en-CA" dirty="0"/>
                        <a:t>(r=0.50)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 values from Fig 2 – support clique and sympathy group from  </a:t>
                      </a:r>
                      <a:r>
                        <a:rPr lang="en-CA" dirty="0">
                          <a:hlinkClick r:id="rId3"/>
                        </a:rPr>
                        <a:t>this paper</a:t>
                      </a:r>
                    </a:p>
                    <a:p>
                      <a:endParaRPr lang="en-CA" dirty="0">
                        <a:hlinkClick r:id="rId3"/>
                      </a:endParaRPr>
                    </a:p>
                    <a:p>
                      <a:r>
                        <a:rPr lang="en-CA" dirty="0">
                          <a:hlinkClick r:id="rId3"/>
                        </a:rPr>
                        <a:t>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6319-5EC0-E324-E6F6-CAA29601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Lockdown BC Dataset – Follow-up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41921A-5546-0A0E-718B-CE5493E82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743159"/>
              </p:ext>
            </p:extLst>
          </p:nvPr>
        </p:nvGraphicFramePr>
        <p:xfrm>
          <a:off x="262393" y="1825625"/>
          <a:ext cx="1124314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225">
                  <a:extLst>
                    <a:ext uri="{9D8B030D-6E8A-4147-A177-3AD203B41FA5}">
                      <a16:colId xmlns:a16="http://schemas.microsoft.com/office/drawing/2014/main" val="3623109504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2538024315"/>
                    </a:ext>
                  </a:extLst>
                </a:gridCol>
                <a:gridCol w="1250890">
                  <a:extLst>
                    <a:ext uri="{9D8B030D-6E8A-4147-A177-3AD203B41FA5}">
                      <a16:colId xmlns:a16="http://schemas.microsoft.com/office/drawing/2014/main" val="1620365298"/>
                    </a:ext>
                  </a:extLst>
                </a:gridCol>
                <a:gridCol w="1525563">
                  <a:extLst>
                    <a:ext uri="{9D8B030D-6E8A-4147-A177-3AD203B41FA5}">
                      <a16:colId xmlns:a16="http://schemas.microsoft.com/office/drawing/2014/main" val="2968264281"/>
                    </a:ext>
                  </a:extLst>
                </a:gridCol>
                <a:gridCol w="1525563">
                  <a:extLst>
                    <a:ext uri="{9D8B030D-6E8A-4147-A177-3AD203B41FA5}">
                      <a16:colId xmlns:a16="http://schemas.microsoft.com/office/drawing/2014/main" val="847102364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4196568786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1993948975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329870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Age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Age dummy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Sex / 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Follow-up social network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Follow-up loneliness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Follow-up PHQ-9_1 Score </a:t>
                      </a:r>
                    </a:p>
                    <a:p>
                      <a:pPr algn="ctr"/>
                      <a:r>
                        <a:rPr lang="en-CA" dirty="0"/>
                        <a:t>(Depression)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Follow-up PHQ9_2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Follow-up GAD-7 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Same as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Same as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Same as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Lockdown value of 2.4  based on census data  average household size </a:t>
                      </a:r>
                      <a:endParaRPr lang="en-CA" dirty="0">
                        <a:hlinkClick r:id="rId2"/>
                      </a:endParaRPr>
                    </a:p>
                    <a:p>
                      <a:r>
                        <a:rPr lang="en-CA" dirty="0">
                          <a:hlinkClick r:id="rId2"/>
                        </a:rPr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Females (r=0.45) to social network size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Males (r=0.35) to social network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from correlation with loneliness (r=0.61)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from regression coefficients* Slide 7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Generate from correlation with follow-up loneliness </a:t>
                      </a:r>
                    </a:p>
                    <a:p>
                      <a:r>
                        <a:rPr lang="en-CA" dirty="0"/>
                        <a:t>(r=0.50)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6319-5EC0-E324-E6F6-CAA29601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for differences in the BC dataset – At Follow-up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41921A-5546-0A0E-718B-CE5493E82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16220"/>
              </p:ext>
            </p:extLst>
          </p:nvPr>
        </p:nvGraphicFramePr>
        <p:xfrm>
          <a:off x="262391" y="1825625"/>
          <a:ext cx="1081377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39">
                  <a:extLst>
                    <a:ext uri="{9D8B030D-6E8A-4147-A177-3AD203B41FA5}">
                      <a16:colId xmlns:a16="http://schemas.microsoft.com/office/drawing/2014/main" val="847102364"/>
                    </a:ext>
                  </a:extLst>
                </a:gridCol>
                <a:gridCol w="3489519">
                  <a:extLst>
                    <a:ext uri="{9D8B030D-6E8A-4147-A177-3AD203B41FA5}">
                      <a16:colId xmlns:a16="http://schemas.microsoft.com/office/drawing/2014/main" val="4196568786"/>
                    </a:ext>
                  </a:extLst>
                </a:gridCol>
                <a:gridCol w="3489519">
                  <a:extLst>
                    <a:ext uri="{9D8B030D-6E8A-4147-A177-3AD203B41FA5}">
                      <a16:colId xmlns:a16="http://schemas.microsoft.com/office/drawing/2014/main" val="199394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Differences in Loneliness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Differences PHQ-9 </a:t>
                      </a:r>
                    </a:p>
                    <a:p>
                      <a:pPr algn="ctr"/>
                      <a:r>
                        <a:rPr lang="en-CA" dirty="0"/>
                        <a:t>(Depression)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Differences GAD-7 </a:t>
                      </a:r>
                    </a:p>
                    <a:p>
                      <a:pPr algn="ctr"/>
                      <a:r>
                        <a:rPr lang="en-CA" dirty="0"/>
                        <a:t>(Anxiety)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Follow-up –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Follow-up – baseline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Follow-up – baseline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3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5B144-6BBC-4C1D-7A97-2091F3F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coefficients between PHQ9, loneliness and depression…. Will need to normalize the variables…see Table 1 ranges…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CEC62-1497-0443-4C4D-5AD43AE0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8134"/>
            <a:ext cx="5459470" cy="30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DB11-B363-F397-66D8-C9DE4308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Validation of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9AF5-6859-E7F2-DE64-B00B6E6C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Stats Canada actually measured changes in mental health in the Canadian </a:t>
            </a:r>
            <a:r>
              <a:rPr lang="en-CA" dirty="0">
                <a:hlinkClick r:id="rId2"/>
              </a:rPr>
              <a:t>Population across COVID</a:t>
            </a:r>
            <a:r>
              <a:rPr lang="en-CA" dirty="0"/>
              <a:t> – can use this as a validation </a:t>
            </a:r>
          </a:p>
          <a:p>
            <a:r>
              <a:rPr lang="en-CA" dirty="0"/>
              <a:t>Loneliness is a key variable -&gt; loneliness was measured across pandemic… </a:t>
            </a:r>
          </a:p>
          <a:p>
            <a:r>
              <a:rPr lang="en-CA" dirty="0"/>
              <a:t>US population – Depression Scores measured </a:t>
            </a:r>
            <a:r>
              <a:rPr lang="en-CA" dirty="0">
                <a:hlinkClick r:id="rId3"/>
              </a:rPr>
              <a:t>before and during pandemic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4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529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Modelling the impact of lockdowns on changes in depression and anxiety </vt:lpstr>
      <vt:lpstr>Objective of Project  – Note it’s changing with available Data Sources - </vt:lpstr>
      <vt:lpstr>Measuring Changes in Mental Health from Lockdowns – i.e. increase in social isolation  </vt:lpstr>
      <vt:lpstr>Variable Description </vt:lpstr>
      <vt:lpstr>Variables in the BC dataset – At Baseline </vt:lpstr>
      <vt:lpstr>Lockdown BC Dataset – Follow-up Dataset</vt:lpstr>
      <vt:lpstr>Variables for differences in the BC dataset – At Follow-up  </vt:lpstr>
      <vt:lpstr>Regression coefficients between PHQ9, loneliness and depression…. Will need to normalize the variables…see Table 1 ranges… </vt:lpstr>
      <vt:lpstr>Validation of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Mark</dc:creator>
  <cp:lastModifiedBy>Sean Mark</cp:lastModifiedBy>
  <cp:revision>19</cp:revision>
  <dcterms:created xsi:type="dcterms:W3CDTF">2022-05-18T15:52:59Z</dcterms:created>
  <dcterms:modified xsi:type="dcterms:W3CDTF">2022-05-18T19:44:20Z</dcterms:modified>
</cp:coreProperties>
</file>