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23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c9aborMP+RtYGQN4B2zdfCGJK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720C17-FA15-4846-8ACE-72D33C4E9CDF}">
  <a:tblStyle styleId="{4F720C17-FA15-4846-8ACE-72D33C4E9CD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d97105fa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g10d97105f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d97105fab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g10d97105fa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d97105fab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g10d97105fa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d97105fab_0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g10d97105fa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d97105fab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g10d97105fa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d97105fab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1" name="Google Shape;501;g10d97105fa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0d97105fab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3" name="Google Shape;523;g10d97105fa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d97105fab_0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0" name="Google Shape;530;g10d97105fab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0d97105fab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7" name="Google Shape;537;g10d97105fa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d97105fab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4" name="Google Shape;544;g10d97105fa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d97105fab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1" name="Google Shape;551;g10d97105fa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d97105fab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g10d97105fa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0d97105fab_0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g10d97105fa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d97105fab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g10d97105fab_0_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5" name="Google Shape;565;g10d97105fab_0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JP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d97105fab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g10d97105f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d97105fab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g10d97105f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d97105fab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g10d97105fa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d97105fab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g10d97105fa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d97105fab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g10d97105fa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d97105fab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g10d97105fa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d97105fab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g10d97105fa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aramond"/>
              <a:buNone/>
              <a:defRPr sz="4400" b="1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2955036" y="3872154"/>
            <a:ext cx="628192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257909" y="365127"/>
            <a:ext cx="1153550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3849994" y="-1766460"/>
            <a:ext cx="4351338" cy="1153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468630" y="1701800"/>
            <a:ext cx="11324786" cy="447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ourier New"/>
              <a:buChar char="o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Char char="o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pic>
        <p:nvPicPr>
          <p:cNvPr id="26" name="Google Shape;26;p15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  <a:defRPr sz="3600" b="1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7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  <a:defRPr sz="3600" b="1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57909" y="1709740"/>
            <a:ext cx="1153550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aramond"/>
              <a:buNone/>
              <a:defRPr sz="6000" b="1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257909" y="4589465"/>
            <a:ext cx="1153550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257909" y="23605"/>
            <a:ext cx="11535508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  <a:defRPr sz="3600" b="1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257909" y="899389"/>
            <a:ext cx="5761892" cy="527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6172200" y="899389"/>
            <a:ext cx="5621217" cy="527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257907" y="365127"/>
            <a:ext cx="1153550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aramond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257909" y="1681163"/>
            <a:ext cx="573966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257909" y="2505075"/>
            <a:ext cx="573966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2121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2121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aramon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o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aramon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257909" y="365127"/>
            <a:ext cx="1153550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aramond"/>
              <a:buNone/>
              <a:defRPr sz="4400" b="1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257909" y="1825625"/>
            <a:ext cx="1153550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smorokot/hom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d97105fab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0d97105fab_0_0"/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0B5394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0d97105fab_0_0"/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0F6FC6">
                  <a:alpha val="0"/>
                </a:srgbClr>
              </a:gs>
              <a:gs pos="40000">
                <a:srgbClr val="0F6FC6">
                  <a:alpha val="0"/>
                </a:srgbClr>
              </a:gs>
              <a:gs pos="100000">
                <a:srgbClr val="0B5394">
                  <a:alpha val="50980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0d97105fab_0_0"/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0F6FC6">
                  <a:alpha val="0"/>
                </a:srgbClr>
              </a:gs>
              <a:gs pos="17000">
                <a:srgbClr val="0F6FC6">
                  <a:alpha val="0"/>
                </a:srgbClr>
              </a:gs>
              <a:gs pos="100000">
                <a:srgbClr val="000000">
                  <a:alpha val="36078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0d97105fab_0_0"/>
          <p:cNvSpPr/>
          <p:nvPr/>
        </p:nvSpPr>
        <p:spPr>
          <a:xfrm>
            <a:off x="-5" y="-22690"/>
            <a:ext cx="8542500" cy="4374000"/>
          </a:xfrm>
          <a:prstGeom prst="rect">
            <a:avLst/>
          </a:prstGeom>
          <a:gradFill>
            <a:gsLst>
              <a:gs pos="0">
                <a:srgbClr val="073763">
                  <a:alpha val="0"/>
                </a:srgbClr>
              </a:gs>
              <a:gs pos="100000">
                <a:srgbClr val="000000">
                  <a:alpha val="23921"/>
                </a:srgbClr>
              </a:gs>
            </a:gsLst>
            <a:lin ang="1859992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0d97105fab_0_0"/>
          <p:cNvSpPr/>
          <p:nvPr/>
        </p:nvSpPr>
        <p:spPr>
          <a:xfrm rot="-9090908">
            <a:off x="5941176" y="-1038538"/>
            <a:ext cx="4996147" cy="4444469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0F6FC6">
                  <a:alpha val="21176"/>
                </a:srgbClr>
              </a:gs>
              <a:gs pos="87000">
                <a:srgbClr val="56A9F3">
                  <a:alpha val="1176"/>
                </a:srgbClr>
              </a:gs>
              <a:gs pos="100000">
                <a:srgbClr val="56A9F3">
                  <a:alpha val="1176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0d97105fab_0_0"/>
          <p:cNvSpPr txBox="1">
            <a:spLocks noGrp="1"/>
          </p:cNvSpPr>
          <p:nvPr>
            <p:ph type="ctrTitle"/>
          </p:nvPr>
        </p:nvSpPr>
        <p:spPr>
          <a:xfrm>
            <a:off x="884900" y="735100"/>
            <a:ext cx="10918200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aramond"/>
              <a:buNone/>
            </a:pPr>
            <a:r>
              <a:rPr lang="en-JP" sz="4500">
                <a:solidFill>
                  <a:srgbClr val="FFFFFF"/>
                </a:solidFill>
                <a:latin typeface="Khmer"/>
                <a:ea typeface="Khmer"/>
                <a:cs typeface="Khmer"/>
                <a:sym typeface="Khmer"/>
              </a:rPr>
              <a:t>របៀបដឹកនាំក្រុមរ៉ូប៉ូតនៅសាកលវិទ្យាល័យ</a:t>
            </a:r>
            <a:br>
              <a:rPr lang="en-JP" sz="4300">
                <a:solidFill>
                  <a:srgbClr val="FFFFFF"/>
                </a:solidFill>
                <a:latin typeface="Khmer"/>
                <a:ea typeface="Khmer"/>
                <a:cs typeface="Khmer"/>
                <a:sym typeface="Khmer"/>
              </a:rPr>
            </a:br>
            <a:r>
              <a:rPr lang="en-JP" sz="3100">
                <a:solidFill>
                  <a:srgbClr val="FFFFFF"/>
                </a:solidFill>
                <a:latin typeface="Khmer"/>
                <a:ea typeface="Khmer"/>
                <a:cs typeface="Khmer"/>
                <a:sym typeface="Khmer"/>
              </a:rPr>
              <a:t>- តាមវិធីសាស្រ្តវិស្វកម្មប្រព័ន្ធ (System Engineering) -</a:t>
            </a:r>
            <a:endParaRPr sz="4300">
              <a:solidFill>
                <a:srgbClr val="FFFFFF"/>
              </a:solidFill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341" name="Google Shape;341;g10d97105fab_0_0"/>
          <p:cNvSpPr txBox="1">
            <a:spLocks noGrp="1"/>
          </p:cNvSpPr>
          <p:nvPr>
            <p:ph type="subTitle" idx="1"/>
          </p:nvPr>
        </p:nvSpPr>
        <p:spPr>
          <a:xfrm>
            <a:off x="1350682" y="4870823"/>
            <a:ext cx="10005900" cy="171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JP" dirty="0">
                <a:latin typeface="Khmer"/>
                <a:ea typeface="Khmer"/>
                <a:cs typeface="Khmer"/>
                <a:sym typeface="Khmer"/>
              </a:rPr>
              <a:t>រៀបរៀងដោយ៖ សាកល​ មរក</a:t>
            </a:r>
            <a:r>
              <a:rPr lang="km-KH" dirty="0">
                <a:latin typeface="Khmer"/>
                <a:ea typeface="Khmer"/>
                <a:cs typeface="Khmer"/>
                <a:sym typeface="Khmer"/>
              </a:rPr>
              <a:t>ត</a:t>
            </a:r>
            <a:endParaRPr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/>
            <a:r>
              <a:rPr lang="km-KH" dirty="0">
                <a:latin typeface="Khmer"/>
                <a:ea typeface="Khmer"/>
                <a:cs typeface="Khmer"/>
                <a:sym typeface="Khmer"/>
              </a:rPr>
              <a:t>បកប្រែជាភាសាខ្មែរ</a:t>
            </a:r>
            <a:r>
              <a:rPr lang="en-JP" dirty="0">
                <a:latin typeface="Khmer"/>
                <a:ea typeface="Khmer"/>
                <a:cs typeface="Khmer"/>
                <a:sym typeface="Khmer"/>
              </a:rPr>
              <a:t>៖</a:t>
            </a:r>
            <a:r>
              <a:rPr lang="km-KH" dirty="0">
                <a:latin typeface="Khmer"/>
                <a:ea typeface="Khmer"/>
                <a:cs typeface="Khmer"/>
                <a:sym typeface="Khmer"/>
              </a:rPr>
              <a:t> </a:t>
            </a:r>
            <a:r>
              <a:rPr lang="en-JP" dirty="0">
                <a:latin typeface="Khmer"/>
                <a:ea typeface="Khmer"/>
                <a:cs typeface="Khmer"/>
                <a:sym typeface="Khmer"/>
              </a:rPr>
              <a:t>ឡាយ ចាន់រស្មី </a:t>
            </a:r>
            <a:endParaRPr lang="km-KH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JP" dirty="0">
                <a:latin typeface="Khmer"/>
                <a:ea typeface="Khmer"/>
                <a:cs typeface="Khmer"/>
                <a:sym typeface="Khmer"/>
              </a:rPr>
              <a:t>ខែ</a:t>
            </a:r>
            <a:r>
              <a:rPr lang="km-KH" dirty="0">
                <a:latin typeface="Khmer"/>
                <a:ea typeface="Khmer"/>
                <a:cs typeface="Khmer"/>
                <a:sym typeface="Khmer"/>
              </a:rPr>
              <a:t>មករា</a:t>
            </a:r>
            <a:r>
              <a:rPr lang="en-JP" dirty="0">
                <a:latin typeface="Khmer"/>
                <a:ea typeface="Khmer"/>
                <a:cs typeface="Khmer"/>
                <a:sym typeface="Khmer"/>
              </a:rPr>
              <a:t> </a:t>
            </a:r>
            <a:r>
              <a:rPr lang="km-KH" dirty="0">
                <a:latin typeface="Khmer"/>
                <a:ea typeface="Khmer"/>
                <a:cs typeface="Khmer"/>
                <a:sym typeface="Khmer"/>
              </a:rPr>
              <a:t>ឆ្នាំ២០២២</a:t>
            </a:r>
            <a:endParaRPr dirty="0">
              <a:latin typeface="Khmer"/>
              <a:ea typeface="Khmer"/>
              <a:cs typeface="Khmer"/>
              <a:sym typeface="Khm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d97105fab_0_105"/>
          <p:cNvSpPr txBox="1">
            <a:spLocks noGrp="1"/>
          </p:cNvSpPr>
          <p:nvPr>
            <p:ph type="title"/>
          </p:nvPr>
        </p:nvSpPr>
        <p:spPr>
          <a:xfrm>
            <a:off x="480060" y="390111"/>
            <a:ext cx="112818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3000">
                <a:latin typeface="Khmer"/>
                <a:ea typeface="Khmer"/>
                <a:cs typeface="Khmer"/>
                <a:sym typeface="Khmer"/>
              </a:rPr>
              <a:t>៣. រចនាសម្ព័ន្ធក្រុម</a:t>
            </a:r>
            <a:endParaRPr sz="3000"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449" name="Google Shape;449;g10d97105fab_0_105"/>
          <p:cNvSpPr/>
          <p:nvPr/>
        </p:nvSpPr>
        <p:spPr>
          <a:xfrm>
            <a:off x="1345601" y="3552086"/>
            <a:ext cx="3528900" cy="1080000"/>
          </a:xfrm>
          <a:prstGeom prst="rect">
            <a:avLst/>
          </a:prstGeom>
          <a:solidFill>
            <a:srgbClr val="8EC5F7"/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800" b="1">
                <a:solidFill>
                  <a:schemeClr val="dk1"/>
                </a:solidFill>
                <a:latin typeface="Khmer"/>
                <a:ea typeface="Khmer"/>
                <a:cs typeface="Khmer"/>
                <a:sym typeface="Khmer"/>
              </a:rPr>
              <a:t>សមាជិកស្នូល</a:t>
            </a:r>
            <a:endParaRPr sz="1800" b="1">
              <a:solidFill>
                <a:schemeClr val="dk1"/>
              </a:solidFill>
              <a:latin typeface="Khmer"/>
              <a:ea typeface="Khmer"/>
              <a:cs typeface="Khmer"/>
              <a:sym typeface="Khm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Khmer"/>
              <a:ea typeface="Khmer"/>
              <a:cs typeface="Khmer"/>
              <a:sym typeface="Khm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200">
                <a:solidFill>
                  <a:schemeClr val="dk1"/>
                </a:solidFill>
                <a:latin typeface="Khmer"/>
                <a:ea typeface="Khmer"/>
                <a:cs typeface="Khmer"/>
                <a:sym typeface="Khmer"/>
              </a:rPr>
              <a:t>និស្សិតឆ្នាំទី ២ ឬទី ៣</a:t>
            </a:r>
            <a:endParaRPr sz="1200">
              <a:solidFill>
                <a:schemeClr val="dk1"/>
              </a:solidFill>
              <a:latin typeface="Khmer"/>
              <a:ea typeface="Khmer"/>
              <a:cs typeface="Khmer"/>
              <a:sym typeface="Khm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200">
                <a:solidFill>
                  <a:schemeClr val="dk1"/>
                </a:solidFill>
                <a:latin typeface="Khmer"/>
                <a:ea typeface="Khmer"/>
                <a:cs typeface="Khmer"/>
                <a:sym typeface="Khmer"/>
              </a:rPr>
              <a:t>(មានបទពិសោធន៍យ៉ាងតិចមួយឆ្នាំ)</a:t>
            </a:r>
            <a:endParaRPr sz="1200" b="1">
              <a:solidFill>
                <a:schemeClr val="dk1"/>
              </a:solidFill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450" name="Google Shape;450;g10d97105fab_0_105"/>
          <p:cNvSpPr/>
          <p:nvPr/>
        </p:nvSpPr>
        <p:spPr>
          <a:xfrm>
            <a:off x="1345601" y="5124110"/>
            <a:ext cx="3528900" cy="1080000"/>
          </a:xfrm>
          <a:prstGeom prst="rect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800" b="1">
                <a:solidFill>
                  <a:schemeClr val="dk1"/>
                </a:solidFill>
                <a:latin typeface="Khmer"/>
                <a:ea typeface="Khmer"/>
                <a:cs typeface="Khmer"/>
                <a:sym typeface="Khmer"/>
              </a:rPr>
              <a:t>សមាជិកគាំទ្រ</a:t>
            </a:r>
            <a:endParaRPr sz="1800" b="1">
              <a:solidFill>
                <a:schemeClr val="dk1"/>
              </a:solidFill>
              <a:latin typeface="Khmer"/>
              <a:ea typeface="Khmer"/>
              <a:cs typeface="Khmer"/>
              <a:sym typeface="Khm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Khmer"/>
              <a:ea typeface="Khmer"/>
              <a:cs typeface="Khmer"/>
              <a:sym typeface="Khm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>
                <a:solidFill>
                  <a:schemeClr val="dk1"/>
                </a:solidFill>
                <a:latin typeface="Khmer"/>
                <a:ea typeface="Khmer"/>
                <a:cs typeface="Khmer"/>
                <a:sym typeface="Khmer"/>
              </a:rPr>
              <a:t>និស្សិតឆ្នាំទី១</a:t>
            </a:r>
            <a:endParaRPr>
              <a:solidFill>
                <a:schemeClr val="dk1"/>
              </a:solidFill>
              <a:latin typeface="Khmer"/>
              <a:ea typeface="Khmer"/>
              <a:cs typeface="Khmer"/>
              <a:sym typeface="Khm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>
                <a:solidFill>
                  <a:schemeClr val="dk1"/>
                </a:solidFill>
                <a:latin typeface="Khmer"/>
                <a:ea typeface="Khmer"/>
                <a:cs typeface="Khmer"/>
                <a:sym typeface="Khmer"/>
              </a:rPr>
              <a:t>(ទើបចូលថ្មី)</a:t>
            </a:r>
            <a:endParaRPr>
              <a:solidFill>
                <a:schemeClr val="dk1"/>
              </a:solidFill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451" name="Google Shape;451;g10d97105fab_0_105"/>
          <p:cNvSpPr/>
          <p:nvPr/>
        </p:nvSpPr>
        <p:spPr>
          <a:xfrm>
            <a:off x="1345601" y="1980062"/>
            <a:ext cx="3528900" cy="1080000"/>
          </a:xfrm>
          <a:prstGeom prst="rect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800" b="1" dirty="0">
                <a:solidFill>
                  <a:schemeClr val="dk1"/>
                </a:solidFill>
                <a:latin typeface="Khmer"/>
                <a:ea typeface="Khmer"/>
                <a:cs typeface="Khmer"/>
                <a:sym typeface="Khmer"/>
              </a:rPr>
              <a:t>សមាជិកច្បង</a:t>
            </a:r>
            <a:endParaRPr sz="1800" b="1" dirty="0">
              <a:solidFill>
                <a:schemeClr val="dk1"/>
              </a:solidFill>
              <a:latin typeface="Khmer"/>
              <a:ea typeface="Khmer"/>
              <a:cs typeface="Khmer"/>
              <a:sym typeface="Khm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Khmer"/>
              <a:ea typeface="Khmer"/>
              <a:cs typeface="Khmer"/>
              <a:sym typeface="Khm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200" dirty="0">
                <a:solidFill>
                  <a:schemeClr val="dk1"/>
                </a:solidFill>
                <a:latin typeface="Khmer"/>
                <a:ea typeface="Khmer"/>
                <a:cs typeface="Khmer"/>
                <a:sym typeface="Khmer"/>
              </a:rPr>
              <a:t>និស្សិតឆ្នាំទី ៣ ទី ៤</a:t>
            </a:r>
            <a:endParaRPr sz="1200" dirty="0">
              <a:solidFill>
                <a:schemeClr val="dk1"/>
              </a:solidFill>
              <a:latin typeface="Khmer"/>
              <a:ea typeface="Khmer"/>
              <a:cs typeface="Khmer"/>
              <a:sym typeface="Khm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200" dirty="0">
                <a:solidFill>
                  <a:schemeClr val="dk1"/>
                </a:solidFill>
                <a:latin typeface="Khmer"/>
                <a:ea typeface="Khmer"/>
                <a:cs typeface="Khmer"/>
                <a:sym typeface="Khmer"/>
              </a:rPr>
              <a:t>(</a:t>
            </a:r>
            <a:r>
              <a:rPr lang="km-KH" sz="1200" dirty="0">
                <a:solidFill>
                  <a:schemeClr val="dk1"/>
                </a:solidFill>
                <a:latin typeface="Khmer"/>
                <a:ea typeface="Khmer"/>
                <a:cs typeface="Khmer"/>
                <a:sym typeface="Khmer"/>
              </a:rPr>
              <a:t>មាន</a:t>
            </a:r>
            <a:r>
              <a:rPr lang="en-JP" sz="1200" dirty="0">
                <a:solidFill>
                  <a:schemeClr val="dk1"/>
                </a:solidFill>
                <a:latin typeface="Khmer"/>
                <a:ea typeface="Khmer"/>
                <a:cs typeface="Khmer"/>
                <a:sym typeface="Khmer"/>
              </a:rPr>
              <a:t>បទពិសោធន៍ជាងពីរឆ្នាំ)</a:t>
            </a:r>
            <a:endParaRPr sz="1800" b="1" dirty="0">
              <a:solidFill>
                <a:schemeClr val="dk1"/>
              </a:solidFill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452" name="Google Shape;452;g10d97105fab_0_105"/>
          <p:cNvSpPr txBox="1"/>
          <p:nvPr/>
        </p:nvSpPr>
        <p:spPr>
          <a:xfrm>
            <a:off x="5873275" y="1980050"/>
            <a:ext cx="5562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JP" dirty="0">
                <a:latin typeface="Khmer"/>
                <a:ea typeface="Khmer"/>
                <a:cs typeface="Khmer"/>
                <a:sym typeface="Khmer"/>
              </a:rPr>
              <a:t>ភារកិច្ច</a:t>
            </a:r>
            <a:endParaRPr i="0" u="none" strike="noStrike" cap="none" dirty="0">
              <a:solidFill>
                <a:srgbClr val="000000"/>
              </a:solidFill>
              <a:latin typeface="Khmer"/>
              <a:ea typeface="Khmer"/>
              <a:cs typeface="Khmer"/>
              <a:sym typeface="Khmer"/>
            </a:endParaRPr>
          </a:p>
          <a:p>
            <a:pPr marL="2857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hmer"/>
              <a:buChar char="-"/>
            </a:pPr>
            <a:r>
              <a:rPr lang="en-JP" dirty="0">
                <a:latin typeface="Khmer"/>
                <a:ea typeface="Khmer"/>
                <a:cs typeface="Khmer"/>
                <a:sym typeface="Khmer"/>
              </a:rPr>
              <a:t>ធ្វើការស្រាវជ្រាវ និងអភិវឌ្ឍបច្ចេកវិទ្យាគន្លឹះថ្មី ដើម្បីប្រើប្រាស់ក្នុងឆ្នាំបន្ទាប់</a:t>
            </a:r>
            <a:endParaRPr i="0" u="none" strike="noStrike" cap="none" dirty="0">
              <a:solidFill>
                <a:srgbClr val="000000"/>
              </a:solidFill>
              <a:latin typeface="Khmer"/>
              <a:ea typeface="Khmer"/>
              <a:cs typeface="Khmer"/>
              <a:sym typeface="Khmer"/>
            </a:endParaRPr>
          </a:p>
          <a:p>
            <a:pPr marL="2857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hmer"/>
              <a:buChar char="-"/>
            </a:pPr>
            <a:r>
              <a:rPr lang="en-JP" dirty="0">
                <a:latin typeface="Khmer"/>
                <a:ea typeface="Khmer"/>
                <a:cs typeface="Khmer"/>
                <a:sym typeface="Khmer"/>
              </a:rPr>
              <a:t>ណែនាំសមាជិកស្នូល និងបង្រៀនសមាជិកគាំទ្រ</a:t>
            </a:r>
            <a:endParaRPr i="0" u="none" strike="noStrike" cap="none" dirty="0">
              <a:solidFill>
                <a:srgbClr val="000000"/>
              </a:solidFill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453" name="Google Shape;453;g10d97105fab_0_105"/>
          <p:cNvSpPr txBox="1"/>
          <p:nvPr/>
        </p:nvSpPr>
        <p:spPr>
          <a:xfrm>
            <a:off x="5947150" y="3676575"/>
            <a:ext cx="534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JP">
                <a:latin typeface="Khmer"/>
                <a:ea typeface="Khmer"/>
                <a:cs typeface="Khmer"/>
                <a:sym typeface="Khmer"/>
              </a:rPr>
              <a:t>ភារកិច្ច</a:t>
            </a:r>
            <a:endParaRPr i="0" u="none" strike="noStrike" cap="none">
              <a:solidFill>
                <a:srgbClr val="000000"/>
              </a:solidFill>
              <a:latin typeface="Khmer"/>
              <a:ea typeface="Khmer"/>
              <a:cs typeface="Khmer"/>
              <a:sym typeface="Khmer"/>
            </a:endParaRPr>
          </a:p>
          <a:p>
            <a:pPr marL="2857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hmer"/>
              <a:buChar char="-"/>
            </a:pPr>
            <a:r>
              <a:rPr lang="en-JP">
                <a:latin typeface="Khmer"/>
                <a:ea typeface="Khmer"/>
                <a:cs typeface="Khmer"/>
                <a:sym typeface="Khmer"/>
              </a:rPr>
              <a:t>ចូលរួមការប្រកួតរ៉ូប៉ូតថ្នាក់ជាតិក្នុងនាមជាតំណាងក្រុម</a:t>
            </a:r>
            <a:endParaRPr i="0" u="none" strike="noStrike" cap="none">
              <a:solidFill>
                <a:srgbClr val="000000"/>
              </a:solidFill>
              <a:latin typeface="Khmer"/>
              <a:ea typeface="Khmer"/>
              <a:cs typeface="Khmer"/>
              <a:sym typeface="Khmer"/>
            </a:endParaRPr>
          </a:p>
          <a:p>
            <a:pPr marL="2857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hmer"/>
              <a:buChar char="-"/>
            </a:pPr>
            <a:r>
              <a:rPr lang="en-JP">
                <a:latin typeface="Khmer"/>
                <a:ea typeface="Khmer"/>
                <a:cs typeface="Khmer"/>
                <a:sym typeface="Khmer"/>
              </a:rPr>
              <a:t>ដឹកនាំសមាជិកគាំទ្រក្នុងការបង្កើតរ៉ូប៉ូត</a:t>
            </a:r>
            <a:endParaRPr i="0" u="none" strike="noStrike" cap="none">
              <a:solidFill>
                <a:srgbClr val="000000"/>
              </a:solidFill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454" name="Google Shape;454;g10d97105fab_0_105"/>
          <p:cNvSpPr txBox="1"/>
          <p:nvPr/>
        </p:nvSpPr>
        <p:spPr>
          <a:xfrm>
            <a:off x="5947150" y="5248600"/>
            <a:ext cx="54888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JP">
                <a:latin typeface="Khmer"/>
                <a:ea typeface="Khmer"/>
                <a:cs typeface="Khmer"/>
                <a:sym typeface="Khmer"/>
              </a:rPr>
              <a:t>ភារកិច្ច</a:t>
            </a:r>
            <a:endParaRPr i="0" u="none" strike="noStrike" cap="none">
              <a:solidFill>
                <a:srgbClr val="000000"/>
              </a:solidFill>
              <a:latin typeface="Khmer"/>
              <a:ea typeface="Khmer"/>
              <a:cs typeface="Khmer"/>
              <a:sym typeface="Khmer"/>
            </a:endParaRPr>
          </a:p>
          <a:p>
            <a:pPr marL="2857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hmer"/>
              <a:buChar char="-"/>
            </a:pPr>
            <a:r>
              <a:rPr lang="en-JP">
                <a:latin typeface="Khmer"/>
                <a:ea typeface="Khmer"/>
                <a:cs typeface="Khmer"/>
                <a:sym typeface="Khmer"/>
              </a:rPr>
              <a:t>ជួយសមាជិកស្នូលជាមួយនឹងការផលិតនិងសាងសងរ៉ូបូត</a:t>
            </a:r>
            <a:endParaRPr i="0" u="none" strike="noStrike" cap="none">
              <a:solidFill>
                <a:srgbClr val="000000"/>
              </a:solidFill>
              <a:latin typeface="Khmer"/>
              <a:ea typeface="Khmer"/>
              <a:cs typeface="Khmer"/>
              <a:sym typeface="Khmer"/>
            </a:endParaRPr>
          </a:p>
          <a:p>
            <a:pPr marL="2857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hmer"/>
              <a:buChar char="-"/>
            </a:pPr>
            <a:r>
              <a:rPr lang="en-JP">
                <a:latin typeface="Khmer"/>
                <a:ea typeface="Khmer"/>
                <a:cs typeface="Khmer"/>
                <a:sym typeface="Khmer"/>
              </a:rPr>
              <a:t>ទទួលយកបទពិសោធន៍ដោយចូលរួមសកម្មភាពពេញមួយឆ្នាំរបស់ក្រុមរ៉ូប៉ូត</a:t>
            </a:r>
            <a:endParaRPr i="0" u="none" strike="noStrike" cap="none">
              <a:solidFill>
                <a:srgbClr val="000000"/>
              </a:solidFill>
              <a:latin typeface="Khmer"/>
              <a:ea typeface="Khmer"/>
              <a:cs typeface="Khmer"/>
              <a:sym typeface="Khm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d97105fab_0_115"/>
          <p:cNvSpPr txBox="1">
            <a:spLocks noGrp="1"/>
          </p:cNvSpPr>
          <p:nvPr>
            <p:ph type="title"/>
          </p:nvPr>
        </p:nvSpPr>
        <p:spPr>
          <a:xfrm>
            <a:off x="480060" y="390111"/>
            <a:ext cx="112818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3000">
                <a:latin typeface="Khmer"/>
                <a:ea typeface="Khmer"/>
                <a:cs typeface="Khmer"/>
                <a:sym typeface="Khmer"/>
              </a:rPr>
              <a:t>៣.១ កំណត់ទំនួលខុសត្រូវក្នុងក្រុម</a:t>
            </a:r>
            <a:endParaRPr sz="3000">
              <a:latin typeface="Khmer"/>
              <a:ea typeface="Khmer"/>
              <a:cs typeface="Khmer"/>
              <a:sym typeface="Khmer"/>
            </a:endParaRPr>
          </a:p>
        </p:txBody>
      </p:sp>
      <p:grpSp>
        <p:nvGrpSpPr>
          <p:cNvPr id="460" name="Google Shape;460;g10d97105fab_0_115"/>
          <p:cNvGrpSpPr/>
          <p:nvPr/>
        </p:nvGrpSpPr>
        <p:grpSpPr>
          <a:xfrm>
            <a:off x="722131" y="1649446"/>
            <a:ext cx="10618469" cy="4819406"/>
            <a:chOff x="1172723" y="1540959"/>
            <a:chExt cx="10618469" cy="4819406"/>
          </a:xfrm>
        </p:grpSpPr>
        <p:sp>
          <p:nvSpPr>
            <p:cNvPr id="461" name="Google Shape;461;g10d97105fab_0_115"/>
            <p:cNvSpPr/>
            <p:nvPr/>
          </p:nvSpPr>
          <p:spPr>
            <a:xfrm>
              <a:off x="4766872" y="1540959"/>
              <a:ext cx="3672600" cy="5148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200">
                  <a:latin typeface="Khmer"/>
                  <a:ea typeface="Khmer"/>
                  <a:cs typeface="Khmer"/>
                  <a:sym typeface="Khmer"/>
                </a:rPr>
                <a:t>អ្នកសម្របសម្រួលក្រុម (​គ្រូ សាស្រ្តាចារ្យ)</a:t>
              </a:r>
              <a:endParaRPr sz="1200" i="0" u="none" strike="noStrike" cap="none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62" name="Google Shape;462;g10d97105fab_0_115"/>
            <p:cNvSpPr/>
            <p:nvPr/>
          </p:nvSpPr>
          <p:spPr>
            <a:xfrm>
              <a:off x="5294981" y="3159000"/>
              <a:ext cx="2624700" cy="540000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200">
                  <a:solidFill>
                    <a:schemeClr val="lt1"/>
                  </a:solidFill>
                  <a:latin typeface="Khmer"/>
                  <a:ea typeface="Khmer"/>
                  <a:cs typeface="Khmer"/>
                  <a:sym typeface="Khmer"/>
                </a:rPr>
                <a:t>ផ្នែករចនា និងផលិត</a:t>
              </a:r>
              <a:endParaRPr sz="1200" i="0" u="none" strike="noStrike" cap="none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63" name="Google Shape;463;g10d97105fab_0_115"/>
            <p:cNvSpPr/>
            <p:nvPr/>
          </p:nvSpPr>
          <p:spPr>
            <a:xfrm>
              <a:off x="8990692" y="3158988"/>
              <a:ext cx="2800500" cy="54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200" dirty="0">
                  <a:solidFill>
                    <a:schemeClr val="lt1"/>
                  </a:solidFill>
                  <a:latin typeface="Khmer"/>
                  <a:ea typeface="Khmer"/>
                  <a:cs typeface="Khmer"/>
                  <a:sym typeface="Khmer"/>
                </a:rPr>
                <a:t>ផ្នែកអេឡិចត្រូនិច និងប្រព័ន្ធបញ្ជា</a:t>
              </a:r>
              <a:endParaRPr sz="1200" i="0" u="none" strike="noStrike" cap="none" dirty="0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64" name="Google Shape;464;g10d97105fab_0_115"/>
            <p:cNvSpPr/>
            <p:nvPr/>
          </p:nvSpPr>
          <p:spPr>
            <a:xfrm>
              <a:off x="1264542" y="4943513"/>
              <a:ext cx="3087900" cy="50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200">
                  <a:solidFill>
                    <a:schemeClr val="lt1"/>
                  </a:solidFill>
                  <a:latin typeface="Khmer"/>
                  <a:ea typeface="Khmer"/>
                  <a:cs typeface="Khmer"/>
                  <a:sym typeface="Khmer"/>
                </a:rPr>
                <a:t>ក្រុមរចនាប្រព័ន្ធទាំងមូល តម្លើង និងតេស្តសាកល្បង</a:t>
              </a:r>
              <a:endParaRPr sz="1200" i="0" u="none" strike="noStrike" cap="none"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65" name="Google Shape;465;g10d97105fab_0_115"/>
            <p:cNvSpPr/>
            <p:nvPr/>
          </p:nvSpPr>
          <p:spPr>
            <a:xfrm>
              <a:off x="1830372" y="2252165"/>
              <a:ext cx="1388100" cy="405600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200">
                  <a:latin typeface="Khmer"/>
                  <a:ea typeface="Khmer"/>
                  <a:cs typeface="Khmer"/>
                  <a:sym typeface="Khmer"/>
                </a:rPr>
                <a:t>ផ្នែកហិរញ្ញវត្ថុ</a:t>
              </a:r>
              <a:endParaRPr sz="1200" i="0" u="none" strike="noStrike" cap="none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66" name="Google Shape;466;g10d97105fab_0_115"/>
            <p:cNvSpPr/>
            <p:nvPr/>
          </p:nvSpPr>
          <p:spPr>
            <a:xfrm>
              <a:off x="5294981" y="4050264"/>
              <a:ext cx="2592300" cy="504000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200">
                  <a:solidFill>
                    <a:schemeClr val="lt1"/>
                  </a:solidFill>
                  <a:latin typeface="Khmer"/>
                  <a:ea typeface="Khmer"/>
                  <a:cs typeface="Khmer"/>
                  <a:sym typeface="Khmer"/>
                </a:rPr>
                <a:t>ក្រុមរចនាគំរូ3D និងធ្វើSimulations</a:t>
              </a:r>
              <a:endParaRPr sz="1200" i="0" u="none" strike="noStrike" cap="none"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67" name="Google Shape;467;g10d97105fab_0_115"/>
            <p:cNvSpPr/>
            <p:nvPr/>
          </p:nvSpPr>
          <p:spPr>
            <a:xfrm>
              <a:off x="5104282" y="4943515"/>
              <a:ext cx="2997900" cy="504000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200">
                  <a:solidFill>
                    <a:schemeClr val="lt1"/>
                  </a:solidFill>
                  <a:latin typeface="Khmer"/>
                  <a:ea typeface="Khmer"/>
                  <a:cs typeface="Khmer"/>
                  <a:sym typeface="Khmer"/>
                </a:rPr>
                <a:t>ក្រុមផលិត និងផ្តុំតម្លើងរ៉ូបូត</a:t>
              </a:r>
              <a:endParaRPr sz="1200" i="0" u="none" strike="noStrike" cap="none"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68" name="Google Shape;468;g10d97105fab_0_115"/>
            <p:cNvSpPr/>
            <p:nvPr/>
          </p:nvSpPr>
          <p:spPr>
            <a:xfrm>
              <a:off x="5104167" y="5856363"/>
              <a:ext cx="2997900" cy="504000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JP" sz="1200" dirty="0">
                  <a:solidFill>
                    <a:schemeClr val="lt1"/>
                  </a:solidFill>
                  <a:latin typeface="Khmer"/>
                  <a:ea typeface="Khmer"/>
                  <a:cs typeface="Khmer"/>
                  <a:sym typeface="Khmer"/>
                </a:rPr>
                <a:t>ក្រុមសាងសង់ទីលានប្រកួតសាកល្បង (Gamefield)</a:t>
              </a:r>
              <a:endParaRPr sz="1200" dirty="0">
                <a:solidFill>
                  <a:schemeClr val="lt1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69" name="Google Shape;469;g10d97105fab_0_115"/>
            <p:cNvSpPr/>
            <p:nvPr/>
          </p:nvSpPr>
          <p:spPr>
            <a:xfrm>
              <a:off x="8979316" y="4054318"/>
              <a:ext cx="2800500" cy="50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200">
                  <a:solidFill>
                    <a:schemeClr val="lt1"/>
                  </a:solidFill>
                  <a:latin typeface="Khmer"/>
                  <a:ea typeface="Khmer"/>
                  <a:cs typeface="Khmer"/>
                  <a:sym typeface="Khmer"/>
                </a:rPr>
                <a:t>ក្រុមសរសេរកូដរបស់ប្រព័ន្ធបញ្ជា</a:t>
              </a:r>
              <a:endParaRPr sz="1200" i="0" u="none" strike="noStrike" cap="none"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70" name="Google Shape;470;g10d97105fab_0_115"/>
            <p:cNvSpPr/>
            <p:nvPr/>
          </p:nvSpPr>
          <p:spPr>
            <a:xfrm>
              <a:off x="8985792" y="4878663"/>
              <a:ext cx="2732100" cy="50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200">
                  <a:solidFill>
                    <a:schemeClr val="lt1"/>
                  </a:solidFill>
                  <a:latin typeface="Khmer"/>
                  <a:ea typeface="Khmer"/>
                  <a:cs typeface="Khmer"/>
                  <a:sym typeface="Khmer"/>
                </a:rPr>
                <a:t>ក្រុម </a:t>
              </a:r>
              <a:r>
                <a:rPr lang="en-JP" sz="1200" i="0" u="none" strike="noStrike" cap="none">
                  <a:solidFill>
                    <a:schemeClr val="lt1"/>
                  </a:solidFill>
                  <a:latin typeface="Khmer"/>
                  <a:ea typeface="Khmer"/>
                  <a:cs typeface="Khmer"/>
                  <a:sym typeface="Khmer"/>
                </a:rPr>
                <a:t>Power, Sensors, </a:t>
              </a:r>
              <a:r>
                <a:rPr lang="en-JP" sz="1200">
                  <a:solidFill>
                    <a:schemeClr val="lt1"/>
                  </a:solidFill>
                  <a:latin typeface="Khmer"/>
                  <a:ea typeface="Khmer"/>
                  <a:cs typeface="Khmer"/>
                  <a:sym typeface="Khmer"/>
                </a:rPr>
                <a:t>និង</a:t>
              </a:r>
              <a:r>
                <a:rPr lang="en-JP" sz="1200" i="0" u="none" strike="noStrike" cap="none">
                  <a:solidFill>
                    <a:schemeClr val="lt1"/>
                  </a:solidFill>
                  <a:latin typeface="Khmer"/>
                  <a:ea typeface="Khmer"/>
                  <a:cs typeface="Khmer"/>
                  <a:sym typeface="Khmer"/>
                </a:rPr>
                <a:t> Actuators</a:t>
              </a:r>
              <a:endParaRPr sz="1200" i="0" u="none" strike="noStrike" cap="none"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71" name="Google Shape;471;g10d97105fab_0_115"/>
            <p:cNvSpPr/>
            <p:nvPr/>
          </p:nvSpPr>
          <p:spPr>
            <a:xfrm>
              <a:off x="9139191" y="5794030"/>
              <a:ext cx="2506500" cy="50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200">
                  <a:solidFill>
                    <a:schemeClr val="lt1"/>
                  </a:solidFill>
                  <a:latin typeface="Khmer"/>
                  <a:ea typeface="Khmer"/>
                  <a:cs typeface="Khmer"/>
                  <a:sym typeface="Khmer"/>
                </a:rPr>
                <a:t>ក្រុមរចនា និងធ្វើ PCB</a:t>
              </a:r>
              <a:endParaRPr sz="1200" i="0" u="none" strike="noStrike" cap="none">
                <a:latin typeface="Khmer"/>
                <a:ea typeface="Khmer"/>
                <a:cs typeface="Khmer"/>
                <a:sym typeface="Khmer"/>
              </a:endParaRPr>
            </a:p>
          </p:txBody>
        </p:sp>
        <p:cxnSp>
          <p:nvCxnSpPr>
            <p:cNvPr id="472" name="Google Shape;472;g10d97105fab_0_115"/>
            <p:cNvCxnSpPr>
              <a:stCxn id="461" idx="2"/>
              <a:endCxn id="473" idx="0"/>
            </p:cNvCxnSpPr>
            <p:nvPr/>
          </p:nvCxnSpPr>
          <p:spPr>
            <a:xfrm rot="5400000">
              <a:off x="4108372" y="664059"/>
              <a:ext cx="1103100" cy="3886500"/>
            </a:xfrm>
            <a:prstGeom prst="bentConnector3">
              <a:avLst>
                <a:gd name="adj1" fmla="val 6706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4" name="Google Shape;474;g10d97105fab_0_115"/>
            <p:cNvCxnSpPr>
              <a:stCxn id="461" idx="2"/>
              <a:endCxn id="463" idx="0"/>
            </p:cNvCxnSpPr>
            <p:nvPr/>
          </p:nvCxnSpPr>
          <p:spPr>
            <a:xfrm rot="-5400000" flipH="1">
              <a:off x="7945522" y="713409"/>
              <a:ext cx="1103100" cy="3787800"/>
            </a:xfrm>
            <a:prstGeom prst="bentConnector3">
              <a:avLst>
                <a:gd name="adj1" fmla="val 6706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75" name="Google Shape;475;g10d97105fab_0_115"/>
            <p:cNvSpPr/>
            <p:nvPr/>
          </p:nvSpPr>
          <p:spPr>
            <a:xfrm>
              <a:off x="1369967" y="4050263"/>
              <a:ext cx="2982600" cy="50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200" dirty="0">
                  <a:solidFill>
                    <a:schemeClr val="lt1"/>
                  </a:solidFill>
                  <a:latin typeface="Khmer"/>
                  <a:ea typeface="Khmer"/>
                  <a:cs typeface="Khmer"/>
                  <a:sym typeface="Khmer"/>
                </a:rPr>
                <a:t>ក្រុមវិភាគរបៀបប្រកួត និងយុទ្ធសាស្ត្រ</a:t>
              </a:r>
              <a:endParaRPr sz="1200" i="0" u="none" strike="noStrike" cap="none" dirty="0"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76" name="Google Shape;476;g10d97105fab_0_115"/>
            <p:cNvSpPr/>
            <p:nvPr/>
          </p:nvSpPr>
          <p:spPr>
            <a:xfrm>
              <a:off x="4170411" y="2264283"/>
              <a:ext cx="1436700" cy="406800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200">
                  <a:latin typeface="Khmer"/>
                  <a:ea typeface="Khmer"/>
                  <a:cs typeface="Khmer"/>
                  <a:sym typeface="Khmer"/>
                </a:rPr>
                <a:t>ផ្នែកឃោសនា</a:t>
              </a:r>
              <a:endParaRPr sz="1200" i="0" u="none" strike="noStrike" cap="none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73" name="Google Shape;473;g10d97105fab_0_115"/>
            <p:cNvSpPr/>
            <p:nvPr/>
          </p:nvSpPr>
          <p:spPr>
            <a:xfrm>
              <a:off x="1404328" y="3159000"/>
              <a:ext cx="2624700" cy="54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200">
                  <a:solidFill>
                    <a:schemeClr val="lt1"/>
                  </a:solidFill>
                  <a:latin typeface="Khmer"/>
                  <a:ea typeface="Khmer"/>
                  <a:cs typeface="Khmer"/>
                  <a:sym typeface="Khmer"/>
                </a:rPr>
                <a:t>ផ្នែកគ្រប់គ្រង និងប្រតិបត្តិការ</a:t>
              </a:r>
              <a:endParaRPr sz="1200" i="0" u="none" strike="noStrike" cap="none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77" name="Google Shape;477;g10d97105fab_0_115"/>
            <p:cNvSpPr/>
            <p:nvPr/>
          </p:nvSpPr>
          <p:spPr>
            <a:xfrm>
              <a:off x="6842221" y="2264283"/>
              <a:ext cx="2795914" cy="405600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200" dirty="0">
                  <a:latin typeface="Khmer"/>
                  <a:ea typeface="Khmer"/>
                  <a:cs typeface="Khmer"/>
                  <a:sym typeface="Khmer"/>
                </a:rPr>
                <a:t>ផ្នែកជ្រើសរើសសមាជិក និងបណ្តុះបណ្តាល</a:t>
              </a:r>
              <a:endParaRPr sz="1200" i="0" u="none" strike="noStrike" cap="none" dirty="0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78" name="Google Shape;478;g10d97105fab_0_115"/>
            <p:cNvSpPr/>
            <p:nvPr/>
          </p:nvSpPr>
          <p:spPr>
            <a:xfrm>
              <a:off x="1172723" y="5856365"/>
              <a:ext cx="3087900" cy="50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200">
                  <a:solidFill>
                    <a:schemeClr val="lt1"/>
                  </a:solidFill>
                  <a:latin typeface="Khmer"/>
                  <a:ea typeface="Khmer"/>
                  <a:cs typeface="Khmer"/>
                  <a:sym typeface="Khmer"/>
                </a:rPr>
                <a:t>ក្រុមរៀបចំឯកសារ និងធនធាន</a:t>
              </a:r>
              <a:endParaRPr sz="1200" i="0" u="none" strike="noStrike" cap="none"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79" name="Google Shape;479;g10d97105fab_0_115"/>
            <p:cNvSpPr/>
            <p:nvPr/>
          </p:nvSpPr>
          <p:spPr>
            <a:xfrm>
              <a:off x="10022640" y="2264283"/>
              <a:ext cx="1211700" cy="405600"/>
            </a:xfrm>
            <a:prstGeom prst="rect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JP" sz="1200">
                  <a:latin typeface="Khmer"/>
                  <a:ea typeface="Khmer"/>
                  <a:cs typeface="Khmer"/>
                  <a:sym typeface="Khmer"/>
                </a:rPr>
                <a:t>ផ្នែកស្រាវវជ្រាវ</a:t>
              </a:r>
              <a:endParaRPr sz="1200" i="0" u="none" strike="noStrike" cap="none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cxnSp>
          <p:nvCxnSpPr>
            <p:cNvPr id="480" name="Google Shape;480;g10d97105fab_0_115"/>
            <p:cNvCxnSpPr>
              <a:endCxn id="462" idx="0"/>
            </p:cNvCxnSpPr>
            <p:nvPr/>
          </p:nvCxnSpPr>
          <p:spPr>
            <a:xfrm>
              <a:off x="6603131" y="2055600"/>
              <a:ext cx="4200" cy="110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d97105fab_0_1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10d97105fab_0_140"/>
          <p:cNvSpPr/>
          <p:nvPr/>
        </p:nvSpPr>
        <p:spPr>
          <a:xfrm rot="10800000" flipH="1">
            <a:off x="2" y="55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100000">
                <a:srgbClr val="0B5394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0d97105fab_0_140"/>
          <p:cNvSpPr/>
          <p:nvPr/>
        </p:nvSpPr>
        <p:spPr>
          <a:xfrm>
            <a:off x="0" y="0"/>
            <a:ext cx="8128800" cy="1575600"/>
          </a:xfrm>
          <a:prstGeom prst="rect">
            <a:avLst/>
          </a:prstGeom>
          <a:gradFill>
            <a:gsLst>
              <a:gs pos="0">
                <a:srgbClr val="0F6FC6">
                  <a:alpha val="40000"/>
                </a:srgbClr>
              </a:gs>
              <a:gs pos="74000">
                <a:srgbClr val="56A9F3">
                  <a:alpha val="0"/>
                </a:srgbClr>
              </a:gs>
              <a:gs pos="100000">
                <a:srgbClr val="56A9F3">
                  <a:alpha val="0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10d97105fab_0_140"/>
          <p:cNvSpPr/>
          <p:nvPr/>
        </p:nvSpPr>
        <p:spPr>
          <a:xfrm flipH="1">
            <a:off x="-1" y="-1"/>
            <a:ext cx="12192000" cy="1574400"/>
          </a:xfrm>
          <a:prstGeom prst="rect">
            <a:avLst/>
          </a:prstGeom>
          <a:gradFill>
            <a:gsLst>
              <a:gs pos="0">
                <a:srgbClr val="000000">
                  <a:alpha val="61960"/>
                </a:srgbClr>
              </a:gs>
              <a:gs pos="78000">
                <a:srgbClr val="0F6FC6">
                  <a:alpha val="14117"/>
                </a:srgbClr>
              </a:gs>
              <a:gs pos="100000">
                <a:srgbClr val="0F6FC6">
                  <a:alpha val="14117"/>
                </a:srgbClr>
              </a:gs>
            </a:gsLst>
            <a:lin ang="1560015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10d97105fab_0_140"/>
          <p:cNvSpPr txBox="1">
            <a:spLocks noGrp="1"/>
          </p:cNvSpPr>
          <p:nvPr>
            <p:ph type="title"/>
          </p:nvPr>
        </p:nvSpPr>
        <p:spPr>
          <a:xfrm>
            <a:off x="432219" y="248038"/>
            <a:ext cx="73311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JP" sz="3000">
                <a:solidFill>
                  <a:srgbClr val="FFFFFF"/>
                </a:solidFill>
                <a:latin typeface="Khmer"/>
                <a:ea typeface="Khmer"/>
                <a:cs typeface="Khmer"/>
                <a:sym typeface="Khmer"/>
              </a:rPr>
              <a:t>៤. សកម្មភាពប្រចាំឆ្នាំ (១ នៃ ២)</a:t>
            </a:r>
            <a:endParaRPr sz="3000">
              <a:latin typeface="Khmer"/>
              <a:ea typeface="Khmer"/>
              <a:cs typeface="Khmer"/>
              <a:sym typeface="Khmer"/>
            </a:endParaRPr>
          </a:p>
        </p:txBody>
      </p:sp>
      <p:graphicFrame>
        <p:nvGraphicFramePr>
          <p:cNvPr id="490" name="Google Shape;490;g10d97105fab_0_140"/>
          <p:cNvGraphicFramePr/>
          <p:nvPr>
            <p:extLst>
              <p:ext uri="{D42A27DB-BD31-4B8C-83A1-F6EECF244321}">
                <p14:modId xmlns:p14="http://schemas.microsoft.com/office/powerpoint/2010/main" val="40078878"/>
              </p:ext>
            </p:extLst>
          </p:nvPr>
        </p:nvGraphicFramePr>
        <p:xfrm>
          <a:off x="154919" y="2007221"/>
          <a:ext cx="11855700" cy="4081275"/>
        </p:xfrm>
        <a:graphic>
          <a:graphicData uri="http://schemas.openxmlformats.org/drawingml/2006/table">
            <a:tbl>
              <a:tblPr firstRow="1" bandRow="1">
                <a:noFill/>
                <a:tableStyleId>{4F720C17-FA15-4846-8ACE-72D33C4E9CDF}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លេខ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សកម្មភាព</a:t>
                      </a:r>
                      <a:endParaRPr sz="16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កក្កដា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សីហា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កញ្ញា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តុលា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វិច្ឆិកា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ធ្នូ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M#1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m-KH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</a:t>
                      </a:r>
                      <a:r>
                        <a:rPr lang="en-JP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ជ្រើសរើសសមាជិកថ្មី</a:t>
                      </a:r>
                      <a:endParaRPr sz="16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highlight>
                          <a:srgbClr val="000000"/>
                        </a:highlight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D#1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បណ្តុះបណ្តាលសមាជិកថ្មី</a:t>
                      </a:r>
                      <a:endParaRPr sz="16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E#1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ការចេញផ្សាយសៀវភៅក្បួនច្បាប់ថ្មី (rulebook)</a:t>
                      </a:r>
                      <a:endParaRPr sz="16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M#2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m-KH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</a:t>
                      </a:r>
                      <a:r>
                        <a:rPr lang="en-JP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បង្កើតក្រុម និងប្រជុំចាប់ផ្តើម</a:t>
                      </a:r>
                      <a:endParaRPr sz="16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D#2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អានសៀវភៅក្បួនច្បាប់ និងកំណត់យុទ្ធសាស្ត្រក្រុម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D#3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បង្កើតការរចនាបថម (ប្រមូលគំនិតពីសមាជិកក្រុម)</a:t>
                      </a:r>
                      <a:endParaRPr sz="16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D#4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សាងសង់ទីលានប្រកួតសាកល្បង​ (gamefield)</a:t>
                      </a:r>
                      <a:endParaRPr sz="16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M#3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m-KH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</a:t>
                      </a:r>
                      <a:r>
                        <a:rPr lang="en-JP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ពិនិត្យឡើងវិញនៃការរចនាបឋម​ (1st review meeting)</a:t>
                      </a:r>
                      <a:endParaRPr sz="16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1" name="Google Shape;491;g10d97105fab_0_140"/>
          <p:cNvSpPr/>
          <p:nvPr/>
        </p:nvSpPr>
        <p:spPr>
          <a:xfrm>
            <a:off x="432231" y="6302175"/>
            <a:ext cx="967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JP" sz="1800" b="1" u="sng">
                <a:latin typeface="Khmer"/>
                <a:ea typeface="Khmer"/>
                <a:cs typeface="Khmer"/>
                <a:sym typeface="Khmer"/>
              </a:rPr>
              <a:t>ចំណាំ</a:t>
            </a:r>
            <a:r>
              <a:rPr lang="en-JP" sz="1800">
                <a:latin typeface="Khmer"/>
                <a:ea typeface="Khmer"/>
                <a:cs typeface="Khmer"/>
                <a:sym typeface="Khmer"/>
              </a:rPr>
              <a:t>៖ M គឺជា Milestone, E គឺជាព្រឹត្តិការណ៍​ (Events), Dគឺជាការអភិវឌ្ឍន៍(Development)</a:t>
            </a:r>
            <a:endParaRPr sz="1400" strike="noStrike" cap="none">
              <a:solidFill>
                <a:srgbClr val="000000"/>
              </a:solidFill>
              <a:latin typeface="Khmer"/>
              <a:ea typeface="Khmer"/>
              <a:cs typeface="Khmer"/>
              <a:sym typeface="Khm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6" name="Google Shape;496;g10d97105fab_0_150"/>
          <p:cNvGraphicFramePr/>
          <p:nvPr>
            <p:extLst>
              <p:ext uri="{D42A27DB-BD31-4B8C-83A1-F6EECF244321}">
                <p14:modId xmlns:p14="http://schemas.microsoft.com/office/powerpoint/2010/main" val="2628700092"/>
              </p:ext>
            </p:extLst>
          </p:nvPr>
        </p:nvGraphicFramePr>
        <p:xfrm>
          <a:off x="101497" y="1730299"/>
          <a:ext cx="11876200" cy="4460500"/>
        </p:xfrm>
        <a:graphic>
          <a:graphicData uri="http://schemas.openxmlformats.org/drawingml/2006/table">
            <a:tbl>
              <a:tblPr firstRow="1" bandRow="1">
                <a:noFill/>
                <a:tableStyleId>{4F720C17-FA15-4846-8ACE-72D33C4E9CDF}</a:tableStyleId>
              </a:tblPr>
              <a:tblGrid>
                <a:gridCol w="73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លេខ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សកម្មភាព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មករា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កុម្ភៈ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មិនា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មេសា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ឧសភា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មិថុនា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…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D#5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បង្កើតរ៉ូបូតគំរូដំបូង​ (prototype​)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D#6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ធ្វើតេស្តគំរូដំបូង នៅទីលានប្រកួួតសាកល្បង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M#4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m-KH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</a:t>
                      </a:r>
                      <a:r>
                        <a:rPr lang="en-JP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ពិនិត្យឡើងវិញនៃគំរូដំបូង​ (2nd review meeting)</a:t>
                      </a:r>
                      <a:endParaRPr sz="16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D#6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កែប្រែរ៉ូបូតគំរូដំបូង និងបង្កើតរ៉ូបូតចុងក្រោយ (final design)</a:t>
                      </a:r>
                      <a:endParaRPr sz="16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M#5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m-KH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</a:t>
                      </a:r>
                      <a:r>
                        <a:rPr lang="en-JP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ពិនិត្យឡើងវិញនៃរ៉ូបូតចុងក្រោយ (3rd review meeting)</a:t>
                      </a:r>
                      <a:endParaRPr sz="16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D#7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ធ្វើ​តេស្ត​ចុងក្រោយ និង​​បង្វឹកអ្នក​បញ្ជារ៉ូប៉ូត នៅទីលាន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E#2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ការប្រកួតថ្នាក់ជាតិ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D#8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ត្រៀមខ្លួនសម្រាប់ការប្រកួតប្រជែងអន្តរជាតិ(បើឈ្នះថ្នាក់ជាតិ)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E#3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ការប្រកួតថ្នាក់អន្តរជាតិ​ (បើឈ្នះថ្នាក់ជាតិ)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 u="none" strike="noStrike" cap="none">
                          <a:latin typeface="Khmer"/>
                          <a:ea typeface="Khmer"/>
                          <a:cs typeface="Khmer"/>
                          <a:sym typeface="Khmer"/>
                        </a:rPr>
                        <a:t>M#6</a:t>
                      </a:r>
                      <a:endParaRPr sz="16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6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ការប្រជុំប្រចាំឆ្នាំ និងរៀបចំផែនការឆ្នាំបន្ទាប់</a:t>
                      </a:r>
                      <a:endParaRPr sz="16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83325" marR="83325" marT="41675" marB="4167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97" name="Google Shape;497;g10d97105fab_0_150"/>
          <p:cNvSpPr/>
          <p:nvPr/>
        </p:nvSpPr>
        <p:spPr>
          <a:xfrm>
            <a:off x="432231" y="6454575"/>
            <a:ext cx="967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JP" sz="1800" b="1" u="sng">
                <a:latin typeface="Khmer"/>
                <a:ea typeface="Khmer"/>
                <a:cs typeface="Khmer"/>
                <a:sym typeface="Khmer"/>
              </a:rPr>
              <a:t>ចំណាំ</a:t>
            </a:r>
            <a:r>
              <a:rPr lang="en-JP" sz="1800">
                <a:latin typeface="Khmer"/>
                <a:ea typeface="Khmer"/>
                <a:cs typeface="Khmer"/>
                <a:sym typeface="Khmer"/>
              </a:rPr>
              <a:t>៖ M គឺជា Milestone, E គឺជាព្រឹត្តិការណ៍​(Events), D គឺជាការអភិវឌ្ឍន៍(Development)</a:t>
            </a:r>
            <a:endParaRPr sz="1400" strike="noStrike" cap="none">
              <a:solidFill>
                <a:srgbClr val="000000"/>
              </a:solidFill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498" name="Google Shape;498;g10d97105fab_0_150"/>
          <p:cNvSpPr txBox="1">
            <a:spLocks noGrp="1"/>
          </p:cNvSpPr>
          <p:nvPr>
            <p:ph type="title"/>
          </p:nvPr>
        </p:nvSpPr>
        <p:spPr>
          <a:xfrm>
            <a:off x="432219" y="248038"/>
            <a:ext cx="73311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JP" sz="3000">
                <a:solidFill>
                  <a:srgbClr val="FFFFFF"/>
                </a:solidFill>
                <a:latin typeface="Khmer"/>
                <a:ea typeface="Khmer"/>
                <a:cs typeface="Khmer"/>
                <a:sym typeface="Khmer"/>
              </a:rPr>
              <a:t>៤. សកម្មភាពប្រចាំឆ្នាំ (២ នៃ ២)</a:t>
            </a:r>
            <a:endParaRPr sz="3000">
              <a:latin typeface="Khmer"/>
              <a:ea typeface="Khmer"/>
              <a:cs typeface="Khmer"/>
              <a:sym typeface="Khm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d97105fab_0_156"/>
          <p:cNvSpPr txBox="1">
            <a:spLocks noGrp="1"/>
          </p:cNvSpPr>
          <p:nvPr>
            <p:ph type="title"/>
          </p:nvPr>
        </p:nvSpPr>
        <p:spPr>
          <a:xfrm>
            <a:off x="410225" y="437950"/>
            <a:ext cx="112014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3000">
                <a:latin typeface="Khmer"/>
                <a:ea typeface="Khmer"/>
                <a:cs typeface="Khmer"/>
                <a:sym typeface="Khmer"/>
              </a:rPr>
              <a:t>៥. ការបណ្តុះបណ្តាល</a:t>
            </a:r>
            <a:endParaRPr sz="3000">
              <a:latin typeface="Khmer"/>
              <a:ea typeface="Khmer"/>
              <a:cs typeface="Khmer"/>
              <a:sym typeface="Khmer"/>
            </a:endParaRPr>
          </a:p>
        </p:txBody>
      </p:sp>
      <p:grpSp>
        <p:nvGrpSpPr>
          <p:cNvPr id="504" name="Google Shape;504;g10d97105fab_0_156"/>
          <p:cNvGrpSpPr/>
          <p:nvPr/>
        </p:nvGrpSpPr>
        <p:grpSpPr>
          <a:xfrm>
            <a:off x="592015" y="1901254"/>
            <a:ext cx="10867200" cy="4575757"/>
            <a:chOff x="0" y="0"/>
            <a:chExt cx="10867200" cy="4575757"/>
          </a:xfrm>
        </p:grpSpPr>
        <p:sp>
          <p:nvSpPr>
            <p:cNvPr id="505" name="Google Shape;505;g10d97105fab_0_156"/>
            <p:cNvSpPr/>
            <p:nvPr/>
          </p:nvSpPr>
          <p:spPr>
            <a:xfrm>
              <a:off x="0" y="34471"/>
              <a:ext cx="10867200" cy="962400"/>
            </a:xfrm>
            <a:prstGeom prst="roundRect">
              <a:avLst>
                <a:gd name="adj" fmla="val 10000"/>
              </a:avLst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10d97105fab_0_156"/>
            <p:cNvSpPr/>
            <p:nvPr/>
          </p:nvSpPr>
          <p:spPr>
            <a:xfrm>
              <a:off x="291171" y="218472"/>
              <a:ext cx="529500" cy="529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10d97105fab_0_156"/>
            <p:cNvSpPr/>
            <p:nvPr/>
          </p:nvSpPr>
          <p:spPr>
            <a:xfrm>
              <a:off x="1111744" y="0"/>
              <a:ext cx="9755400" cy="9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10d97105fab_0_156"/>
            <p:cNvSpPr txBox="1"/>
            <p:nvPr/>
          </p:nvSpPr>
          <p:spPr>
            <a:xfrm>
              <a:off x="1111744" y="0"/>
              <a:ext cx="9755400" cy="9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850" tIns="101850" rIns="101850" bIns="101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JP" sz="1800">
                  <a:latin typeface="Khmer"/>
                  <a:ea typeface="Khmer"/>
                  <a:cs typeface="Khmer"/>
                  <a:sym typeface="Khmer"/>
                </a:rPr>
                <a:t>ការគ្រប់គ្រងគម្រោង និងការទំនាក់ទំនងក្នុងក្រុម</a:t>
              </a:r>
              <a:endParaRPr sz="1800" i="0" u="none" strike="noStrike" cap="none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509" name="Google Shape;509;g10d97105fab_0_156"/>
            <p:cNvSpPr/>
            <p:nvPr/>
          </p:nvSpPr>
          <p:spPr>
            <a:xfrm>
              <a:off x="0" y="1237658"/>
              <a:ext cx="10867200" cy="962400"/>
            </a:xfrm>
            <a:prstGeom prst="roundRect">
              <a:avLst>
                <a:gd name="adj" fmla="val 10000"/>
              </a:avLst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10d97105fab_0_156"/>
            <p:cNvSpPr/>
            <p:nvPr/>
          </p:nvSpPr>
          <p:spPr>
            <a:xfrm>
              <a:off x="291171" y="1421659"/>
              <a:ext cx="529500" cy="529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10d97105fab_0_156"/>
            <p:cNvSpPr/>
            <p:nvPr/>
          </p:nvSpPr>
          <p:spPr>
            <a:xfrm>
              <a:off x="1111744" y="1205085"/>
              <a:ext cx="9755400" cy="9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10d97105fab_0_156"/>
            <p:cNvSpPr txBox="1"/>
            <p:nvPr/>
          </p:nvSpPr>
          <p:spPr>
            <a:xfrm>
              <a:off x="1111744" y="1205085"/>
              <a:ext cx="9755400" cy="9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850" tIns="101850" rIns="101850" bIns="101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JP" sz="1800">
                  <a:latin typeface="Khmer"/>
                  <a:ea typeface="Khmer"/>
                  <a:cs typeface="Khmer"/>
                  <a:sym typeface="Khmer"/>
                </a:rPr>
                <a:t>ការរចនាមេកានិច</a:t>
              </a:r>
              <a:endParaRPr sz="1800" i="0" u="none" strike="noStrike" cap="none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513" name="Google Shape;513;g10d97105fab_0_156"/>
            <p:cNvSpPr/>
            <p:nvPr/>
          </p:nvSpPr>
          <p:spPr>
            <a:xfrm>
              <a:off x="0" y="2440844"/>
              <a:ext cx="10867200" cy="962400"/>
            </a:xfrm>
            <a:prstGeom prst="roundRect">
              <a:avLst>
                <a:gd name="adj" fmla="val 10000"/>
              </a:avLst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10d97105fab_0_156"/>
            <p:cNvSpPr/>
            <p:nvPr/>
          </p:nvSpPr>
          <p:spPr>
            <a:xfrm>
              <a:off x="291171" y="2624845"/>
              <a:ext cx="529500" cy="5295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10d97105fab_0_156"/>
            <p:cNvSpPr/>
            <p:nvPr/>
          </p:nvSpPr>
          <p:spPr>
            <a:xfrm>
              <a:off x="1111744" y="2408272"/>
              <a:ext cx="9755400" cy="9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10d97105fab_0_156"/>
            <p:cNvSpPr txBox="1"/>
            <p:nvPr/>
          </p:nvSpPr>
          <p:spPr>
            <a:xfrm>
              <a:off x="1111744" y="2408272"/>
              <a:ext cx="9755400" cy="9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850" tIns="101850" rIns="101850" bIns="101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JP" sz="1800">
                  <a:latin typeface="Khmer"/>
                  <a:ea typeface="Khmer"/>
                  <a:cs typeface="Khmer"/>
                  <a:sym typeface="Khmer"/>
                </a:rPr>
                <a:t>ការរចនាគ្រឿងបង្គុំអេឡិចត្រូនិច</a:t>
              </a:r>
              <a:endParaRPr sz="1800" i="0" u="none" strike="noStrike" cap="none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517" name="Google Shape;517;g10d97105fab_0_156"/>
            <p:cNvSpPr/>
            <p:nvPr/>
          </p:nvSpPr>
          <p:spPr>
            <a:xfrm>
              <a:off x="0" y="3611458"/>
              <a:ext cx="10867200" cy="962400"/>
            </a:xfrm>
            <a:prstGeom prst="roundRect">
              <a:avLst>
                <a:gd name="adj" fmla="val 10000"/>
              </a:avLst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10d97105fab_0_156"/>
            <p:cNvSpPr/>
            <p:nvPr/>
          </p:nvSpPr>
          <p:spPr>
            <a:xfrm>
              <a:off x="291171" y="3828032"/>
              <a:ext cx="529500" cy="5295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10d97105fab_0_156"/>
            <p:cNvSpPr/>
            <p:nvPr/>
          </p:nvSpPr>
          <p:spPr>
            <a:xfrm>
              <a:off x="1111744" y="3613357"/>
              <a:ext cx="9755400" cy="9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10d97105fab_0_156"/>
            <p:cNvSpPr txBox="1"/>
            <p:nvPr/>
          </p:nvSpPr>
          <p:spPr>
            <a:xfrm>
              <a:off x="1111744" y="3613357"/>
              <a:ext cx="9755400" cy="9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850" tIns="101850" rIns="101850" bIns="101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JP" sz="1800">
                  <a:latin typeface="Khmer"/>
                  <a:ea typeface="Khmer"/>
                  <a:cs typeface="Khmer"/>
                  <a:sym typeface="Khmer"/>
                </a:rPr>
                <a:t>ការសរសេរកូដរបស់ប្រព័ន្ធបញ្ជា</a:t>
              </a:r>
              <a:endParaRPr sz="1800" i="0" u="none" strike="noStrike" cap="none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0d97105fab_0_177"/>
          <p:cNvSpPr txBox="1">
            <a:spLocks noGrp="1"/>
          </p:cNvSpPr>
          <p:nvPr>
            <p:ph type="body" idx="1"/>
          </p:nvPr>
        </p:nvSpPr>
        <p:spPr>
          <a:xfrm>
            <a:off x="468630" y="1701800"/>
            <a:ext cx="113247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ការប្រជុំដែលទៀងទាត់ត្រូវធ្វើឡើងជារៀងរាល់សប្តាហ៍សម្រាប់ការពិភាក្សាផ្សេងៗ និង​តាមដានការងារក្នុងក្រុម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(អ្វីដែលបានធ្វើ និងអ្វីដែលត្រូវធ្វើបន្ទាប់ ការរាយការណ៍</a:t>
            </a:r>
            <a:r>
              <a:rPr lang="km-KH" sz="1800" dirty="0">
                <a:latin typeface="Khmer"/>
                <a:ea typeface="Khmer"/>
                <a:cs typeface="Khmer"/>
                <a:sym typeface="Khmer"/>
              </a:rPr>
              <a:t>ពី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បញ្ហា</a:t>
            </a:r>
            <a:r>
              <a:rPr lang="km-KH" sz="1800" dirty="0">
                <a:latin typeface="Khmer"/>
                <a:ea typeface="Khmer"/>
                <a:cs typeface="Khmer"/>
                <a:sym typeface="Khmer"/>
              </a:rPr>
              <a:t>ផ្សេងៗ 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។ល។)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526" name="Google Shape;526;g10d97105fab_0_177"/>
          <p:cNvSpPr txBox="1">
            <a:spLocks noGrp="1"/>
          </p:cNvSpPr>
          <p:nvPr>
            <p:ph type="title"/>
          </p:nvPr>
        </p:nvSpPr>
        <p:spPr>
          <a:xfrm>
            <a:off x="468630" y="466311"/>
            <a:ext cx="11316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3000">
                <a:latin typeface="Khmer"/>
                <a:ea typeface="Khmer"/>
                <a:cs typeface="Khmer"/>
                <a:sym typeface="Khmer"/>
              </a:rPr>
              <a:t>៦. កិច្ចប្រជុំ (១ នៃ ២)</a:t>
            </a:r>
            <a:endParaRPr sz="3000">
              <a:latin typeface="Khmer"/>
              <a:ea typeface="Khmer"/>
              <a:cs typeface="Khmer"/>
              <a:sym typeface="Khmer"/>
            </a:endParaRPr>
          </a:p>
        </p:txBody>
      </p:sp>
      <p:graphicFrame>
        <p:nvGraphicFramePr>
          <p:cNvPr id="527" name="Google Shape;527;g10d97105fab_0_177"/>
          <p:cNvGraphicFramePr/>
          <p:nvPr/>
        </p:nvGraphicFramePr>
        <p:xfrm>
          <a:off x="771294" y="3353680"/>
          <a:ext cx="10303725" cy="2011720"/>
        </p:xfrm>
        <a:graphic>
          <a:graphicData uri="http://schemas.openxmlformats.org/drawingml/2006/table">
            <a:tbl>
              <a:tblPr firstRow="1" bandRow="1">
                <a:noFill/>
                <a:tableStyleId>{4F720C17-FA15-4846-8ACE-72D33C4E9CDF}</a:tableStyleId>
              </a:tblPr>
              <a:tblGrid>
                <a:gridCol w="733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ការប្រជុំទៀងទាត់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ពេលណា?​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ការប្រជុំក្រុមរចនាមេកានិក</a:t>
                      </a:r>
                      <a:endParaRPr sz="18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រៀងរាល់សប្តាហ៍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ការប្រជុំក្រុមរចនាអេឡិចត្រូនិច</a:t>
                      </a:r>
                      <a:endParaRPr sz="18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រៀងរាល់សប្តាហ៍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ការប្រជុំដើម្បីពិនិត្យឡើងវិញក្បួនច្បាប់ និងយុទ្ធសាស្ត្រ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រៀងរាល់ ២ ខែម្តង</a:t>
                      </a:r>
                      <a:endParaRPr sz="18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0d97105fab_0_183"/>
          <p:cNvSpPr txBox="1">
            <a:spLocks noGrp="1"/>
          </p:cNvSpPr>
          <p:nvPr>
            <p:ph type="body" idx="1"/>
          </p:nvPr>
        </p:nvSpPr>
        <p:spPr>
          <a:xfrm>
            <a:off x="468630" y="1701800"/>
            <a:ext cx="113247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 sz="1800">
                <a:latin typeface="Khmer"/>
                <a:ea typeface="Khmer"/>
                <a:cs typeface="Khmer"/>
                <a:sym typeface="Khmer"/>
              </a:rPr>
              <a:t>សិស្សច្បង និងគ្រូត្រូវបានអញ្ជើញឱ្យចូលរួម ដើម្បីផ្តល់នូវមតិស្ថាបនាចំពោះការរចនា និងអ្វីដែលត្រូវកែលម្អ។</a:t>
            </a:r>
            <a:endParaRPr sz="1800">
              <a:latin typeface="Khmer"/>
              <a:ea typeface="Khmer"/>
              <a:cs typeface="Khmer"/>
              <a:sym typeface="Khmer"/>
            </a:endParaRPr>
          </a:p>
        </p:txBody>
      </p:sp>
      <p:graphicFrame>
        <p:nvGraphicFramePr>
          <p:cNvPr id="533" name="Google Shape;533;g10d97105fab_0_183"/>
          <p:cNvGraphicFramePr/>
          <p:nvPr/>
        </p:nvGraphicFramePr>
        <p:xfrm>
          <a:off x="810316" y="2775139"/>
          <a:ext cx="10359500" cy="2514650"/>
        </p:xfrm>
        <a:graphic>
          <a:graphicData uri="http://schemas.openxmlformats.org/drawingml/2006/table">
            <a:tbl>
              <a:tblPr firstRow="1" bandRow="1">
                <a:noFill/>
                <a:tableStyleId>{4F720C17-FA15-4846-8ACE-72D33C4E9CDF}</a:tableStyleId>
              </a:tblPr>
              <a:tblGrid>
                <a:gridCol w="616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ការប្រជុំពិនិត្យឡើងវិញ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ពេលណា?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ការពិនិត្យឡើងវិញនៃការរចនាបឋម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ចុងខែធ្នូ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ការពិនិត្យឡើងវិញនៃរ៉ូបូតគំរូដំបូង​ (prototype​)</a:t>
                      </a:r>
                      <a:endParaRPr sz="180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ដើមខែមីនា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ការពិនិត្យឡើងវិញនៃរ៉ូបូតចុងក្រោយ​​ (final design)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ដើមខែឧសភា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ការប្រជុំប្រចាំឆ្នាំ និងរៀបចំផែនការឆ្នាំបន្ទាប់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បន្ទាប់ពីបញ្ចប់ការប្រកួតប្រចាំឆ្នាំ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4" name="Google Shape;534;g10d97105fab_0_183"/>
          <p:cNvSpPr txBox="1">
            <a:spLocks noGrp="1"/>
          </p:cNvSpPr>
          <p:nvPr>
            <p:ph type="title"/>
          </p:nvPr>
        </p:nvSpPr>
        <p:spPr>
          <a:xfrm>
            <a:off x="468630" y="466311"/>
            <a:ext cx="11316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3000">
                <a:latin typeface="Khmer"/>
                <a:ea typeface="Khmer"/>
                <a:cs typeface="Khmer"/>
                <a:sym typeface="Khmer"/>
              </a:rPr>
              <a:t>៦. កិច្ចប្រជុំ (២ នៃ ២)</a:t>
            </a:r>
            <a:endParaRPr sz="3000">
              <a:latin typeface="Khmer"/>
              <a:ea typeface="Khmer"/>
              <a:cs typeface="Khmer"/>
              <a:sym typeface="Khm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d97105fab_0_189"/>
          <p:cNvSpPr txBox="1">
            <a:spLocks noGrp="1"/>
          </p:cNvSpPr>
          <p:nvPr>
            <p:ph type="body" idx="1"/>
          </p:nvPr>
        </p:nvSpPr>
        <p:spPr>
          <a:xfrm>
            <a:off x="374072" y="1701800"/>
            <a:ext cx="8084127" cy="4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24"/>
              <a:buNone/>
            </a:pPr>
            <a:r>
              <a:rPr lang="km-KH" sz="1800" b="1" dirty="0">
                <a:latin typeface="Khmer"/>
                <a:ea typeface="Khmer"/>
                <a:cs typeface="Khmer"/>
                <a:sym typeface="Khmer"/>
              </a:rPr>
              <a:t>កុំគិតតែ</a:t>
            </a:r>
            <a:r>
              <a:rPr lang="en-JP" sz="1800" b="1" dirty="0">
                <a:latin typeface="Khmer"/>
                <a:ea typeface="Khmer"/>
                <a:cs typeface="Khmer"/>
                <a:sym typeface="Khmer"/>
              </a:rPr>
              <a:t>ធ្វើការ</a:t>
            </a:r>
            <a:r>
              <a:rPr lang="km-KH" sz="1800" b="1" dirty="0">
                <a:latin typeface="Khmer"/>
                <a:ea typeface="Khmer"/>
                <a:cs typeface="Khmer"/>
                <a:sym typeface="Khmer"/>
              </a:rPr>
              <a:t>រហូតដល់ភ្លេច</a:t>
            </a:r>
            <a:r>
              <a:rPr lang="en-JP" sz="1800" b="1" dirty="0">
                <a:latin typeface="Khmer"/>
                <a:ea typeface="Khmer"/>
                <a:cs typeface="Khmer"/>
                <a:sym typeface="Khmer"/>
              </a:rPr>
              <a:t>លេង!</a:t>
            </a:r>
            <a:r>
              <a:rPr lang="km-KH" sz="1800" b="1" dirty="0">
                <a:latin typeface="Khmer"/>
                <a:ea typeface="Khmer"/>
                <a:cs typeface="Khmer"/>
                <a:sym typeface="Khmer"/>
              </a:rPr>
              <a:t> </a:t>
            </a:r>
            <a:r>
              <a:rPr lang="en-JP" sz="1800" b="1" dirty="0">
                <a:latin typeface="Khmer"/>
                <a:ea typeface="Khmer"/>
                <a:cs typeface="Khmer"/>
                <a:sym typeface="Khmer"/>
              </a:rPr>
              <a:t> </a:t>
            </a:r>
            <a:endParaRPr lang="km-KH" sz="1800" b="1" dirty="0">
              <a:latin typeface="Khmer"/>
              <a:ea typeface="Khmer"/>
              <a:cs typeface="Khmer"/>
              <a:sym typeface="Khmer"/>
            </a:endParaRPr>
          </a:p>
          <a:p>
            <a:pPr marL="285750" indent="-285750">
              <a:spcBef>
                <a:spcPts val="500"/>
              </a:spcBef>
              <a:buSzPts val="2824"/>
            </a:pPr>
            <a:r>
              <a:rPr lang="km-KH" sz="1800" dirty="0">
                <a:latin typeface="Khmer"/>
                <a:ea typeface="Khmer"/>
                <a:cs typeface="Khmer"/>
                <a:sym typeface="Khmer"/>
              </a:rPr>
              <a:t>ពេលខ្លះគួរតែ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ឈប់</a:t>
            </a:r>
            <a:r>
              <a:rPr lang="km-KH" sz="1800" dirty="0">
                <a:latin typeface="Khmer"/>
                <a:ea typeface="Khmer"/>
                <a:cs typeface="Khmer"/>
                <a:sym typeface="Khmer"/>
              </a:rPr>
              <a:t>សម្រាក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មួយថ្ងៃ។ ជួបជុំគ្នាសម្រាប់អាហារពេលល្ងាចនៅខាងក្រៅ ឬរៀបចំ</a:t>
            </a:r>
            <a:r>
              <a:rPr lang="km-KH" sz="1800" dirty="0">
                <a:latin typeface="Khmer"/>
                <a:ea typeface="Khmer"/>
                <a:cs typeface="Khmer"/>
                <a:sym typeface="Khmer"/>
              </a:rPr>
              <a:t>កម្ម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ពិធីជប់លៀងភីហ្សា។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24"/>
              <a:buNone/>
            </a:pPr>
            <a:endParaRPr lang="km-KH" sz="18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24"/>
              <a:buNone/>
            </a:pPr>
            <a:r>
              <a:rPr lang="en-JP" sz="1800" b="1" dirty="0">
                <a:latin typeface="Khmer"/>
                <a:ea typeface="Khmer"/>
                <a:cs typeface="Khmer"/>
                <a:sym typeface="Khmer"/>
              </a:rPr>
              <a:t>បង្កើតការលើកទឹកចិត្ត</a:t>
            </a:r>
            <a:r>
              <a:rPr lang="km-KH" sz="1800" b="1" dirty="0">
                <a:latin typeface="Khmer"/>
                <a:ea typeface="Khmer"/>
                <a:cs typeface="Khmer"/>
                <a:sym typeface="Khmer"/>
              </a:rPr>
              <a:t>សម្រាប់សមាជិកក្រុម</a:t>
            </a:r>
          </a:p>
          <a:p>
            <a:pPr marL="285750" indent="-285750">
              <a:spcBef>
                <a:spcPts val="500"/>
              </a:spcBef>
              <a:buSzPts val="2824"/>
            </a:pPr>
            <a:r>
              <a:rPr lang="km-KH" sz="1800" dirty="0">
                <a:latin typeface="Khmer"/>
                <a:cs typeface="Khmer"/>
              </a:rPr>
              <a:t>ផ្តល់រង្វាន់សម្រាប់សមាជិកក្រុមដែលខិតខំប្រឹងប្រែង ឧទាហរណ៍៖ ពានរង្វាន់វិស្វករមេកានិកឆ្នើមប្រចាំឆ្នាំ ។ល។</a:t>
            </a:r>
          </a:p>
          <a:p>
            <a:pPr marL="0" indent="0">
              <a:spcBef>
                <a:spcPts val="500"/>
              </a:spcBef>
              <a:buSzPts val="2824"/>
              <a:buNone/>
            </a:pPr>
            <a:br>
              <a:rPr lang="km-KH" sz="1800" dirty="0">
                <a:latin typeface="Khmer"/>
                <a:ea typeface="Khmer"/>
                <a:cs typeface="Khmer"/>
                <a:sym typeface="Khmer"/>
              </a:rPr>
            </a:br>
            <a:r>
              <a:rPr lang="km-KH" sz="1800" b="1" dirty="0">
                <a:latin typeface="Khmer"/>
                <a:ea typeface="Khmer"/>
                <a:cs typeface="Khmer"/>
                <a:sym typeface="Khmer"/>
              </a:rPr>
              <a:t>បញ្ចូល</a:t>
            </a:r>
            <a:r>
              <a:rPr lang="en-JP" sz="1800" b="1" dirty="0">
                <a:latin typeface="Khmer"/>
                <a:ea typeface="Khmer"/>
                <a:cs typeface="Khmer"/>
                <a:sym typeface="Khmer"/>
              </a:rPr>
              <a:t>គម្រោង</a:t>
            </a:r>
            <a:r>
              <a:rPr lang="km-KH" sz="1800" b="1" dirty="0">
                <a:latin typeface="Khmer"/>
                <a:ea typeface="Khmer"/>
                <a:cs typeface="Khmer"/>
                <a:sym typeface="Khmer"/>
              </a:rPr>
              <a:t>រ៉ូបូត</a:t>
            </a:r>
            <a:r>
              <a:rPr lang="en-JP" sz="1800" b="1" dirty="0">
                <a:latin typeface="Khmer"/>
                <a:ea typeface="Khmer"/>
                <a:cs typeface="Khmer"/>
                <a:sym typeface="Khmer"/>
              </a:rPr>
              <a:t>ជាផ្នែកមួយនៃវគ្គសិក្សា</a:t>
            </a:r>
            <a:r>
              <a:rPr lang="km-KH" sz="1800" b="1" dirty="0">
                <a:latin typeface="Khmer"/>
                <a:ea typeface="Khmer"/>
                <a:cs typeface="Khmer"/>
                <a:sym typeface="Khmer"/>
              </a:rPr>
              <a:t>ក្នុងសាលា</a:t>
            </a:r>
            <a:r>
              <a:rPr lang="en-JP" sz="1800" b="1" dirty="0">
                <a:latin typeface="Khmer"/>
                <a:ea typeface="Khmer"/>
                <a:cs typeface="Khmer"/>
                <a:sym typeface="Khmer"/>
              </a:rPr>
              <a:t> </a:t>
            </a:r>
            <a:endParaRPr lang="km-KH" sz="1800" b="1" dirty="0">
              <a:latin typeface="Khmer"/>
              <a:ea typeface="Khmer"/>
              <a:cs typeface="Khmer"/>
              <a:sym typeface="Khmer"/>
            </a:endParaRPr>
          </a:p>
          <a:p>
            <a:pPr marL="285750" indent="-285750">
              <a:spcBef>
                <a:spcPts val="500"/>
              </a:spcBef>
              <a:buSzPts val="2824"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ផ្តល់ពិន្ទ</a:t>
            </a:r>
            <a:r>
              <a:rPr lang="km-KH" sz="1800" dirty="0">
                <a:latin typeface="Khmer"/>
                <a:ea typeface="Khmer"/>
                <a:cs typeface="Khmer"/>
                <a:sym typeface="Khmer"/>
              </a:rPr>
              <a:t>ុ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លើកទឹកចិត្តដល់សិស្សដែលលះបង់ពេលវេលារបស់ពួកគេ</a:t>
            </a:r>
            <a:r>
              <a:rPr lang="km-KH" sz="1800" dirty="0">
                <a:latin typeface="Khmer"/>
                <a:ea typeface="Khmer"/>
                <a:cs typeface="Khmer"/>
                <a:sym typeface="Khmer"/>
              </a:rPr>
              <a:t> 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ក្នុងការ</a:t>
            </a:r>
            <a:r>
              <a:rPr lang="km-KH" sz="1800" dirty="0">
                <a:latin typeface="Khmer"/>
                <a:ea typeface="Khmer"/>
                <a:cs typeface="Khmer"/>
                <a:sym typeface="Khmer"/>
              </a:rPr>
              <a:t>ចូលរួម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ប្រកួតប្រជែង</a:t>
            </a:r>
            <a:r>
              <a:rPr lang="km-KH" sz="1800" dirty="0">
                <a:latin typeface="Khmer"/>
                <a:ea typeface="Khmer"/>
                <a:cs typeface="Khmer"/>
                <a:sym typeface="Khmer"/>
              </a:rPr>
              <a:t>រ៉ូបូត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។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24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540" name="Google Shape;540;g10d97105fab_0_189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6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JP" sz="3000">
                <a:latin typeface="Khmer"/>
                <a:ea typeface="Khmer"/>
                <a:cs typeface="Khmer"/>
                <a:sym typeface="Khmer"/>
              </a:rPr>
              <a:t>របៀបលើកទឹកចិត្តក្រុមរបស់អ្នក</a:t>
            </a:r>
            <a:endParaRPr sz="3000">
              <a:latin typeface="Khmer"/>
              <a:ea typeface="Khmer"/>
              <a:cs typeface="Khmer"/>
              <a:sym typeface="Khmer"/>
            </a:endParaRPr>
          </a:p>
        </p:txBody>
      </p:sp>
      <p:pic>
        <p:nvPicPr>
          <p:cNvPr id="541" name="Google Shape;541;g10d97105fab_0_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9200" y="2862942"/>
            <a:ext cx="2978727" cy="301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d97105fab_0_195"/>
          <p:cNvSpPr txBox="1">
            <a:spLocks noGrp="1"/>
          </p:cNvSpPr>
          <p:nvPr>
            <p:ph type="title"/>
          </p:nvPr>
        </p:nvSpPr>
        <p:spPr>
          <a:xfrm>
            <a:off x="480060" y="390111"/>
            <a:ext cx="112818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Flowchartនៃការរចនា</a:t>
            </a:r>
            <a:endParaRPr/>
          </a:p>
        </p:txBody>
      </p:sp>
      <p:pic>
        <p:nvPicPr>
          <p:cNvPr id="547" name="Google Shape;547;g10d97105fab_0_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1683" y="0"/>
            <a:ext cx="514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10d97105fab_0_195"/>
          <p:cNvSpPr txBox="1"/>
          <p:nvPr/>
        </p:nvSpPr>
        <p:spPr>
          <a:xfrm>
            <a:off x="480050" y="2046250"/>
            <a:ext cx="6064956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នេះគឺជា flowchart នៃការរចនាដែលផ្អែកលើបទពិសោធន៍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របស់សមាជិកក្រុមមុនៗ។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(អរគុណ Iphing Lim និង Penghuy Sreanសំរាប់ឯកសារនេះ)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0d97105fab_0_201"/>
          <p:cNvSpPr txBox="1">
            <a:spLocks noGrp="1"/>
          </p:cNvSpPr>
          <p:nvPr>
            <p:ph type="body" idx="1"/>
          </p:nvPr>
        </p:nvSpPr>
        <p:spPr>
          <a:xfrm>
            <a:off x="468630" y="1701800"/>
            <a:ext cx="113160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JP" sz="1700" dirty="0">
                <a:latin typeface="Khmer"/>
                <a:ea typeface="Khmer"/>
                <a:cs typeface="Khmer"/>
                <a:sym typeface="Khmer"/>
              </a:rPr>
              <a:t>អ្នករៀបរៀងសូមថ្លែងអំណរគុណចំពោះ ឡាយ ចាន់រស្មី </a:t>
            </a:r>
            <a:r>
              <a:rPr lang="km-KH" sz="1700" dirty="0">
                <a:latin typeface="Khmer"/>
                <a:ea typeface="Khmer"/>
                <a:cs typeface="Khmer"/>
                <a:sym typeface="Khmer"/>
              </a:rPr>
              <a:t>ដែលបានជួយ</a:t>
            </a:r>
            <a:r>
              <a:rPr lang="en-JP" sz="1700" dirty="0">
                <a:latin typeface="Khmer"/>
                <a:ea typeface="Khmer"/>
                <a:cs typeface="Khmer"/>
                <a:sym typeface="Khmer"/>
              </a:rPr>
              <a:t>ត្រួតពិនិត្យវេយ្យាករណ៍</a:t>
            </a:r>
            <a:r>
              <a:rPr lang="km-KH" sz="1700" dirty="0">
                <a:latin typeface="Khmer"/>
                <a:ea typeface="Khmer"/>
                <a:cs typeface="Khmer"/>
                <a:sym typeface="Khmer"/>
              </a:rPr>
              <a:t> </a:t>
            </a:r>
            <a:r>
              <a:rPr lang="en-JP" sz="1700" dirty="0">
                <a:latin typeface="Khmer"/>
                <a:ea typeface="Khmer"/>
                <a:cs typeface="Khmer"/>
                <a:sym typeface="Khmer"/>
              </a:rPr>
              <a:t>និងពិនិត្យឃ្លាឡើងវិញ។ </a:t>
            </a:r>
            <a:endParaRPr sz="17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JP" sz="1700" dirty="0">
                <a:latin typeface="Khmer"/>
                <a:ea typeface="Khmer"/>
                <a:cs typeface="Khmer"/>
                <a:sym typeface="Khmer"/>
              </a:rPr>
              <a:t>SokAn Siek សម្រាប់មតិកែលម្អរបស់គាត់អំពីផ្នែកហិរញ្ញវត្ថុ។ </a:t>
            </a:r>
            <a:br>
              <a:rPr lang="en-JP" sz="1700" dirty="0">
                <a:latin typeface="Khmer"/>
                <a:ea typeface="Khmer"/>
                <a:cs typeface="Khmer"/>
                <a:sym typeface="Khmer"/>
              </a:rPr>
            </a:br>
            <a:r>
              <a:rPr lang="en-JP" sz="1700" dirty="0">
                <a:latin typeface="Khmer"/>
                <a:ea typeface="Khmer"/>
                <a:cs typeface="Khmer"/>
                <a:sym typeface="Khmer"/>
              </a:rPr>
              <a:t>Iphing Lim និង Penghuy Srean សម្រាប់ឯកសារ Flowchart នៃការរចនា។</a:t>
            </a:r>
            <a:endParaRPr sz="1700" dirty="0"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554" name="Google Shape;554;g10d97105fab_0_201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6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3000">
                <a:latin typeface="Khmer"/>
                <a:ea typeface="Khmer"/>
                <a:cs typeface="Khmer"/>
                <a:sym typeface="Khmer"/>
              </a:rPr>
              <a:t>ការថ្លែងអំណរគុណ</a:t>
            </a:r>
            <a:endParaRPr sz="3000">
              <a:latin typeface="Khmer"/>
              <a:ea typeface="Khmer"/>
              <a:cs typeface="Khmer"/>
              <a:sym typeface="Khm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d97105fab_0_11"/>
          <p:cNvSpPr/>
          <p:nvPr/>
        </p:nvSpPr>
        <p:spPr>
          <a:xfrm>
            <a:off x="-952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0d97105fab_0_1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B5394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0d97105fab_0_11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0F6FC6">
                  <a:alpha val="0"/>
                </a:srgbClr>
              </a:gs>
              <a:gs pos="20000">
                <a:srgbClr val="0F6FC6">
                  <a:alpha val="0"/>
                </a:srgbClr>
              </a:gs>
              <a:gs pos="100000">
                <a:srgbClr val="073763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0d97105fab_0_11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0F6FC6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0d97105fab_0_11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073763">
                  <a:alpha val="50980"/>
                </a:srgbClr>
              </a:gs>
              <a:gs pos="100000">
                <a:srgbClr val="073763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0d97105fab_0_11"/>
          <p:cNvSpPr txBox="1">
            <a:spLocks noGrp="1"/>
          </p:cNvSpPr>
          <p:nvPr>
            <p:ph type="title"/>
          </p:nvPr>
        </p:nvSpPr>
        <p:spPr>
          <a:xfrm>
            <a:off x="720091" y="294538"/>
            <a:ext cx="105474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4000">
                <a:solidFill>
                  <a:srgbClr val="FFFFFF"/>
                </a:solidFill>
                <a:latin typeface="Khmer"/>
                <a:ea typeface="Khmer"/>
                <a:cs typeface="Khmer"/>
                <a:sym typeface="Khmer"/>
              </a:rPr>
              <a:t>មាតិកា</a:t>
            </a:r>
            <a:endParaRPr>
              <a:latin typeface="Khmer"/>
              <a:ea typeface="Khmer"/>
              <a:cs typeface="Khmer"/>
              <a:sym typeface="Khmer"/>
            </a:endParaRPr>
          </a:p>
        </p:txBody>
      </p:sp>
      <p:grpSp>
        <p:nvGrpSpPr>
          <p:cNvPr id="352" name="Google Shape;352;g10d97105fab_0_11"/>
          <p:cNvGrpSpPr/>
          <p:nvPr/>
        </p:nvGrpSpPr>
        <p:grpSpPr>
          <a:xfrm>
            <a:off x="720091" y="3043419"/>
            <a:ext cx="10982051" cy="2628038"/>
            <a:chOff x="145925" y="725237"/>
            <a:chExt cx="9432156" cy="2232931"/>
          </a:xfrm>
        </p:grpSpPr>
        <p:sp>
          <p:nvSpPr>
            <p:cNvPr id="353" name="Google Shape;353;g10d97105fab_0_11"/>
            <p:cNvSpPr/>
            <p:nvPr/>
          </p:nvSpPr>
          <p:spPr>
            <a:xfrm>
              <a:off x="145925" y="725237"/>
              <a:ext cx="803400" cy="803400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10d97105fab_0_11"/>
            <p:cNvSpPr/>
            <p:nvPr/>
          </p:nvSpPr>
          <p:spPr>
            <a:xfrm>
              <a:off x="314630" y="893942"/>
              <a:ext cx="465900" cy="465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10d97105fab_0_11"/>
            <p:cNvSpPr/>
            <p:nvPr/>
          </p:nvSpPr>
          <p:spPr>
            <a:xfrm>
              <a:off x="956532" y="725237"/>
              <a:ext cx="2223300" cy="8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10d97105fab_0_11"/>
            <p:cNvSpPr txBox="1"/>
            <p:nvPr/>
          </p:nvSpPr>
          <p:spPr>
            <a:xfrm>
              <a:off x="1035314" y="725243"/>
              <a:ext cx="2465912" cy="8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 dirty="0">
                  <a:latin typeface="Khmer"/>
                  <a:ea typeface="Khmer"/>
                  <a:cs typeface="Khmer"/>
                  <a:sym typeface="Khmer"/>
                </a:rPr>
                <a:t>គោលដៅនិងយុទ្ធសាស្ត្រ</a:t>
              </a:r>
              <a:endParaRPr sz="2400" i="0" u="none" strike="noStrike" cap="none" dirty="0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357" name="Google Shape;357;g10d97105fab_0_11"/>
            <p:cNvSpPr/>
            <p:nvPr/>
          </p:nvSpPr>
          <p:spPr>
            <a:xfrm>
              <a:off x="3509899" y="725237"/>
              <a:ext cx="803400" cy="803400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10d97105fab_0_11"/>
            <p:cNvSpPr/>
            <p:nvPr/>
          </p:nvSpPr>
          <p:spPr>
            <a:xfrm>
              <a:off x="3678604" y="893942"/>
              <a:ext cx="465900" cy="465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10d97105fab_0_11"/>
            <p:cNvSpPr/>
            <p:nvPr/>
          </p:nvSpPr>
          <p:spPr>
            <a:xfrm>
              <a:off x="4485403" y="725237"/>
              <a:ext cx="1893600" cy="8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10d97105fab_0_11"/>
            <p:cNvSpPr txBox="1"/>
            <p:nvPr/>
          </p:nvSpPr>
          <p:spPr>
            <a:xfrm>
              <a:off x="4485403" y="725237"/>
              <a:ext cx="1893600" cy="8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>
                  <a:latin typeface="Khmer"/>
                  <a:ea typeface="Khmer"/>
                  <a:cs typeface="Khmer"/>
                  <a:sym typeface="Khmer"/>
                </a:rPr>
                <a:t>ហិរញ្ញវត្ថុ</a:t>
              </a:r>
              <a:endParaRPr sz="2400" i="0" u="none" strike="noStrike" cap="none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361" name="Google Shape;361;g10d97105fab_0_11"/>
            <p:cNvSpPr/>
            <p:nvPr/>
          </p:nvSpPr>
          <p:spPr>
            <a:xfrm>
              <a:off x="6708977" y="725237"/>
              <a:ext cx="803400" cy="803400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10d97105fab_0_11"/>
            <p:cNvSpPr/>
            <p:nvPr/>
          </p:nvSpPr>
          <p:spPr>
            <a:xfrm>
              <a:off x="6877682" y="893942"/>
              <a:ext cx="465900" cy="4659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10d97105fab_0_11"/>
            <p:cNvSpPr/>
            <p:nvPr/>
          </p:nvSpPr>
          <p:spPr>
            <a:xfrm>
              <a:off x="7684481" y="725237"/>
              <a:ext cx="1893600" cy="8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10d97105fab_0_11"/>
            <p:cNvSpPr txBox="1"/>
            <p:nvPr/>
          </p:nvSpPr>
          <p:spPr>
            <a:xfrm>
              <a:off x="7684481" y="725237"/>
              <a:ext cx="1893600" cy="8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>
                  <a:latin typeface="Khmer"/>
                  <a:ea typeface="Khmer"/>
                  <a:cs typeface="Khmer"/>
                  <a:sym typeface="Khmer"/>
                </a:rPr>
                <a:t>ការរៀបចំក្រុម</a:t>
              </a:r>
              <a:endParaRPr sz="1400" i="0" u="none" strike="noStrike" cap="none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365" name="Google Shape;365;g10d97105fab_0_11"/>
            <p:cNvSpPr/>
            <p:nvPr/>
          </p:nvSpPr>
          <p:spPr>
            <a:xfrm>
              <a:off x="145925" y="2154764"/>
              <a:ext cx="803400" cy="803400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10d97105fab_0_11"/>
            <p:cNvSpPr/>
            <p:nvPr/>
          </p:nvSpPr>
          <p:spPr>
            <a:xfrm>
              <a:off x="314630" y="2323469"/>
              <a:ext cx="465900" cy="4659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10d97105fab_0_11"/>
            <p:cNvSpPr/>
            <p:nvPr/>
          </p:nvSpPr>
          <p:spPr>
            <a:xfrm>
              <a:off x="1121429" y="2154764"/>
              <a:ext cx="1893600" cy="8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10d97105fab_0_11"/>
            <p:cNvSpPr txBox="1"/>
            <p:nvPr/>
          </p:nvSpPr>
          <p:spPr>
            <a:xfrm>
              <a:off x="1121439" y="2154768"/>
              <a:ext cx="1803998" cy="8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 dirty="0">
                  <a:latin typeface="Khmer"/>
                  <a:ea typeface="Khmer"/>
                  <a:cs typeface="Khmer"/>
                  <a:sym typeface="Khmer"/>
                </a:rPr>
                <a:t>សកម្មភាពប្រចាំឆ្នាំ</a:t>
              </a:r>
              <a:endParaRPr sz="1400" i="0" u="none" strike="noStrike" cap="none" dirty="0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369" name="Google Shape;369;g10d97105fab_0_11"/>
            <p:cNvSpPr/>
            <p:nvPr/>
          </p:nvSpPr>
          <p:spPr>
            <a:xfrm>
              <a:off x="3345003" y="2154764"/>
              <a:ext cx="803400" cy="803400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10d97105fab_0_11"/>
            <p:cNvSpPr/>
            <p:nvPr/>
          </p:nvSpPr>
          <p:spPr>
            <a:xfrm>
              <a:off x="3513707" y="2323469"/>
              <a:ext cx="465900" cy="4659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g10d97105fab_0_11"/>
            <p:cNvSpPr/>
            <p:nvPr/>
          </p:nvSpPr>
          <p:spPr>
            <a:xfrm>
              <a:off x="4320506" y="2154764"/>
              <a:ext cx="1893600" cy="8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10d97105fab_0_11"/>
            <p:cNvSpPr txBox="1"/>
            <p:nvPr/>
          </p:nvSpPr>
          <p:spPr>
            <a:xfrm>
              <a:off x="4236341" y="2154768"/>
              <a:ext cx="2388600" cy="8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>
                  <a:latin typeface="Khmer"/>
                  <a:ea typeface="Khmer"/>
                  <a:cs typeface="Khmer"/>
                  <a:sym typeface="Khmer"/>
                </a:rPr>
                <a:t>ការបណ្តុះបណ្តាល</a:t>
              </a:r>
              <a:endParaRPr sz="1400" i="0" u="none" strike="noStrike" cap="none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373" name="Google Shape;373;g10d97105fab_0_11"/>
            <p:cNvSpPr/>
            <p:nvPr/>
          </p:nvSpPr>
          <p:spPr>
            <a:xfrm>
              <a:off x="6749448" y="2154714"/>
              <a:ext cx="803400" cy="803400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10d97105fab_0_11"/>
            <p:cNvSpPr/>
            <p:nvPr/>
          </p:nvSpPr>
          <p:spPr>
            <a:xfrm>
              <a:off x="7677362" y="2154714"/>
              <a:ext cx="1893600" cy="8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10d97105fab_0_11"/>
            <p:cNvSpPr txBox="1"/>
            <p:nvPr/>
          </p:nvSpPr>
          <p:spPr>
            <a:xfrm>
              <a:off x="7677459" y="2154714"/>
              <a:ext cx="1893600" cy="8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>
                  <a:latin typeface="Khmer"/>
                  <a:ea typeface="Khmer"/>
                  <a:cs typeface="Khmer"/>
                  <a:sym typeface="Khmer"/>
                </a:rPr>
                <a:t>ការប្រជុំ</a:t>
              </a:r>
              <a:endParaRPr sz="1400" i="0" u="none" strike="noStrike" cap="none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376" name="Google Shape;376;g10d97105fab_0_11"/>
            <p:cNvSpPr/>
            <p:nvPr/>
          </p:nvSpPr>
          <p:spPr>
            <a:xfrm>
              <a:off x="6918250" y="2323469"/>
              <a:ext cx="465900" cy="4659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d97105fab_0_206"/>
          <p:cNvSpPr txBox="1">
            <a:spLocks noGrp="1"/>
          </p:cNvSpPr>
          <p:nvPr>
            <p:ph type="body" idx="1"/>
          </p:nvPr>
        </p:nvSpPr>
        <p:spPr>
          <a:xfrm>
            <a:off x="241150" y="1701800"/>
            <a:ext cx="8306700" cy="47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លោក សាកល​ មរកត ជាគ្រូនៅមហាវិទ្យាល័យព័ត៌មានវិទ្យា នៃសាកលវិទ្យាល័យអាមេរិកាំងភ្នំពេញ (AUPP) និងជាគ្រូបង្រៀនថ្នាក់រ៉ូប៉ូតនៅ AUPP Highschool Foxcroft Academy (AUPPHS-FA)។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ក្នុងឆ្នាំ ២០១២ គាត់បានទទួលអាហារូបករណ៍រដ្ឋាភិបាលជប៉ុន (MEXT Scholarship) ដើម្បីបន្តការសិក្សារបស់គាត់នៅប្រទេសជប៉ុន។ គាត់បានបញ្ចប់បរិញ្ញាបត្រ (២០១៨) ផ្នែកវិស្វកម្មមេកានិក និងបរិញ្ញាបត្រជាន់ខ្ពស់ (២០២០) ផ្នែកវិស្វកម្មអវកាសពីសាកលវិទ្យាល័យតូហុគឹ (Tohoku) ប្រទេសជប៉ុន។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Website:  </a:t>
            </a:r>
            <a:r>
              <a:rPr lang="en-JP" sz="1800" u="sng" dirty="0">
                <a:solidFill>
                  <a:schemeClr val="hlink"/>
                </a:solidFill>
                <a:latin typeface="Khmer"/>
                <a:ea typeface="Khmer"/>
                <a:cs typeface="Khmer"/>
                <a:sym typeface="Khmer"/>
                <a:hlinkClick r:id="rId3"/>
              </a:rPr>
              <a:t>https://sites.google.com/view/smorokot/home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 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560" name="Google Shape;560;g10d97105fab_0_206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6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3000">
                <a:latin typeface="Khmer"/>
                <a:ea typeface="Khmer"/>
                <a:cs typeface="Khmer"/>
                <a:sym typeface="Khmer"/>
              </a:rPr>
              <a:t>អំពីអ្នករៀបរៀង</a:t>
            </a:r>
            <a:endParaRPr sz="3000">
              <a:latin typeface="Khmer"/>
              <a:ea typeface="Khmer"/>
              <a:cs typeface="Khmer"/>
              <a:sym typeface="Khmer"/>
            </a:endParaRPr>
          </a:p>
        </p:txBody>
      </p:sp>
      <p:pic>
        <p:nvPicPr>
          <p:cNvPr id="561" name="Google Shape;561;g10d97105fab_0_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2075" y="1867526"/>
            <a:ext cx="3182550" cy="412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d97105fab_0_212"/>
          <p:cNvSpPr txBox="1"/>
          <p:nvPr/>
        </p:nvSpPr>
        <p:spPr>
          <a:xfrm>
            <a:off x="2754300" y="3136625"/>
            <a:ext cx="668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JP" sz="4000" dirty="0">
                <a:solidFill>
                  <a:schemeClr val="dk1"/>
                </a:solidFill>
                <a:latin typeface="Khmer"/>
                <a:ea typeface="Khmer"/>
                <a:cs typeface="Khmer"/>
                <a:sym typeface="Khmer"/>
              </a:rPr>
              <a:t>សូម​អរគុណ​</a:t>
            </a:r>
            <a:endParaRPr sz="4000" i="0" u="none" strike="noStrike" cap="none" dirty="0">
              <a:solidFill>
                <a:srgbClr val="000000"/>
              </a:solidFill>
              <a:latin typeface="Khmer"/>
              <a:ea typeface="Khmer"/>
              <a:cs typeface="Khmer"/>
              <a:sym typeface="Khm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d97105fab_0_45"/>
          <p:cNvSpPr txBox="1">
            <a:spLocks noGrp="1"/>
          </p:cNvSpPr>
          <p:nvPr>
            <p:ph type="body" idx="1"/>
          </p:nvPr>
        </p:nvSpPr>
        <p:spPr>
          <a:xfrm>
            <a:off x="468625" y="2009625"/>
            <a:ext cx="77595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JP" sz="2200" b="1" dirty="0">
                <a:latin typeface="Khmer"/>
                <a:ea typeface="Khmer"/>
                <a:cs typeface="Khmer"/>
                <a:sym typeface="Khmer"/>
              </a:rPr>
              <a:t>តើ​អ្នក​ចង់​ទៅណា?</a:t>
            </a:r>
            <a:endParaRPr sz="2200" b="1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-JP" sz="2200" b="1" dirty="0">
                <a:latin typeface="Khmer"/>
                <a:ea typeface="Khmer"/>
                <a:cs typeface="Khmer"/>
                <a:sym typeface="Khmer"/>
              </a:rPr>
              <a:t>តើអ្នកទៅដល់ទីនោះដោយរបៀបណា?</a:t>
            </a:r>
            <a:endParaRPr sz="2200" b="1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-JP" sz="2000" dirty="0">
                <a:latin typeface="Khmer"/>
                <a:ea typeface="Khmer"/>
                <a:cs typeface="Khmer"/>
                <a:sym typeface="Khmer"/>
              </a:rPr>
              <a:t>ក្រុមនីមួយៗមានគោលដៅផ្សេងៗគ្នា៖ </a:t>
            </a:r>
            <a:endParaRPr sz="2000" dirty="0">
              <a:latin typeface="Khmer"/>
              <a:ea typeface="Khmer"/>
              <a:cs typeface="Khmer"/>
              <a:sym typeface="Khmer"/>
            </a:endParaRPr>
          </a:p>
          <a:p>
            <a:pPr marL="342900" lvl="0" indent="-2946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Khmer"/>
              <a:buChar char="•"/>
            </a:pPr>
            <a:r>
              <a:rPr lang="en-JP" sz="2000" dirty="0">
                <a:latin typeface="Khmer"/>
                <a:ea typeface="Khmer"/>
                <a:cs typeface="Khmer"/>
                <a:sym typeface="Khmer"/>
              </a:rPr>
              <a:t>ក្រុមខ្លះផ្តោតលើការ</a:t>
            </a:r>
            <a:r>
              <a:rPr lang="km-KH" sz="2000" dirty="0">
                <a:latin typeface="Khmer"/>
                <a:ea typeface="Khmer"/>
                <a:cs typeface="Khmer"/>
                <a:sym typeface="Khmer"/>
              </a:rPr>
              <a:t>ចង់យក</a:t>
            </a:r>
            <a:r>
              <a:rPr lang="en-JP" sz="2000" dirty="0">
                <a:latin typeface="Khmer"/>
                <a:ea typeface="Khmer"/>
                <a:cs typeface="Khmer"/>
                <a:sym typeface="Khmer"/>
              </a:rPr>
              <a:t>ឈ្នះការប្រកួត</a:t>
            </a:r>
            <a:endParaRPr sz="2000" dirty="0">
              <a:latin typeface="Khmer"/>
              <a:ea typeface="Khmer"/>
              <a:cs typeface="Khmer"/>
              <a:sym typeface="Khmer"/>
            </a:endParaRPr>
          </a:p>
          <a:p>
            <a:pPr marL="342900" lvl="0" indent="-2946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Khmer"/>
              <a:buChar char="•"/>
            </a:pPr>
            <a:r>
              <a:rPr lang="en-JP" sz="2000" dirty="0">
                <a:latin typeface="Khmer"/>
                <a:ea typeface="Khmer"/>
                <a:cs typeface="Khmer"/>
                <a:sym typeface="Khmer"/>
              </a:rPr>
              <a:t>ក្រុមខ្លះទៀតចង់សាកល្បងបច្ចេកវិទ្យាថ្មី</a:t>
            </a:r>
            <a:endParaRPr sz="20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endParaRPr sz="20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-JP" sz="2000" dirty="0">
                <a:latin typeface="Khmer"/>
                <a:ea typeface="Khmer"/>
                <a:cs typeface="Khmer"/>
                <a:sym typeface="Khmer"/>
              </a:rPr>
              <a:t>គួរតែពិភាក្សា និងកំណត់គោលដៅឲ្យបានច្បាស់លាស់នៅពេលចាប់ផ្តើមដំបូង</a:t>
            </a:r>
            <a:endParaRPr sz="20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endParaRPr sz="20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-JP" sz="2000" dirty="0">
                <a:latin typeface="Khmer"/>
                <a:ea typeface="Khmer"/>
                <a:cs typeface="Khmer"/>
                <a:sym typeface="Khmer"/>
              </a:rPr>
              <a:t>នៅពេលប្រជុំចាប់ផ្តើម​ (kick-off meeting) សមាជិកក្រុមគ្រប់គ្នាត្រូវដឹងពីអ្វីដែលជាគោលដៅ និងយុទ្ធសាស្ត្ររបស់ក្រុម។</a:t>
            </a:r>
            <a:endParaRPr sz="2000" dirty="0"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382" name="Google Shape;382;g10d97105fab_0_45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6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3000">
                <a:latin typeface="Khmer"/>
                <a:ea typeface="Khmer"/>
                <a:cs typeface="Khmer"/>
                <a:sym typeface="Khmer"/>
              </a:rPr>
              <a:t>១. គោលដៅ និងយុទ្ធសាស្ត្រ</a:t>
            </a:r>
            <a:endParaRPr sz="3000">
              <a:latin typeface="Khmer"/>
              <a:ea typeface="Khmer"/>
              <a:cs typeface="Khmer"/>
              <a:sym typeface="Khmer"/>
            </a:endParaRPr>
          </a:p>
        </p:txBody>
      </p:sp>
      <p:pic>
        <p:nvPicPr>
          <p:cNvPr id="383" name="Google Shape;383;g10d97105fab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8125" y="2225262"/>
            <a:ext cx="3639450" cy="40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d97105fab_0_51"/>
          <p:cNvSpPr txBox="1">
            <a:spLocks noGrp="1"/>
          </p:cNvSpPr>
          <p:nvPr>
            <p:ph type="body" idx="1"/>
          </p:nvPr>
        </p:nvSpPr>
        <p:spPr>
          <a:xfrm>
            <a:off x="468625" y="1701800"/>
            <a:ext cx="8081100" cy="4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JP" sz="2010" b="1" dirty="0">
                <a:latin typeface="Khmer"/>
                <a:ea typeface="Khmer"/>
                <a:cs typeface="Khmer"/>
                <a:sym typeface="Khmer"/>
              </a:rPr>
              <a:t>តើ​បច្ចុប្បន្ន​អ្នក​នៅ​ឯណា?</a:t>
            </a:r>
            <a:endParaRPr sz="201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endParaRPr lang="km-KH" sz="181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JP" sz="1810" dirty="0">
                <a:latin typeface="Khmer"/>
                <a:ea typeface="Khmer"/>
                <a:cs typeface="Khmer"/>
                <a:sym typeface="Khmer"/>
              </a:rPr>
              <a:t>ក្រុមនីមួយៗតែងតែមានឧបសគ្គដូចជា:</a:t>
            </a:r>
            <a:endParaRPr sz="1810" dirty="0">
              <a:latin typeface="Khmer"/>
              <a:ea typeface="Khmer"/>
              <a:cs typeface="Khmer"/>
              <a:sym typeface="Khmer"/>
            </a:endParaRPr>
          </a:p>
          <a:p>
            <a:pPr marL="342900" lvl="0" indent="-2800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10"/>
              <a:buFont typeface="Khmer"/>
              <a:buChar char="•"/>
            </a:pPr>
            <a:r>
              <a:rPr lang="en-JP" sz="1810" b="1" dirty="0">
                <a:latin typeface="Khmer"/>
                <a:ea typeface="Khmer"/>
                <a:cs typeface="Khmer"/>
                <a:sym typeface="Khmer"/>
              </a:rPr>
              <a:t>ថវិកា៖ </a:t>
            </a:r>
            <a:r>
              <a:rPr lang="en-JP" sz="1810" dirty="0">
                <a:latin typeface="Khmer"/>
                <a:ea typeface="Khmer"/>
                <a:cs typeface="Khmer"/>
                <a:sym typeface="Khmer"/>
              </a:rPr>
              <a:t>មិនមានមូលនិធិគ្រប់គ្រាន់សម្រាប់សាងសង់រ៉ូប៉ូត</a:t>
            </a:r>
            <a:endParaRPr sz="1810" dirty="0">
              <a:latin typeface="Khmer"/>
              <a:ea typeface="Khmer"/>
              <a:cs typeface="Khmer"/>
              <a:sym typeface="Khmer"/>
            </a:endParaRPr>
          </a:p>
          <a:p>
            <a:pPr marL="342900" lvl="0" indent="-2800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10"/>
              <a:buFont typeface="Khmer"/>
              <a:buChar char="•"/>
            </a:pPr>
            <a:r>
              <a:rPr lang="en-JP" sz="1810" b="1" dirty="0">
                <a:latin typeface="Khmer"/>
                <a:ea typeface="Khmer"/>
                <a:cs typeface="Khmer"/>
                <a:sym typeface="Khmer"/>
              </a:rPr>
              <a:t>ធនធានមនុស្ស៖ </a:t>
            </a:r>
            <a:r>
              <a:rPr lang="en-JP" sz="1810" dirty="0">
                <a:latin typeface="Khmer"/>
                <a:ea typeface="Khmer"/>
                <a:cs typeface="Khmer"/>
                <a:sym typeface="Khmer"/>
              </a:rPr>
              <a:t>ក្រុមថ្មីដែលគ្មានបទពិសោធន៍ ឬសមាជិកមកពីដេប៉ាតឺមង់/មុខជំនាញតែមួយ</a:t>
            </a:r>
            <a:endParaRPr sz="1810" dirty="0">
              <a:latin typeface="Khmer"/>
              <a:ea typeface="Khmer"/>
              <a:cs typeface="Khmer"/>
              <a:sym typeface="Khmer"/>
            </a:endParaRPr>
          </a:p>
          <a:p>
            <a:pPr marL="342900" lvl="0" indent="-2800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10"/>
              <a:buFont typeface="Khmer"/>
              <a:buChar char="•"/>
            </a:pPr>
            <a:r>
              <a:rPr lang="en-JP" sz="1810" b="1" dirty="0">
                <a:latin typeface="Khmer"/>
                <a:ea typeface="Khmer"/>
                <a:cs typeface="Khmer"/>
                <a:sym typeface="Khmer"/>
              </a:rPr>
              <a:t>ភាពជាអ្នកដឹកនាំ៖ </a:t>
            </a:r>
            <a:r>
              <a:rPr lang="en-JP" sz="1810" dirty="0">
                <a:latin typeface="Khmer"/>
                <a:ea typeface="Khmer"/>
                <a:cs typeface="Khmer"/>
                <a:sym typeface="Khmer"/>
              </a:rPr>
              <a:t>គ្មាននរណាម្នាក់ក្នុងក្រុមដឹងពីរបៀបដឹកនាំ</a:t>
            </a:r>
            <a:endParaRPr sz="1810" dirty="0">
              <a:latin typeface="Khmer"/>
              <a:ea typeface="Khmer"/>
              <a:cs typeface="Khmer"/>
              <a:sym typeface="Khmer"/>
            </a:endParaRPr>
          </a:p>
          <a:p>
            <a:pPr marL="342900" lvl="0" indent="-2800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10"/>
              <a:buFont typeface="Khmer"/>
              <a:buChar char="•"/>
            </a:pPr>
            <a:r>
              <a:rPr lang="en-JP" sz="1810" b="1" dirty="0">
                <a:latin typeface="Khmer"/>
                <a:ea typeface="Khmer"/>
                <a:cs typeface="Khmer"/>
                <a:sym typeface="Khmer"/>
              </a:rPr>
              <a:t>ពេលវេលា និងការប្តេជ្ញាចិត្ត៖ </a:t>
            </a:r>
            <a:r>
              <a:rPr lang="en-JP" sz="1810" dirty="0">
                <a:latin typeface="Khmer"/>
                <a:ea typeface="Khmer"/>
                <a:cs typeface="Khmer"/>
                <a:sym typeface="Khmer"/>
              </a:rPr>
              <a:t>សមាជិករវល់ជាមួយការងារសាលា</a:t>
            </a:r>
            <a:endParaRPr sz="1810" dirty="0">
              <a:latin typeface="Khmer"/>
              <a:ea typeface="Khmer"/>
              <a:cs typeface="Khmer"/>
              <a:sym typeface="Khmer"/>
            </a:endParaRPr>
          </a:p>
          <a:p>
            <a:pPr marL="342900" lvl="0" indent="-2800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10"/>
              <a:buFont typeface="Khmer"/>
              <a:buChar char="•"/>
            </a:pPr>
            <a:r>
              <a:rPr lang="en-JP" sz="1810" b="1" dirty="0">
                <a:latin typeface="Khmer"/>
                <a:ea typeface="Khmer"/>
                <a:cs typeface="Khmer"/>
                <a:sym typeface="Khmer"/>
              </a:rPr>
              <a:t>បច្ចេកវិទ្យា៖ </a:t>
            </a:r>
            <a:r>
              <a:rPr lang="en-JP" sz="1810" dirty="0">
                <a:latin typeface="Khmer"/>
                <a:ea typeface="Khmer"/>
                <a:cs typeface="Khmer"/>
                <a:sym typeface="Khmer"/>
              </a:rPr>
              <a:t>មិនមានចំណេះដឹង</a:t>
            </a:r>
            <a:r>
              <a:rPr lang="km-KH" sz="1810" dirty="0">
                <a:latin typeface="Khmer"/>
                <a:ea typeface="Khmer"/>
                <a:cs typeface="Khmer"/>
                <a:sym typeface="Khmer"/>
              </a:rPr>
              <a:t> </a:t>
            </a:r>
            <a:r>
              <a:rPr lang="en-JP" sz="1810" dirty="0">
                <a:latin typeface="Khmer"/>
                <a:ea typeface="Khmer"/>
                <a:cs typeface="Khmer"/>
                <a:sym typeface="Khmer"/>
              </a:rPr>
              <a:t>ចំនេះធ្វើ អំពី</a:t>
            </a:r>
            <a:r>
              <a:rPr lang="km-KH" sz="1810" dirty="0">
                <a:latin typeface="Khmer"/>
                <a:ea typeface="Khmer"/>
                <a:cs typeface="Khmer"/>
                <a:sym typeface="Khmer"/>
              </a:rPr>
              <a:t>ការ</a:t>
            </a:r>
            <a:r>
              <a:rPr lang="en-JP" sz="1810" dirty="0">
                <a:latin typeface="Khmer"/>
                <a:ea typeface="Khmer"/>
                <a:cs typeface="Khmer"/>
                <a:sym typeface="Khmer"/>
              </a:rPr>
              <a:t>បង្កើតរ៉ូប៉ូត</a:t>
            </a:r>
            <a:endParaRPr sz="1810" dirty="0">
              <a:latin typeface="Khmer"/>
              <a:ea typeface="Khmer"/>
              <a:cs typeface="Khmer"/>
              <a:sym typeface="Khmer"/>
            </a:endParaRPr>
          </a:p>
          <a:p>
            <a:pPr marL="342900" lvl="0" indent="-2800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10"/>
              <a:buFont typeface="Khmer"/>
              <a:buChar char="•"/>
            </a:pPr>
            <a:r>
              <a:rPr lang="en-JP" sz="1810" b="1" dirty="0">
                <a:latin typeface="Khmer"/>
                <a:ea typeface="Khmer"/>
                <a:cs typeface="Khmer"/>
                <a:sym typeface="Khmer"/>
              </a:rPr>
              <a:t>គ្រឿងបរិក្ខារ៖ </a:t>
            </a:r>
            <a:r>
              <a:rPr lang="en-JP" sz="1810" dirty="0">
                <a:latin typeface="Khmer"/>
                <a:ea typeface="Khmer"/>
                <a:cs typeface="Khmer"/>
                <a:sym typeface="Khmer"/>
              </a:rPr>
              <a:t>គ្មានម៉ាស៊ីន ឬឧបករណ៍សម្រាប់ផលិតគ្រឿងរបស់រ៉ូប៉ូត</a:t>
            </a:r>
            <a:br>
              <a:rPr lang="en-JP" sz="1810" dirty="0">
                <a:latin typeface="Khmer"/>
                <a:ea typeface="Khmer"/>
                <a:cs typeface="Khmer"/>
                <a:sym typeface="Khmer"/>
              </a:rPr>
            </a:br>
            <a:endParaRPr sz="181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>
              <a:lnSpc>
                <a:spcPct val="140000"/>
              </a:lnSpc>
              <a:spcBef>
                <a:spcPts val="0"/>
              </a:spcBef>
              <a:buSzPts val="1960"/>
              <a:buNone/>
            </a:pPr>
            <a:r>
              <a:rPr lang="en-JP" sz="1810" dirty="0">
                <a:latin typeface="Khmer"/>
                <a:ea typeface="Khmer"/>
                <a:cs typeface="Khmer"/>
                <a:sym typeface="Khmer"/>
              </a:rPr>
              <a:t>ការរកឃើញ និងទទួលស្គាល់ពីឧបសគ្គក្រុម នឹងជួយកំណត់គោលដៅជាក់លាក់</a:t>
            </a:r>
            <a:r>
              <a:rPr lang="km-KH" sz="1810" dirty="0">
                <a:latin typeface="Khmer"/>
                <a:ea typeface="Khmer"/>
                <a:cs typeface="Khmer"/>
                <a:sym typeface="Khmer"/>
              </a:rPr>
              <a:t>មួយ</a:t>
            </a:r>
            <a:r>
              <a:rPr lang="en-JP" sz="1810" dirty="0">
                <a:latin typeface="Khmer"/>
                <a:ea typeface="Khmer"/>
                <a:cs typeface="Khmer"/>
                <a:sym typeface="Khmer"/>
              </a:rPr>
              <a:t> ហើយ</a:t>
            </a:r>
            <a:r>
              <a:rPr lang="km-KH" sz="1810" dirty="0">
                <a:latin typeface="Khmer"/>
                <a:ea typeface="Khmer"/>
                <a:cs typeface="Khmer"/>
                <a:sym typeface="Khmer"/>
              </a:rPr>
              <a:t>មានភាគរយច្រើនដែល</a:t>
            </a:r>
            <a:r>
              <a:rPr lang="en-JP" sz="1810" dirty="0">
                <a:latin typeface="Khmer"/>
                <a:ea typeface="Khmer"/>
                <a:cs typeface="Khmer"/>
                <a:sym typeface="Khmer"/>
              </a:rPr>
              <a:t>ក្រុមរបស់អ្នក</a:t>
            </a:r>
            <a:r>
              <a:rPr lang="km-KH" sz="1810" dirty="0">
                <a:latin typeface="Khmer"/>
                <a:ea typeface="Khmer"/>
                <a:cs typeface="Khmer"/>
                <a:sym typeface="Khmer"/>
              </a:rPr>
              <a:t> </a:t>
            </a:r>
            <a:r>
              <a:rPr lang="en-JP" sz="1810" dirty="0">
                <a:latin typeface="Khmer"/>
                <a:ea typeface="Khmer"/>
                <a:cs typeface="Khmer"/>
                <a:sym typeface="Khmer"/>
              </a:rPr>
              <a:t>នឹងអាចសម្រេចគោលដៅ</a:t>
            </a:r>
            <a:r>
              <a:rPr lang="km-KH" sz="1810" dirty="0">
                <a:latin typeface="Khmer"/>
                <a:ea typeface="Khmer"/>
                <a:cs typeface="Khmer"/>
                <a:sym typeface="Khmer"/>
              </a:rPr>
              <a:t>ហ្នឹង</a:t>
            </a:r>
            <a:r>
              <a:rPr lang="en-JP" sz="1810" dirty="0">
                <a:latin typeface="Khmer"/>
                <a:ea typeface="Khmer"/>
                <a:cs typeface="Khmer"/>
                <a:sym typeface="Khmer"/>
              </a:rPr>
              <a:t>បាន</a:t>
            </a:r>
            <a:r>
              <a:rPr lang="km-KH" sz="1810" dirty="0">
                <a:latin typeface="Khmer"/>
                <a:ea typeface="Khmer"/>
                <a:cs typeface="Khmer"/>
                <a:sym typeface="Khmer"/>
              </a:rPr>
              <a:t>ដែរ</a:t>
            </a:r>
            <a:r>
              <a:rPr lang="en-JP" sz="1810" dirty="0">
                <a:latin typeface="Khmer"/>
                <a:ea typeface="Khmer"/>
                <a:cs typeface="Khmer"/>
                <a:sym typeface="Khmer"/>
              </a:rPr>
              <a:t>។</a:t>
            </a:r>
            <a:endParaRPr sz="1810" dirty="0"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389" name="Google Shape;389;g10d97105fab_0_51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6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3000">
                <a:latin typeface="Khmer"/>
                <a:ea typeface="Khmer"/>
                <a:cs typeface="Khmer"/>
                <a:sym typeface="Khmer"/>
              </a:rPr>
              <a:t>១.១ ឧបសគ្គ</a:t>
            </a:r>
            <a:endParaRPr sz="3000">
              <a:latin typeface="Khmer"/>
              <a:ea typeface="Khmer"/>
              <a:cs typeface="Khmer"/>
              <a:sym typeface="Khmer"/>
            </a:endParaRPr>
          </a:p>
        </p:txBody>
      </p:sp>
      <p:pic>
        <p:nvPicPr>
          <p:cNvPr id="390" name="Google Shape;390;g10d97105fab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1900" y="2912913"/>
            <a:ext cx="3102725" cy="21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d97105fab_0_57"/>
          <p:cNvSpPr txBox="1">
            <a:spLocks noGrp="1"/>
          </p:cNvSpPr>
          <p:nvPr>
            <p:ph type="body" idx="1"/>
          </p:nvPr>
        </p:nvSpPr>
        <p:spPr>
          <a:xfrm>
            <a:off x="468630" y="1701799"/>
            <a:ext cx="11324700" cy="48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នៅពេលដែលអ្នកឆ្លើយសំណួរទាំងបីនេះហើយ ពេលនេះដល់ពេលកំណត់កម្រិតជោគជ័យ។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ប្រសិនបើវាជាឆ្នាំដំបូងសម្រាប់ក្រុមដែលចូលរួមការប្រកួតរ៉ូបូត ការកំណត់គោលដៅថា "យកឈ្នះការប្រកួតថ្នាក់ជាតិ" គឺ</a:t>
            </a:r>
            <a:r>
              <a:rPr lang="en-JP" sz="1800" b="1" dirty="0">
                <a:latin typeface="Khmer"/>
                <a:ea typeface="Khmer"/>
                <a:cs typeface="Khmer"/>
                <a:sym typeface="Khmer"/>
              </a:rPr>
              <a:t>មិនសមហេតុផល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 និង</a:t>
            </a:r>
            <a:r>
              <a:rPr lang="en-JP" sz="1800" b="1" dirty="0">
                <a:latin typeface="Khmer"/>
                <a:ea typeface="Khmer"/>
                <a:cs typeface="Khmer"/>
                <a:sym typeface="Khmer"/>
              </a:rPr>
              <a:t>មិនប្រាកដប្រជាទេ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។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ការកំណត់កម្រិតជោគជ័យ ក៏ជាឯកសារយោងដ៏ល្អសម្រាប់ប្រៀបធៀបសមិទ្ធផលក្រុមរបស់អ្នកនៅពេលចប់ការប្រកួតផងដែរ។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396" name="Google Shape;396;g10d97105fab_0_57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6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3000" dirty="0">
                <a:latin typeface="Khmer"/>
                <a:ea typeface="Khmer"/>
                <a:cs typeface="Khmer"/>
                <a:sym typeface="Khmer"/>
              </a:rPr>
              <a:t>១.២ ការកំណត់កម្រិតជោគជ័យ</a:t>
            </a:r>
            <a:endParaRPr sz="3000" dirty="0">
              <a:latin typeface="Khmer"/>
              <a:ea typeface="Khmer"/>
              <a:cs typeface="Khmer"/>
              <a:sym typeface="Khmer"/>
            </a:endParaRPr>
          </a:p>
        </p:txBody>
      </p:sp>
      <p:graphicFrame>
        <p:nvGraphicFramePr>
          <p:cNvPr id="397" name="Google Shape;397;g10d97105fab_0_57"/>
          <p:cNvGraphicFramePr/>
          <p:nvPr>
            <p:extLst>
              <p:ext uri="{D42A27DB-BD31-4B8C-83A1-F6EECF244321}">
                <p14:modId xmlns:p14="http://schemas.microsoft.com/office/powerpoint/2010/main" val="2361369637"/>
              </p:ext>
            </p:extLst>
          </p:nvPr>
        </p:nvGraphicFramePr>
        <p:xfrm>
          <a:off x="882804" y="1909112"/>
          <a:ext cx="10714450" cy="1483400"/>
        </p:xfrm>
        <a:graphic>
          <a:graphicData uri="http://schemas.openxmlformats.org/drawingml/2006/table">
            <a:tbl>
              <a:tblPr firstRow="1" bandRow="1">
                <a:noFill/>
                <a:tableStyleId>{4F720C17-FA15-4846-8ACE-72D33C4E9CDF}</a:tableStyleId>
              </a:tblPr>
              <a:tblGrid>
                <a:gridCol w="19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កម្រិតជោគជ័យ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ការពិពណ៌នា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អប្បបរមា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​ផែនការ​ដែលគួរតែសម្រេច​បាន​ក្នុង​ករណី​ដែល​គម្រោង​មិន​ទៅ​តាម​ផែនការ</a:t>
                      </a:r>
                      <a:endParaRPr sz="18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ពេញលេញ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អ្វី​ដែល​ត្រូវ​សម្រេច​សម្រាប់​</a:t>
                      </a:r>
                      <a:r>
                        <a:rPr lang="km-KH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កំណត់</a:t>
                      </a:r>
                      <a:r>
                        <a:rPr lang="en-JP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​ថាគម្រោង​​ជោគជ័យ</a:t>
                      </a:r>
                      <a:r>
                        <a:rPr lang="km-KH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ឬ​ក៏អត</a:t>
                      </a:r>
                      <a:r>
                        <a:rPr lang="km-KH" sz="1800" u="none" strike="noStrike" cap="none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់</a:t>
                      </a:r>
                      <a:endParaRPr lang="km-KH" sz="1800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បន្ថែម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ការងារបន្ថែម​ទៀត​ដែល​អាច​សម្រេច​បាន</a:t>
                      </a:r>
                      <a:r>
                        <a:rPr lang="km-KH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 </a:t>
                      </a:r>
                      <a:r>
                        <a:rPr lang="en-JP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​បន្ទាប់​ពី​ក្រុម​ទទួល​បាន​ជោគជ័យ​ពេញ​លេញ</a:t>
                      </a:r>
                      <a:r>
                        <a:rPr lang="km-KH" sz="1800" u="none" strike="noStrike" cap="none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ហើយ</a:t>
                      </a:r>
                      <a:endParaRPr sz="18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d97105fab_0_63"/>
          <p:cNvSpPr txBox="1">
            <a:spLocks noGrp="1"/>
          </p:cNvSpPr>
          <p:nvPr>
            <p:ph type="body" idx="1"/>
          </p:nvPr>
        </p:nvSpPr>
        <p:spPr>
          <a:xfrm>
            <a:off x="468630" y="1701800"/>
            <a:ext cx="113247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នេះគឺជាឧទាហរណ៍នៃក្រុមរ៉ូប៉ូត</a:t>
            </a:r>
            <a:r>
              <a:rPr lang="km-KH" sz="1800" dirty="0">
                <a:latin typeface="Khmer"/>
                <a:ea typeface="Khmer"/>
                <a:cs typeface="Khmer"/>
                <a:sym typeface="Khmer"/>
              </a:rPr>
              <a:t>មួយ 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ដែលមានសមាជិកថ្មីទាំងអស់ និងមិនមានបទពិសោធន៍ពីមុន</a:t>
            </a:r>
            <a:r>
              <a:rPr lang="km-KH" sz="1800" dirty="0">
                <a:latin typeface="Khmer"/>
                <a:ea typeface="Khmer"/>
                <a:cs typeface="Khmer"/>
                <a:sym typeface="Khmer"/>
              </a:rPr>
              <a:t>មកជាមួយ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ការប្រកួតប្រជែងរ៉ូប៉ូត។  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លើសពីនេះ គ្មាននរណាម្នាក់ក្នុងក្រុមមានបទពិសោធន៍ជាមួយភាពជាអ្នកដឹកនាំ និងការគ្រប់គ្រងក្រុមនោះទេ។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km-KH" sz="1800" dirty="0">
                <a:latin typeface="Khmer"/>
                <a:cs typeface="Khmer"/>
              </a:rPr>
              <a:t>ដើម្បីធ្វើឱ្យគម្រោងរបស់ពួកគាត់មានភាពប្រាកដនិយម </a:t>
            </a:r>
            <a:r>
              <a:rPr lang="en-JP" sz="1800" dirty="0">
                <a:latin typeface="Khmer"/>
                <a:cs typeface="Khmer"/>
                <a:sym typeface="Khmer"/>
              </a:rPr>
              <a:t>មាន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គោលដៅច្បាស់លាស់ និងអាចសម្រេចបាន ពួកគាត់បានកំណត់កម្រិតជោគជ័យដូចខាងក្រោម៖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403" name="Google Shape;403;g10d97105fab_0_63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6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3000">
                <a:latin typeface="Khmer"/>
                <a:ea typeface="Khmer"/>
                <a:cs typeface="Khmer"/>
                <a:sym typeface="Khmer"/>
              </a:rPr>
              <a:t>១.៣ ឧទាហរណ៍នៃការកំណត់កម្រិតជោគជ័យ</a:t>
            </a:r>
            <a:endParaRPr sz="3000">
              <a:latin typeface="Khmer"/>
              <a:ea typeface="Khmer"/>
              <a:cs typeface="Khmer"/>
              <a:sym typeface="Khmer"/>
            </a:endParaRPr>
          </a:p>
        </p:txBody>
      </p:sp>
      <p:graphicFrame>
        <p:nvGraphicFramePr>
          <p:cNvPr id="404" name="Google Shape;404;g10d97105fab_0_63"/>
          <p:cNvGraphicFramePr/>
          <p:nvPr>
            <p:extLst>
              <p:ext uri="{D42A27DB-BD31-4B8C-83A1-F6EECF244321}">
                <p14:modId xmlns:p14="http://schemas.microsoft.com/office/powerpoint/2010/main" val="4166426059"/>
              </p:ext>
            </p:extLst>
          </p:nvPr>
        </p:nvGraphicFramePr>
        <p:xfrm>
          <a:off x="2210339" y="4337050"/>
          <a:ext cx="8673250" cy="1710186"/>
        </p:xfrm>
        <a:graphic>
          <a:graphicData uri="http://schemas.openxmlformats.org/drawingml/2006/table">
            <a:tbl>
              <a:tblPr firstRow="1" bandRow="1">
                <a:noFill/>
                <a:tableStyleId>{4F720C17-FA15-4846-8ACE-72D33C4E9CDF}</a:tableStyleId>
              </a:tblPr>
              <a:tblGrid>
                <a:gridCol w="198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កម្រិតជោគជ័យ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ការពិពណ៌នា</a:t>
                      </a:r>
                      <a:endParaRPr sz="2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អប្បបរមា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m-KH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បង្កើត</a:t>
                      </a:r>
                      <a:r>
                        <a:rPr lang="en-JP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រ៉ូប៉ូតដែលមានមុខងារពេញលេញ ដើម្បីចូលរួមប្រកួតប្រជែង</a:t>
                      </a:r>
                      <a:endParaRPr sz="18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ពេញលេញ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m-KH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អាច</a:t>
                      </a:r>
                      <a:r>
                        <a:rPr lang="en-JP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ឈ្នះវគ្គក្នុងក្រុម ហើយឈានទៅប្រកួតវគ្គTournamentបាន</a:t>
                      </a:r>
                      <a:endParaRPr sz="18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បន្ថែម</a:t>
                      </a:r>
                      <a:endParaRPr sz="18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ឈ្នះមួយប្រកួតក្នុងការប្រកួតវគ្គTournament</a:t>
                      </a:r>
                      <a:endParaRPr sz="18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d97105fab_0_6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0d97105fab_0_69"/>
          <p:cNvSpPr/>
          <p:nvPr/>
        </p:nvSpPr>
        <p:spPr>
          <a:xfrm rot="10800000" flipH="1">
            <a:off x="2" y="55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100000">
                <a:srgbClr val="0B5394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10d97105fab_0_69"/>
          <p:cNvSpPr/>
          <p:nvPr/>
        </p:nvSpPr>
        <p:spPr>
          <a:xfrm>
            <a:off x="0" y="0"/>
            <a:ext cx="8128800" cy="1575600"/>
          </a:xfrm>
          <a:prstGeom prst="rect">
            <a:avLst/>
          </a:prstGeom>
          <a:gradFill>
            <a:gsLst>
              <a:gs pos="0">
                <a:srgbClr val="0F6FC6">
                  <a:alpha val="40000"/>
                </a:srgbClr>
              </a:gs>
              <a:gs pos="74000">
                <a:srgbClr val="56A9F3">
                  <a:alpha val="0"/>
                </a:srgbClr>
              </a:gs>
              <a:gs pos="100000">
                <a:srgbClr val="56A9F3">
                  <a:alpha val="0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0d97105fab_0_69"/>
          <p:cNvSpPr/>
          <p:nvPr/>
        </p:nvSpPr>
        <p:spPr>
          <a:xfrm flipH="1">
            <a:off x="-1" y="-1"/>
            <a:ext cx="12192000" cy="1574400"/>
          </a:xfrm>
          <a:prstGeom prst="rect">
            <a:avLst/>
          </a:prstGeom>
          <a:gradFill>
            <a:gsLst>
              <a:gs pos="0">
                <a:srgbClr val="000000">
                  <a:alpha val="61960"/>
                </a:srgbClr>
              </a:gs>
              <a:gs pos="78000">
                <a:srgbClr val="0F6FC6">
                  <a:alpha val="14117"/>
                </a:srgbClr>
              </a:gs>
              <a:gs pos="100000">
                <a:srgbClr val="0F6FC6">
                  <a:alpha val="14117"/>
                </a:srgbClr>
              </a:gs>
            </a:gsLst>
            <a:lin ang="1560015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10d97105fab_0_69"/>
          <p:cNvSpPr txBox="1">
            <a:spLocks noGrp="1"/>
          </p:cNvSpPr>
          <p:nvPr>
            <p:ph type="body" idx="1"/>
          </p:nvPr>
        </p:nvSpPr>
        <p:spPr>
          <a:xfrm>
            <a:off x="468630" y="1701800"/>
            <a:ext cx="11324700" cy="4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95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ការគ្រប់គ្រងក្រុមរ៉ូប៉ូតឲ្យមានដំណើរការល្អបានគឺ ត្រូវការថវិកាសមស្របមួយ។ នេះជាតម្លៃប៉ាន់ស្មានសម្រាប់ក្រុមរ៉ូប៉ូតដើម្បីចូលរួមជាមួយ Robocon Cambodia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95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95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95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95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95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95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76200" lvl="0" indent="0">
              <a:buSzPts val="2595"/>
              <a:buNone/>
            </a:pPr>
            <a:r>
              <a:rPr lang="en-JP" sz="1800" dirty="0">
                <a:solidFill>
                  <a:srgbClr val="FF0000"/>
                </a:solidFill>
                <a:latin typeface="Khmer"/>
                <a:ea typeface="Khmer"/>
                <a:cs typeface="Khmer"/>
                <a:sym typeface="Khmer"/>
              </a:rPr>
              <a:t>***</a:t>
            </a:r>
            <a:r>
              <a:rPr lang="en-JP" sz="1800" b="1" dirty="0">
                <a:latin typeface="Khmer"/>
                <a:ea typeface="Khmer"/>
                <a:cs typeface="Khmer"/>
                <a:sym typeface="Khmer"/>
              </a:rPr>
              <a:t>ចំណាំ៖ 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សម្រាប់ក្រុមថ្មីដែលមិនមាន</a:t>
            </a:r>
            <a:r>
              <a:rPr lang="en-JP" sz="1810" dirty="0">
                <a:latin typeface="Khmer"/>
                <a:ea typeface="Khmer"/>
                <a:cs typeface="Khmer"/>
                <a:sym typeface="Khmer"/>
              </a:rPr>
              <a:t>ម៉ាស៊ីន ឬឧបករណ៍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 ការចំណាយដំបូងអាចលើសពី </a:t>
            </a:r>
            <a:r>
              <a:rPr lang="km-KH" sz="1800" dirty="0">
                <a:latin typeface="Khmer"/>
                <a:ea typeface="Khmer"/>
                <a:cs typeface="Khmer"/>
                <a:sym typeface="Khmer"/>
              </a:rPr>
              <a:t>៥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,</a:t>
            </a:r>
            <a:r>
              <a:rPr lang="km-KH" sz="1800" dirty="0">
                <a:latin typeface="Khmer"/>
                <a:ea typeface="Khmer"/>
                <a:cs typeface="Khmer"/>
                <a:sym typeface="Khmer"/>
              </a:rPr>
              <a:t>០០០</a:t>
            </a: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 ដុល្លារ សម្រាប់ការដំឡើងម៉ាស៊ីន ឬឧបករណ៍សម្រាប់ផលិតរ៉ូប៉ូត</a:t>
            </a:r>
            <a:endParaRPr sz="1800" b="1" dirty="0"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414" name="Google Shape;414;g10d97105fab_0_69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6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JP" sz="3000">
                <a:solidFill>
                  <a:srgbClr val="FFFFFF"/>
                </a:solidFill>
                <a:latin typeface="Khmer"/>
                <a:ea typeface="Khmer"/>
                <a:cs typeface="Khmer"/>
                <a:sym typeface="Khmer"/>
              </a:rPr>
              <a:t>២. ហិរញ្ញវត្ថុ</a:t>
            </a:r>
            <a:endParaRPr sz="3000">
              <a:latin typeface="Khmer"/>
              <a:ea typeface="Khmer"/>
              <a:cs typeface="Khmer"/>
              <a:sym typeface="Khmer"/>
            </a:endParaRPr>
          </a:p>
        </p:txBody>
      </p:sp>
      <p:graphicFrame>
        <p:nvGraphicFramePr>
          <p:cNvPr id="415" name="Google Shape;415;g10d97105fab_0_69"/>
          <p:cNvGraphicFramePr/>
          <p:nvPr>
            <p:extLst>
              <p:ext uri="{D42A27DB-BD31-4B8C-83A1-F6EECF244321}">
                <p14:modId xmlns:p14="http://schemas.microsoft.com/office/powerpoint/2010/main" val="3524279875"/>
              </p:ext>
            </p:extLst>
          </p:nvPr>
        </p:nvGraphicFramePr>
        <p:xfrm>
          <a:off x="1462775" y="3074348"/>
          <a:ext cx="9504500" cy="2491525"/>
        </p:xfrm>
        <a:graphic>
          <a:graphicData uri="http://schemas.openxmlformats.org/drawingml/2006/table">
            <a:tbl>
              <a:tblPr firstRow="1" bandRow="1">
                <a:noFill/>
                <a:tableStyleId>{4F720C17-FA15-4846-8ACE-72D33C4E9CDF}</a:tableStyleId>
              </a:tblPr>
              <a:tblGrid>
                <a:gridCol w="68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m-KH" sz="1800" u="none" strike="noStrike" cap="none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ប្រភេទ</a:t>
                      </a:r>
                      <a:endParaRPr sz="18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130825" marR="130825" marT="65425" marB="65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>
                          <a:latin typeface="Khmer"/>
                          <a:ea typeface="Khmer"/>
                          <a:cs typeface="Khmer"/>
                          <a:sym typeface="Khmer"/>
                        </a:rPr>
                        <a:t>ចំនួនទឹកប្រាក់ (USD)</a:t>
                      </a:r>
                      <a:endParaRPr sz="1800" u="none" strike="noStrike" cap="none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130825" marR="130825" marT="65425" marB="65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​Hardware របស់រ៉ូប៉ូត</a:t>
                      </a:r>
                      <a:endParaRPr sz="18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130825" marR="130825" marT="65425" marB="65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$ 4,000</a:t>
                      </a:r>
                      <a:endParaRPr sz="1400" u="none" strike="noStrike" cap="none" dirty="0"/>
                    </a:p>
                  </a:txBody>
                  <a:tcPr marL="130825" marR="130825" marT="65425" marB="65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ការសាងសង់ទីលានប្រកួតសាកល្បង (Gamefield)</a:t>
                      </a:r>
                      <a:endParaRPr sz="1800" u="none" strike="noStrike" cap="none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130825" marR="130825" marT="65425" marB="65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$ 1,500</a:t>
                      </a:r>
                      <a:endParaRPr sz="1400" u="none" strike="noStrike" cap="none"/>
                    </a:p>
                  </a:txBody>
                  <a:tcPr marL="130825" marR="130825" marT="65425" marB="65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ការថែទាំម៉ាស៊ីន ឬឧបករណ៍សម្រាប់ផលិតរ៉ូប៉ូត​ </a:t>
                      </a:r>
                      <a:r>
                        <a:rPr lang="en-JP" sz="1800" dirty="0">
                          <a:solidFill>
                            <a:srgbClr val="FF0000"/>
                          </a:solidFill>
                          <a:latin typeface="Khmer"/>
                          <a:ea typeface="Khmer"/>
                          <a:cs typeface="Khmer"/>
                          <a:sym typeface="Khmer"/>
                        </a:rPr>
                        <a:t>***</a:t>
                      </a:r>
                      <a:endParaRPr sz="1800" dirty="0">
                        <a:solidFill>
                          <a:srgbClr val="FF0000"/>
                        </a:solidFill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130825" marR="130825" marT="65425" marB="65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$ 2,000</a:t>
                      </a:r>
                      <a:endParaRPr sz="1400" u="none" strike="noStrike" cap="none"/>
                    </a:p>
                  </a:txBody>
                  <a:tcPr marL="130825" marR="130825" marT="65425" marB="65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1800" dirty="0">
                          <a:latin typeface="Khmer"/>
                          <a:ea typeface="Khmer"/>
                          <a:cs typeface="Khmer"/>
                          <a:sym typeface="Khmer"/>
                        </a:rPr>
                        <a:t>ជប់លៀងភីហ្សា ;)</a:t>
                      </a:r>
                      <a:endParaRPr sz="1800" dirty="0">
                        <a:latin typeface="Khmer"/>
                        <a:ea typeface="Khmer"/>
                        <a:cs typeface="Khmer"/>
                        <a:sym typeface="Khmer"/>
                      </a:endParaRPr>
                    </a:p>
                  </a:txBody>
                  <a:tcPr marL="130825" marR="130825" marT="65425" marB="65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JP" sz="2000" u="none" strike="noStrike" cap="none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$ 400</a:t>
                      </a:r>
                      <a:endParaRPr sz="1400" u="none" strike="noStrike" cap="none" dirty="0"/>
                    </a:p>
                  </a:txBody>
                  <a:tcPr marL="130825" marR="130825" marT="65425" marB="65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6" name="Google Shape;416;g10d97105fab_0_69"/>
          <p:cNvSpPr txBox="1"/>
          <p:nvPr/>
        </p:nvSpPr>
        <p:spPr>
          <a:xfrm>
            <a:off x="4276498" y="2531109"/>
            <a:ext cx="363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JP" sz="1800">
                <a:latin typeface="Khmer"/>
                <a:ea typeface="Khmer"/>
                <a:cs typeface="Khmer"/>
                <a:sym typeface="Khmer"/>
              </a:rPr>
              <a:t>សរុប៖ </a:t>
            </a:r>
            <a:r>
              <a:rPr lang="en-JP" sz="1800">
                <a:solidFill>
                  <a:srgbClr val="FF0000"/>
                </a:solidFill>
                <a:latin typeface="Khmer"/>
                <a:ea typeface="Khmer"/>
                <a:cs typeface="Khmer"/>
                <a:sym typeface="Khmer"/>
              </a:rPr>
              <a:t>៧ ៩០០ ដុល្លារ</a:t>
            </a:r>
            <a:endParaRPr sz="1800" b="1" i="0" u="none" strike="noStrike" cap="none">
              <a:solidFill>
                <a:srgbClr val="FF0000"/>
              </a:solidFill>
              <a:latin typeface="Khmer"/>
              <a:ea typeface="Khmer"/>
              <a:cs typeface="Khmer"/>
              <a:sym typeface="Khm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d97105fab_0_80"/>
          <p:cNvSpPr txBox="1">
            <a:spLocks noGrp="1"/>
          </p:cNvSpPr>
          <p:nvPr>
            <p:ph type="title"/>
          </p:nvPr>
        </p:nvSpPr>
        <p:spPr>
          <a:xfrm>
            <a:off x="480060" y="390111"/>
            <a:ext cx="112818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3000">
                <a:solidFill>
                  <a:srgbClr val="FFFFFF"/>
                </a:solidFill>
                <a:latin typeface="Khmer"/>
                <a:ea typeface="Khmer"/>
                <a:cs typeface="Khmer"/>
                <a:sym typeface="Khmer"/>
              </a:rPr>
              <a:t>២.១ ការរៃអង្គាសប្រាក់</a:t>
            </a:r>
            <a:endParaRPr sz="3000">
              <a:latin typeface="Khmer"/>
              <a:ea typeface="Khmer"/>
              <a:cs typeface="Khmer"/>
              <a:sym typeface="Khmer"/>
            </a:endParaRPr>
          </a:p>
        </p:txBody>
      </p:sp>
      <p:grpSp>
        <p:nvGrpSpPr>
          <p:cNvPr id="422" name="Google Shape;422;g10d97105fab_0_80"/>
          <p:cNvGrpSpPr/>
          <p:nvPr/>
        </p:nvGrpSpPr>
        <p:grpSpPr>
          <a:xfrm>
            <a:off x="737500" y="2566481"/>
            <a:ext cx="11024359" cy="3475090"/>
            <a:chOff x="93444" y="453902"/>
            <a:chExt cx="11024359" cy="3475090"/>
          </a:xfrm>
        </p:grpSpPr>
        <p:sp>
          <p:nvSpPr>
            <p:cNvPr id="423" name="Google Shape;423;g10d97105fab_0_80"/>
            <p:cNvSpPr/>
            <p:nvPr/>
          </p:nvSpPr>
          <p:spPr>
            <a:xfrm>
              <a:off x="718664" y="453902"/>
              <a:ext cx="1955700" cy="195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10d97105fab_0_80"/>
            <p:cNvSpPr/>
            <p:nvPr/>
          </p:nvSpPr>
          <p:spPr>
            <a:xfrm>
              <a:off x="1135476" y="870714"/>
              <a:ext cx="1122300" cy="1122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10d97105fab_0_80"/>
            <p:cNvSpPr/>
            <p:nvPr/>
          </p:nvSpPr>
          <p:spPr>
            <a:xfrm>
              <a:off x="93445" y="3018902"/>
              <a:ext cx="3206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10d97105fab_0_80"/>
            <p:cNvSpPr txBox="1"/>
            <p:nvPr/>
          </p:nvSpPr>
          <p:spPr>
            <a:xfrm>
              <a:off x="93444" y="3018896"/>
              <a:ext cx="34398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 dirty="0">
                  <a:latin typeface="Khmer"/>
                  <a:ea typeface="Khmer"/>
                  <a:cs typeface="Khmer"/>
                  <a:sym typeface="Khmer"/>
                </a:rPr>
                <a:t>ទទួលបានជំនួយពីសាលា ឬអតីតនិស្សិត</a:t>
              </a:r>
              <a:endParaRPr sz="1400" i="0" u="none" strike="noStrike" cap="none" dirty="0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27" name="Google Shape;427;g10d97105fab_0_80"/>
            <p:cNvSpPr/>
            <p:nvPr/>
          </p:nvSpPr>
          <p:spPr>
            <a:xfrm>
              <a:off x="4486008" y="453902"/>
              <a:ext cx="1955700" cy="1955700"/>
            </a:xfrm>
            <a:prstGeom prst="ellipse">
              <a:avLst/>
            </a:prstGeom>
            <a:solidFill>
              <a:srgbClr val="08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10d97105fab_0_80"/>
            <p:cNvSpPr/>
            <p:nvPr/>
          </p:nvSpPr>
          <p:spPr>
            <a:xfrm>
              <a:off x="4902820" y="870714"/>
              <a:ext cx="1122300" cy="11223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10d97105fab_0_80"/>
            <p:cNvSpPr/>
            <p:nvPr/>
          </p:nvSpPr>
          <p:spPr>
            <a:xfrm>
              <a:off x="3860789" y="3018902"/>
              <a:ext cx="3206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10d97105fab_0_80"/>
            <p:cNvSpPr txBox="1"/>
            <p:nvPr/>
          </p:nvSpPr>
          <p:spPr>
            <a:xfrm>
              <a:off x="3860789" y="3018896"/>
              <a:ext cx="330021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 dirty="0">
                  <a:latin typeface="Khmer"/>
                  <a:ea typeface="Khmer"/>
                  <a:cs typeface="Khmer"/>
                  <a:sym typeface="Khmer"/>
                </a:rPr>
                <a:t>ស្វែងរកអ្នកឧបត្ថម្ភពីក្រុមហ៊ុន</a:t>
              </a:r>
              <a:endParaRPr sz="1400" i="0" u="none" strike="noStrike" cap="none" dirty="0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  <p:sp>
          <p:nvSpPr>
            <p:cNvPr id="431" name="Google Shape;431;g10d97105fab_0_80"/>
            <p:cNvSpPr/>
            <p:nvPr/>
          </p:nvSpPr>
          <p:spPr>
            <a:xfrm>
              <a:off x="8253352" y="453902"/>
              <a:ext cx="1955700" cy="1955700"/>
            </a:xfrm>
            <a:prstGeom prst="ellipse">
              <a:avLst/>
            </a:prstGeom>
            <a:solidFill>
              <a:srgbClr val="0DC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10d97105fab_0_80"/>
            <p:cNvSpPr/>
            <p:nvPr/>
          </p:nvSpPr>
          <p:spPr>
            <a:xfrm>
              <a:off x="8670164" y="870714"/>
              <a:ext cx="1122300" cy="11223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10d97105fab_0_80"/>
            <p:cNvSpPr/>
            <p:nvPr/>
          </p:nvSpPr>
          <p:spPr>
            <a:xfrm>
              <a:off x="7628133" y="3018902"/>
              <a:ext cx="3206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10d97105fab_0_80"/>
            <p:cNvSpPr txBox="1"/>
            <p:nvPr/>
          </p:nvSpPr>
          <p:spPr>
            <a:xfrm>
              <a:off x="7488546" y="3208992"/>
              <a:ext cx="3629257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JP" sz="2400" dirty="0">
                  <a:latin typeface="Khmer"/>
                  <a:ea typeface="Khmer"/>
                  <a:cs typeface="Khmer"/>
                  <a:sym typeface="Khmer"/>
                </a:rPr>
                <a:t>មូលនិធិ Crowd-fundin</a:t>
              </a:r>
              <a:r>
                <a:rPr lang="en-US" sz="2400" dirty="0">
                  <a:latin typeface="Khmer"/>
                  <a:ea typeface="Khmer"/>
                  <a:cs typeface="Khmer"/>
                  <a:sym typeface="Khmer"/>
                </a:rPr>
                <a:t>g</a:t>
              </a:r>
              <a:endParaRPr sz="1400" i="0" u="none" strike="noStrike" cap="none" dirty="0">
                <a:solidFill>
                  <a:srgbClr val="000000"/>
                </a:solidFill>
                <a:latin typeface="Khmer"/>
                <a:ea typeface="Khmer"/>
                <a:cs typeface="Khmer"/>
                <a:sym typeface="Khme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d97105fab_0_97"/>
          <p:cNvSpPr txBox="1">
            <a:spLocks noGrp="1"/>
          </p:cNvSpPr>
          <p:nvPr>
            <p:ph type="body" idx="1"/>
          </p:nvPr>
        </p:nvSpPr>
        <p:spPr>
          <a:xfrm>
            <a:off x="468625" y="1701800"/>
            <a:ext cx="81474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ជារៀងរាល់ឆ្នាំ ក្រុមជាច្រើនបានជួបប្រទះនឹងបញ្ហាថវិកា។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ទោះជាយ៉ាងណាក៏ដោយ សូមកុំឱ្យវាបញ្ឈប់អ្នកពីគំនិតច្នៃប្រឌិត។ ក្រុមរបស់អ្នកត្រូវជួយគ្នាគិតពីរបៀបប្រមែប្រមូលថវិកា។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អ្វីដែលយើងអាចធ្វើបាន៖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Khmer"/>
              <a:buChar char="•"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បង្កើតអាវយឺតក្រុម បន្តោងសោរ ជាដើម... ហើយលក់វាទៅឱ្យអ្នកគាំទ្រក្រុមរ៉ូប៉ូតរបស់យើង។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Khmer"/>
              <a:buChar char="•"/>
            </a:pPr>
            <a:r>
              <a:rPr lang="en-JP" sz="1800" dirty="0">
                <a:latin typeface="Khmer"/>
                <a:ea typeface="Khmer"/>
                <a:cs typeface="Khmer"/>
                <a:sym typeface="Khmer"/>
              </a:rPr>
              <a:t>រកការគាំទ្រ/បរិច្ចាគពីមិត្តរួមថ្នាក់ ឬសិស្សច្បងរបស់អ្នក។</a:t>
            </a:r>
            <a:endParaRPr sz="1800" dirty="0">
              <a:latin typeface="Khmer"/>
              <a:ea typeface="Khmer"/>
              <a:cs typeface="Khmer"/>
              <a:sym typeface="Khmer"/>
            </a:endParaRPr>
          </a:p>
        </p:txBody>
      </p:sp>
      <p:sp>
        <p:nvSpPr>
          <p:cNvPr id="440" name="Google Shape;440;g10d97105fab_0_97"/>
          <p:cNvSpPr txBox="1">
            <a:spLocks noGrp="1"/>
          </p:cNvSpPr>
          <p:nvPr>
            <p:ph type="title"/>
          </p:nvPr>
        </p:nvSpPr>
        <p:spPr>
          <a:xfrm>
            <a:off x="468630" y="390111"/>
            <a:ext cx="11316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3000">
                <a:latin typeface="Khmer"/>
                <a:ea typeface="Khmer"/>
                <a:cs typeface="Khmer"/>
                <a:sym typeface="Khmer"/>
              </a:rPr>
              <a:t>២.២ អំពីការរៃអង្គាស (Crowd-funding)</a:t>
            </a:r>
            <a:endParaRPr sz="3000">
              <a:latin typeface="Khmer"/>
              <a:ea typeface="Khmer"/>
              <a:cs typeface="Khmer"/>
              <a:sym typeface="Khmer"/>
            </a:endParaRPr>
          </a:p>
        </p:txBody>
      </p:sp>
      <p:pic>
        <p:nvPicPr>
          <p:cNvPr id="441" name="Google Shape;441;g10d97105fab_0_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7250" y="2003125"/>
            <a:ext cx="2993725" cy="2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10d97105fab_0_97"/>
          <p:cNvSpPr txBox="1"/>
          <p:nvPr/>
        </p:nvSpPr>
        <p:spPr>
          <a:xfrm>
            <a:off x="9169013" y="2863438"/>
            <a:ext cx="19902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JP" sz="22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Robotics</a:t>
            </a:r>
            <a:endParaRPr sz="2200" b="1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27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JP" sz="22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SE</a:t>
            </a:r>
            <a:endParaRPr sz="2200" b="1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43" name="Google Shape;443;g10d97105fab_0_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4761" y="4760575"/>
            <a:ext cx="1078725" cy="12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2095</Words>
  <Application>Microsoft Macintosh PowerPoint</Application>
  <PresentationFormat>Widescreen</PresentationFormat>
  <Paragraphs>245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Noto Sans Symbols</vt:lpstr>
      <vt:lpstr>Garamond</vt:lpstr>
      <vt:lpstr>Courier New</vt:lpstr>
      <vt:lpstr>Khmer</vt:lpstr>
      <vt:lpstr>Calibri</vt:lpstr>
      <vt:lpstr>Office Theme</vt:lpstr>
      <vt:lpstr>របៀបដឹកនាំក្រុមរ៉ូប៉ូតនៅសាកលវិទ្យាល័យ - តាមវិធីសាស្រ្តវិស្វកម្មប្រព័ន្ធ (System Engineering) -</vt:lpstr>
      <vt:lpstr>មាតិកា</vt:lpstr>
      <vt:lpstr>១. គោលដៅ និងយុទ្ធសាស្ត្រ</vt:lpstr>
      <vt:lpstr>១.១ ឧបសគ្គ</vt:lpstr>
      <vt:lpstr>១.២ ការកំណត់កម្រិតជោគជ័យ</vt:lpstr>
      <vt:lpstr>១.៣ ឧទាហរណ៍នៃការកំណត់កម្រិតជោគជ័យ</vt:lpstr>
      <vt:lpstr>២. ហិរញ្ញវត្ថុ</vt:lpstr>
      <vt:lpstr>២.១ ការរៃអង្គាសប្រាក់</vt:lpstr>
      <vt:lpstr>២.២ អំពីការរៃអង្គាស (Crowd-funding)</vt:lpstr>
      <vt:lpstr>៣. រចនាសម្ព័ន្ធក្រុម</vt:lpstr>
      <vt:lpstr>៣.១ កំណត់ទំនួលខុសត្រូវក្នុងក្រុម</vt:lpstr>
      <vt:lpstr>៤. សកម្មភាពប្រចាំឆ្នាំ (១ នៃ ២)</vt:lpstr>
      <vt:lpstr>៤. សកម្មភាពប្រចាំឆ្នាំ (២ នៃ ២)</vt:lpstr>
      <vt:lpstr>៥. ការបណ្តុះបណ្តាល</vt:lpstr>
      <vt:lpstr>៦. កិច្ចប្រជុំ (១ នៃ ២)</vt:lpstr>
      <vt:lpstr>៦. កិច្ចប្រជុំ (២ នៃ ២)</vt:lpstr>
      <vt:lpstr>របៀបលើកទឹកចិត្តក្រុមរបស់អ្នក</vt:lpstr>
      <vt:lpstr>Flowchartនៃការរចនា</vt:lpstr>
      <vt:lpstr>ការថ្លែងអំណរគុណ</vt:lpstr>
      <vt:lpstr>អំពីអ្នករៀបរៀង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របៀបដឹកនាំក្រុមរ៉ូប៉ូតនៅសាកលវិទ្យាល័យ - តាមវិធីសាស្រ្តវិស្វកម្មប្រព័ន្ធ (System Engineering) -</dc:title>
  <dc:creator>SAKAL Morokot</dc:creator>
  <cp:lastModifiedBy>Morokot Sakal</cp:lastModifiedBy>
  <cp:revision>45</cp:revision>
  <dcterms:created xsi:type="dcterms:W3CDTF">2020-06-15T12:21:51Z</dcterms:created>
  <dcterms:modified xsi:type="dcterms:W3CDTF">2022-01-16T16:51:23Z</dcterms:modified>
</cp:coreProperties>
</file>