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QBtXTn/5ivTvZFelfp/3DBnq4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387431-4EE1-48EE-85D0-F6C31108F099}">
  <a:tblStyle styleId="{65387431-4EE1-48EE-85D0-F6C31108F09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P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sz="44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2955036" y="3872154"/>
            <a:ext cx="628192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3849994" y="-1766460"/>
            <a:ext cx="4351338" cy="115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urier New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26" name="Google Shape;26;p15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57909" y="1709740"/>
            <a:ext cx="1153550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aramond"/>
              <a:buNone/>
              <a:defRPr sz="60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257909" y="4589465"/>
            <a:ext cx="1153550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257909" y="23605"/>
            <a:ext cx="1153550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257909" y="899389"/>
            <a:ext cx="5761892" cy="527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172200" y="899389"/>
            <a:ext cx="5621217" cy="527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257907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257909" y="1681163"/>
            <a:ext cx="573966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257909" y="2505075"/>
            <a:ext cx="57396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212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212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257909" y="1825625"/>
            <a:ext cx="115355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morokot/hom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40000">
                <a:srgbClr val="0F6FC6">
                  <a:alpha val="0"/>
                </a:srgbClr>
              </a:gs>
              <a:gs pos="100000">
                <a:srgbClr val="0B5394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17000">
                <a:srgbClr val="0F6FC6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073763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0F6FC6">
                  <a:alpha val="21568"/>
                </a:srgbClr>
              </a:gs>
              <a:gs pos="87000">
                <a:srgbClr val="56A9F3">
                  <a:alpha val="1568"/>
                </a:srgbClr>
              </a:gs>
              <a:gs pos="100000">
                <a:srgbClr val="56A9F3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</a:pPr>
            <a:r>
              <a:rPr lang="en-JP" sz="4800">
                <a:solidFill>
                  <a:srgbClr val="FFFFFF"/>
                </a:solidFill>
              </a:rPr>
              <a:t>Leading a Robotics Team in University</a:t>
            </a:r>
            <a:br>
              <a:rPr lang="en-JP" sz="4800">
                <a:solidFill>
                  <a:srgbClr val="FFFFFF"/>
                </a:solidFill>
              </a:rPr>
            </a:br>
            <a:r>
              <a:rPr lang="en-JP" sz="3600">
                <a:solidFill>
                  <a:srgbClr val="FFFFFF"/>
                </a:solidFill>
              </a:rPr>
              <a:t>- System Engineering Approach -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JP"/>
              <a:t>By Morokot SAKAL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JP"/>
              <a:t>December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 Team Structure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1345601" y="3552086"/>
            <a:ext cx="3528900" cy="1080000"/>
          </a:xfrm>
          <a:prstGeom prst="rect">
            <a:avLst/>
          </a:prstGeom>
          <a:solidFill>
            <a:srgbClr val="8EC5F7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Core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2nd or 3rd students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(at least one year of experience)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345601" y="5124110"/>
            <a:ext cx="3528900" cy="10800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Supporting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one students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(newly join)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345601" y="1980062"/>
            <a:ext cx="3528900" cy="10800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Senior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3rd, 4th students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(more than two year of experience)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5873263" y="1980062"/>
            <a:ext cx="5413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Conduct research &amp; development of new key technology to be used in the next year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Advising core members, teaching the supporting 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947141" y="3676587"/>
            <a:ext cx="541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Join national robocon competition as the team representative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Lead the supporting members to build the robot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947141" y="5248611"/>
            <a:ext cx="513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Help the core members with manufacturing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JP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Experience the whole year activities of the robotics team</a:t>
            </a:r>
            <a:endParaRPr sz="16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3.1. Responsibilities</a:t>
            </a:r>
            <a:endParaRPr/>
          </a:p>
        </p:txBody>
      </p:sp>
      <p:grpSp>
        <p:nvGrpSpPr>
          <p:cNvPr id="216" name="Google Shape;216;p34"/>
          <p:cNvGrpSpPr/>
          <p:nvPr/>
        </p:nvGrpSpPr>
        <p:grpSpPr>
          <a:xfrm>
            <a:off x="722131" y="1649446"/>
            <a:ext cx="10607064" cy="4819406"/>
            <a:chOff x="1172723" y="1540959"/>
            <a:chExt cx="10607064" cy="4819406"/>
          </a:xfrm>
        </p:grpSpPr>
        <p:sp>
          <p:nvSpPr>
            <p:cNvPr id="217" name="Google Shape;217;p34"/>
            <p:cNvSpPr/>
            <p:nvPr/>
          </p:nvSpPr>
          <p:spPr>
            <a:xfrm>
              <a:off x="4766872" y="1540959"/>
              <a:ext cx="3672589" cy="514762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Team Coordinator (Faculty Member)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5294981" y="3159000"/>
              <a:ext cx="2624721" cy="540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Design and Manufacturing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9139192" y="3159000"/>
              <a:ext cx="2357967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Electronics and Control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264536" y="4943515"/>
              <a:ext cx="2905875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System Design, Integration, and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830372" y="2252165"/>
              <a:ext cx="1388082" cy="405562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Finance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5294981" y="4050264"/>
              <a:ext cx="259228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3D Models and Simulation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5104282" y="4943515"/>
              <a:ext cx="2997769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Manufacturing Parts and Assemblies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5337879" y="5856365"/>
              <a:ext cx="2506483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Game Field Construction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8979316" y="4054318"/>
              <a:ext cx="2800471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MCU Subsystem and Control Firmware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9292681" y="4878668"/>
              <a:ext cx="2199503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Power, Sensors, and Actuators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9139191" y="5794030"/>
              <a:ext cx="2506482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PCB Design, Layout, and Assembly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34"/>
            <p:cNvCxnSpPr>
              <a:stCxn id="217" idx="2"/>
              <a:endCxn id="229" idx="0"/>
            </p:cNvCxnSpPr>
            <p:nvPr/>
          </p:nvCxnSpPr>
          <p:spPr>
            <a:xfrm rot="5400000">
              <a:off x="4108216" y="664171"/>
              <a:ext cx="1103400" cy="3886500"/>
            </a:xfrm>
            <a:prstGeom prst="bentConnector3">
              <a:avLst>
                <a:gd name="adj1" fmla="val 6947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34"/>
            <p:cNvCxnSpPr>
              <a:stCxn id="217" idx="2"/>
              <a:endCxn id="219" idx="0"/>
            </p:cNvCxnSpPr>
            <p:nvPr/>
          </p:nvCxnSpPr>
          <p:spPr>
            <a:xfrm rot="-5400000" flipH="1">
              <a:off x="7908916" y="749971"/>
              <a:ext cx="1103400" cy="3714900"/>
            </a:xfrm>
            <a:prstGeom prst="bentConnector3">
              <a:avLst>
                <a:gd name="adj1" fmla="val 6947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" name="Google Shape;231;p34"/>
            <p:cNvSpPr/>
            <p:nvPr/>
          </p:nvSpPr>
          <p:spPr>
            <a:xfrm>
              <a:off x="1486659" y="4050264"/>
              <a:ext cx="2542389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Rulebooks and Strategy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4170411" y="2264283"/>
              <a:ext cx="1436568" cy="4068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Marketing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404328" y="3159000"/>
              <a:ext cx="2624720" cy="5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Management &amp; Operation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7211891" y="2264283"/>
              <a:ext cx="2197852" cy="405562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Recruitment &amp; Training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172723" y="5856365"/>
              <a:ext cx="308793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Documentation and Resource Tracking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0022640" y="2264283"/>
              <a:ext cx="1211595" cy="405562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600" b="0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 &amp; 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34"/>
            <p:cNvCxnSpPr>
              <a:endCxn id="218" idx="0"/>
            </p:cNvCxnSpPr>
            <p:nvPr/>
          </p:nvCxnSpPr>
          <p:spPr>
            <a:xfrm>
              <a:off x="6603141" y="2055600"/>
              <a:ext cx="4200" cy="110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392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0F6FC6">
                  <a:alpha val="14509"/>
                </a:srgbClr>
              </a:gs>
              <a:gs pos="100000">
                <a:srgbClr val="0F6FC6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432219" y="248038"/>
            <a:ext cx="7331215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4. Yearly Activities (1 of 2)</a:t>
            </a:r>
            <a:endParaRPr/>
          </a:p>
        </p:txBody>
      </p:sp>
      <p:graphicFrame>
        <p:nvGraphicFramePr>
          <p:cNvPr id="246" name="Google Shape;246;p35"/>
          <p:cNvGraphicFramePr/>
          <p:nvPr>
            <p:extLst>
              <p:ext uri="{D42A27DB-BD31-4B8C-83A1-F6EECF244321}">
                <p14:modId xmlns:p14="http://schemas.microsoft.com/office/powerpoint/2010/main" val="1872535426"/>
              </p:ext>
            </p:extLst>
          </p:nvPr>
        </p:nvGraphicFramePr>
        <p:xfrm>
          <a:off x="432219" y="2007221"/>
          <a:ext cx="11307836" cy="4081275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76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Actions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Jul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Aug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Sep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Oct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Nov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Dec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M#1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New member recruitment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highlight>
                          <a:srgbClr val="000000"/>
                        </a:highlight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D#1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Intensive training for new members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E#1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New rulebook release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M#2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Team formation &amp; kick-off meeting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D#2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Rulebook reading &amp; define game strategy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D#3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Concept design (ideas brainstorming)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D#4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Grame field construction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M#3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Preminary design review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7" name="Google Shape;247;p35"/>
          <p:cNvSpPr/>
          <p:nvPr/>
        </p:nvSpPr>
        <p:spPr>
          <a:xfrm>
            <a:off x="432219" y="6302185"/>
            <a:ext cx="4810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800" b="0" i="0" u="sng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Milestone,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event,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latin typeface="Garamond"/>
                <a:ea typeface="Garamond"/>
                <a:cs typeface="Garamond"/>
                <a:sym typeface="Garamond"/>
              </a:rPr>
              <a:t>4. Yearly Activities (2 of 2)</a:t>
            </a:r>
            <a:endParaRPr/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1027397494"/>
              </p:ext>
            </p:extLst>
          </p:nvPr>
        </p:nvGraphicFramePr>
        <p:xfrm>
          <a:off x="432222" y="1806499"/>
          <a:ext cx="11281705" cy="4460500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72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Actions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Jan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Feb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Mar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Apr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May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Jun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…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D#5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First prototype development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D#6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field testing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M#4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design review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D#6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Revised design development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M#5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Revised (final) design review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D#7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Field testing &amp; pilot training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E#2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Competition (National round)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D#8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Preparing for international competition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E#3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Competition (International round) 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M#6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Reflection &amp; kaizen meeting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4" name="Google Shape;254;p36"/>
          <p:cNvSpPr/>
          <p:nvPr/>
        </p:nvSpPr>
        <p:spPr>
          <a:xfrm>
            <a:off x="432219" y="6302185"/>
            <a:ext cx="4810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800" b="0" i="0" u="sng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Milestone,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event, </a:t>
            </a:r>
            <a:r>
              <a:rPr lang="en-JP" sz="18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JP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257907" y="140520"/>
            <a:ext cx="11535508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5. Trainings</a:t>
            </a:r>
            <a:endParaRPr/>
          </a:p>
        </p:txBody>
      </p:sp>
      <p:grpSp>
        <p:nvGrpSpPr>
          <p:cNvPr id="260" name="Google Shape;260;p37"/>
          <p:cNvGrpSpPr/>
          <p:nvPr/>
        </p:nvGrpSpPr>
        <p:grpSpPr>
          <a:xfrm>
            <a:off x="592015" y="1901254"/>
            <a:ext cx="10867290" cy="4575906"/>
            <a:chOff x="0" y="0"/>
            <a:chExt cx="10867290" cy="4575906"/>
          </a:xfrm>
        </p:grpSpPr>
        <p:sp>
          <p:nvSpPr>
            <p:cNvPr id="261" name="Google Shape;261;p37"/>
            <p:cNvSpPr/>
            <p:nvPr/>
          </p:nvSpPr>
          <p:spPr>
            <a:xfrm>
              <a:off x="0" y="34471"/>
              <a:ext cx="10867290" cy="962549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291171" y="218472"/>
              <a:ext cx="529402" cy="529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7"/>
            <p:cNvSpPr txBox="1"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management &amp; team communication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0" y="1237658"/>
              <a:ext cx="10867290" cy="962549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91171" y="1421659"/>
              <a:ext cx="529402" cy="529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Mechanical design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0" y="2440844"/>
              <a:ext cx="10867290" cy="962549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91171" y="2624845"/>
              <a:ext cx="529402" cy="529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7"/>
            <p:cNvSpPr txBox="1"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Power &amp; electronics design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0" y="3611458"/>
              <a:ext cx="10867290" cy="962549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91171" y="3828032"/>
              <a:ext cx="529402" cy="529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dirty="0"/>
              <a:t>Regular meetings is held for discussing to keep track of team progress (what has been done and what to do next, reporting issues, etc...)</a:t>
            </a:r>
            <a:endParaRPr dirty="0"/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847494" y="3353680"/>
          <a:ext cx="10303725" cy="2353860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58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Regular meetings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Occurrence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Mechanical design progress update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week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Electronics design progress update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week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Rulebook reconfirmation &amp; strategic meeting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2 months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Seniors and teachers are invited to join for providing constructive feedbacks to the design and what to improve.</a:t>
            </a: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90" name="Google Shape;290;p39"/>
          <p:cNvGraphicFramePr/>
          <p:nvPr/>
        </p:nvGraphicFramePr>
        <p:xfrm>
          <a:off x="836341" y="3256564"/>
          <a:ext cx="10359500" cy="2942325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56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Review meetings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Date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Preliminary design review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End of December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design review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Start of March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Final design review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Start of May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One year reflection &amp; kaizen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End of Competition</a:t>
                      </a:r>
                      <a:endParaRPr sz="24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body" idx="1"/>
          </p:nvPr>
        </p:nvSpPr>
        <p:spPr>
          <a:xfrm>
            <a:off x="374073" y="1701800"/>
            <a:ext cx="7762009" cy="49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r>
              <a:rPr lang="en-JP"/>
              <a:t>Work hard? Play harder. That’s engineering principle.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Every now and then stop working for a day. Get together for a dinner out or organize a pizza party.</a:t>
            </a:r>
            <a:endParaRPr/>
          </a:p>
          <a:p>
            <a:pPr marL="342900" lvl="0" indent="-190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r>
              <a:rPr lang="en-JP"/>
              <a:t>Create incentives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Give awards/rewards for recognizing the team members that work hard</a:t>
            </a:r>
            <a:br>
              <a:rPr lang="en-JP"/>
            </a:br>
            <a:r>
              <a:rPr lang="en-JP"/>
              <a:t>Example: best mechanical engineer award, best support engineer, etc…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Make the project as part of a course, give course credit to students that devote their time in the competition.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JP"/>
              <a:t>How to Keep Your Team Motivated</a:t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608" y="2676292"/>
            <a:ext cx="3238319" cy="32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(Bonus) Design Flow</a:t>
            </a:r>
            <a:endParaRPr/>
          </a:p>
        </p:txBody>
      </p:sp>
      <p:pic>
        <p:nvPicPr>
          <p:cNvPr id="303" name="Google Shape;3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4133" y="0"/>
            <a:ext cx="514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"/>
          <p:cNvSpPr txBox="1"/>
          <p:nvPr/>
        </p:nvSpPr>
        <p:spPr>
          <a:xfrm>
            <a:off x="480049" y="2046250"/>
            <a:ext cx="514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This is the design flow </a:t>
            </a:r>
            <a:r>
              <a:rPr lang="en-JP" sz="2000">
                <a:latin typeface="Garamond"/>
                <a:ea typeface="Garamond"/>
                <a:cs typeface="Garamond"/>
                <a:sym typeface="Garamond"/>
              </a:rPr>
              <a:t>which </a:t>
            </a:r>
            <a:r>
              <a:rPr lang="en-JP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based on the experience of previous team members.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Credit to Iphing Lim and Penghuy Srean.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15994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JP"/>
              <a:t>Author would like to thank to </a:t>
            </a:r>
            <a:r>
              <a:rPr lang="en-JP" b="1"/>
              <a:t>Chanraksmey Lay </a:t>
            </a:r>
            <a:r>
              <a:rPr lang="en-JP"/>
              <a:t>for grammatical check and proof-reading, </a:t>
            </a:r>
            <a:r>
              <a:rPr lang="en-JP" b="1"/>
              <a:t>Sok An Siek </a:t>
            </a:r>
            <a:r>
              <a:rPr lang="en-JP"/>
              <a:t>for his feedback about the finance section, also to </a:t>
            </a:r>
            <a:r>
              <a:rPr lang="en-JP" b="1">
                <a:latin typeface="Garamond"/>
                <a:ea typeface="Garamond"/>
                <a:cs typeface="Garamond"/>
                <a:sym typeface="Garamond"/>
              </a:rPr>
              <a:t>Iphing Lim </a:t>
            </a:r>
            <a:r>
              <a:rPr lang="en-JP"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lang="en-JP" b="1">
                <a:latin typeface="Garamond"/>
                <a:ea typeface="Garamond"/>
                <a:cs typeface="Garamond"/>
                <a:sym typeface="Garamond"/>
              </a:rPr>
              <a:t>Penghuy Srean </a:t>
            </a:r>
            <a:r>
              <a:rPr lang="en-JP">
                <a:latin typeface="Garamond"/>
                <a:ea typeface="Garamond"/>
                <a:cs typeface="Garamond"/>
                <a:sym typeface="Garamond"/>
              </a:rPr>
              <a:t>for the documentation of the design flow section.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Acknowledgement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B5394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20000">
                <a:srgbClr val="0F6FC6">
                  <a:alpha val="0"/>
                </a:srgbClr>
              </a:gs>
              <a:gs pos="100000">
                <a:srgbClr val="073763">
                  <a:alpha val="54509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0F6FC6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073763">
                  <a:alpha val="51372"/>
                </a:srgbClr>
              </a:gs>
              <a:gs pos="100000">
                <a:srgbClr val="073763">
                  <a:alpha val="51372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720091" y="294538"/>
            <a:ext cx="10547460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Contents</a:t>
            </a:r>
            <a:endParaRPr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1290200" y="3043419"/>
            <a:ext cx="9726465" cy="2232882"/>
            <a:chOff x="145925" y="725237"/>
            <a:chExt cx="9432180" cy="2232882"/>
          </a:xfrm>
        </p:grpSpPr>
        <p:sp>
          <p:nvSpPr>
            <p:cNvPr id="109" name="Google Shape;109;p25"/>
            <p:cNvSpPr/>
            <p:nvPr/>
          </p:nvSpPr>
          <p:spPr>
            <a:xfrm>
              <a:off x="145925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314630" y="893942"/>
              <a:ext cx="465946" cy="4659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 &amp; Strategy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3509899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3678604" y="893942"/>
              <a:ext cx="465946" cy="4659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4485403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4485403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708977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877682" y="893942"/>
              <a:ext cx="465946" cy="4659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 txBox="1"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Organization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45925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314630" y="2323469"/>
              <a:ext cx="465946" cy="4659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Yearly Activities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345003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513707" y="2323469"/>
              <a:ext cx="465946" cy="46594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 txBox="1"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6544080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6712785" y="2323469"/>
              <a:ext cx="465946" cy="46594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Meetings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468629" y="1701799"/>
            <a:ext cx="7638307" cy="476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000" b="1"/>
              <a:t>Morokot Sakal </a:t>
            </a:r>
            <a:r>
              <a:rPr lang="en-JP" sz="2000"/>
              <a:t>is a lecturer in the Information Technology Faculty of the American University of Phnom Penh (AUPP) and Teacher of Robotics Class at the AUPP Highschool Foxcroft Academy (AUPPHS-FA).</a:t>
            </a: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000"/>
              <a:t>In 2012, he was granted a Japanese government scholarship (MEXT) to pursue his study in Japan. He completed his Bachelor’s degree (2018) in Mechanical Engineering and Master’s degree (2020) in Aerospace Engineering from Tohoku University, Japan.</a:t>
            </a: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000"/>
              <a:t>Website:  </a:t>
            </a:r>
            <a:r>
              <a:rPr lang="en-JP" sz="2000" u="sng">
                <a:solidFill>
                  <a:schemeClr val="hlink"/>
                </a:solidFill>
                <a:hlinkClick r:id="rId3"/>
              </a:rPr>
              <a:t>https://sites.google.com/view/smorokot/home</a:t>
            </a:r>
            <a:r>
              <a:rPr lang="en-JP" sz="2000"/>
              <a:t> 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About Author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075" y="1867526"/>
            <a:ext cx="3182550" cy="412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/>
        </p:nvSpPr>
        <p:spPr>
          <a:xfrm>
            <a:off x="3362739" y="3136613"/>
            <a:ext cx="54665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JP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Thank you for your attention.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68627" y="1701800"/>
            <a:ext cx="76794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b="1"/>
              <a:t>Where do you want to go</a:t>
            </a:r>
            <a:r>
              <a:rPr lang="en-JP"/>
              <a:t>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b="1"/>
              <a:t>How do you get there?</a:t>
            </a:r>
            <a:r>
              <a:rPr lang="en-JP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Every team has different goal: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team might want to focus on winning the competition.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other team might want to try new technology.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Discuss and define a clear goal at the beginning.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At the kick-off meeting, making sure that everyone is aware of what is the team goal &amp; strategy.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 Goal &amp; Strategy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700" y="2009626"/>
            <a:ext cx="3611000" cy="4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68625" y="1701800"/>
            <a:ext cx="77880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2300" b="1"/>
              <a:t>Where are you currently at?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2300"/>
              <a:t>Every team always have constraints such as: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Funding</a:t>
            </a:r>
            <a:r>
              <a:rPr lang="en-JP" sz="2300"/>
              <a:t>: not enough fund to build the robot.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Human resource</a:t>
            </a:r>
            <a:r>
              <a:rPr lang="en-JP" sz="2300"/>
              <a:t>: new team with no experience or members only come from one department/major (lack of diversity).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Leadership</a:t>
            </a:r>
            <a:r>
              <a:rPr lang="en-JP" sz="2300"/>
              <a:t>: no one in the team know how to lead.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Time &amp; commitment:</a:t>
            </a:r>
            <a:r>
              <a:rPr lang="en-JP" sz="2300"/>
              <a:t> members are busy with school works.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Technology</a:t>
            </a:r>
            <a:r>
              <a:rPr lang="en-JP" sz="2300"/>
              <a:t>: limit knowledge of how to build a robot.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JP" sz="2300" b="1"/>
              <a:t>Facility</a:t>
            </a:r>
            <a:r>
              <a:rPr lang="en-JP" sz="2300"/>
              <a:t>: no machine, or tools to manufacture robot’s parts.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2300"/>
              <a:t>Identifying your constraints help set a realistic goal for your team and your team is likely able to achieve it.</a:t>
            </a:r>
            <a:endParaRPr sz="2300"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1.1. Constraints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900" y="2912913"/>
            <a:ext cx="3102725" cy="2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468630" y="1701799"/>
            <a:ext cx="11324786" cy="488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Once you answers the three questions, now it is time to set the success level criteria.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If it is the first year for the team joining the competition, setting the goal as to “win the national competition” is </a:t>
            </a:r>
            <a:r>
              <a:rPr lang="en-JP" b="1"/>
              <a:t>ridiculous</a:t>
            </a:r>
            <a:r>
              <a:rPr lang="en-JP"/>
              <a:t> and </a:t>
            </a:r>
            <a:r>
              <a:rPr lang="en-JP" b="1"/>
              <a:t>unrealistic</a:t>
            </a:r>
            <a:r>
              <a:rPr lang="en-JP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Success levels is also a good reference for comparing your team achievement during the reflection meeting at the end of the competition.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1.2. Success Level Criteria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882804" y="1955512"/>
          <a:ext cx="10714450" cy="1585000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177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minimum things to achieve in case the project does not goes according to the plan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things to achieve for the project to be called success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extra things that can be achieved after the team reach full success 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This is an example of a robotics team consists of all new members, having no previous experience with robotics competition. In addition, no one in the team has experience with leadership and team management.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To make their project realistic, having a clear and achievable goal, they set the success level criteria as following: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1.3. Success Level Example</a:t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2210339" y="4337050"/>
          <a:ext cx="8673250" cy="1747524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198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Criteria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Have a full functionality robot to join competition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Win the group stage and be able to advance to the  tournament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Win one match at tournament</a:t>
                      </a:r>
                      <a:endParaRPr sz="20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392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0F6FC6">
                  <a:alpha val="14509"/>
                </a:srgbClr>
              </a:gs>
              <a:gs pos="100000">
                <a:srgbClr val="0F6FC6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98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JP"/>
              <a:t>Running a robot team is not free. This is the estimated cost for running a robotics team to join Robocon Cambodia.</a:t>
            </a: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JP" b="1" u="sng"/>
              <a:t>Note</a:t>
            </a:r>
            <a:r>
              <a:rPr lang="en-JP"/>
              <a:t>: For new team without existing facilities, the initial cost of more than $5,000 is need for facilities setup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2. Finance</a:t>
            </a:r>
            <a:endParaRPr/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1804775" y="2998148"/>
          <a:ext cx="8652500" cy="2396250"/>
        </p:xfrm>
        <a:graphic>
          <a:graphicData uri="http://schemas.openxmlformats.org/drawingml/2006/table">
            <a:tbl>
              <a:tblPr firstRow="1" bandRow="1">
                <a:noFill/>
                <a:tableStyleId>{65387431-4EE1-48EE-85D0-F6C31108F099}</a:tableStyleId>
              </a:tblPr>
              <a:tblGrid>
                <a:gridCol w="532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Items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Amount (USD)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Robot Hardware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$ 4,000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Game Field Construction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$ 1,500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Facilities Maintenance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$ 2,000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Pizza Party ;)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" name="Google Shape;172;p30"/>
          <p:cNvSpPr txBox="1"/>
          <p:nvPr/>
        </p:nvSpPr>
        <p:spPr>
          <a:xfrm>
            <a:off x="4276498" y="2374984"/>
            <a:ext cx="363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JP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TOTAL: </a:t>
            </a:r>
            <a:r>
              <a:rPr lang="en-JP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$7,900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2.1. Fund-raising</a:t>
            </a:r>
            <a:endParaRPr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179" name="Google Shape;179;p31"/>
            <p:cNvSpPr/>
            <p:nvPr/>
          </p:nvSpPr>
          <p:spPr>
            <a:xfrm>
              <a:off x="718664" y="453902"/>
              <a:ext cx="1955812" cy="19558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1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SUPPORT FROM SCHOOL OR ALUMNI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4486008" y="453902"/>
              <a:ext cx="1955812" cy="1955812"/>
            </a:xfrm>
            <a:prstGeom prst="ellipse">
              <a:avLst/>
            </a:prstGeom>
            <a:solidFill>
              <a:srgbClr val="08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 SPONSOR FROM COMPANY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8253352" y="453902"/>
              <a:ext cx="1955812" cy="1955812"/>
            </a:xfrm>
            <a:prstGeom prst="ellipse">
              <a:avLst/>
            </a:prstGeom>
            <a:solidFill>
              <a:srgbClr val="0DC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CROWD-FUNDING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7677843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Every year, many teams have encountered the funding issue.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However, don’t let it stop you from being creative. Use your team creativity to raise the fund.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What we can do: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Create team t-shirt, key-chain, etc… and sell them to our robotics team fan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Get support/donations from your classmates or seniors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2.2. More about Fundraising (Crowd-funding)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250" y="2003125"/>
            <a:ext cx="2993725" cy="2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9169013" y="2863438"/>
            <a:ext cx="1990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JP" sz="2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Robotics</a:t>
            </a:r>
            <a:endParaRPr sz="22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JP" sz="2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</a:t>
            </a:r>
            <a:endParaRPr sz="22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4761" y="4760575"/>
            <a:ext cx="107872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Microsoft Macintosh PowerPoint</Application>
  <PresentationFormat>Widescreen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Noto Sans Symbols</vt:lpstr>
      <vt:lpstr>Calibri</vt:lpstr>
      <vt:lpstr>Arial</vt:lpstr>
      <vt:lpstr>Garamond</vt:lpstr>
      <vt:lpstr>Office Theme</vt:lpstr>
      <vt:lpstr>Leading a Robotics Team in University - System Engineering Approach -</vt:lpstr>
      <vt:lpstr>Contents</vt:lpstr>
      <vt:lpstr>1. Goal &amp; Strategy</vt:lpstr>
      <vt:lpstr>1.1. Constraints</vt:lpstr>
      <vt:lpstr>1.2. Success Level Criteria</vt:lpstr>
      <vt:lpstr>1.3. Success Level Example</vt:lpstr>
      <vt:lpstr>2. Finance</vt:lpstr>
      <vt:lpstr>2.1. Fund-raising</vt:lpstr>
      <vt:lpstr>2.2. More about Fundraising (Crowd-funding)</vt:lpstr>
      <vt:lpstr>3. Team Structure</vt:lpstr>
      <vt:lpstr>3.1. Responsibilities</vt:lpstr>
      <vt:lpstr>4. Yearly Activities (1 of 2)</vt:lpstr>
      <vt:lpstr>4. Yearly Activities (2 of 2)</vt:lpstr>
      <vt:lpstr>5. Trainings</vt:lpstr>
      <vt:lpstr>6. Meetings</vt:lpstr>
      <vt:lpstr>6. Meetings</vt:lpstr>
      <vt:lpstr>How to Keep Your Team Motivated</vt:lpstr>
      <vt:lpstr>(Bonus) Design Flow</vt:lpstr>
      <vt:lpstr>Acknowledgement</vt:lpstr>
      <vt:lpstr>About Author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a Robotics Team in University - System Engineering Approach -</dc:title>
  <dc:creator>SAKAL Morokot</dc:creator>
  <cp:lastModifiedBy>Morokot Sakal</cp:lastModifiedBy>
  <cp:revision>1</cp:revision>
  <dcterms:created xsi:type="dcterms:W3CDTF">2020-06-15T12:21:51Z</dcterms:created>
  <dcterms:modified xsi:type="dcterms:W3CDTF">2022-01-06T15:59:18Z</dcterms:modified>
</cp:coreProperties>
</file>