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embeddedFontLst>
    <p:embeddedFont>
      <p:font typeface="Garamon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1" roundtripDataSignature="AMtx7mhZWt4uU8wxwkLb+nexsSox5qLy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1476A0-0740-4C50-80B9-9BF0126582D9}">
  <a:tblStyle styleId="{961476A0-0740-4C50-80B9-9BF0126582D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Garamond-bold.fntdata"/><Relationship Id="rId27" Type="http://schemas.openxmlformats.org/officeDocument/2006/relationships/font" Target="fonts/Garamon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Garamon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Garamon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JP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aramond"/>
              <a:buNone/>
              <a:defRPr b="1" sz="44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2955036" y="3872154"/>
            <a:ext cx="6281928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>
            <a:off x="257909" y="365127"/>
            <a:ext cx="1153550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3849994" y="-1766460"/>
            <a:ext cx="4351338" cy="11535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468630" y="1701800"/>
            <a:ext cx="11324786" cy="447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Courier New"/>
              <a:buChar char="o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urier New"/>
              <a:buChar char="o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pic>
        <p:nvPicPr>
          <p:cNvPr descr="Background pattern&#10;&#10;Description automatically generated" id="26" name="Google Shape;2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5"/>
          <p:cNvSpPr txBox="1"/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  <a:defRPr b="1" sz="36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29" name="Google Shape;2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7"/>
          <p:cNvSpPr txBox="1"/>
          <p:nvPr>
            <p:ph type="title"/>
          </p:nvPr>
        </p:nvSpPr>
        <p:spPr>
          <a:xfrm>
            <a:off x="480060" y="390111"/>
            <a:ext cx="1128170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  <a:defRPr b="1" sz="36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257909" y="1709740"/>
            <a:ext cx="11535508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Garamond"/>
              <a:buNone/>
              <a:defRPr b="1" sz="60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257909" y="4589465"/>
            <a:ext cx="11535508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257909" y="23605"/>
            <a:ext cx="11535508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  <a:defRPr b="1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257909" y="899389"/>
            <a:ext cx="5761892" cy="527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6172200" y="899389"/>
            <a:ext cx="5621217" cy="527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257907" y="365127"/>
            <a:ext cx="1153550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aramond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257909" y="1681163"/>
            <a:ext cx="573966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0"/>
          <p:cNvSpPr txBox="1"/>
          <p:nvPr>
            <p:ph idx="2" type="body"/>
          </p:nvPr>
        </p:nvSpPr>
        <p:spPr>
          <a:xfrm>
            <a:off x="257909" y="2505075"/>
            <a:ext cx="573966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3" type="body"/>
          </p:nvPr>
        </p:nvSpPr>
        <p:spPr>
          <a:xfrm>
            <a:off x="6172200" y="1681163"/>
            <a:ext cx="5621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0"/>
          <p:cNvSpPr txBox="1"/>
          <p:nvPr>
            <p:ph idx="4" type="body"/>
          </p:nvPr>
        </p:nvSpPr>
        <p:spPr>
          <a:xfrm>
            <a:off x="6172200" y="2505075"/>
            <a:ext cx="5621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aramon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o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aramon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257909" y="365127"/>
            <a:ext cx="1153550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aramond"/>
              <a:buNone/>
              <a:defRPr b="1" i="0" sz="44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257909" y="1825625"/>
            <a:ext cx="1153550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257908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9050216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0B5394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0F6FC6">
                  <a:alpha val="0"/>
                </a:srgbClr>
              </a:gs>
              <a:gs pos="40000">
                <a:srgbClr val="0F6FC6">
                  <a:alpha val="0"/>
                </a:srgbClr>
              </a:gs>
              <a:gs pos="100000">
                <a:srgbClr val="0B5394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0F6FC6">
                  <a:alpha val="0"/>
                </a:srgbClr>
              </a:gs>
              <a:gs pos="17000">
                <a:srgbClr val="0F6FC6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073763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 rot="-9091028">
            <a:off x="5945431" y="-1032053"/>
            <a:ext cx="4990147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0F6FC6">
                  <a:alpha val="21960"/>
                </a:srgbClr>
              </a:gs>
              <a:gs pos="87000">
                <a:srgbClr val="56A9F3">
                  <a:alpha val="1960"/>
                </a:srgbClr>
              </a:gs>
              <a:gs pos="100000">
                <a:srgbClr val="56A9F3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aramond"/>
              <a:buNone/>
            </a:pPr>
            <a:r>
              <a:rPr lang="en-JP" sz="4800">
                <a:solidFill>
                  <a:srgbClr val="FFFFFF"/>
                </a:solidFill>
              </a:rPr>
              <a:t>Leading a Robotics Team in University</a:t>
            </a:r>
            <a:br>
              <a:rPr lang="en-JP" sz="4800">
                <a:solidFill>
                  <a:srgbClr val="FFFFFF"/>
                </a:solidFill>
              </a:rPr>
            </a:br>
            <a:r>
              <a:rPr lang="en-JP" sz="3600">
                <a:solidFill>
                  <a:srgbClr val="FFFFFF"/>
                </a:solidFill>
              </a:rPr>
              <a:t>- System Engineering Approach -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JP"/>
              <a:t>By Morokot SAKAL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JP"/>
              <a:t>December 2021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480060" y="390111"/>
            <a:ext cx="1128170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3. Team Structure</a:t>
            </a: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1802801" y="3552086"/>
            <a:ext cx="3529012" cy="1080000"/>
          </a:xfrm>
          <a:prstGeom prst="rect">
            <a:avLst/>
          </a:prstGeom>
          <a:solidFill>
            <a:srgbClr val="8EC5F7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JP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Core Members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P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Year 2nd or 3rd students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P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(at least one year of experience)</a:t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>
            <a:off x="1802801" y="5124110"/>
            <a:ext cx="3529012" cy="1080000"/>
          </a:xfrm>
          <a:prstGeom prst="rect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JP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Supporting Members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P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Year one students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P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(newly join)</a:t>
            </a:r>
            <a:endParaRPr/>
          </a:p>
        </p:txBody>
      </p:sp>
      <p:sp>
        <p:nvSpPr>
          <p:cNvPr id="202" name="Google Shape;202;p33"/>
          <p:cNvSpPr/>
          <p:nvPr/>
        </p:nvSpPr>
        <p:spPr>
          <a:xfrm>
            <a:off x="1802801" y="1980062"/>
            <a:ext cx="3529012" cy="1080000"/>
          </a:xfrm>
          <a:prstGeom prst="rect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JP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Senior Members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P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Year 3rd, 4th students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P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(more than two year of experience)</a:t>
            </a:r>
            <a:endParaRPr/>
          </a:p>
        </p:txBody>
      </p:sp>
      <p:sp>
        <p:nvSpPr>
          <p:cNvPr id="203" name="Google Shape;203;p33"/>
          <p:cNvSpPr txBox="1"/>
          <p:nvPr/>
        </p:nvSpPr>
        <p:spPr>
          <a:xfrm>
            <a:off x="6025663" y="1980062"/>
            <a:ext cx="541369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P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Tasks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JP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Conduct research &amp; development of new key technology to be used in the next year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JP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Advising core members, teaching the supporting members</a:t>
            </a:r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6175741" y="3676587"/>
            <a:ext cx="54136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P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Tasks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JP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Join national robocon competition as the team representative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JP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Lead the supporting members to build the robot</a:t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6175741" y="5248611"/>
            <a:ext cx="51397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P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Tasks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JP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Help the core members with manufacturing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-JP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Experience the whole year activities of the robotics team</a:t>
            </a:r>
            <a:endParaRPr b="0" i="0" sz="16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480060" y="390111"/>
            <a:ext cx="1128170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3.1. Responsibilities</a:t>
            </a:r>
            <a:endParaRPr/>
          </a:p>
        </p:txBody>
      </p:sp>
      <p:grpSp>
        <p:nvGrpSpPr>
          <p:cNvPr id="211" name="Google Shape;211;p34"/>
          <p:cNvGrpSpPr/>
          <p:nvPr/>
        </p:nvGrpSpPr>
        <p:grpSpPr>
          <a:xfrm>
            <a:off x="722131" y="1649446"/>
            <a:ext cx="10607064" cy="4819406"/>
            <a:chOff x="1172723" y="1540959"/>
            <a:chExt cx="10607064" cy="4819406"/>
          </a:xfrm>
        </p:grpSpPr>
        <p:sp>
          <p:nvSpPr>
            <p:cNvPr id="212" name="Google Shape;212;p34"/>
            <p:cNvSpPr/>
            <p:nvPr/>
          </p:nvSpPr>
          <p:spPr>
            <a:xfrm>
              <a:off x="4766872" y="1540959"/>
              <a:ext cx="3672589" cy="514762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rgbClr val="000000"/>
                  </a:solidFill>
                  <a:latin typeface="Garamond"/>
                  <a:ea typeface="Garamond"/>
                  <a:cs typeface="Garamond"/>
                  <a:sym typeface="Garamond"/>
                </a:rPr>
                <a:t>Team Coordianator (Faculty Member)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4"/>
            <p:cNvSpPr/>
            <p:nvPr/>
          </p:nvSpPr>
          <p:spPr>
            <a:xfrm>
              <a:off x="5294981" y="3159000"/>
              <a:ext cx="2624721" cy="540000"/>
            </a:xfrm>
            <a:prstGeom prst="rect">
              <a:avLst/>
            </a:prstGeom>
            <a:solidFill>
              <a:srgbClr val="54A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Design and Manufacturing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4"/>
            <p:cNvSpPr/>
            <p:nvPr/>
          </p:nvSpPr>
          <p:spPr>
            <a:xfrm>
              <a:off x="9139192" y="3159000"/>
              <a:ext cx="2357967" cy="54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Electronics and Control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1264536" y="4943515"/>
              <a:ext cx="2905875" cy="50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System Design, Integration, and Test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1830372" y="2252165"/>
              <a:ext cx="1388082" cy="405562"/>
            </a:xfrm>
            <a:prstGeom prst="rect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rgbClr val="000000"/>
                  </a:solidFill>
                  <a:latin typeface="Garamond"/>
                  <a:ea typeface="Garamond"/>
                  <a:cs typeface="Garamond"/>
                  <a:sym typeface="Garamond"/>
                </a:rPr>
                <a:t>Finance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4"/>
            <p:cNvSpPr/>
            <p:nvPr/>
          </p:nvSpPr>
          <p:spPr>
            <a:xfrm>
              <a:off x="5294981" y="4050264"/>
              <a:ext cx="2592280" cy="504000"/>
            </a:xfrm>
            <a:prstGeom prst="rect">
              <a:avLst/>
            </a:prstGeom>
            <a:solidFill>
              <a:srgbClr val="54A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3D Models and Simulation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5104282" y="4943515"/>
              <a:ext cx="2997769" cy="504000"/>
            </a:xfrm>
            <a:prstGeom prst="rect">
              <a:avLst/>
            </a:prstGeom>
            <a:solidFill>
              <a:srgbClr val="54A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Manufacturing Parts and Assemblies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5337879" y="5856365"/>
              <a:ext cx="2506483" cy="504000"/>
            </a:xfrm>
            <a:prstGeom prst="rect">
              <a:avLst/>
            </a:prstGeom>
            <a:solidFill>
              <a:srgbClr val="54A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Game Field Construction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4"/>
            <p:cNvSpPr/>
            <p:nvPr/>
          </p:nvSpPr>
          <p:spPr>
            <a:xfrm>
              <a:off x="8979316" y="4054318"/>
              <a:ext cx="2800471" cy="504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MCU Subsystem and Control Firmware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9292681" y="4878668"/>
              <a:ext cx="2199503" cy="504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Power, Sensors, and Actuators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9139191" y="5794030"/>
              <a:ext cx="2506482" cy="504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PCB Design, Layout, and Assembly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" name="Google Shape;223;p34"/>
            <p:cNvCxnSpPr>
              <a:endCxn id="224" idx="0"/>
            </p:cNvCxnSpPr>
            <p:nvPr/>
          </p:nvCxnSpPr>
          <p:spPr>
            <a:xfrm flipH="1">
              <a:off x="2716688" y="2055600"/>
              <a:ext cx="3886500" cy="1103400"/>
            </a:xfrm>
            <a:prstGeom prst="bentConnector3">
              <a:avLst>
                <a:gd fmla="val 5918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34"/>
            <p:cNvCxnSpPr>
              <a:endCxn id="214" idx="0"/>
            </p:cNvCxnSpPr>
            <p:nvPr/>
          </p:nvCxnSpPr>
          <p:spPr>
            <a:xfrm>
              <a:off x="6603276" y="2055600"/>
              <a:ext cx="3714900" cy="1103400"/>
            </a:xfrm>
            <a:prstGeom prst="bentConnector3">
              <a:avLst>
                <a:gd fmla="val 5918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6" name="Google Shape;226;p34"/>
            <p:cNvSpPr/>
            <p:nvPr/>
          </p:nvSpPr>
          <p:spPr>
            <a:xfrm>
              <a:off x="1486659" y="4050264"/>
              <a:ext cx="2542389" cy="50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Rulebooks and Strategy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4170411" y="2264283"/>
              <a:ext cx="1436568" cy="406800"/>
            </a:xfrm>
            <a:prstGeom prst="rect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rgbClr val="000000"/>
                  </a:solidFill>
                  <a:latin typeface="Garamond"/>
                  <a:ea typeface="Garamond"/>
                  <a:cs typeface="Garamond"/>
                  <a:sym typeface="Garamond"/>
                </a:rPr>
                <a:t>Marketing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1404328" y="3159000"/>
              <a:ext cx="2624720" cy="54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Management &amp; Operation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4"/>
            <p:cNvSpPr/>
            <p:nvPr/>
          </p:nvSpPr>
          <p:spPr>
            <a:xfrm>
              <a:off x="7211891" y="2264283"/>
              <a:ext cx="2197852" cy="405562"/>
            </a:xfrm>
            <a:prstGeom prst="rect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rgbClr val="000000"/>
                  </a:solidFill>
                  <a:latin typeface="Garamond"/>
                  <a:ea typeface="Garamond"/>
                  <a:cs typeface="Garamond"/>
                  <a:sym typeface="Garamond"/>
                </a:rPr>
                <a:t>Recruitment &amp; Training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1172723" y="5856365"/>
              <a:ext cx="3087930" cy="50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Documentation and Resource Tracking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10022640" y="2264283"/>
              <a:ext cx="1211595" cy="405562"/>
            </a:xfrm>
            <a:prstGeom prst="rect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JP" sz="1600" u="none" cap="none" strike="noStrike">
                  <a:solidFill>
                    <a:srgbClr val="000000"/>
                  </a:solidFill>
                  <a:latin typeface="Garamond"/>
                  <a:ea typeface="Garamond"/>
                  <a:cs typeface="Garamond"/>
                  <a:sym typeface="Garamond"/>
                </a:rPr>
                <a:t>R &amp; 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p34"/>
            <p:cNvCxnSpPr>
              <a:endCxn id="213" idx="0"/>
            </p:cNvCxnSpPr>
            <p:nvPr/>
          </p:nvCxnSpPr>
          <p:spPr>
            <a:xfrm>
              <a:off x="6603141" y="2055600"/>
              <a:ext cx="4200" cy="110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5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B5394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5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0F6FC6">
                  <a:alpha val="40784"/>
                </a:srgbClr>
              </a:gs>
              <a:gs pos="74000">
                <a:srgbClr val="56A9F3">
                  <a:alpha val="0"/>
                </a:srgbClr>
              </a:gs>
              <a:gs pos="100000">
                <a:srgbClr val="56A9F3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5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0F6FC6">
                  <a:alpha val="14901"/>
                </a:srgbClr>
              </a:gs>
              <a:gs pos="100000">
                <a:srgbClr val="0F6FC6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5"/>
          <p:cNvSpPr txBox="1"/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-JP" sz="40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4. Yearly Activities (1 of 2)</a:t>
            </a:r>
            <a:endParaRPr/>
          </a:p>
        </p:txBody>
      </p:sp>
      <p:graphicFrame>
        <p:nvGraphicFramePr>
          <p:cNvPr id="241" name="Google Shape;241;p35"/>
          <p:cNvGraphicFramePr/>
          <p:nvPr/>
        </p:nvGraphicFramePr>
        <p:xfrm>
          <a:off x="432220" y="24582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{961476A0-0740-4C50-80B9-9BF0126582D9}</a:tableStyleId>
              </a:tblPr>
              <a:tblGrid>
                <a:gridCol w="538775"/>
                <a:gridCol w="3966775"/>
                <a:gridCol w="594575"/>
                <a:gridCol w="587975"/>
                <a:gridCol w="570600"/>
                <a:gridCol w="543125"/>
                <a:gridCol w="579275"/>
                <a:gridCol w="570600"/>
                <a:gridCol w="551800"/>
                <a:gridCol w="560475"/>
                <a:gridCol w="561925"/>
                <a:gridCol w="553250"/>
                <a:gridCol w="587975"/>
                <a:gridCol w="560475"/>
              </a:tblGrid>
              <a:tr h="3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No.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Actions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Jul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Aug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Sep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Oct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Nov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Dec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Jan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Feb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Mar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Apr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May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Jun</a:t>
                      </a:r>
                      <a:endParaRPr/>
                    </a:p>
                  </a:txBody>
                  <a:tcPr marT="41675" marB="41675" marR="83325" marL="83325"/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M#1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New member recruitment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D#1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Intensive training for new members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E#1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New rulebook release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M#2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Team formation &amp; kick-off meeting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300" u="none" cap="none" strike="noStrike"/>
                        <a:t>D#2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Rulebook reading &amp; define team strategy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300" u="none" cap="none" strike="noStrike"/>
                        <a:t>D#3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Grame field construction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M#3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Preminary design review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480060" y="390111"/>
            <a:ext cx="1128170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-JP" sz="4000">
                <a:latin typeface="Garamond"/>
                <a:ea typeface="Garamond"/>
                <a:cs typeface="Garamond"/>
                <a:sym typeface="Garamond"/>
              </a:rPr>
              <a:t>4. Yearly Activities (2 of 2)</a:t>
            </a:r>
            <a:endParaRPr/>
          </a:p>
        </p:txBody>
      </p:sp>
      <p:graphicFrame>
        <p:nvGraphicFramePr>
          <p:cNvPr id="247" name="Google Shape;247;p36"/>
          <p:cNvGraphicFramePr/>
          <p:nvPr/>
        </p:nvGraphicFramePr>
        <p:xfrm>
          <a:off x="432222" y="2072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{961476A0-0740-4C50-80B9-9BF0126582D9}</a:tableStyleId>
              </a:tblPr>
              <a:tblGrid>
                <a:gridCol w="538775"/>
                <a:gridCol w="3955350"/>
                <a:gridCol w="606000"/>
                <a:gridCol w="587975"/>
                <a:gridCol w="570600"/>
                <a:gridCol w="543125"/>
                <a:gridCol w="579275"/>
                <a:gridCol w="570600"/>
                <a:gridCol w="551800"/>
                <a:gridCol w="560475"/>
                <a:gridCol w="561925"/>
                <a:gridCol w="553250"/>
                <a:gridCol w="587975"/>
                <a:gridCol w="560475"/>
              </a:tblGrid>
              <a:tr h="3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No.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Actions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Jul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Aug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Sep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Oct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Nov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Dec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Jan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Feb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Mar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Apr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May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Jun</a:t>
                      </a:r>
                      <a:endParaRPr/>
                    </a:p>
                  </a:txBody>
                  <a:tcPr marT="41675" marB="41675" marR="83325" marL="83325"/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300" u="none" cap="none" strike="noStrike"/>
                        <a:t>D#4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First prototype development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300" u="none" cap="none" strike="noStrike"/>
                        <a:t>D#5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300" u="none" cap="none" strike="noStrike"/>
                        <a:t>Prototype field testing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300" u="none" cap="none" strike="noStrike"/>
                        <a:t>M#4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Prototype design review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300" u="none" cap="none" strike="noStrike"/>
                        <a:t>D#6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Revised design development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300" u="none" cap="none" strike="noStrike"/>
                        <a:t>D#7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Revised design field testing &amp; pilot training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M#5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Competition (National round)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300" u="none" cap="none" strike="noStrike"/>
                        <a:t>D#8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Preparing for international competition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JP" sz="1300" u="none" cap="none" strike="noStrike"/>
                        <a:t>M#6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Competition (International round)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M#7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300" u="none" cap="none" strike="noStrike"/>
                        <a:t>Reflection &amp; kaizen meeting</a:t>
                      </a:r>
                      <a:endParaRPr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1675" marB="41675" marR="83325" marL="833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257907" y="140520"/>
            <a:ext cx="11535508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5. Trainings</a:t>
            </a:r>
            <a:endParaRPr/>
          </a:p>
        </p:txBody>
      </p:sp>
      <p:grpSp>
        <p:nvGrpSpPr>
          <p:cNvPr id="253" name="Google Shape;253;p37"/>
          <p:cNvGrpSpPr/>
          <p:nvPr/>
        </p:nvGrpSpPr>
        <p:grpSpPr>
          <a:xfrm>
            <a:off x="592015" y="1901254"/>
            <a:ext cx="10867290" cy="4575906"/>
            <a:chOff x="0" y="0"/>
            <a:chExt cx="10867290" cy="4575906"/>
          </a:xfrm>
        </p:grpSpPr>
        <p:sp>
          <p:nvSpPr>
            <p:cNvPr id="254" name="Google Shape;254;p37"/>
            <p:cNvSpPr/>
            <p:nvPr/>
          </p:nvSpPr>
          <p:spPr>
            <a:xfrm>
              <a:off x="0" y="34471"/>
              <a:ext cx="10867290" cy="962549"/>
            </a:xfrm>
            <a:prstGeom prst="roundRect">
              <a:avLst>
                <a:gd fmla="val 10000" name="adj"/>
              </a:avLst>
            </a:prstGeom>
            <a:solidFill>
              <a:srgbClr val="CAD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>
              <a:off x="291171" y="218472"/>
              <a:ext cx="529402" cy="52940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7"/>
            <p:cNvSpPr/>
            <p:nvPr/>
          </p:nvSpPr>
          <p:spPr>
            <a:xfrm>
              <a:off x="1111744" y="0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7"/>
            <p:cNvSpPr txBox="1"/>
            <p:nvPr/>
          </p:nvSpPr>
          <p:spPr>
            <a:xfrm>
              <a:off x="1111744" y="0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850" lIns="101850" spcFirstLastPara="1" rIns="101850" wrap="square" tIns="101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JP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management &amp; team communication</a:t>
              </a: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0" y="1237658"/>
              <a:ext cx="10867290" cy="962549"/>
            </a:xfrm>
            <a:prstGeom prst="roundRect">
              <a:avLst>
                <a:gd fmla="val 10000" name="adj"/>
              </a:avLst>
            </a:prstGeom>
            <a:solidFill>
              <a:srgbClr val="CAD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291171" y="1421659"/>
              <a:ext cx="529402" cy="52940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>
              <a:off x="1111744" y="1205085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7"/>
            <p:cNvSpPr txBox="1"/>
            <p:nvPr/>
          </p:nvSpPr>
          <p:spPr>
            <a:xfrm>
              <a:off x="1111744" y="1205085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850" lIns="101850" spcFirstLastPara="1" rIns="101850" wrap="square" tIns="101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JP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Mechanical design</a:t>
              </a: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>
              <a:off x="0" y="2440844"/>
              <a:ext cx="10867290" cy="962549"/>
            </a:xfrm>
            <a:prstGeom prst="roundRect">
              <a:avLst>
                <a:gd fmla="val 10000" name="adj"/>
              </a:avLst>
            </a:prstGeom>
            <a:solidFill>
              <a:srgbClr val="CAD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291171" y="2624845"/>
              <a:ext cx="529402" cy="52940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>
              <a:off x="1111744" y="2408272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7"/>
            <p:cNvSpPr txBox="1"/>
            <p:nvPr/>
          </p:nvSpPr>
          <p:spPr>
            <a:xfrm>
              <a:off x="1111744" y="2408272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850" lIns="101850" spcFirstLastPara="1" rIns="101850" wrap="square" tIns="101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JP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Power &amp; electronics design</a:t>
              </a: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0" y="3611458"/>
              <a:ext cx="10867290" cy="962549"/>
            </a:xfrm>
            <a:prstGeom prst="roundRect">
              <a:avLst>
                <a:gd fmla="val 10000" name="adj"/>
              </a:avLst>
            </a:prstGeom>
            <a:solidFill>
              <a:srgbClr val="CAD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291171" y="3828032"/>
              <a:ext cx="529402" cy="52940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1111744" y="3613357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7"/>
            <p:cNvSpPr txBox="1"/>
            <p:nvPr/>
          </p:nvSpPr>
          <p:spPr>
            <a:xfrm>
              <a:off x="1111744" y="3613357"/>
              <a:ext cx="9755546" cy="962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850" lIns="101850" spcFirstLastPara="1" rIns="101850" wrap="square" tIns="101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JP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Software development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480060" y="390111"/>
            <a:ext cx="1128170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6. Meetings</a:t>
            </a:r>
            <a:endParaRPr/>
          </a:p>
        </p:txBody>
      </p:sp>
      <p:graphicFrame>
        <p:nvGraphicFramePr>
          <p:cNvPr id="275" name="Google Shape;275;p38"/>
          <p:cNvGraphicFramePr/>
          <p:nvPr/>
        </p:nvGraphicFramePr>
        <p:xfrm>
          <a:off x="1192464" y="26846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{961476A0-0740-4C50-80B9-9BF0126582D9}</a:tableStyleId>
              </a:tblPr>
              <a:tblGrid>
                <a:gridCol w="5485075"/>
                <a:gridCol w="4095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/>
                        <a:t>Regular meetings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/>
                        <a:t>Occurence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/>
                        <a:t>Mechanical design progress update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/>
                        <a:t>Once every week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/>
                        <a:t>Electronics design progress update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/>
                        <a:t>Once every week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/>
                        <a:t>Rulebook reconfirmation &amp; strategic meeting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/>
                        <a:t>Once every 2 months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480060" y="390111"/>
            <a:ext cx="1128170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6. Meetings</a:t>
            </a:r>
            <a:endParaRPr/>
          </a:p>
        </p:txBody>
      </p:sp>
      <p:graphicFrame>
        <p:nvGraphicFramePr>
          <p:cNvPr id="281" name="Google Shape;281;p39"/>
          <p:cNvGraphicFramePr/>
          <p:nvPr/>
        </p:nvGraphicFramePr>
        <p:xfrm>
          <a:off x="939800" y="25137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{961476A0-0740-4C50-80B9-9BF0126582D9}</a:tableStyleId>
              </a:tblPr>
              <a:tblGrid>
                <a:gridCol w="5663650"/>
                <a:gridCol w="3916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/>
                        <a:t>Review meetings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/>
                        <a:t>Date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/>
                        <a:t>Premiliary design review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/>
                        <a:t>End of December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/>
                        <a:t>Prototype design review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/>
                        <a:t>Start of March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/>
                        <a:t>Final design review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/>
                        <a:t>Start of May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/>
                        <a:t>One year reflection &amp; kaizen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/>
                        <a:t>End of Competition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idx="1" type="body"/>
          </p:nvPr>
        </p:nvSpPr>
        <p:spPr>
          <a:xfrm>
            <a:off x="374073" y="1701800"/>
            <a:ext cx="7762009" cy="4939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17647"/>
              <a:buNone/>
            </a:pPr>
            <a:r>
              <a:rPr lang="en-JP"/>
              <a:t>Work hard? Play harder. That’s engineering fundamental.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17647"/>
              <a:buChar char="•"/>
            </a:pPr>
            <a:r>
              <a:rPr lang="en-JP"/>
              <a:t>Every now and then stop working for a day. Get together for a dinner out or organize a pizza party.</a:t>
            </a:r>
            <a:endParaRPr/>
          </a:p>
          <a:p>
            <a:pPr indent="-1905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17647"/>
              <a:buNone/>
            </a:pPr>
            <a:r>
              <a:rPr lang="en-JP"/>
              <a:t>Create incentives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17647"/>
              <a:buChar char="•"/>
            </a:pPr>
            <a:r>
              <a:rPr lang="en-JP"/>
              <a:t>Give award/reward for recognizing the team members that work hard</a:t>
            </a:r>
            <a:br>
              <a:rPr lang="en-JP"/>
            </a:br>
            <a:r>
              <a:rPr lang="en-JP"/>
              <a:t>Example: best mechanical engineer award, etc…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17647"/>
              <a:buChar char="•"/>
            </a:pPr>
            <a:r>
              <a:rPr lang="en-JP"/>
              <a:t>Make it as part of a course, give course credit to students that devote their time in robotics team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 txBox="1"/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JP"/>
              <a:t>How to Keep Your Team Movitated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"/>
          <p:cNvSpPr txBox="1"/>
          <p:nvPr/>
        </p:nvSpPr>
        <p:spPr>
          <a:xfrm>
            <a:off x="3362739" y="3136613"/>
            <a:ext cx="546652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JP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Thank you for your attention.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468630" y="1701800"/>
            <a:ext cx="11324786" cy="447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JP"/>
              <a:t>Author would like to thank the following reviewers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JP"/>
              <a:t>Reviewer #1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JP"/>
              <a:t>Reviewer #2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99" name="Google Shape;299;p41"/>
          <p:cNvSpPr txBox="1"/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Acknowledgement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5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B5394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0F6FC6">
                  <a:alpha val="0"/>
                </a:srgbClr>
              </a:gs>
              <a:gs pos="20000">
                <a:srgbClr val="0F6FC6">
                  <a:alpha val="0"/>
                </a:srgbClr>
              </a:gs>
              <a:gs pos="100000">
                <a:srgbClr val="073763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0F6FC6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073763">
                  <a:alpha val="51764"/>
                </a:srgbClr>
              </a:gs>
              <a:gs pos="100000">
                <a:srgbClr val="073763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/>
          <p:cNvSpPr txBox="1"/>
          <p:nvPr>
            <p:ph type="title"/>
          </p:nvPr>
        </p:nvSpPr>
        <p:spPr>
          <a:xfrm>
            <a:off x="720091" y="294538"/>
            <a:ext cx="10547460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 sz="4000">
                <a:solidFill>
                  <a:srgbClr val="FFFFFF"/>
                </a:solidFill>
              </a:rPr>
              <a:t>Contents</a:t>
            </a:r>
            <a:endParaRPr/>
          </a:p>
        </p:txBody>
      </p:sp>
      <p:grpSp>
        <p:nvGrpSpPr>
          <p:cNvPr id="108" name="Google Shape;108;p25"/>
          <p:cNvGrpSpPr/>
          <p:nvPr/>
        </p:nvGrpSpPr>
        <p:grpSpPr>
          <a:xfrm>
            <a:off x="1517524" y="3043434"/>
            <a:ext cx="9432180" cy="2232882"/>
            <a:chOff x="145925" y="725237"/>
            <a:chExt cx="9432180" cy="2232882"/>
          </a:xfrm>
        </p:grpSpPr>
        <p:sp>
          <p:nvSpPr>
            <p:cNvPr id="109" name="Google Shape;109;p25"/>
            <p:cNvSpPr/>
            <p:nvPr/>
          </p:nvSpPr>
          <p:spPr>
            <a:xfrm>
              <a:off x="145925" y="725237"/>
              <a:ext cx="803355" cy="803355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314630" y="893942"/>
              <a:ext cx="465946" cy="46594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5"/>
            <p:cNvSpPr/>
            <p:nvPr/>
          </p:nvSpPr>
          <p:spPr>
            <a:xfrm>
              <a:off x="956532" y="725237"/>
              <a:ext cx="2223418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5"/>
            <p:cNvSpPr txBox="1"/>
            <p:nvPr/>
          </p:nvSpPr>
          <p:spPr>
            <a:xfrm>
              <a:off x="956532" y="725237"/>
              <a:ext cx="2223418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JP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 &amp; Strategy</a:t>
              </a:r>
              <a:endParaRPr/>
            </a:p>
          </p:txBody>
        </p:sp>
        <p:sp>
          <p:nvSpPr>
            <p:cNvPr id="113" name="Google Shape;113;p25"/>
            <p:cNvSpPr/>
            <p:nvPr/>
          </p:nvSpPr>
          <p:spPr>
            <a:xfrm>
              <a:off x="3509899" y="725237"/>
              <a:ext cx="803355" cy="803355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5"/>
            <p:cNvSpPr/>
            <p:nvPr/>
          </p:nvSpPr>
          <p:spPr>
            <a:xfrm>
              <a:off x="3678604" y="893942"/>
              <a:ext cx="465946" cy="46594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5"/>
            <p:cNvSpPr/>
            <p:nvPr/>
          </p:nvSpPr>
          <p:spPr>
            <a:xfrm>
              <a:off x="4485403" y="725237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5"/>
            <p:cNvSpPr txBox="1"/>
            <p:nvPr/>
          </p:nvSpPr>
          <p:spPr>
            <a:xfrm>
              <a:off x="4485403" y="725237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JP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Finance</a:t>
              </a:r>
              <a:endParaRPr/>
            </a:p>
          </p:txBody>
        </p:sp>
        <p:sp>
          <p:nvSpPr>
            <p:cNvPr id="117" name="Google Shape;117;p25"/>
            <p:cNvSpPr/>
            <p:nvPr/>
          </p:nvSpPr>
          <p:spPr>
            <a:xfrm>
              <a:off x="6708977" y="725237"/>
              <a:ext cx="803355" cy="803355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5"/>
            <p:cNvSpPr/>
            <p:nvPr/>
          </p:nvSpPr>
          <p:spPr>
            <a:xfrm>
              <a:off x="6877682" y="893942"/>
              <a:ext cx="465946" cy="46594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5"/>
            <p:cNvSpPr/>
            <p:nvPr/>
          </p:nvSpPr>
          <p:spPr>
            <a:xfrm>
              <a:off x="7684481" y="725237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5"/>
            <p:cNvSpPr txBox="1"/>
            <p:nvPr/>
          </p:nvSpPr>
          <p:spPr>
            <a:xfrm>
              <a:off x="7684481" y="725237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JP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Team Organization</a:t>
              </a:r>
              <a:endParaRPr/>
            </a:p>
          </p:txBody>
        </p:sp>
        <p:sp>
          <p:nvSpPr>
            <p:cNvPr id="121" name="Google Shape;121;p25"/>
            <p:cNvSpPr/>
            <p:nvPr/>
          </p:nvSpPr>
          <p:spPr>
            <a:xfrm>
              <a:off x="145925" y="2154764"/>
              <a:ext cx="803355" cy="803355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5"/>
            <p:cNvSpPr/>
            <p:nvPr/>
          </p:nvSpPr>
          <p:spPr>
            <a:xfrm>
              <a:off x="314630" y="2323469"/>
              <a:ext cx="465946" cy="46594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5"/>
            <p:cNvSpPr/>
            <p:nvPr/>
          </p:nvSpPr>
          <p:spPr>
            <a:xfrm>
              <a:off x="1121429" y="2154764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 txBox="1"/>
            <p:nvPr/>
          </p:nvSpPr>
          <p:spPr>
            <a:xfrm>
              <a:off x="1121429" y="2154764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JP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Yearly Activities</a:t>
              </a: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3345003" y="2154764"/>
              <a:ext cx="803355" cy="803355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3513707" y="2323469"/>
              <a:ext cx="465946" cy="46594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>
              <a:off x="4320506" y="2154764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5"/>
            <p:cNvSpPr txBox="1"/>
            <p:nvPr/>
          </p:nvSpPr>
          <p:spPr>
            <a:xfrm>
              <a:off x="4320506" y="2154764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JP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Trainings</a:t>
              </a:r>
              <a:endParaRPr/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6544080" y="2154764"/>
              <a:ext cx="803355" cy="803355"/>
            </a:xfrm>
            <a:prstGeom prst="ellipse">
              <a:avLst/>
            </a:prstGeom>
            <a:solidFill>
              <a:srgbClr val="CAD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5"/>
            <p:cNvSpPr/>
            <p:nvPr/>
          </p:nvSpPr>
          <p:spPr>
            <a:xfrm>
              <a:off x="6712785" y="2323469"/>
              <a:ext cx="465946" cy="46594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7519584" y="2154764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5"/>
            <p:cNvSpPr txBox="1"/>
            <p:nvPr/>
          </p:nvSpPr>
          <p:spPr>
            <a:xfrm>
              <a:off x="7519584" y="2154764"/>
              <a:ext cx="1893624" cy="80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JP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Meetings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468630" y="1701800"/>
            <a:ext cx="11324786" cy="447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05" name="Google Shape;305;p42"/>
          <p:cNvSpPr txBox="1"/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About Author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68630" y="1701800"/>
            <a:ext cx="11324786" cy="447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JP"/>
              <a:t>Where do you want to go</a:t>
            </a:r>
            <a:r>
              <a:rPr lang="en-JP"/>
              <a:t>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JP"/>
              <a:t>How do you get there?</a:t>
            </a:r>
            <a:r>
              <a:rPr lang="en-JP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Every team has different goal.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JP"/>
              <a:t>Some team might want to focus on winning the competition.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JP"/>
              <a:t>Some other team might want to try new technology.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There is such thing as a right/perfect goal.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But every members must know what it is.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At the kick-off meeting, making sure that everyone is aware of what is the team goal &amp; strategy.</a:t>
            </a:r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1. Goal &amp; Strategy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68630" y="1701800"/>
            <a:ext cx="11324786" cy="447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JP"/>
              <a:t>Where are you currently at?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Every team always have constraints such as: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JP"/>
              <a:t>Funding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JP"/>
              <a:t>Human resource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JP"/>
              <a:t>Leadership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JP"/>
              <a:t>Time &amp; commitment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JP"/>
              <a:t>Technology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JP"/>
              <a:t>Facility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Identifying your constraints help set a realistic goal for your team and your team likely to achieve it.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1.1. Constraints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468630" y="1701799"/>
            <a:ext cx="11324786" cy="4881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Once you answers the three questions, now it is time to set the success level.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If it is the first year for the team joining the competition, setting goal as to “win the competition” is </a:t>
            </a:r>
            <a:r>
              <a:rPr b="1" lang="en-JP"/>
              <a:t>ridiculous</a:t>
            </a:r>
            <a:r>
              <a:rPr lang="en-JP"/>
              <a:t> and </a:t>
            </a:r>
            <a:r>
              <a:rPr b="1" lang="en-JP"/>
              <a:t>unrealistic</a:t>
            </a:r>
            <a:r>
              <a:rPr lang="en-JP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Success level is a good reference for comparing your team achievement during the reflection meeting at the end of the competition.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 txBox="1"/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1.2. Success Level Definition</a:t>
            </a:r>
            <a:endParaRPr/>
          </a:p>
        </p:txBody>
      </p:sp>
      <p:graphicFrame>
        <p:nvGraphicFramePr>
          <p:cNvPr id="151" name="Google Shape;151;p28"/>
          <p:cNvGraphicFramePr/>
          <p:nvPr/>
        </p:nvGraphicFramePr>
        <p:xfrm>
          <a:off x="2467512" y="1844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{961476A0-0740-4C50-80B9-9BF0126582D9}</a:tableStyleId>
              </a:tblPr>
              <a:tblGrid>
                <a:gridCol w="2048875"/>
                <a:gridCol w="5208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Success Level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Minimum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Extra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468630" y="1701800"/>
            <a:ext cx="11324786" cy="447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P"/>
              <a:t>A robotics team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1.3. Success Level Example</a:t>
            </a:r>
            <a:endParaRPr/>
          </a:p>
        </p:txBody>
      </p:sp>
      <p:graphicFrame>
        <p:nvGraphicFramePr>
          <p:cNvPr id="158" name="Google Shape;158;p29"/>
          <p:cNvGraphicFramePr/>
          <p:nvPr/>
        </p:nvGraphicFramePr>
        <p:xfrm>
          <a:off x="2498139" y="3651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{961476A0-0740-4C50-80B9-9BF0126582D9}</a:tableStyleId>
              </a:tblPr>
              <a:tblGrid>
                <a:gridCol w="2048875"/>
                <a:gridCol w="5208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Success Level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Minimum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Extra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B5394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0F6FC6">
                  <a:alpha val="40784"/>
                </a:srgbClr>
              </a:gs>
              <a:gs pos="74000">
                <a:srgbClr val="56A9F3">
                  <a:alpha val="0"/>
                </a:srgbClr>
              </a:gs>
              <a:gs pos="100000">
                <a:srgbClr val="56A9F3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0F6FC6">
                  <a:alpha val="14901"/>
                </a:srgbClr>
              </a:gs>
              <a:gs pos="100000">
                <a:srgbClr val="0F6FC6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 txBox="1"/>
          <p:nvPr>
            <p:ph type="title"/>
          </p:nvPr>
        </p:nvSpPr>
        <p:spPr>
          <a:xfrm>
            <a:off x="500743" y="248038"/>
            <a:ext cx="726269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-JP" sz="40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2. Finance</a:t>
            </a:r>
            <a:endParaRPr/>
          </a:p>
        </p:txBody>
      </p:sp>
      <p:graphicFrame>
        <p:nvGraphicFramePr>
          <p:cNvPr id="168" name="Google Shape;168;p30"/>
          <p:cNvGraphicFramePr/>
          <p:nvPr/>
        </p:nvGraphicFramePr>
        <p:xfrm>
          <a:off x="1828800" y="21776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{961476A0-0740-4C50-80B9-9BF0126582D9}</a:tableStyleId>
              </a:tblPr>
              <a:tblGrid>
                <a:gridCol w="5326375"/>
                <a:gridCol w="3326125"/>
              </a:tblGrid>
              <a:tr h="57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Items</a:t>
                      </a:r>
                      <a:endParaRPr/>
                    </a:p>
                  </a:txBody>
                  <a:tcPr marT="65425" marB="65425" marR="130825" marL="13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Amount (USD)</a:t>
                      </a:r>
                      <a:endParaRPr/>
                    </a:p>
                  </a:txBody>
                  <a:tcPr marT="65425" marB="65425" marR="130825" marL="130825"/>
                </a:tc>
              </a:tr>
              <a:tr h="57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Robot Hardware</a:t>
                      </a:r>
                      <a:endParaRPr/>
                    </a:p>
                  </a:txBody>
                  <a:tcPr marT="65425" marB="65425" marR="130825" marL="13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$ 4,000</a:t>
                      </a:r>
                      <a:endParaRPr/>
                    </a:p>
                  </a:txBody>
                  <a:tcPr marT="65425" marB="65425" marR="130825" marL="130825"/>
                </a:tc>
              </a:tr>
              <a:tr h="57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Game Field Construction</a:t>
                      </a:r>
                      <a:endParaRPr/>
                    </a:p>
                  </a:txBody>
                  <a:tcPr marT="65425" marB="65425" marR="130825" marL="13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$ 1,500</a:t>
                      </a:r>
                      <a:endParaRPr/>
                    </a:p>
                  </a:txBody>
                  <a:tcPr marT="65425" marB="65425" marR="130825" marL="130825"/>
                </a:tc>
              </a:tr>
              <a:tr h="57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Facilities Maintenance</a:t>
                      </a:r>
                      <a:endParaRPr/>
                    </a:p>
                  </a:txBody>
                  <a:tcPr marT="65425" marB="65425" marR="130825" marL="13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$ </a:t>
                      </a:r>
                      <a:r>
                        <a:rPr lang="en-JP" sz="2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,000</a:t>
                      </a:r>
                      <a:endParaRPr/>
                    </a:p>
                  </a:txBody>
                  <a:tcPr marT="65425" marB="65425" marR="130825" marL="130825"/>
                </a:tc>
              </a:tr>
              <a:tr h="57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Pizza Party ;)</a:t>
                      </a:r>
                      <a:endParaRPr/>
                    </a:p>
                  </a:txBody>
                  <a:tcPr marT="65425" marB="65425" marR="130825" marL="130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20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$ 400</a:t>
                      </a:r>
                      <a:endParaRPr/>
                    </a:p>
                  </a:txBody>
                  <a:tcPr marT="65425" marB="65425" marR="130825" marL="130825"/>
                </a:tc>
              </a:tr>
            </a:tbl>
          </a:graphicData>
        </a:graphic>
      </p:graphicFrame>
      <p:sp>
        <p:nvSpPr>
          <p:cNvPr id="169" name="Google Shape;169;p30"/>
          <p:cNvSpPr txBox="1"/>
          <p:nvPr/>
        </p:nvSpPr>
        <p:spPr>
          <a:xfrm>
            <a:off x="3965574" y="5277730"/>
            <a:ext cx="363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P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TOTAL: $</a:t>
            </a:r>
            <a:r>
              <a:rPr lang="en-JP" sz="2400">
                <a:latin typeface="Garamond"/>
                <a:ea typeface="Garamond"/>
                <a:cs typeface="Garamond"/>
                <a:sym typeface="Garamond"/>
              </a:rPr>
              <a:t>7</a:t>
            </a:r>
            <a:r>
              <a:rPr b="0" i="0" lang="en-JP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,900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480060" y="390111"/>
            <a:ext cx="1128170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 sz="4000">
                <a:solidFill>
                  <a:srgbClr val="FFFFFF"/>
                </a:solidFill>
              </a:rPr>
              <a:t>2.1. Fund-raising</a:t>
            </a:r>
            <a:endParaRPr/>
          </a:p>
        </p:txBody>
      </p:sp>
      <p:grpSp>
        <p:nvGrpSpPr>
          <p:cNvPr id="175" name="Google Shape;175;p31"/>
          <p:cNvGrpSpPr/>
          <p:nvPr/>
        </p:nvGrpSpPr>
        <p:grpSpPr>
          <a:xfrm>
            <a:off x="737501" y="2566481"/>
            <a:ext cx="10740938" cy="3285000"/>
            <a:chOff x="93445" y="453902"/>
            <a:chExt cx="10740938" cy="3285000"/>
          </a:xfrm>
        </p:grpSpPr>
        <p:sp>
          <p:nvSpPr>
            <p:cNvPr id="176" name="Google Shape;176;p31"/>
            <p:cNvSpPr/>
            <p:nvPr/>
          </p:nvSpPr>
          <p:spPr>
            <a:xfrm>
              <a:off x="718664" y="453902"/>
              <a:ext cx="1955812" cy="19558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1135476" y="870714"/>
              <a:ext cx="1122187" cy="11221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93445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1"/>
            <p:cNvSpPr txBox="1"/>
            <p:nvPr/>
          </p:nvSpPr>
          <p:spPr>
            <a:xfrm>
              <a:off x="93445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JP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 SUPPORT FROM SCHOOL OR ALUMNI</a:t>
              </a: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4486008" y="453902"/>
              <a:ext cx="1955812" cy="1955812"/>
            </a:xfrm>
            <a:prstGeom prst="ellipse">
              <a:avLst/>
            </a:prstGeom>
            <a:solidFill>
              <a:srgbClr val="08D0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4902820" y="870714"/>
              <a:ext cx="1122187" cy="11221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3860789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1"/>
            <p:cNvSpPr txBox="1"/>
            <p:nvPr/>
          </p:nvSpPr>
          <p:spPr>
            <a:xfrm>
              <a:off x="3860789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JP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FIND SPONSOR FROM COMPANY</a:t>
              </a: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8253352" y="453902"/>
              <a:ext cx="1955812" cy="1955812"/>
            </a:xfrm>
            <a:prstGeom prst="ellipse">
              <a:avLst/>
            </a:prstGeom>
            <a:solidFill>
              <a:srgbClr val="0DC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8670164" y="870714"/>
              <a:ext cx="1122187" cy="11221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7628133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1"/>
            <p:cNvSpPr txBox="1"/>
            <p:nvPr/>
          </p:nvSpPr>
          <p:spPr>
            <a:xfrm>
              <a:off x="7628133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JP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CROWD-FUNDING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468630" y="1701800"/>
            <a:ext cx="7677843" cy="447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/>
              <a:t>Running a robot team is not free. Every year, many teams have encountered the funding issue.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/>
              <a:t>However, don’t let it stop you from being creative. Use your creativity to raise the fund.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/>
              <a:t>What we can do: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JP"/>
              <a:t>Create team t-shirt, key-chain, etc and sell them to robotics fan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JP"/>
              <a:t>Get support/donations from your classmates or seniors</a:t>
            </a:r>
            <a:endParaRPr/>
          </a:p>
        </p:txBody>
      </p:sp>
      <p:sp>
        <p:nvSpPr>
          <p:cNvPr id="193" name="Google Shape;193;p32"/>
          <p:cNvSpPr txBox="1"/>
          <p:nvPr>
            <p:ph type="title"/>
          </p:nvPr>
        </p:nvSpPr>
        <p:spPr>
          <a:xfrm>
            <a:off x="468630" y="390111"/>
            <a:ext cx="11315994" cy="807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aramond"/>
              <a:buNone/>
            </a:pPr>
            <a:r>
              <a:rPr lang="en-JP"/>
              <a:t>2.2. More about Fund-raising (Crowd-funding)</a:t>
            </a:r>
            <a:endParaRPr/>
          </a:p>
        </p:txBody>
      </p:sp>
      <p:sp>
        <p:nvSpPr>
          <p:cNvPr id="194" name="Google Shape;194;p32"/>
          <p:cNvSpPr/>
          <p:nvPr/>
        </p:nvSpPr>
        <p:spPr>
          <a:xfrm>
            <a:off x="9243285" y="2961476"/>
            <a:ext cx="1955812" cy="1955812"/>
          </a:xfrm>
          <a:prstGeom prst="ellipse">
            <a:avLst/>
          </a:prstGeom>
          <a:solidFill>
            <a:srgbClr val="0DC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JP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T-SHIRT PICTURE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2020-06-15T12:21:51Z</dcterms:created>
  <dc:creator>SAKAL Morokot</dc:creator>
</cp:coreProperties>
</file>