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7"/>
  </p:notesMasterIdLst>
  <p:sldIdLst>
    <p:sldId id="256" r:id="rId2"/>
    <p:sldId id="258" r:id="rId3"/>
    <p:sldId id="296" r:id="rId4"/>
    <p:sldId id="261" r:id="rId5"/>
    <p:sldId id="263" r:id="rId6"/>
  </p:sldIdLst>
  <p:sldSz cx="9144000" cy="5143500" type="screen16x9"/>
  <p:notesSz cx="6858000" cy="9144000"/>
  <p:embeddedFontLst>
    <p:embeddedFont>
      <p:font typeface="Raleway" panose="020B0604020202020204" charset="0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Epilogue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F27D78-83E9-4344-93FC-C5B991467602}">
  <a:tblStyle styleId="{30F27D78-83E9-4344-93FC-C5B9914676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F857E7-E88C-407C-AF41-DEF43CE7D8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217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2" hasCustomPrompt="1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3" hasCustomPrompt="1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6" hasCustomPrompt="1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7" hasCustomPrompt="1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8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9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3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4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5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15"/>
          <p:cNvSpPr txBox="1">
            <a:spLocks noGrp="1"/>
          </p:cNvSpPr>
          <p:nvPr>
            <p:ph type="subTitle" idx="1"/>
          </p:nvPr>
        </p:nvSpPr>
        <p:spPr>
          <a:xfrm>
            <a:off x="1253225" y="20537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5"/>
          <p:cNvSpPr txBox="1">
            <a:spLocks noGrp="1"/>
          </p:cNvSpPr>
          <p:nvPr>
            <p:ph type="subTitle" idx="2"/>
          </p:nvPr>
        </p:nvSpPr>
        <p:spPr>
          <a:xfrm>
            <a:off x="5079776" y="20537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5"/>
          <p:cNvSpPr txBox="1">
            <a:spLocks noGrp="1"/>
          </p:cNvSpPr>
          <p:nvPr>
            <p:ph type="subTitle" idx="3"/>
          </p:nvPr>
        </p:nvSpPr>
        <p:spPr>
          <a:xfrm>
            <a:off x="1253225" y="35653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subTitle" idx="4"/>
          </p:nvPr>
        </p:nvSpPr>
        <p:spPr>
          <a:xfrm>
            <a:off x="5079776" y="35653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5"/>
          </p:nvPr>
        </p:nvSpPr>
        <p:spPr>
          <a:xfrm>
            <a:off x="1253225" y="1363500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4" name="Google Shape;454;p15"/>
          <p:cNvSpPr txBox="1">
            <a:spLocks noGrp="1"/>
          </p:cNvSpPr>
          <p:nvPr>
            <p:ph type="subTitle" idx="6"/>
          </p:nvPr>
        </p:nvSpPr>
        <p:spPr>
          <a:xfrm>
            <a:off x="1253225" y="2875125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5" name="Google Shape;455;p15"/>
          <p:cNvSpPr txBox="1">
            <a:spLocks noGrp="1"/>
          </p:cNvSpPr>
          <p:nvPr>
            <p:ph type="subTitle" idx="7"/>
          </p:nvPr>
        </p:nvSpPr>
        <p:spPr>
          <a:xfrm>
            <a:off x="5079750" y="1363500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6" name="Google Shape;456;p15"/>
          <p:cNvSpPr txBox="1">
            <a:spLocks noGrp="1"/>
          </p:cNvSpPr>
          <p:nvPr>
            <p:ph type="subTitle" idx="8"/>
          </p:nvPr>
        </p:nvSpPr>
        <p:spPr>
          <a:xfrm>
            <a:off x="5079750" y="2875125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7" name="Google Shape;457;p15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5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15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460" name="Google Shape;460;p15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4" name="Google Shape;464;p15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5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466" name="Google Shape;466;p15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467" name="Google Shape;467;p15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8" name="Google Shape;468;p15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469" name="Google Shape;469;p15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2" name="Google Shape;472;p15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473" name="Google Shape;473;p15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4" name="Google Shape;474;p15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475" name="Google Shape;475;p15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476" name="Google Shape;476;p15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15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8" name="Google Shape;478;p15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479" name="Google Shape;479;p15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15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1" name="Google Shape;481;p15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482" name="Google Shape;482;p15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15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ctrTitle"/>
          </p:nvPr>
        </p:nvSpPr>
        <p:spPr>
          <a:xfrm>
            <a:off x="732955" y="332739"/>
            <a:ext cx="4733751" cy="2774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ts val="7545"/>
              </a:lnSpc>
            </a:pPr>
            <a:r>
              <a:rPr lang="en-US" sz="4800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Familiarize yourself with phishing attacks</a:t>
            </a:r>
            <a:endParaRPr lang="en-US" sz="4800" dirty="0"/>
          </a:p>
        </p:txBody>
      </p:sp>
      <p:sp>
        <p:nvSpPr>
          <p:cNvPr id="704" name="Google Shape;704;p26"/>
          <p:cNvSpPr txBox="1">
            <a:spLocks noGrp="1"/>
          </p:cNvSpPr>
          <p:nvPr>
            <p:ph type="subTitle" idx="1"/>
          </p:nvPr>
        </p:nvSpPr>
        <p:spPr>
          <a:xfrm>
            <a:off x="677609" y="2865620"/>
            <a:ext cx="4540561" cy="1974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</a:pPr>
            <a:r>
              <a:rPr lang="en-US" sz="1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Phishing attacks are a common cybersecurity threat that can have serious consequences for individuals and organizations. It's important to understand what phishing is, how to recognize it, and how to protect against it.</a:t>
            </a:r>
            <a:endParaRPr lang="en-US" sz="1400" dirty="0"/>
          </a:p>
        </p:txBody>
      </p:sp>
      <p:grpSp>
        <p:nvGrpSpPr>
          <p:cNvPr id="705" name="Google Shape;705;p26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1" name="Google Shape;711;p26"/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26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15" name="Google Shape;715;p26"/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26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8" name="Google Shape;718;p26"/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26"/>
          <p:cNvSpPr/>
          <p:nvPr/>
        </p:nvSpPr>
        <p:spPr>
          <a:xfrm>
            <a:off x="7148815" y="1542896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1" name="Google Shape;721;p26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22" name="Google Shape;722;p26"/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6" name="Google Shape;726;p26"/>
            <p:cNvSpPr/>
            <p:nvPr/>
          </p:nvSpPr>
          <p:spPr>
            <a:xfrm>
              <a:off x="3692461" y="4353401"/>
              <a:ext cx="657796" cy="251936"/>
            </a:xfrm>
            <a:custGeom>
              <a:avLst/>
              <a:gdLst/>
              <a:ahLst/>
              <a:cxnLst/>
              <a:rect l="l" t="t" r="r" b="b"/>
              <a:pathLst>
                <a:path w="657796" h="251936" extrusionOk="0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3680531" y="4341375"/>
              <a:ext cx="24812" cy="24812"/>
            </a:xfrm>
            <a:custGeom>
              <a:avLst/>
              <a:gdLst/>
              <a:ahLst/>
              <a:cxnLst/>
              <a:rect l="l" t="t" r="r" b="b"/>
              <a:pathLst>
                <a:path w="24812" h="24812" extrusionOk="0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337303" y="4592955"/>
              <a:ext cx="24765" cy="24764"/>
            </a:xfrm>
            <a:custGeom>
              <a:avLst/>
              <a:gdLst/>
              <a:ahLst/>
              <a:cxnLst/>
              <a:rect l="l" t="t" r="r" b="b"/>
              <a:pathLst>
                <a:path w="24765" h="24764" extrusionOk="0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26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30" name="Google Shape;730;p26"/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26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33" name="Google Shape;733;p26"/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26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26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62" name="Google Shape;762;p26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26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4" name="Google Shape;784;p26"/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786" name="Google Shape;786;p26"/>
            <p:cNvSpPr/>
            <p:nvPr/>
          </p:nvSpPr>
          <p:spPr>
            <a:xfrm>
              <a:off x="6497466" y="2113795"/>
              <a:ext cx="1186433" cy="1024678"/>
            </a:xfrm>
            <a:custGeom>
              <a:avLst/>
              <a:gdLst/>
              <a:ahLst/>
              <a:cxnLst/>
              <a:rect l="l" t="t" r="r" b="b"/>
              <a:pathLst>
                <a:path w="1318259" h="1915286" extrusionOk="0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497472" y="2113798"/>
              <a:ext cx="1186433" cy="84696"/>
            </a:xfrm>
            <a:custGeom>
              <a:avLst/>
              <a:gdLst/>
              <a:ahLst/>
              <a:cxnLst/>
              <a:rect l="l" t="t" r="r" b="b"/>
              <a:pathLst>
                <a:path w="1318259" h="94107" extrusionOk="0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8" name="Google Shape;788;p26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789" name="Google Shape;789;p26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2" name="Google Shape;792;p26"/>
            <p:cNvSpPr/>
            <p:nvPr/>
          </p:nvSpPr>
          <p:spPr>
            <a:xfrm>
              <a:off x="6515578" y="2215995"/>
              <a:ext cx="1150258" cy="460514"/>
            </a:xfrm>
            <a:custGeom>
              <a:avLst/>
              <a:gdLst/>
              <a:ahLst/>
              <a:cxnLst/>
              <a:rect l="l" t="t" r="r" b="b"/>
              <a:pathLst>
                <a:path w="1278064" h="511682" extrusionOk="0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548699" y="2724580"/>
              <a:ext cx="316840" cy="275091"/>
            </a:xfrm>
            <a:custGeom>
              <a:avLst/>
              <a:gdLst/>
              <a:ahLst/>
              <a:cxnLst/>
              <a:rect l="l" t="t" r="r" b="b"/>
              <a:pathLst>
                <a:path w="352044" h="305657" extrusionOk="0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6896308" y="2724580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896308" y="2775721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896308" y="2826777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896308" y="2877919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8" name="Google Shape;798;p26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240411" h="51434" extrusionOk="0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23240" extrusionOk="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1" name="Google Shape;801;p26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802" name="Google Shape;802;p26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4" name="Google Shape;804;p26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805" name="Google Shape;805;p26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26"/>
            <p:cNvSpPr/>
            <p:nvPr/>
          </p:nvSpPr>
          <p:spPr>
            <a:xfrm>
              <a:off x="6548699" y="3046960"/>
              <a:ext cx="1089050" cy="8572"/>
            </a:xfrm>
            <a:custGeom>
              <a:avLst/>
              <a:gdLst/>
              <a:ahLst/>
              <a:cxnLst/>
              <a:rect l="l" t="t" r="r" b="b"/>
              <a:pathLst>
                <a:path w="1210055" h="9525" extrusionOk="0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1" name="Google Shape;811;p26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12" name="Google Shape;812;p26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13" name="Google Shape;813;p26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6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7" name="Google Shape;817;p26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18" name="Google Shape;818;p26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19" name="Google Shape;819;p26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26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6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2" name="Google Shape;822;p26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23" name="Google Shape;823;p26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26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5" name="Google Shape;825;p26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26" name="Google Shape;826;p26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26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26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29" name="Google Shape;829;p26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30" name="Google Shape;830;p26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31" name="Google Shape;831;p26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2" name="Google Shape;832;p26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33" name="Google Shape;833;p26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6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6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6" name="Google Shape;836;p26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9" name="Google Shape;839;p26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40" name="Google Shape;840;p26"/>
            <p:cNvSpPr/>
            <p:nvPr/>
          </p:nvSpPr>
          <p:spPr>
            <a:xfrm>
              <a:off x="7396162" y="3585495"/>
              <a:ext cx="929354" cy="9525"/>
            </a:xfrm>
            <a:custGeom>
              <a:avLst/>
              <a:gdLst/>
              <a:ahLst/>
              <a:cxnLst/>
              <a:rect l="l" t="t" r="r" b="b"/>
              <a:pathLst>
                <a:path w="929354" h="9525" extrusionOk="0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312562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7384446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26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44" name="Google Shape;844;p26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45" name="Google Shape;845;p26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77914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6" name="Google Shape;846;p26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47" name="Google Shape;847;p26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6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6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50" name="Google Shape;850;p26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51" name="Google Shape;851;p26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208597" extrusionOk="0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avLst/>
                <a:gdLst/>
                <a:ahLst/>
                <a:cxnLst/>
                <a:rect l="l" t="t" r="r" b="b"/>
                <a:pathLst>
                  <a:path w="452246" h="230219" extrusionOk="0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26"/>
          <p:cNvGrpSpPr/>
          <p:nvPr/>
        </p:nvGrpSpPr>
        <p:grpSpPr>
          <a:xfrm>
            <a:off x="5165167" y="2950875"/>
            <a:ext cx="645598" cy="1166771"/>
            <a:chOff x="5165167" y="2950875"/>
            <a:chExt cx="645598" cy="1166771"/>
          </a:xfrm>
        </p:grpSpPr>
        <p:grpSp>
          <p:nvGrpSpPr>
            <p:cNvPr id="854" name="Google Shape;854;p26"/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855" name="Google Shape;855;p26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856" name="Google Shape;856;p26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20" h="1061085" extrusionOk="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6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2" h="25527" extrusionOk="0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8" name="Google Shape;858;p26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avLst/>
                <a:gdLst/>
                <a:ahLst/>
                <a:cxnLst/>
                <a:rect l="l" t="t" r="r" b="b"/>
                <a:pathLst>
                  <a:path w="504158" h="777906" extrusionOk="0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9" name="Google Shape;859;p26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860" name="Google Shape;860;p26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861" name="Google Shape;861;p26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862" name="Google Shape;862;p26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3" name="Google Shape;863;p26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64" name="Google Shape;864;p26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865" name="Google Shape;865;p26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6" name="Google Shape;866;p26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867" name="Google Shape;867;p26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868" name="Google Shape;868;p26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6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6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6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2" name="Google Shape;872;p26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3" name="Google Shape;873;p26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874" name="Google Shape;874;p26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5" name="Google Shape;875;p26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26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7" name="Google Shape;877;p26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8" name="Google Shape;878;p26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79" name="Google Shape;879;p26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880" name="Google Shape;880;p26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13" h="258317" extrusionOk="0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212216" extrusionOk="0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82" name="Google Shape;882;p26"/>
            <p:cNvSpPr/>
            <p:nvPr/>
          </p:nvSpPr>
          <p:spPr>
            <a:xfrm>
              <a:off x="5401558" y="4012919"/>
              <a:ext cx="172878" cy="28080"/>
            </a:xfrm>
            <a:custGeom>
              <a:avLst/>
              <a:gdLst/>
              <a:ahLst/>
              <a:cxnLst/>
              <a:rect l="l" t="t" r="r" b="b"/>
              <a:pathLst>
                <a:path w="157162" h="25527" extrusionOk="0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8"/>
          <p:cNvSpPr txBox="1">
            <a:spLocks noGrp="1"/>
          </p:cNvSpPr>
          <p:nvPr>
            <p:ph type="title"/>
          </p:nvPr>
        </p:nvSpPr>
        <p:spPr>
          <a:xfrm>
            <a:off x="720000" y="276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5468"/>
              </a:lnSpc>
            </a:pPr>
            <a:r>
              <a:rPr lang="en-US" sz="3200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What is phishing?</a:t>
            </a:r>
            <a:endParaRPr lang="en-US" sz="3200" dirty="0"/>
          </a:p>
        </p:txBody>
      </p:sp>
      <p:sp>
        <p:nvSpPr>
          <p:cNvPr id="897" name="Google Shape;897;p28"/>
          <p:cNvSpPr txBox="1">
            <a:spLocks noGrp="1"/>
          </p:cNvSpPr>
          <p:nvPr>
            <p:ph type="title" idx="2"/>
          </p:nvPr>
        </p:nvSpPr>
        <p:spPr>
          <a:xfrm>
            <a:off x="1050526" y="1194930"/>
            <a:ext cx="50836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 dirty="0"/>
          </a:p>
        </p:txBody>
      </p:sp>
      <p:sp>
        <p:nvSpPr>
          <p:cNvPr id="899" name="Google Shape;899;p28"/>
          <p:cNvSpPr txBox="1">
            <a:spLocks noGrp="1"/>
          </p:cNvSpPr>
          <p:nvPr>
            <p:ph type="title" idx="4"/>
          </p:nvPr>
        </p:nvSpPr>
        <p:spPr>
          <a:xfrm>
            <a:off x="3389797" y="1191250"/>
            <a:ext cx="452578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 dirty="0"/>
          </a:p>
        </p:txBody>
      </p:sp>
      <p:sp>
        <p:nvSpPr>
          <p:cNvPr id="901" name="Google Shape;901;p28"/>
          <p:cNvSpPr txBox="1">
            <a:spLocks noGrp="1"/>
          </p:cNvSpPr>
          <p:nvPr>
            <p:ph type="title" idx="6"/>
          </p:nvPr>
        </p:nvSpPr>
        <p:spPr>
          <a:xfrm>
            <a:off x="5758505" y="119125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dirty="0"/>
          </a:p>
        </p:txBody>
      </p:sp>
      <p:sp>
        <p:nvSpPr>
          <p:cNvPr id="903" name="Google Shape;903;p28"/>
          <p:cNvSpPr txBox="1">
            <a:spLocks noGrp="1"/>
          </p:cNvSpPr>
          <p:nvPr>
            <p:ph type="subTitle" idx="1"/>
          </p:nvPr>
        </p:nvSpPr>
        <p:spPr>
          <a:xfrm>
            <a:off x="1361547" y="1203328"/>
            <a:ext cx="2305500" cy="433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Phishing Defined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ubTitle" idx="8"/>
          </p:nvPr>
        </p:nvSpPr>
        <p:spPr>
          <a:xfrm>
            <a:off x="3799375" y="1170087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34"/>
              </a:lnSpc>
            </a:pPr>
            <a:r>
              <a:rPr lang="en-US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Phishing Tactics</a:t>
            </a:r>
            <a:endParaRPr lang="en-US" dirty="0"/>
          </a:p>
        </p:txBody>
      </p:sp>
      <p:sp>
        <p:nvSpPr>
          <p:cNvPr id="905" name="Google Shape;905;p28"/>
          <p:cNvSpPr txBox="1">
            <a:spLocks noGrp="1"/>
          </p:cNvSpPr>
          <p:nvPr>
            <p:ph type="subTitle" idx="9"/>
          </p:nvPr>
        </p:nvSpPr>
        <p:spPr>
          <a:xfrm>
            <a:off x="6103835" y="1170087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Consequences of Phishing</a:t>
            </a:r>
            <a:endParaRPr lang="en-US" dirty="0"/>
          </a:p>
          <a:p>
            <a:pPr marL="0" indent="0"/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100975" y="1755783"/>
            <a:ext cx="25230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Phishing is a type of social engineering attack where cybercriminals attempt to trick victims into revealing sensitive information, such as login credentials or financial information, by posing as a legitimate organization or individual.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16452" y="1610819"/>
            <a:ext cx="18679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Phishers often use a variety of tactics, such as creating fake websites, sending fraudulent emails, or making phone calls, to lure victims into providing their personal information.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82855" y="1755782"/>
            <a:ext cx="22834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Successful phishing attacks can lead to identity theft, financial loss, and other serious consequences for victims. It's important to be vigilant and learn how to recognize and avoid phishing attempts.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8"/>
          <p:cNvSpPr txBox="1">
            <a:spLocks noGrp="1"/>
          </p:cNvSpPr>
          <p:nvPr>
            <p:ph type="title"/>
          </p:nvPr>
        </p:nvSpPr>
        <p:spPr>
          <a:xfrm>
            <a:off x="720000" y="276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5468"/>
              </a:lnSpc>
            </a:pPr>
            <a:r>
              <a:rPr lang="en-US" sz="3200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Common Types of Phishing Attacks</a:t>
            </a:r>
            <a:endParaRPr lang="en-US" sz="3200" dirty="0"/>
          </a:p>
        </p:txBody>
      </p:sp>
      <p:sp>
        <p:nvSpPr>
          <p:cNvPr id="897" name="Google Shape;897;p28"/>
          <p:cNvSpPr txBox="1">
            <a:spLocks noGrp="1"/>
          </p:cNvSpPr>
          <p:nvPr>
            <p:ph type="title" idx="2"/>
          </p:nvPr>
        </p:nvSpPr>
        <p:spPr>
          <a:xfrm>
            <a:off x="998412" y="1207514"/>
            <a:ext cx="50836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 dirty="0"/>
          </a:p>
        </p:txBody>
      </p:sp>
      <p:sp>
        <p:nvSpPr>
          <p:cNvPr id="899" name="Google Shape;899;p28"/>
          <p:cNvSpPr txBox="1">
            <a:spLocks noGrp="1"/>
          </p:cNvSpPr>
          <p:nvPr>
            <p:ph type="title" idx="4"/>
          </p:nvPr>
        </p:nvSpPr>
        <p:spPr>
          <a:xfrm>
            <a:off x="1026308" y="2538894"/>
            <a:ext cx="452578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 dirty="0"/>
          </a:p>
        </p:txBody>
      </p:sp>
      <p:sp>
        <p:nvSpPr>
          <p:cNvPr id="901" name="Google Shape;901;p28"/>
          <p:cNvSpPr txBox="1">
            <a:spLocks noGrp="1"/>
          </p:cNvSpPr>
          <p:nvPr>
            <p:ph type="title" idx="6"/>
          </p:nvPr>
        </p:nvSpPr>
        <p:spPr>
          <a:xfrm>
            <a:off x="1050526" y="3836914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dirty="0"/>
          </a:p>
        </p:txBody>
      </p:sp>
      <p:sp>
        <p:nvSpPr>
          <p:cNvPr id="903" name="Google Shape;903;p28"/>
          <p:cNvSpPr txBox="1">
            <a:spLocks noGrp="1"/>
          </p:cNvSpPr>
          <p:nvPr>
            <p:ph type="subTitle" idx="1"/>
          </p:nvPr>
        </p:nvSpPr>
        <p:spPr>
          <a:xfrm>
            <a:off x="1361546" y="1203327"/>
            <a:ext cx="7258197" cy="1174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  <a:buSzPct val="100000"/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Email Phishing: </a:t>
            </a:r>
            <a:r>
              <a:rPr lang="en-US" b="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Deceptive emails that appear to be from a legitimate organization, tricking recipients into revealing sensitive information.</a:t>
            </a:r>
            <a:endParaRPr 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ubTitle" idx="8"/>
          </p:nvPr>
        </p:nvSpPr>
        <p:spPr>
          <a:xfrm>
            <a:off x="1417875" y="2521352"/>
            <a:ext cx="7201867" cy="1137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  <a:buSzPct val="100000"/>
            </a:pPr>
            <a:r>
              <a:rPr lang="en-US" dirty="0" err="1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Smishing</a:t>
            </a:r>
            <a:r>
              <a:rPr lang="en-US" b="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 SMS-based phishing attacks that use fake text messages to lure victims into clicking malicious links or divulging personal data.</a:t>
            </a:r>
            <a:endParaRPr lang="en-US" b="0" dirty="0"/>
          </a:p>
        </p:txBody>
      </p:sp>
      <p:sp>
        <p:nvSpPr>
          <p:cNvPr id="905" name="Google Shape;905;p28"/>
          <p:cNvSpPr txBox="1">
            <a:spLocks noGrp="1"/>
          </p:cNvSpPr>
          <p:nvPr>
            <p:ph type="subTitle" idx="9"/>
          </p:nvPr>
        </p:nvSpPr>
        <p:spPr>
          <a:xfrm>
            <a:off x="1361546" y="3836914"/>
            <a:ext cx="7343542" cy="1113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  <a:buSzPct val="100000"/>
            </a:pPr>
            <a:r>
              <a:rPr lang="en-US" dirty="0" smtClean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Vishing: </a:t>
            </a:r>
            <a:r>
              <a:rPr lang="en-US" b="0" dirty="0" smtClean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Telephone-based phishing scams where attackers pose as representatives from a trusted company to obtain confidential information.</a:t>
            </a:r>
            <a:endParaRPr lang="en-US" b="0" dirty="0" smtClean="0"/>
          </a:p>
          <a:p>
            <a:pPr mar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943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1"/>
          <p:cNvSpPr txBox="1">
            <a:spLocks noGrp="1"/>
          </p:cNvSpPr>
          <p:nvPr>
            <p:ph type="subTitle" idx="4"/>
          </p:nvPr>
        </p:nvSpPr>
        <p:spPr>
          <a:xfrm>
            <a:off x="3866998" y="1537074"/>
            <a:ext cx="2501924" cy="756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ts val="2734"/>
              </a:lnSpc>
            </a:pPr>
            <a:r>
              <a:rPr lang="en-US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Be Cautious of Urgent Requests</a:t>
            </a:r>
            <a:endParaRPr lang="en-US" dirty="0"/>
          </a:p>
        </p:txBody>
      </p:sp>
      <p:sp>
        <p:nvSpPr>
          <p:cNvPr id="1051" name="Google Shape;1051;p31"/>
          <p:cNvSpPr txBox="1">
            <a:spLocks noGrp="1"/>
          </p:cNvSpPr>
          <p:nvPr>
            <p:ph type="title"/>
          </p:nvPr>
        </p:nvSpPr>
        <p:spPr>
          <a:xfrm>
            <a:off x="612825" y="486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5468"/>
              </a:lnSpc>
            </a:pPr>
            <a:r>
              <a:rPr lang="en-US" sz="3200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How to recognize fake emails</a:t>
            </a:r>
            <a:endParaRPr lang="en-US" sz="3200" dirty="0"/>
          </a:p>
        </p:txBody>
      </p:sp>
      <p:sp>
        <p:nvSpPr>
          <p:cNvPr id="1052" name="Google Shape;1052;p31"/>
          <p:cNvSpPr txBox="1">
            <a:spLocks noGrp="1"/>
          </p:cNvSpPr>
          <p:nvPr>
            <p:ph type="subTitle" idx="1"/>
          </p:nvPr>
        </p:nvSpPr>
        <p:spPr>
          <a:xfrm>
            <a:off x="3866998" y="2066948"/>
            <a:ext cx="2501924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Be skeptical of emails that say you have to do something right away. Take your time to make sure it's real.</a:t>
            </a:r>
            <a:endParaRPr lang="en-US" dirty="0"/>
          </a:p>
        </p:txBody>
      </p:sp>
      <p:sp>
        <p:nvSpPr>
          <p:cNvPr id="1053" name="Google Shape;1053;p31"/>
          <p:cNvSpPr txBox="1">
            <a:spLocks noGrp="1"/>
          </p:cNvSpPr>
          <p:nvPr>
            <p:ph type="subTitle" idx="2"/>
          </p:nvPr>
        </p:nvSpPr>
        <p:spPr>
          <a:xfrm>
            <a:off x="754360" y="1846082"/>
            <a:ext cx="2525288" cy="1604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Be careful with emails from people you don't know. They might not be who they say they are.</a:t>
            </a:r>
            <a:endParaRPr lang="en-US" dirty="0"/>
          </a:p>
        </p:txBody>
      </p:sp>
      <p:sp>
        <p:nvSpPr>
          <p:cNvPr id="1054" name="Google Shape;1054;p31"/>
          <p:cNvSpPr txBox="1">
            <a:spLocks noGrp="1"/>
          </p:cNvSpPr>
          <p:nvPr>
            <p:ph type="subTitle" idx="3"/>
          </p:nvPr>
        </p:nvSpPr>
        <p:spPr>
          <a:xfrm>
            <a:off x="873272" y="1364350"/>
            <a:ext cx="2089384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ts val="2734"/>
              </a:lnSpc>
            </a:pPr>
            <a:r>
              <a:rPr lang="en-US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Unknown Senders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96" y="1327182"/>
            <a:ext cx="652329" cy="8169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648" y="1327182"/>
            <a:ext cx="707197" cy="8169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075" y="1364350"/>
            <a:ext cx="707197" cy="7797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07805" y="1453667"/>
            <a:ext cx="220208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2734"/>
              </a:lnSpc>
              <a:buNone/>
            </a:pPr>
            <a:r>
              <a:rPr lang="en-US" sz="18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Avoid Unexpected Attachments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816956" y="2144117"/>
            <a:ext cx="2183780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Don't open files or click on links in emails that you weren't expecting. They could be dangerous.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3"/>
          <p:cNvSpPr txBox="1">
            <a:spLocks noGrp="1"/>
          </p:cNvSpPr>
          <p:nvPr>
            <p:ph type="subTitle" idx="6"/>
          </p:nvPr>
        </p:nvSpPr>
        <p:spPr>
          <a:xfrm>
            <a:off x="1253225" y="2959356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ts val="2734"/>
              </a:lnSpc>
            </a:pPr>
            <a:r>
              <a:rPr lang="en-US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Stay Informed</a:t>
            </a:r>
            <a:endParaRPr lang="en-US" dirty="0"/>
          </a:p>
        </p:txBody>
      </p:sp>
      <p:sp>
        <p:nvSpPr>
          <p:cNvPr id="1087" name="Google Shape;108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5468"/>
              </a:lnSpc>
            </a:pPr>
            <a:r>
              <a:rPr lang="en-US" sz="3200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How do we stop getting phished?</a:t>
            </a:r>
            <a:endParaRPr lang="en-US" sz="3200" dirty="0"/>
          </a:p>
        </p:txBody>
      </p:sp>
      <p:sp>
        <p:nvSpPr>
          <p:cNvPr id="1088" name="Google Shape;1088;p33"/>
          <p:cNvSpPr txBox="1">
            <a:spLocks noGrp="1"/>
          </p:cNvSpPr>
          <p:nvPr>
            <p:ph type="subTitle" idx="1"/>
          </p:nvPr>
        </p:nvSpPr>
        <p:spPr>
          <a:xfrm>
            <a:off x="1253225" y="1820378"/>
            <a:ext cx="3599191" cy="10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Always be cautious of unsolicited emails, phone calls, or messages that ask for personal information or prompt you to take immediate action.</a:t>
            </a:r>
            <a:endParaRPr lang="en-US" dirty="0"/>
          </a:p>
        </p:txBody>
      </p:sp>
      <p:sp>
        <p:nvSpPr>
          <p:cNvPr id="1089" name="Google Shape;1089;p33"/>
          <p:cNvSpPr txBox="1">
            <a:spLocks noGrp="1"/>
          </p:cNvSpPr>
          <p:nvPr>
            <p:ph type="subTitle" idx="2"/>
          </p:nvPr>
        </p:nvSpPr>
        <p:spPr>
          <a:xfrm>
            <a:off x="5079750" y="1855564"/>
            <a:ext cx="4064224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If you're unsure about the legitimacy of a message, contact the organization directly using a known, trusted method to verify the request.</a:t>
            </a:r>
            <a:endParaRPr lang="en-US" dirty="0"/>
          </a:p>
        </p:txBody>
      </p:sp>
      <p:sp>
        <p:nvSpPr>
          <p:cNvPr id="1090" name="Google Shape;1090;p33"/>
          <p:cNvSpPr txBox="1">
            <a:spLocks noGrp="1"/>
          </p:cNvSpPr>
          <p:nvPr>
            <p:ph type="subTitle" idx="3"/>
          </p:nvPr>
        </p:nvSpPr>
        <p:spPr>
          <a:xfrm>
            <a:off x="1253224" y="3565300"/>
            <a:ext cx="3599191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Stay up-to-date on the latest phishing tactics and educate yourself and your team on how to recognize and avoid these attacks.</a:t>
            </a:r>
            <a:endParaRPr lang="en-US" dirty="0"/>
          </a:p>
        </p:txBody>
      </p:sp>
      <p:sp>
        <p:nvSpPr>
          <p:cNvPr id="1091" name="Google Shape;1091;p33"/>
          <p:cNvSpPr txBox="1">
            <a:spLocks noGrp="1"/>
          </p:cNvSpPr>
          <p:nvPr>
            <p:ph type="subTitle" idx="4"/>
          </p:nvPr>
        </p:nvSpPr>
        <p:spPr>
          <a:xfrm>
            <a:off x="5079776" y="3565300"/>
            <a:ext cx="4064198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If you Suspect you've been the victim of a phishing attack, report it to the appropriate authorities or your organization's IT team to help prevent future incidents.</a:t>
            </a:r>
            <a:endParaRPr lang="en-US" dirty="0"/>
          </a:p>
        </p:txBody>
      </p:sp>
      <p:sp>
        <p:nvSpPr>
          <p:cNvPr id="1092" name="Google Shape;1092;p33"/>
          <p:cNvSpPr txBox="1">
            <a:spLocks noGrp="1"/>
          </p:cNvSpPr>
          <p:nvPr>
            <p:ph type="subTitle" idx="5"/>
          </p:nvPr>
        </p:nvSpPr>
        <p:spPr>
          <a:xfrm>
            <a:off x="1253225" y="1363500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ts val="2734"/>
              </a:lnSpc>
            </a:pPr>
            <a:r>
              <a:rPr lang="en-US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Be Cautious</a:t>
            </a:r>
            <a:endParaRPr lang="en-US" dirty="0"/>
          </a:p>
        </p:txBody>
      </p:sp>
      <p:sp>
        <p:nvSpPr>
          <p:cNvPr id="1093" name="Google Shape;1093;p33"/>
          <p:cNvSpPr txBox="1">
            <a:spLocks noGrp="1"/>
          </p:cNvSpPr>
          <p:nvPr>
            <p:ph type="subTitle" idx="7"/>
          </p:nvPr>
        </p:nvSpPr>
        <p:spPr>
          <a:xfrm>
            <a:off x="5079750" y="1363500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ts val="2734"/>
              </a:lnSpc>
            </a:pPr>
            <a:r>
              <a:rPr lang="en-US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Verify Legitimacy</a:t>
            </a:r>
            <a:endParaRPr lang="en-US" dirty="0"/>
          </a:p>
        </p:txBody>
      </p:sp>
      <p:sp>
        <p:nvSpPr>
          <p:cNvPr id="1094" name="Google Shape;1094;p33"/>
          <p:cNvSpPr txBox="1">
            <a:spLocks noGrp="1"/>
          </p:cNvSpPr>
          <p:nvPr>
            <p:ph type="subTitle" idx="8"/>
          </p:nvPr>
        </p:nvSpPr>
        <p:spPr>
          <a:xfrm>
            <a:off x="5079750" y="3043587"/>
            <a:ext cx="2811000" cy="6135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ts val="2734"/>
              </a:lnSpc>
            </a:pPr>
            <a:r>
              <a:rPr lang="en-US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Report Incidents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421</Words>
  <Application>Microsoft Office PowerPoint</Application>
  <PresentationFormat>On-screen Show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Raleway</vt:lpstr>
      <vt:lpstr>Lato</vt:lpstr>
      <vt:lpstr>Arial</vt:lpstr>
      <vt:lpstr>Epilogue</vt:lpstr>
      <vt:lpstr>Calibri</vt:lpstr>
      <vt:lpstr>Multimedia Software Pitch Deck by Slidesgo</vt:lpstr>
      <vt:lpstr>Familiarize yourself with phishing attacks</vt:lpstr>
      <vt:lpstr>What is phishing?</vt:lpstr>
      <vt:lpstr>Common Types of Phishing Attacks</vt:lpstr>
      <vt:lpstr>How to recognize fake emails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Familiarize yourself with phishing attacks</dc:title>
  <cp:lastModifiedBy>Soft</cp:lastModifiedBy>
  <cp:revision>2</cp:revision>
  <dcterms:modified xsi:type="dcterms:W3CDTF">2024-05-03T13:13:27Z</dcterms:modified>
</cp:coreProperties>
</file>