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82" r:id="rId3"/>
    <p:sldId id="257" r:id="rId4"/>
    <p:sldId id="283" r:id="rId5"/>
    <p:sldId id="281" r:id="rId6"/>
    <p:sldId id="287" r:id="rId7"/>
    <p:sldId id="284" r:id="rId8"/>
    <p:sldId id="285" r:id="rId9"/>
    <p:sldId id="286" r:id="rId10"/>
    <p:sldId id="258" r:id="rId11"/>
    <p:sldId id="288" r:id="rId12"/>
    <p:sldId id="289" r:id="rId13"/>
    <p:sldId id="293" r:id="rId14"/>
    <p:sldId id="294" r:id="rId15"/>
    <p:sldId id="295" r:id="rId16"/>
    <p:sldId id="290" r:id="rId17"/>
    <p:sldId id="280" r:id="rId18"/>
  </p:sldIdLst>
  <p:sldSz cx="9144000" cy="5143500" type="screen16x9"/>
  <p:notesSz cx="6858000" cy="9144000"/>
  <p:embeddedFontLst>
    <p:embeddedFont>
      <p:font typeface="Lora" panose="020B0604020202020204" charset="-52"/>
      <p:regular r:id="rId20"/>
      <p:bold r:id="rId21"/>
      <p:italic r:id="rId22"/>
      <p:boldItalic r:id="rId23"/>
    </p:embeddedFont>
    <p:embeddedFont>
      <p:font typeface="Quattrocento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6ABD88-B404-4EE2-BD65-ED0A220FC02D}">
  <a:tblStyle styleId="{4E6ABD88-B404-4EE2-BD65-ED0A220FC0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9" y="7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626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921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49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859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681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380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13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94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197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0690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06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259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786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as3k.ru/blog/machine_learn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neuralnet.inf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highlight>
                  <a:srgbClr val="FFCD00"/>
                </a:highlight>
              </a:rPr>
              <a:t>Нейронные сети</a:t>
            </a:r>
            <a:r>
              <a:rPr lang="en" dirty="0"/>
              <a:t> </a:t>
            </a:r>
            <a:r>
              <a:rPr lang="ru-RU" dirty="0"/>
              <a:t>Это Просто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458B03-1C58-4EEE-87D6-92A6EC9028DF}"/>
              </a:ext>
            </a:extLst>
          </p:cNvPr>
          <p:cNvSpPr txBox="1"/>
          <p:nvPr/>
        </p:nvSpPr>
        <p:spPr>
          <a:xfrm>
            <a:off x="6639486" y="4625789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Lora" panose="020B0604020202020204" charset="-52"/>
              </a:rPr>
              <a:t>Морозова Анастасия 10В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0" y="80010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228938" y="220199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Простой пример</a:t>
            </a:r>
            <a:endParaRPr sz="2400" dirty="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845977" y="800099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857378E4-A593-47BB-A875-8BB935734D30}"/>
              </a:ext>
            </a:extLst>
          </p:cNvPr>
          <p:cNvSpPr/>
          <p:nvPr/>
        </p:nvSpPr>
        <p:spPr>
          <a:xfrm>
            <a:off x="853887" y="347952"/>
            <a:ext cx="931209" cy="90429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neuralnet.info/wp-content/uploads/2017/08/4-training_set.png">
            <a:extLst>
              <a:ext uri="{FF2B5EF4-FFF2-40B4-BE49-F238E27FC236}">
                <a16:creationId xmlns:a16="http://schemas.microsoft.com/office/drawing/2014/main" id="{4274C831-121B-4FF2-9CAC-8CC87FCB5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15" y="4043907"/>
            <a:ext cx="4216089" cy="6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euralnet.info/wp-content/uploads/2017/08/4-training_set_nums.png">
            <a:extLst>
              <a:ext uri="{FF2B5EF4-FFF2-40B4-BE49-F238E27FC236}">
                <a16:creationId xmlns:a16="http://schemas.microsoft.com/office/drawing/2014/main" id="{87333AAF-CF87-4560-A676-163081C6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716" y="4043907"/>
            <a:ext cx="4256430" cy="70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neuralnet.info/wp-content/uploads/2017/08/4-img_to_text.png">
            <a:extLst>
              <a:ext uri="{FF2B5EF4-FFF2-40B4-BE49-F238E27FC236}">
                <a16:creationId xmlns:a16="http://schemas.microsoft.com/office/drawing/2014/main" id="{3BA24176-1B1C-4D3B-B473-76F54E46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00" y="1394969"/>
            <a:ext cx="5382185" cy="21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CBD1F2-38F5-49BE-830E-364DFA7E2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6775" y="2473701"/>
            <a:ext cx="986214" cy="274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D274BD-7F58-4C3B-B1C6-6B51E713BDE2}"/>
              </a:ext>
            </a:extLst>
          </p:cNvPr>
          <p:cNvSpPr/>
          <p:nvPr/>
        </p:nvSpPr>
        <p:spPr>
          <a:xfrm>
            <a:off x="258096" y="1407221"/>
            <a:ext cx="2502310" cy="35394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ctr"/>
            <a:r>
              <a:rPr lang="ru-RU" sz="2000" b="1" dirty="0">
                <a:solidFill>
                  <a:srgbClr val="333333"/>
                </a:solidFill>
                <a:latin typeface="Lora" panose="020B0604020202020204" charset="-52"/>
              </a:rPr>
              <a:t>ИНС правильно распознала 9 </a:t>
            </a:r>
          </a:p>
          <a:p>
            <a:pPr algn="ctr"/>
            <a:endParaRPr lang="ru-RU" sz="2000" dirty="0">
              <a:solidFill>
                <a:srgbClr val="333333"/>
              </a:solidFill>
              <a:latin typeface="Lora" panose="020B0604020202020204" charset="-52"/>
            </a:endParaRPr>
          </a:p>
          <a:p>
            <a:pPr algn="ctr"/>
            <a:endParaRPr lang="ru-RU" sz="2000" dirty="0">
              <a:solidFill>
                <a:srgbClr val="333333"/>
              </a:solidFill>
              <a:latin typeface="Lora" panose="020B0604020202020204" charset="-52"/>
            </a:endParaRPr>
          </a:p>
          <a:p>
            <a:pPr algn="ctr"/>
            <a:r>
              <a:rPr lang="ru-RU" sz="2000" dirty="0">
                <a:solidFill>
                  <a:srgbClr val="333333"/>
                </a:solidFill>
                <a:latin typeface="Lora" panose="020B0604020202020204" charset="-52"/>
              </a:rPr>
              <a:t>всё прекрасно</a:t>
            </a:r>
          </a:p>
          <a:p>
            <a:pPr algn="just"/>
            <a:endParaRPr lang="ru-RU" sz="2000" dirty="0">
              <a:solidFill>
                <a:srgbClr val="333333"/>
              </a:solidFill>
              <a:latin typeface="Open Sans"/>
            </a:endParaRPr>
          </a:p>
          <a:p>
            <a:pPr algn="just"/>
            <a:endParaRPr lang="ru-RU" sz="2000" dirty="0">
              <a:solidFill>
                <a:srgbClr val="333333"/>
              </a:solidFill>
              <a:latin typeface="Open Sans"/>
            </a:endParaRPr>
          </a:p>
          <a:p>
            <a:pPr algn="just"/>
            <a:endParaRPr lang="ru-RU" dirty="0">
              <a:solidFill>
                <a:srgbClr val="333333"/>
              </a:solidFill>
              <a:latin typeface="Open Sans"/>
            </a:endParaRPr>
          </a:p>
          <a:p>
            <a:pPr algn="just"/>
            <a:endParaRPr lang="ru-RU" dirty="0">
              <a:solidFill>
                <a:srgbClr val="333333"/>
              </a:solidFill>
              <a:latin typeface="Open Sans"/>
            </a:endParaRPr>
          </a:p>
          <a:p>
            <a:pPr algn="just"/>
            <a:endParaRPr lang="ru-RU" dirty="0">
              <a:solidFill>
                <a:srgbClr val="333333"/>
              </a:solidFill>
              <a:latin typeface="Open Sans"/>
            </a:endParaRPr>
          </a:p>
          <a:p>
            <a:pPr algn="just"/>
            <a:endParaRPr lang="ru-RU" dirty="0">
              <a:solidFill>
                <a:srgbClr val="333333"/>
              </a:solidFill>
              <a:latin typeface="Open Sans"/>
            </a:endParaRPr>
          </a:p>
          <a:p>
            <a:pPr algn="just"/>
            <a:endParaRPr lang="ru-RU" dirty="0">
              <a:solidFill>
                <a:srgbClr val="333333"/>
              </a:solidFill>
              <a:latin typeface="Open Sans"/>
            </a:endParaRPr>
          </a:p>
          <a:p>
            <a:pPr algn="just"/>
            <a:r>
              <a:rPr lang="ru-RU" dirty="0">
                <a:solidFill>
                  <a:srgbClr val="333333"/>
                </a:solidFill>
                <a:latin typeface="Open San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50678-A984-40C3-9935-E87C4DCBAFE1}"/>
              </a:ext>
            </a:extLst>
          </p:cNvPr>
          <p:cNvSpPr txBox="1"/>
          <p:nvPr/>
        </p:nvSpPr>
        <p:spPr>
          <a:xfrm>
            <a:off x="2561302" y="1086168"/>
            <a:ext cx="31266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333333"/>
                </a:solidFill>
                <a:latin typeface="Lora" panose="020B0604020202020204" charset="-52"/>
              </a:rPr>
              <a:t>ИНС ошиблась</a:t>
            </a:r>
            <a:r>
              <a:rPr lang="ru-RU" sz="2000" b="1" dirty="0">
                <a:latin typeface="Lora" panose="020B0604020202020204" charset="-52"/>
              </a:rPr>
              <a:t> и распознала </a:t>
            </a:r>
          </a:p>
          <a:p>
            <a:pPr algn="ctr"/>
            <a:r>
              <a:rPr lang="ru-RU" sz="2000" b="1" dirty="0">
                <a:latin typeface="Lora" panose="020B0604020202020204" charset="-52"/>
              </a:rPr>
              <a:t>неверную цифру как 9</a:t>
            </a:r>
            <a:r>
              <a:rPr lang="ru-RU" sz="2000" b="1" dirty="0">
                <a:solidFill>
                  <a:srgbClr val="333333"/>
                </a:solidFill>
                <a:latin typeface="Lora" panose="020B0604020202020204" charset="-52"/>
              </a:rPr>
              <a:t> </a:t>
            </a:r>
          </a:p>
          <a:p>
            <a:pPr algn="ctr"/>
            <a:endParaRPr lang="ru-RU" sz="2000" b="1" dirty="0">
              <a:solidFill>
                <a:srgbClr val="333333"/>
              </a:solidFill>
              <a:latin typeface="Lora" panose="020B0604020202020204" charset="-52"/>
            </a:endParaRPr>
          </a:p>
          <a:p>
            <a:pPr algn="ctr"/>
            <a:endParaRPr lang="ru-RU" sz="2000" b="1" dirty="0">
              <a:solidFill>
                <a:srgbClr val="333333"/>
              </a:solidFill>
              <a:latin typeface="Lora" panose="020B0604020202020204" charset="-52"/>
            </a:endParaRPr>
          </a:p>
          <a:p>
            <a:pPr algn="ctr"/>
            <a:r>
              <a:rPr lang="ru-RU" sz="2000" dirty="0">
                <a:solidFill>
                  <a:srgbClr val="333333"/>
                </a:solidFill>
                <a:latin typeface="Lora" panose="020B0604020202020204" charset="-52"/>
              </a:rPr>
              <a:t>уменьшаем веса тех связей, через которые прошел сигнал</a:t>
            </a:r>
            <a:endParaRPr lang="ru-RU" sz="2000" dirty="0">
              <a:latin typeface="Lora" panose="020B0604020202020204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30CB3-EF48-4FB3-9F9B-23B657A1266B}"/>
              </a:ext>
            </a:extLst>
          </p:cNvPr>
          <p:cNvSpPr txBox="1"/>
          <p:nvPr/>
        </p:nvSpPr>
        <p:spPr>
          <a:xfrm flipH="1">
            <a:off x="5719910" y="1086167"/>
            <a:ext cx="32593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Lora" panose="020B0604020202020204" charset="-52"/>
              </a:rPr>
              <a:t>ИНС ошиблась </a:t>
            </a:r>
          </a:p>
          <a:p>
            <a:pPr algn="ctr"/>
            <a:r>
              <a:rPr lang="ru-RU" sz="2000" b="1" dirty="0">
                <a:latin typeface="Lora" panose="020B0604020202020204" charset="-52"/>
              </a:rPr>
              <a:t>и не распознала цифру 9</a:t>
            </a:r>
          </a:p>
          <a:p>
            <a:pPr algn="ctr"/>
            <a:endParaRPr lang="ru-RU" sz="2000" b="1" dirty="0">
              <a:latin typeface="Lora" panose="020B0604020202020204" charset="-52"/>
            </a:endParaRPr>
          </a:p>
          <a:p>
            <a:pPr algn="ctr"/>
            <a:endParaRPr lang="ru-RU" sz="2000" b="1" dirty="0">
              <a:latin typeface="Lora" panose="020B0604020202020204" charset="-52"/>
            </a:endParaRPr>
          </a:p>
          <a:p>
            <a:pPr algn="ctr"/>
            <a:r>
              <a:rPr lang="ru-RU" sz="2000" b="1" dirty="0">
                <a:latin typeface="Lora" panose="020B0604020202020204" charset="-52"/>
              </a:rPr>
              <a:t> </a:t>
            </a:r>
            <a:r>
              <a:rPr lang="ru-RU" sz="2000" dirty="0">
                <a:latin typeface="Lora" panose="020B0604020202020204" charset="-52"/>
              </a:rPr>
              <a:t>увеличиваем веса тех связей, через которые прошел сигнал</a:t>
            </a: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3707113E-EF9B-4B7B-A123-BFCD13DEB5CA}"/>
              </a:ext>
            </a:extLst>
          </p:cNvPr>
          <p:cNvSpPr/>
          <p:nvPr/>
        </p:nvSpPr>
        <p:spPr>
          <a:xfrm>
            <a:off x="1209382" y="2140275"/>
            <a:ext cx="403122" cy="54763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336043A1-75BA-48C8-B4F5-2A8F46D2F606}"/>
              </a:ext>
            </a:extLst>
          </p:cNvPr>
          <p:cNvSpPr/>
          <p:nvPr/>
        </p:nvSpPr>
        <p:spPr>
          <a:xfrm>
            <a:off x="7148045" y="2140275"/>
            <a:ext cx="403122" cy="54763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267B5770-12AF-43CD-88FC-DA0ED4A71B20}"/>
              </a:ext>
            </a:extLst>
          </p:cNvPr>
          <p:cNvSpPr/>
          <p:nvPr/>
        </p:nvSpPr>
        <p:spPr>
          <a:xfrm>
            <a:off x="3923069" y="2140275"/>
            <a:ext cx="403122" cy="54763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0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F4E93C-8B51-4E6E-ABB8-42D46D398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175" y="0"/>
            <a:ext cx="64056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99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B154C9-DE4F-4D6F-BD8E-CA5D62E07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20" y="0"/>
            <a:ext cx="73347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801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59936B-B47E-445E-98F1-71EE9CEB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33" y="1128702"/>
            <a:ext cx="4610134" cy="28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92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4AED0A4-757F-4A65-A33D-1579605F1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73" y="428609"/>
            <a:ext cx="4010054" cy="42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233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CF88B-8B52-4710-87C7-17EB68F03515}"/>
              </a:ext>
            </a:extLst>
          </p:cNvPr>
          <p:cNvSpPr txBox="1"/>
          <p:nvPr/>
        </p:nvSpPr>
        <p:spPr>
          <a:xfrm>
            <a:off x="2644321" y="565354"/>
            <a:ext cx="327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Lora" panose="020B0604020202020204" charset="-52"/>
              </a:rPr>
              <a:t>Первые результаты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2E2C32-FD21-4C49-A432-C14AE66A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7" y="1680230"/>
            <a:ext cx="4171981" cy="29432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AA546F-CC83-45E6-AC00-FA41E8E09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614" y="1764891"/>
            <a:ext cx="4468313" cy="230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8024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236174" cy="2747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000" b="1" i="1" dirty="0">
                <a:latin typeface="Lora"/>
                <a:ea typeface="Lora"/>
                <a:cs typeface="Lora"/>
                <a:sym typeface="Lora"/>
              </a:rPr>
              <a:t>Использованные источники:</a:t>
            </a:r>
          </a:p>
          <a:p>
            <a:pPr marL="342900" indent="-342900">
              <a:buClrTx/>
            </a:pPr>
            <a:r>
              <a:rPr lang="en-US" sz="2000" dirty="0">
                <a:hlinkClick r:id="rId3"/>
              </a:rPr>
              <a:t>https://vas3k.ru/blog/machine_learning/</a:t>
            </a:r>
            <a:endParaRPr lang="ru-RU" sz="2000" dirty="0"/>
          </a:p>
          <a:p>
            <a:pPr marL="342900" indent="-342900">
              <a:buClrTx/>
            </a:pPr>
            <a:endParaRPr lang="ru-RU" sz="2000" dirty="0"/>
          </a:p>
          <a:p>
            <a:pPr marL="342900" indent="-342900">
              <a:buClrTx/>
            </a:pPr>
            <a:r>
              <a:rPr lang="en-US" sz="2000" dirty="0">
                <a:hlinkClick r:id="rId4"/>
              </a:rPr>
              <a:t>http://neuralnet.info/</a:t>
            </a:r>
            <a:endParaRPr lang="ru-RU" sz="2000" b="1" i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176643" y="848742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/>
              <a:t>Спасибо</a:t>
            </a:r>
            <a:r>
              <a:rPr lang="en" sz="6000" dirty="0"/>
              <a:t>!</a:t>
            </a:r>
            <a:endParaRPr sz="6000" dirty="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508597" y="936543"/>
            <a:ext cx="4197018" cy="411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Биологическая нейросеть</a:t>
            </a: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89C75A-4F2B-4631-87A6-952F2740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1" y="1960749"/>
            <a:ext cx="4266994" cy="2107092"/>
          </a:xfrm>
          <a:prstGeom prst="rect">
            <a:avLst/>
          </a:prstGeom>
        </p:spPr>
      </p:pic>
      <p:pic>
        <p:nvPicPr>
          <p:cNvPr id="6146" name="Picture 2" descr="https://neuralnet.info/wp-content/uploads/2017/09/cyonn-4-real_neuralnet.png">
            <a:extLst>
              <a:ext uri="{FF2B5EF4-FFF2-40B4-BE49-F238E27FC236}">
                <a16:creationId xmlns:a16="http://schemas.microsoft.com/office/drawing/2014/main" id="{2CEB85D0-65C2-417E-9081-A1D3D875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79" y="1545853"/>
            <a:ext cx="4197046" cy="19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44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226209" y="920786"/>
            <a:ext cx="4197018" cy="411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Искусственная нейронная сеть</a:t>
            </a: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170" name="Picture 2" descr="https://neuralnet.info/wp-content/uploads/2017/09/cyonn-4-artificial_neuralnet.png">
            <a:extLst>
              <a:ext uri="{FF2B5EF4-FFF2-40B4-BE49-F238E27FC236}">
                <a16:creationId xmlns:a16="http://schemas.microsoft.com/office/drawing/2014/main" id="{4B6184A4-264E-4086-9123-B96E8906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0" y="1351540"/>
            <a:ext cx="3698688" cy="26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neuralnet.info/wp-content/uploads/2017/08/3-artificial_neuron_model.png">
            <a:extLst>
              <a:ext uri="{FF2B5EF4-FFF2-40B4-BE49-F238E27FC236}">
                <a16:creationId xmlns:a16="http://schemas.microsoft.com/office/drawing/2014/main" id="{B946B8C1-DCB8-46B6-A1B1-B31712933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13" y="1886564"/>
            <a:ext cx="3607174" cy="171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221291" y="936543"/>
            <a:ext cx="4197018" cy="411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Обучение сети</a:t>
            </a: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194" name="Picture 2" descr="https://i.vas3k.ru/7r6.jpg">
            <a:extLst>
              <a:ext uri="{FF2B5EF4-FFF2-40B4-BE49-F238E27FC236}">
                <a16:creationId xmlns:a16="http://schemas.microsoft.com/office/drawing/2014/main" id="{4A8B479A-DDF7-4B95-9E4D-2F522439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989" y="299760"/>
            <a:ext cx="4945156" cy="38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i.vas3k.ru/7s8.jpg">
            <a:extLst>
              <a:ext uri="{FF2B5EF4-FFF2-40B4-BE49-F238E27FC236}">
                <a16:creationId xmlns:a16="http://schemas.microsoft.com/office/drawing/2014/main" id="{13CBFCAC-CCC7-4764-BAF8-8AC11C451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" y="1551441"/>
            <a:ext cx="3702610" cy="24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01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221291" y="936543"/>
            <a:ext cx="4197018" cy="411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Применение</a:t>
            </a: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https://www.ixbt.com/img/n1/news/2018/11/1/touch-id-vs-face-id_large.jpg">
            <a:extLst>
              <a:ext uri="{FF2B5EF4-FFF2-40B4-BE49-F238E27FC236}">
                <a16:creationId xmlns:a16="http://schemas.microsoft.com/office/drawing/2014/main" id="{21C24D94-7F73-4060-B923-19287C03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100" y="1437215"/>
            <a:ext cx="2581741" cy="239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electrik.info/uploads/posts/2018-01/1516200186_2.png">
            <a:extLst>
              <a:ext uri="{FF2B5EF4-FFF2-40B4-BE49-F238E27FC236}">
                <a16:creationId xmlns:a16="http://schemas.microsoft.com/office/drawing/2014/main" id="{A97BC1AE-2D8A-4CB5-8BD6-F0BF5066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99" y="1435353"/>
            <a:ext cx="4089701" cy="269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04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221291" y="936543"/>
            <a:ext cx="4197018" cy="411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Применение</a:t>
            </a: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122" name="Picture 2" descr="http://blog.getgoodrank.ru/wp-content/uploads/2016/10/Yandex-Data-Factory.jpg">
            <a:extLst>
              <a:ext uri="{FF2B5EF4-FFF2-40B4-BE49-F238E27FC236}">
                <a16:creationId xmlns:a16="http://schemas.microsoft.com/office/drawing/2014/main" id="{0EC73F7F-5DD1-4FFE-9B04-D10A60F4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800" y="1437155"/>
            <a:ext cx="4416238" cy="252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cybersecurity-excellence-awards.com/wp-content/uploads/2018/07/667017-500x167.png">
            <a:extLst>
              <a:ext uri="{FF2B5EF4-FFF2-40B4-BE49-F238E27FC236}">
                <a16:creationId xmlns:a16="http://schemas.microsoft.com/office/drawing/2014/main" id="{57724A22-01F6-4384-8706-36DBBFB1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" y="2036553"/>
            <a:ext cx="3930503" cy="13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221291" y="936543"/>
            <a:ext cx="4197018" cy="411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Применение</a:t>
            </a: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0" name="Picture 2" descr="https://meduza.io/image/attachments/images/003/091/027/large/B1hRovZU4Y3a4v6pmrPeTQ.jpg">
            <a:extLst>
              <a:ext uri="{FF2B5EF4-FFF2-40B4-BE49-F238E27FC236}">
                <a16:creationId xmlns:a16="http://schemas.microsoft.com/office/drawing/2014/main" id="{A8850CA8-A636-4C7F-B328-82EB05358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4" y="2256896"/>
            <a:ext cx="5047992" cy="288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47C630-37CA-44CD-A6E6-D774FDF49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570" y="1490037"/>
            <a:ext cx="3694778" cy="207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09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221291" y="936543"/>
            <a:ext cx="4197018" cy="411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Применение</a:t>
            </a: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052" name="Picture 4" descr="https://www.startup-buzz.com/wp-content/uploads/2016/03/medymatch.png">
            <a:extLst>
              <a:ext uri="{FF2B5EF4-FFF2-40B4-BE49-F238E27FC236}">
                <a16:creationId xmlns:a16="http://schemas.microsoft.com/office/drawing/2014/main" id="{C127A1F6-6459-4E78-8FC7-8D6858E5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487" y="1471435"/>
            <a:ext cx="4061105" cy="24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www.mobihealthnews.com/sites/default/files/Cardiogram.jpg">
            <a:extLst>
              <a:ext uri="{FF2B5EF4-FFF2-40B4-BE49-F238E27FC236}">
                <a16:creationId xmlns:a16="http://schemas.microsoft.com/office/drawing/2014/main" id="{2E0C13E9-4B4B-44A7-860A-1F5EA785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1" y="1343041"/>
            <a:ext cx="5011271" cy="281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94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221291" y="936543"/>
            <a:ext cx="4197018" cy="411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Применение</a:t>
            </a: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098" name="Picture 2" descr="https://1.bp.blogspot.com/-TAEq5oc14jQ/V-qWTeqaA7I/AAAAAAAABPo/IEmOBO6x7nIkzLqomgk_DwVtzvpEtJF1QCLcB/s1600/img3.png">
            <a:extLst>
              <a:ext uri="{FF2B5EF4-FFF2-40B4-BE49-F238E27FC236}">
                <a16:creationId xmlns:a16="http://schemas.microsoft.com/office/drawing/2014/main" id="{5732769F-C461-4D5B-A42C-DE81B8160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91440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72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75</Words>
  <Application>Microsoft Office PowerPoint</Application>
  <PresentationFormat>Экран (16:9)</PresentationFormat>
  <Paragraphs>55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Quattrocento Sans</vt:lpstr>
      <vt:lpstr>Arial</vt:lpstr>
      <vt:lpstr>Lora</vt:lpstr>
      <vt:lpstr>Open Sans</vt:lpstr>
      <vt:lpstr>Viola template</vt:lpstr>
      <vt:lpstr>Нейронные сети Это Просто</vt:lpstr>
      <vt:lpstr>Биологическая нейросеть</vt:lpstr>
      <vt:lpstr>Искусственная нейронная сеть</vt:lpstr>
      <vt:lpstr>Обучение сети</vt:lpstr>
      <vt:lpstr>Применение</vt:lpstr>
      <vt:lpstr>Применение</vt:lpstr>
      <vt:lpstr>Применение</vt:lpstr>
      <vt:lpstr>Применение</vt:lpstr>
      <vt:lpstr>Применение</vt:lpstr>
      <vt:lpstr>Простой 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 Просто</dc:title>
  <cp:lastModifiedBy>Настя</cp:lastModifiedBy>
  <cp:revision>30</cp:revision>
  <dcterms:modified xsi:type="dcterms:W3CDTF">2019-03-30T13:01:27Z</dcterms:modified>
</cp:coreProperties>
</file>