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73" r:id="rId11"/>
    <p:sldId id="274" r:id="rId12"/>
    <p:sldId id="275" r:id="rId13"/>
    <p:sldId id="276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767768683468189"/>
          <c:y val="3.0465711027606035E-2"/>
          <c:w val="0.61024615574298446"/>
          <c:h val="0.93906857794478793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explosion val="7"/>
            <c:spPr>
              <a:solidFill>
                <a:schemeClr val="accent6">
                  <a:tint val="77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136-4D44-8EB8-A2AA851FE293}"/>
              </c:ext>
            </c:extLst>
          </c:dPt>
          <c:dPt>
            <c:idx val="1"/>
            <c:bubble3D val="0"/>
            <c:explosion val="7"/>
            <c:spPr>
              <a:solidFill>
                <a:schemeClr val="accent6">
                  <a:shade val="7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5136-4D44-8EB8-A2AA851FE293}"/>
              </c:ext>
            </c:extLst>
          </c:dPt>
          <c:dLbls>
            <c:dLbl>
              <c:idx val="0"/>
              <c:layout>
                <c:manualLayout>
                  <c:x val="-0.14433678505306069"/>
                  <c:y val="-9.77679997361405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000" dirty="0" smtClean="0"/>
                      <a:t>81%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8769873021620788E-2"/>
                      <c:h val="7.884258519886679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136-4D44-8EB8-A2AA851FE293}"/>
                </c:ext>
              </c:extLst>
            </c:dLbl>
            <c:dLbl>
              <c:idx val="1"/>
              <c:layout>
                <c:manualLayout>
                  <c:x val="9.2416404981015221E-2"/>
                  <c:y val="0.12532548466837018"/>
                </c:manualLayout>
              </c:layout>
              <c:tx>
                <c:rich>
                  <a:bodyPr/>
                  <a:lstStyle/>
                  <a:p>
                    <a:r>
                      <a:rPr lang="en-US" sz="2000" dirty="0" smtClean="0"/>
                      <a:t>19%</a:t>
                    </a:r>
                    <a:endParaRPr lang="en-US" dirty="0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5136-4D44-8EB8-A2AA851FE2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Роды через естественные родовые пути  (n=47)</c:v>
                </c:pt>
                <c:pt idx="1">
                  <c:v>Кесарево сечение (n=11)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47</c:v>
                </c:pt>
                <c:pt idx="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36-4D44-8EB8-A2AA851FE29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04504657028927E-3"/>
          <c:y val="0.13851007295485687"/>
          <c:w val="0.28084183578842936"/>
          <c:h val="0.567905693235578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1.3475192946718097E-3"/>
          <c:w val="0.95488227406257187"/>
          <c:h val="0.85512623247281194"/>
        </c:manualLayout>
      </c:layout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explosion val="39"/>
          <c:dPt>
            <c:idx val="0"/>
            <c:bubble3D val="0"/>
            <c:explosion val="25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A04B-4241-AFF0-21A1298CC9F6}"/>
              </c:ext>
            </c:extLst>
          </c:dPt>
          <c:dPt>
            <c:idx val="1"/>
            <c:bubble3D val="0"/>
            <c:explosion val="16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A04B-4241-AFF0-21A1298CC9F6}"/>
              </c:ext>
            </c:extLst>
          </c:dPt>
          <c:dPt>
            <c:idx val="2"/>
            <c:bubble3D val="0"/>
            <c:explosion val="13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A04B-4241-AFF0-21A1298CC9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CAEA-47DA-9539-76423DCFC77D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Лист1!$A$2:$A$5</c:f>
              <c:strCache>
                <c:ptCount val="3"/>
                <c:pt idx="0">
                  <c:v>Гипотония матки</c:v>
                </c:pt>
                <c:pt idx="1">
                  <c:v>Задержка частей последа</c:v>
                </c:pt>
                <c:pt idx="2">
                  <c:v>Сочетание причин</c:v>
                </c:pt>
              </c:strCache>
            </c:strRef>
          </c:cat>
          <c:val>
            <c:numRef>
              <c:f>Лист1!$B$2:$B$5</c:f>
              <c:numCache>
                <c:formatCode>0.00%</c:formatCode>
                <c:ptCount val="4"/>
                <c:pt idx="0">
                  <c:v>0.91400000000000003</c:v>
                </c:pt>
                <c:pt idx="1">
                  <c:v>1.7000000000000001E-2</c:v>
                </c:pt>
                <c:pt idx="2">
                  <c:v>6.9000000000000006E-2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4B-4241-AFF0-21A1298CC9F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egendEntry>
        <c:idx val="3"/>
        <c:delete val="1"/>
      </c:legendEntry>
      <c:layout>
        <c:manualLayout>
          <c:xMode val="edge"/>
          <c:yMode val="edge"/>
          <c:x val="0.75158847331583556"/>
          <c:y val="0.26795383581016236"/>
          <c:w val="0.23845361473964519"/>
          <c:h val="0.43408266433553339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Лист1!$A$2:$A$3</c:f>
              <c:strCache>
                <c:ptCount val="2"/>
                <c:pt idx="0">
                  <c:v>Многоплодная беременность</c:v>
                </c:pt>
                <c:pt idx="1">
                  <c:v>Один плод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100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23-413B-A37C-25E60344ED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8833536"/>
        <c:axId val="48402368"/>
        <c:axId val="0"/>
      </c:bar3DChart>
      <c:catAx>
        <c:axId val="48833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402368"/>
        <c:crosses val="autoZero"/>
        <c:auto val="1"/>
        <c:lblAlgn val="ctr"/>
        <c:lblOffset val="100"/>
        <c:noMultiLvlLbl val="0"/>
      </c:catAx>
      <c:valAx>
        <c:axId val="48402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83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Лист1!$A$2:$A$3</c:f>
              <c:strCache>
                <c:ptCount val="2"/>
                <c:pt idx="0">
                  <c:v>Использование ВРТ</c:v>
                </c:pt>
                <c:pt idx="1">
                  <c:v>Без использования ВРТ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66</c:v>
                </c:pt>
                <c:pt idx="1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4D-48E0-9989-B61B0AC529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8850944"/>
        <c:axId val="48404096"/>
        <c:axId val="0"/>
      </c:bar3DChart>
      <c:catAx>
        <c:axId val="488509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404096"/>
        <c:crosses val="autoZero"/>
        <c:auto val="1"/>
        <c:lblAlgn val="ctr"/>
        <c:lblOffset val="100"/>
        <c:noMultiLvlLbl val="0"/>
      </c:catAx>
      <c:valAx>
        <c:axId val="48404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850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Лист1!$A$2:$A$3</c:f>
              <c:strCache>
                <c:ptCount val="2"/>
                <c:pt idx="0">
                  <c:v>Программированные роды</c:v>
                </c:pt>
                <c:pt idx="1">
                  <c:v>Самостоятельные роды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70</c:v>
                </c:pt>
                <c:pt idx="1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A9-4617-8FAA-4CDDE4E26D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8835072"/>
        <c:axId val="82953344"/>
        <c:axId val="0"/>
      </c:bar3DChart>
      <c:catAx>
        <c:axId val="48835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2953344"/>
        <c:crosses val="autoZero"/>
        <c:auto val="1"/>
        <c:lblAlgn val="ctr"/>
        <c:lblOffset val="100"/>
        <c:noMultiLvlLbl val="0"/>
      </c:catAx>
      <c:valAx>
        <c:axId val="82953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835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Лист1!$A$2:$A$3</c:f>
              <c:strCache>
                <c:ptCount val="2"/>
                <c:pt idx="0">
                  <c:v>Роды через ЕРП</c:v>
                </c:pt>
                <c:pt idx="1">
                  <c:v>Кесарево сечение</c:v>
                </c:pt>
              </c:strCache>
            </c:strRef>
          </c:cat>
          <c:val>
            <c:numRef>
              <c:f>Лист1!$B$2:$B$3</c:f>
              <c:numCache>
                <c:formatCode>0.00%</c:formatCode>
                <c:ptCount val="2"/>
                <c:pt idx="0">
                  <c:v>0.89300000000000002</c:v>
                </c:pt>
                <c:pt idx="1">
                  <c:v>0.36399999999999999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3D-4C97-8BF6-3CDA7665D9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8848896"/>
        <c:axId val="82957376"/>
        <c:axId val="0"/>
      </c:bar3DChart>
      <c:catAx>
        <c:axId val="4884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2957376"/>
        <c:crosses val="autoZero"/>
        <c:auto val="1"/>
        <c:lblAlgn val="ctr"/>
        <c:lblOffset val="100"/>
        <c:noMultiLvlLbl val="0"/>
      </c:catAx>
      <c:valAx>
        <c:axId val="82957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848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0.26168</cdr:x>
      <cdr:y>0.42391</cdr:y>
    </cdr:from>
    <cdr:to>
      <cdr:x>0.3271</cdr:x>
      <cdr:y>0.50083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016224" y="1984122"/>
          <a:ext cx="504056" cy="3600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2000" b="1" dirty="0" smtClean="0">
              <a:solidFill>
                <a:schemeClr val="bg1"/>
              </a:solidFill>
            </a:rPr>
            <a:t>70%</a:t>
          </a:r>
          <a:endParaRPr lang="ru-RU" sz="2000" b="1" dirty="0">
            <a:solidFill>
              <a:schemeClr val="bg1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0.27674</cdr:x>
      <cdr:y>0.46154</cdr:y>
    </cdr:from>
    <cdr:to>
      <cdr:x>0.34216</cdr:x>
      <cdr:y>0.53846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231769" y="2198966"/>
          <a:ext cx="527574" cy="3664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2000" b="1" dirty="0" smtClean="0">
              <a:solidFill>
                <a:schemeClr val="bg1"/>
              </a:solidFill>
            </a:rPr>
            <a:t>89,3%</a:t>
          </a:r>
          <a:endParaRPr lang="ru-RU" sz="2000" b="1" dirty="0">
            <a:solidFill>
              <a:schemeClr val="bg1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E42A-7FD2-4533-8826-5BA5D969A06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BBC9-A9CA-44DB-9FF0-7B9D5A376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07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E42A-7FD2-4533-8826-5BA5D969A06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BBC9-A9CA-44DB-9FF0-7B9D5A376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89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E42A-7FD2-4533-8826-5BA5D969A06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BBC9-A9CA-44DB-9FF0-7B9D5A376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86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E42A-7FD2-4533-8826-5BA5D969A06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BBC9-A9CA-44DB-9FF0-7B9D5A376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50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E42A-7FD2-4533-8826-5BA5D969A06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BBC9-A9CA-44DB-9FF0-7B9D5A376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96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E42A-7FD2-4533-8826-5BA5D969A06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BBC9-A9CA-44DB-9FF0-7B9D5A376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12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E42A-7FD2-4533-8826-5BA5D969A06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BBC9-A9CA-44DB-9FF0-7B9D5A376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14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E42A-7FD2-4533-8826-5BA5D969A06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BBC9-A9CA-44DB-9FF0-7B9D5A376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84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E42A-7FD2-4533-8826-5BA5D969A06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BBC9-A9CA-44DB-9FF0-7B9D5A376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0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E42A-7FD2-4533-8826-5BA5D969A06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BBC9-A9CA-44DB-9FF0-7B9D5A376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18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E42A-7FD2-4533-8826-5BA5D969A06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BBC9-A9CA-44DB-9FF0-7B9D5A376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6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9E42A-7FD2-4533-8826-5BA5D969A06D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BBBC9-A9CA-44DB-9FF0-7B9D5A376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81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6.xml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microsoft.com/office/2007/relationships/hdphoto" Target="../media/hdphoto4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нежно голубой фон - Создать мем - Meme-arsen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" y="-1"/>
            <a:ext cx="9143041" cy="686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2961" y="260648"/>
            <a:ext cx="91430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Федеральное государственное образовательное  учреждение высшего образования </a:t>
            </a:r>
          </a:p>
          <a:p>
            <a:pPr algn="ctr"/>
            <a:r>
              <a:rPr lang="ru-RU" sz="1600" dirty="0" smtClean="0"/>
              <a:t>Министерства здравоохранения РФ </a:t>
            </a:r>
          </a:p>
          <a:p>
            <a:pPr algn="ctr"/>
            <a:r>
              <a:rPr lang="ru-RU" sz="1600" dirty="0" smtClean="0"/>
              <a:t>«Иркутский государственный медицинский университет»</a:t>
            </a:r>
          </a:p>
          <a:p>
            <a:pPr algn="ctr"/>
            <a:r>
              <a:rPr lang="ru-RU" sz="1600" b="1" dirty="0" smtClean="0"/>
              <a:t>Кафедра акушерства и гинекологии с курсом гинекологии детей и подростков</a:t>
            </a:r>
            <a:endParaRPr lang="ru-RU" sz="1600" b="1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608119" y="1519463"/>
            <a:ext cx="7920880" cy="3384376"/>
            <a:chOff x="827584" y="1196753"/>
            <a:chExt cx="7416824" cy="3384376"/>
          </a:xfrm>
        </p:grpSpPr>
        <p:pic>
          <p:nvPicPr>
            <p:cNvPr id="7" name="Picture 4" descr="ЛДСП 2750*1830 10 мм &quot;Белый фон&quot;, цена в Новосибирске от компании Томлес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765"/>
            <a:stretch/>
          </p:blipFill>
          <p:spPr bwMode="auto">
            <a:xfrm>
              <a:off x="827584" y="1196753"/>
              <a:ext cx="7416824" cy="3384376"/>
            </a:xfrm>
            <a:prstGeom prst="rect">
              <a:avLst/>
            </a:prstGeom>
            <a:noFill/>
            <a:ln w="76200">
              <a:solidFill>
                <a:srgbClr val="00206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299636" y="1522114"/>
              <a:ext cx="640221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rgbClr val="002060"/>
                  </a:solidFill>
                  <a:latin typeface="Arial Black" panose="020B0A04020102020204" pitchFamily="34" charset="0"/>
                </a:rPr>
                <a:t>Факторы риска массивных акушерских кровотечений и эффективность применения управляемой баллонной тампонады матки</a:t>
              </a:r>
              <a:endParaRPr lang="ru-RU" sz="3200" dirty="0">
                <a:solidFill>
                  <a:srgbClr val="00206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9" name="Прямоугольник 8"/>
          <p:cNvSpPr/>
          <p:nvPr/>
        </p:nvSpPr>
        <p:spPr>
          <a:xfrm>
            <a:off x="3930042" y="5085436"/>
            <a:ext cx="4608992" cy="15839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solidFill>
                  <a:srgbClr val="002060"/>
                </a:solidFill>
              </a:rPr>
              <a:t>Автор: </a:t>
            </a:r>
            <a:r>
              <a:rPr lang="ru-RU" sz="1600" dirty="0" smtClean="0">
                <a:solidFill>
                  <a:srgbClr val="002060"/>
                </a:solidFill>
              </a:rPr>
              <a:t>студентка 6 курса 16 группы </a:t>
            </a:r>
          </a:p>
          <a:p>
            <a:pPr algn="ctr"/>
            <a:r>
              <a:rPr lang="ru-RU" sz="1600" dirty="0" smtClean="0">
                <a:solidFill>
                  <a:srgbClr val="002060"/>
                </a:solidFill>
              </a:rPr>
              <a:t>лечебного факультета Мартынова Л.А.</a:t>
            </a:r>
          </a:p>
          <a:p>
            <a:pPr algn="ctr"/>
            <a:r>
              <a:rPr lang="ru-RU" sz="1600" b="1" dirty="0" smtClean="0">
                <a:solidFill>
                  <a:srgbClr val="002060"/>
                </a:solidFill>
              </a:rPr>
              <a:t>Научные руководители: </a:t>
            </a:r>
            <a:r>
              <a:rPr lang="ru-RU" sz="1600" dirty="0" smtClean="0">
                <a:solidFill>
                  <a:srgbClr val="002060"/>
                </a:solidFill>
              </a:rPr>
              <a:t>ассистент Ахметова М.Ю., зав. отделением акушерской патологии беременности ОГБУЗ ИГПЦ, к.м.н. </a:t>
            </a:r>
            <a:r>
              <a:rPr lang="ru-RU" sz="1600" dirty="0" err="1" smtClean="0">
                <a:solidFill>
                  <a:srgbClr val="002060"/>
                </a:solidFill>
              </a:rPr>
              <a:t>Сверкунова</a:t>
            </a:r>
            <a:r>
              <a:rPr lang="ru-RU" sz="1600" dirty="0" smtClean="0">
                <a:solidFill>
                  <a:srgbClr val="002060"/>
                </a:solidFill>
              </a:rPr>
              <a:t> Н.Л.</a:t>
            </a:r>
            <a:endParaRPr lang="ru-RU" sz="1600" dirty="0">
              <a:solidFill>
                <a:srgbClr val="002060"/>
              </a:solidFill>
            </a:endParaRPr>
          </a:p>
        </p:txBody>
      </p:sp>
      <p:pic>
        <p:nvPicPr>
          <p:cNvPr id="1034" name="Picture 10" descr="Беременная женщина эскиз значок векторы, картинки, клипарт Беременная  женщина эскиз значок | скачать на Depositphoto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26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78" t="11054" r="21432" b="8699"/>
          <a:stretch/>
        </p:blipFill>
        <p:spPr bwMode="auto">
          <a:xfrm>
            <a:off x="111826" y="5373215"/>
            <a:ext cx="1000426" cy="145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Иркутский городской перинатальный центр Логотип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40" y="5085436"/>
            <a:ext cx="2651719" cy="58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Иркутский государственный медицинский университет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660" y="3553575"/>
            <a:ext cx="1320339" cy="132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19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нежно голубой фон - Создать мем - Meme-arsen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" y="14354"/>
            <a:ext cx="9143041" cy="686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23528" y="404663"/>
            <a:ext cx="871296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/>
              <a:t>В настоящее время в </a:t>
            </a:r>
            <a:r>
              <a:rPr lang="ru-RU" i="1" dirty="0" smtClean="0"/>
              <a:t>РФ </a:t>
            </a:r>
            <a:r>
              <a:rPr lang="ru-RU" i="1" dirty="0"/>
              <a:t>для тампонады матки с целью профилактики и лечения при послеродовом кровотечении могут быть применены маточные (с открытым или закрытым контуром) и/или влагалищные (с закрытым контуром) баллонные катетеры</a:t>
            </a:r>
            <a:r>
              <a:rPr lang="ru-RU" i="1" dirty="0" smtClean="0"/>
              <a:t>.</a:t>
            </a:r>
          </a:p>
          <a:p>
            <a:endParaRPr lang="ru-RU" dirty="0"/>
          </a:p>
          <a:p>
            <a:r>
              <a:rPr lang="ru-RU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Управляемая </a:t>
            </a:r>
            <a:r>
              <a:rPr lang="ru-RU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тампонада маточным баллонным катетером с закрытым </a:t>
            </a:r>
            <a:r>
              <a:rPr lang="ru-RU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контуром</a:t>
            </a:r>
          </a:p>
          <a:p>
            <a:r>
              <a:rPr lang="ru-RU" b="1" dirty="0" smtClean="0"/>
              <a:t>Показания</a:t>
            </a:r>
            <a:r>
              <a:rPr lang="ru-RU" b="1" dirty="0"/>
              <a:t>: </a:t>
            </a:r>
            <a:endParaRPr lang="ru-RU" b="1" dirty="0" smtClean="0"/>
          </a:p>
          <a:p>
            <a:r>
              <a:rPr lang="ru-RU" dirty="0" smtClean="0"/>
              <a:t>– </a:t>
            </a:r>
            <a:r>
              <a:rPr lang="ru-RU" dirty="0"/>
              <a:t>Остановка или уменьшение послеродового кровотечения в случае неэффективности консервативного лечения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b="1" dirty="0" smtClean="0"/>
              <a:t>Противопоказания</a:t>
            </a:r>
            <a:r>
              <a:rPr lang="ru-RU" b="1" dirty="0"/>
              <a:t>: </a:t>
            </a:r>
            <a:endParaRPr lang="ru-RU" b="1" dirty="0" smtClean="0"/>
          </a:p>
          <a:p>
            <a:r>
              <a:rPr lang="ru-RU" dirty="0" smtClean="0"/>
              <a:t>– </a:t>
            </a:r>
            <a:r>
              <a:rPr lang="ru-RU" dirty="0"/>
              <a:t>Артериальное кровотечение, требующее хирургического лечения, или ангиографическая </a:t>
            </a:r>
            <a:r>
              <a:rPr lang="ru-RU" dirty="0" err="1" smtClean="0"/>
              <a:t>эмболизация</a:t>
            </a:r>
            <a:endParaRPr lang="ru-RU" dirty="0" smtClean="0"/>
          </a:p>
          <a:p>
            <a:r>
              <a:rPr lang="ru-RU" dirty="0" smtClean="0"/>
              <a:t>– </a:t>
            </a:r>
            <a:r>
              <a:rPr lang="ru-RU" dirty="0"/>
              <a:t>Клинические случаи с показанием </a:t>
            </a:r>
            <a:r>
              <a:rPr lang="ru-RU" dirty="0" err="1" smtClean="0"/>
              <a:t>гистерэктомии</a:t>
            </a:r>
            <a:endParaRPr lang="ru-RU" dirty="0" smtClean="0"/>
          </a:p>
          <a:p>
            <a:r>
              <a:rPr lang="ru-RU" dirty="0" smtClean="0"/>
              <a:t>– Беременность</a:t>
            </a:r>
          </a:p>
          <a:p>
            <a:r>
              <a:rPr lang="ru-RU" dirty="0" smtClean="0"/>
              <a:t>– </a:t>
            </a:r>
            <a:r>
              <a:rPr lang="ru-RU" dirty="0"/>
              <a:t>Рак шейки </a:t>
            </a:r>
            <a:r>
              <a:rPr lang="ru-RU" dirty="0" smtClean="0"/>
              <a:t>матки</a:t>
            </a:r>
          </a:p>
          <a:p>
            <a:r>
              <a:rPr lang="ru-RU" dirty="0" smtClean="0"/>
              <a:t>– </a:t>
            </a:r>
            <a:r>
              <a:rPr lang="ru-RU" dirty="0"/>
              <a:t>Гнойные инфекции во влагалище, шейке матки или </a:t>
            </a:r>
            <a:r>
              <a:rPr lang="ru-RU" dirty="0" smtClean="0"/>
              <a:t>уретре</a:t>
            </a:r>
          </a:p>
          <a:p>
            <a:r>
              <a:rPr lang="ru-RU" dirty="0" smtClean="0"/>
              <a:t>– </a:t>
            </a:r>
            <a:r>
              <a:rPr lang="ru-RU" dirty="0"/>
              <a:t>Аномалии </a:t>
            </a:r>
            <a:r>
              <a:rPr lang="ru-RU" dirty="0" smtClean="0"/>
              <a:t>матки</a:t>
            </a:r>
          </a:p>
          <a:p>
            <a:r>
              <a:rPr lang="ru-RU" dirty="0" smtClean="0"/>
              <a:t>– </a:t>
            </a:r>
            <a:r>
              <a:rPr lang="ru-RU" dirty="0"/>
              <a:t>Диссеминированное внутрисосудистое </a:t>
            </a:r>
            <a:r>
              <a:rPr lang="ru-RU" dirty="0" smtClean="0"/>
              <a:t>свёртывание</a:t>
            </a:r>
          </a:p>
          <a:p>
            <a:r>
              <a:rPr lang="ru-RU" dirty="0" smtClean="0"/>
              <a:t>– </a:t>
            </a:r>
            <a:r>
              <a:rPr lang="ru-RU" dirty="0"/>
              <a:t>Место хирургического вмешательства, препятствующее эффективному контролю кровотечения баллонным катетером.</a:t>
            </a:r>
          </a:p>
        </p:txBody>
      </p:sp>
    </p:spTree>
    <p:extLst>
      <p:ext uri="{BB962C8B-B14F-4D97-AF65-F5344CB8AC3E}">
        <p14:creationId xmlns:p14="http://schemas.microsoft.com/office/powerpoint/2010/main" val="396060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нежно голубой фон - Создать мем - Meme-arsen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" y="14354"/>
            <a:ext cx="9143041" cy="686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51520" y="1484784"/>
            <a:ext cx="87129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Основные показания </a:t>
            </a:r>
            <a:r>
              <a:rPr lang="ru-RU" dirty="0"/>
              <a:t>для баллонной тампонады при послеродовом кровотечении</a:t>
            </a:r>
            <a:r>
              <a:rPr lang="ru-RU" dirty="0" smtClean="0"/>
              <a:t>:</a:t>
            </a:r>
          </a:p>
          <a:p>
            <a:r>
              <a:rPr lang="ru-RU" dirty="0" smtClean="0"/>
              <a:t>– </a:t>
            </a:r>
            <a:r>
              <a:rPr lang="ru-RU" dirty="0"/>
              <a:t>Гипотоническое кровотечение после родов или во время кесарева </a:t>
            </a:r>
            <a:r>
              <a:rPr lang="ru-RU" dirty="0" smtClean="0"/>
              <a:t>сечения</a:t>
            </a:r>
          </a:p>
          <a:p>
            <a:r>
              <a:rPr lang="ru-RU" dirty="0" smtClean="0"/>
              <a:t>– </a:t>
            </a:r>
            <a:r>
              <a:rPr lang="ru-RU" dirty="0"/>
              <a:t>Тампонада влагалища при разрыве влагалища или гематоме (временная мера</a:t>
            </a:r>
            <a:r>
              <a:rPr lang="ru-RU" dirty="0" smtClean="0"/>
              <a:t>)</a:t>
            </a:r>
          </a:p>
          <a:p>
            <a:endParaRPr lang="ru-RU" dirty="0"/>
          </a:p>
          <a:p>
            <a:r>
              <a:rPr lang="ru-RU" b="1" dirty="0" smtClean="0"/>
              <a:t>С </a:t>
            </a:r>
            <a:r>
              <a:rPr lang="ru-RU" b="1" dirty="0"/>
              <a:t>профилактической целью </a:t>
            </a:r>
            <a:r>
              <a:rPr lang="ru-RU" dirty="0"/>
              <a:t>баллонная тампонада может быть применена при</a:t>
            </a:r>
            <a:r>
              <a:rPr lang="ru-RU" dirty="0" smtClean="0"/>
              <a:t>:</a:t>
            </a:r>
          </a:p>
          <a:p>
            <a:r>
              <a:rPr lang="ru-RU" dirty="0" smtClean="0"/>
              <a:t>– </a:t>
            </a:r>
            <a:r>
              <a:rPr lang="ru-RU" dirty="0" err="1"/>
              <a:t>родоразрешении</a:t>
            </a:r>
            <a:r>
              <a:rPr lang="ru-RU" dirty="0"/>
              <a:t> путем операции кесарева </a:t>
            </a:r>
            <a:r>
              <a:rPr lang="ru-RU" dirty="0" smtClean="0"/>
              <a:t>сечения</a:t>
            </a:r>
          </a:p>
          <a:p>
            <a:r>
              <a:rPr lang="ru-RU" dirty="0" smtClean="0"/>
              <a:t>– </a:t>
            </a:r>
            <a:r>
              <a:rPr lang="ru-RU" dirty="0" err="1"/>
              <a:t>предлежании</a:t>
            </a:r>
            <a:r>
              <a:rPr lang="ru-RU" dirty="0"/>
              <a:t> </a:t>
            </a:r>
            <a:r>
              <a:rPr lang="ru-RU" dirty="0" smtClean="0"/>
              <a:t>плаценты</a:t>
            </a:r>
          </a:p>
          <a:p>
            <a:r>
              <a:rPr lang="ru-RU" dirty="0" smtClean="0"/>
              <a:t>– </a:t>
            </a:r>
            <a:r>
              <a:rPr lang="ru-RU" dirty="0"/>
              <a:t>врастании </a:t>
            </a:r>
            <a:r>
              <a:rPr lang="ru-RU" dirty="0" smtClean="0"/>
              <a:t>плаценты</a:t>
            </a:r>
          </a:p>
          <a:p>
            <a:r>
              <a:rPr lang="ru-RU" dirty="0" smtClean="0"/>
              <a:t>– </a:t>
            </a:r>
            <a:r>
              <a:rPr lang="ru-RU" dirty="0" err="1"/>
              <a:t>перерастяжении</a:t>
            </a:r>
            <a:r>
              <a:rPr lang="ru-RU" dirty="0"/>
              <a:t> матки при многоплодии, многоводии, крупном </a:t>
            </a:r>
            <a:r>
              <a:rPr lang="ru-RU" dirty="0" smtClean="0"/>
              <a:t>плоде</a:t>
            </a:r>
          </a:p>
          <a:p>
            <a:r>
              <a:rPr lang="ru-RU" dirty="0" smtClean="0"/>
              <a:t>– </a:t>
            </a:r>
            <a:r>
              <a:rPr lang="ru-RU" dirty="0"/>
              <a:t>гипотоническом кровотечении в анамнезе. </a:t>
            </a:r>
            <a:endParaRPr lang="ru-RU" dirty="0" smtClean="0"/>
          </a:p>
          <a:p>
            <a:endParaRPr lang="ru-RU" dirty="0"/>
          </a:p>
          <a:p>
            <a:r>
              <a:rPr lang="ru-RU" i="1" dirty="0" smtClean="0"/>
              <a:t>В </a:t>
            </a:r>
            <a:r>
              <a:rPr lang="ru-RU" i="1" dirty="0"/>
              <a:t>настоящее время в Российской Федерации маточный баллонный катетер с открытым контуром может быть использован как самостоятельный метод, так и в комплексе с влагалищным баллонным катетером (с закрытым контуром).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63869" y="332656"/>
            <a:ext cx="86006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УПРАВЛЯЕМАЯ БАЛЛОННАЯ ТАМПОНАДА МАТОЧНЫМ БАЛЛОННЫМ КАТЕТЕРОМ С ОТКРЫТЫМ КОНТУРОМ </a:t>
            </a:r>
          </a:p>
        </p:txBody>
      </p:sp>
      <p:pic>
        <p:nvPicPr>
          <p:cNvPr id="5" name="Picture 10" descr="Беременная женщина эскиз значок векторы, картинки, клипарт Беременная  женщина эскиз значок | скачать на Depositphoto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26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78" t="11054" r="21432" b="8699"/>
          <a:stretch/>
        </p:blipFill>
        <p:spPr bwMode="auto">
          <a:xfrm>
            <a:off x="111826" y="5373215"/>
            <a:ext cx="1000426" cy="145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7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нежно голубой фон - Создать мем - Meme-arsen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" y="-1"/>
            <a:ext cx="9143041" cy="686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63869" y="260648"/>
            <a:ext cx="896448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Разместить резервуар на стойке на высоте 45 - 50 см от уровня матки.</a:t>
            </a:r>
          </a:p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Заполнить резервуар теплым стерильным 0,9% раствором натрия хлорида.</a:t>
            </a:r>
          </a:p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3. Закрыть клемму на трубке.</a:t>
            </a:r>
          </a:p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4. Обнажить шейку матки в зеркалах, фиксировать </a:t>
            </a:r>
            <a:r>
              <a:rPr lang="ru-RU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окончатыми</a:t>
            </a: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зажимами, под контролем зрения в асептических условиях ввести баллонный катетер в полость матки до дна.</a:t>
            </a:r>
          </a:p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5. Сохраняя контакт дистального конца катетера с дном матки, соединить его открытый конец с трубкой резервуара.</a:t>
            </a:r>
          </a:p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6. Открыть клемму.</a:t>
            </a:r>
          </a:p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7. Пополнить раствор в резервуаре, поддерживая его уровень на середине его объема.</a:t>
            </a:r>
          </a:p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8. Раствор долить до стабилизации уровня в резервуаре и удерживая рукой маточный катетер в контакте с дном матки. В большинстве наблюдений достаточно 350 - 400 мл раствора. Желательно использовать УЗИ для подтверждения расправления баллона в полости матки.</a:t>
            </a:r>
          </a:p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9. В случае недостаточного </a:t>
            </a:r>
            <a:r>
              <a:rPr lang="ru-RU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гемостатического</a:t>
            </a: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эффекта резервуар поднять еще на 10 - 15 см для увеличения давления стенки баллона на область плацентарной площадки.</a:t>
            </a:r>
          </a:p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10. Баллон способствует восстановлению тонуса и сократительной активности матки. </a:t>
            </a:r>
            <a:endParaRPr lang="ru-RU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ru-RU" dirty="0"/>
          </a:p>
          <a:p>
            <a:r>
              <a:rPr lang="ru-RU" dirty="0" smtClean="0"/>
              <a:t>Методику </a:t>
            </a:r>
            <a:r>
              <a:rPr lang="ru-RU" dirty="0"/>
              <a:t>управляемой баллонной тампонады можно считать законченной, когда при остановившемся кровотечении баллон родится самостоятельно сместиться во влагалище или выше </a:t>
            </a:r>
            <a:r>
              <a:rPr lang="ru-RU" dirty="0" err="1"/>
              <a:t>внутриматочно</a:t>
            </a:r>
            <a:r>
              <a:rPr lang="ru-RU" dirty="0"/>
              <a:t> расположенного катетера, после чего последний может быть извлечен из полости матки. </a:t>
            </a:r>
          </a:p>
        </p:txBody>
      </p:sp>
    </p:spTree>
    <p:extLst>
      <p:ext uri="{BB962C8B-B14F-4D97-AF65-F5344CB8AC3E}">
        <p14:creationId xmlns:p14="http://schemas.microsoft.com/office/powerpoint/2010/main" val="88251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нежно голубой фон - Создать мем - Meme-arsen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" y="-1"/>
            <a:ext cx="9143041" cy="686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30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Баллонные катетеры, используемые в ОГБУЗ ИГПЦ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26129" y="170436"/>
            <a:ext cx="2347328" cy="41764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5" y="3573016"/>
            <a:ext cx="5542688" cy="31177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85932" y="2292044"/>
            <a:ext cx="5626648" cy="31649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449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нежно голубой фон - Создать мем - Meme-arsen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" y="-1"/>
            <a:ext cx="9143041" cy="686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 descr="Беременная женщина эскиз значок векторы, картинки, клипарт Беременная  женщина эскиз значок | скачать на Depositphoto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26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78" t="11054" r="21432" b="8699"/>
          <a:stretch/>
        </p:blipFill>
        <p:spPr bwMode="auto">
          <a:xfrm>
            <a:off x="111826" y="5373215"/>
            <a:ext cx="1000426" cy="145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116632"/>
            <a:ext cx="9143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Способ </a:t>
            </a:r>
            <a:r>
              <a:rPr lang="ru-RU" sz="3600" dirty="0" err="1" smtClean="0">
                <a:solidFill>
                  <a:srgbClr val="002060"/>
                </a:solidFill>
                <a:latin typeface="Arial Black" panose="020B0A04020102020204" pitchFamily="34" charset="0"/>
              </a:rPr>
              <a:t>родоразрешения</a:t>
            </a:r>
            <a:endParaRPr lang="ru-RU" sz="3200" dirty="0"/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651155393"/>
              </p:ext>
            </p:extLst>
          </p:nvPr>
        </p:nvGraphicFramePr>
        <p:xfrm>
          <a:off x="323528" y="1056069"/>
          <a:ext cx="9828584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5061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нежно голубой фон - Создать мем - Meme-arsen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" y="-1"/>
            <a:ext cx="9143041" cy="686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 descr="Беременная женщина эскиз значок векторы, картинки, клипарт Беременная  женщина эскиз значок | скачать на Depositphoto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26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78" t="11054" r="21432" b="8699"/>
          <a:stretch/>
        </p:blipFill>
        <p:spPr bwMode="auto">
          <a:xfrm>
            <a:off x="111826" y="5373215"/>
            <a:ext cx="1000426" cy="145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959" y="233265"/>
            <a:ext cx="9143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Причины кровотечений</a:t>
            </a:r>
            <a:endParaRPr lang="ru-RU" sz="3200" dirty="0"/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3599734790"/>
              </p:ext>
            </p:extLst>
          </p:nvPr>
        </p:nvGraphicFramePr>
        <p:xfrm>
          <a:off x="-959" y="1124744"/>
          <a:ext cx="9144000" cy="5985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88773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нежно голубой фон - Создать мем - Meme-arsen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" y="-1"/>
            <a:ext cx="9143041" cy="686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 descr="Беременная женщина эскиз значок векторы, картинки, клипарт Беременная  женщина эскиз значок | скачать на Depositphoto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26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78" t="11054" r="21432" b="8699"/>
          <a:stretch/>
        </p:blipFill>
        <p:spPr bwMode="auto">
          <a:xfrm>
            <a:off x="111826" y="5373215"/>
            <a:ext cx="1000426" cy="145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959" y="233265"/>
            <a:ext cx="91430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Факторы риска массивных кровотечений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433594"/>
            <a:ext cx="4263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При многоплодной беременности </a:t>
            </a:r>
            <a:r>
              <a:rPr lang="ru-RU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относительный риск составил 2,86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004048" y="1433593"/>
            <a:ext cx="38471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При использовании методов ВРТ </a:t>
            </a:r>
            <a:r>
              <a:rPr lang="ru-RU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относительный риск – 1,83</a:t>
            </a:r>
          </a:p>
        </p:txBody>
      </p:sp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1331616033"/>
              </p:ext>
            </p:extLst>
          </p:nvPr>
        </p:nvGraphicFramePr>
        <p:xfrm>
          <a:off x="0" y="2633922"/>
          <a:ext cx="4499992" cy="299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Диаграмма 15"/>
          <p:cNvGraphicFramePr/>
          <p:nvPr>
            <p:extLst>
              <p:ext uri="{D42A27DB-BD31-4B8C-83A1-F6EECF244321}">
                <p14:modId xmlns:p14="http://schemas.microsoft.com/office/powerpoint/2010/main" val="754563448"/>
              </p:ext>
            </p:extLst>
          </p:nvPr>
        </p:nvGraphicFramePr>
        <p:xfrm>
          <a:off x="4499992" y="2631309"/>
          <a:ext cx="4677616" cy="299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18261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нежно голубой фон - Создать мем - Meme-arsen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" y="-1"/>
            <a:ext cx="9143041" cy="686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 descr="Беременная женщина эскиз значок векторы, картинки, клипарт Беременная  женщина эскиз значок | скачать на Depositphoto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26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78" t="11054" r="21432" b="8699"/>
          <a:stretch/>
        </p:blipFill>
        <p:spPr bwMode="auto">
          <a:xfrm>
            <a:off x="111826" y="5373215"/>
            <a:ext cx="1000426" cy="145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959" y="233265"/>
            <a:ext cx="9143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Программированные роды</a:t>
            </a:r>
            <a:endParaRPr lang="ru-RU" sz="3200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684047" y="1311835"/>
            <a:ext cx="7776864" cy="4764410"/>
            <a:chOff x="684047" y="1322074"/>
            <a:chExt cx="7776864" cy="4764410"/>
          </a:xfrm>
        </p:grpSpPr>
        <p:graphicFrame>
          <p:nvGraphicFramePr>
            <p:cNvPr id="7" name="Диаграмма 6"/>
            <p:cNvGraphicFramePr/>
            <p:nvPr>
              <p:extLst>
                <p:ext uri="{D42A27DB-BD31-4B8C-83A1-F6EECF244321}">
                  <p14:modId xmlns:p14="http://schemas.microsoft.com/office/powerpoint/2010/main" val="2181893757"/>
                </p:ext>
              </p:extLst>
            </p:nvPr>
          </p:nvGraphicFramePr>
          <p:xfrm>
            <a:off x="684047" y="1322074"/>
            <a:ext cx="7776864" cy="47644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8" name="TextBox 1"/>
            <p:cNvSpPr txBox="1"/>
            <p:nvPr/>
          </p:nvSpPr>
          <p:spPr>
            <a:xfrm>
              <a:off x="5652120" y="4031165"/>
              <a:ext cx="540060" cy="324036"/>
            </a:xfrm>
            <a:prstGeom prst="rect">
              <a:avLst/>
            </a:prstGeom>
          </p:spPr>
          <p:txBody>
            <a:bodyPr wrap="non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2000" b="1" dirty="0" smtClean="0">
                  <a:solidFill>
                    <a:schemeClr val="bg1"/>
                  </a:solidFill>
                </a:rPr>
                <a:t>39%</a:t>
              </a:r>
              <a:endParaRPr lang="ru-RU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Овальная выноска 8"/>
            <p:cNvSpPr/>
            <p:nvPr/>
          </p:nvSpPr>
          <p:spPr>
            <a:xfrm>
              <a:off x="4932040" y="1700808"/>
              <a:ext cx="1728192" cy="822151"/>
            </a:xfrm>
            <a:prstGeom prst="wedgeEllipseCallou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C00000"/>
                  </a:solidFill>
                </a:rPr>
                <a:t>p = 0,03</a:t>
              </a:r>
              <a:r>
                <a:rPr lang="ru-RU" sz="2000" b="1" dirty="0" smtClean="0">
                  <a:solidFill>
                    <a:srgbClr val="C00000"/>
                  </a:solidFill>
                </a:rPr>
                <a:t>*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985011" y="6124505"/>
            <a:ext cx="8172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ru-RU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p&lt;</a:t>
            </a:r>
            <a:r>
              <a:rPr lang="ru-RU" sz="1400" b="1" dirty="0">
                <a:latin typeface="Calibri" panose="020F0502020204030204" pitchFamily="34" charset="0"/>
                <a:cs typeface="Calibri" panose="020F0502020204030204" pitchFamily="34" charset="0"/>
              </a:rPr>
              <a:t>0,05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ru-RU" sz="1400" b="1" dirty="0">
                <a:latin typeface="Calibri" panose="020F0502020204030204" pitchFamily="34" charset="0"/>
                <a:cs typeface="Calibri" panose="020F0502020204030204" pitchFamily="34" charset="0"/>
              </a:rPr>
              <a:t> значимость различий между группами </a:t>
            </a:r>
            <a:r>
              <a:rPr lang="ru-RU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с использованием непараметрического критерия Пирсона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χ2</a:t>
            </a:r>
            <a:endParaRPr lang="ru-RU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42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нежно голубой фон - Создать мем - Meme-arsen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" y="-1"/>
            <a:ext cx="9143041" cy="686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 descr="Беременная женщина эскиз значок векторы, картинки, клипарт Беременная  женщина эскиз значок | скачать на Depositphoto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26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78" t="11054" r="21432" b="8699"/>
          <a:stretch/>
        </p:blipFill>
        <p:spPr bwMode="auto">
          <a:xfrm>
            <a:off x="111826" y="5589240"/>
            <a:ext cx="852393" cy="124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959" y="0"/>
            <a:ext cx="91430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Эффективность УБТ полости матки</a:t>
            </a:r>
            <a:endParaRPr lang="ru-RU" sz="3200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00502" y="1113890"/>
            <a:ext cx="8316445" cy="4976824"/>
            <a:chOff x="546112" y="1391009"/>
            <a:chExt cx="7776864" cy="4764410"/>
          </a:xfrm>
        </p:grpSpPr>
        <p:graphicFrame>
          <p:nvGraphicFramePr>
            <p:cNvPr id="7" name="Диаграмма 6"/>
            <p:cNvGraphicFramePr/>
            <p:nvPr>
              <p:extLst>
                <p:ext uri="{D42A27DB-BD31-4B8C-83A1-F6EECF244321}">
                  <p14:modId xmlns:p14="http://schemas.microsoft.com/office/powerpoint/2010/main" val="1240260211"/>
                </p:ext>
              </p:extLst>
            </p:nvPr>
          </p:nvGraphicFramePr>
          <p:xfrm>
            <a:off x="546112" y="1391009"/>
            <a:ext cx="7776864" cy="47644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8" name="TextBox 1"/>
            <p:cNvSpPr txBox="1"/>
            <p:nvPr/>
          </p:nvSpPr>
          <p:spPr>
            <a:xfrm>
              <a:off x="5613854" y="4447351"/>
              <a:ext cx="540060" cy="324036"/>
            </a:xfrm>
            <a:prstGeom prst="rect">
              <a:avLst/>
            </a:prstGeom>
          </p:spPr>
          <p:txBody>
            <a:bodyPr wrap="non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2000" b="1" dirty="0" smtClean="0">
                  <a:solidFill>
                    <a:schemeClr val="bg1"/>
                  </a:solidFill>
                </a:rPr>
                <a:t>36,4%</a:t>
              </a:r>
              <a:endParaRPr lang="ru-RU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Овальная выноска 9"/>
          <p:cNvSpPr/>
          <p:nvPr/>
        </p:nvSpPr>
        <p:spPr>
          <a:xfrm>
            <a:off x="4002751" y="2108536"/>
            <a:ext cx="2160240" cy="822151"/>
          </a:xfrm>
          <a:prstGeom prst="wedgeEllipseCallou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p = 0,0</a:t>
            </a:r>
            <a:r>
              <a:rPr lang="ru-RU" sz="2000" b="1" dirty="0" smtClean="0">
                <a:solidFill>
                  <a:srgbClr val="C00000"/>
                </a:solidFill>
              </a:rPr>
              <a:t>006*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954632" y="6216081"/>
            <a:ext cx="8172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ru-RU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p&lt;</a:t>
            </a:r>
            <a:r>
              <a:rPr lang="ru-RU" sz="1400" b="1" dirty="0">
                <a:latin typeface="Calibri" panose="020F0502020204030204" pitchFamily="34" charset="0"/>
                <a:cs typeface="Calibri" panose="020F0502020204030204" pitchFamily="34" charset="0"/>
              </a:rPr>
              <a:t>0,05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ru-RU" sz="1400" b="1" dirty="0">
                <a:latin typeface="Calibri" panose="020F0502020204030204" pitchFamily="34" charset="0"/>
                <a:cs typeface="Calibri" panose="020F0502020204030204" pitchFamily="34" charset="0"/>
              </a:rPr>
              <a:t> значимость различий между группами </a:t>
            </a:r>
            <a:r>
              <a:rPr lang="ru-RU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с использованием непараметрического критерия Пирсона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χ2</a:t>
            </a:r>
            <a:endParaRPr lang="ru-RU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640234" y="1325696"/>
            <a:ext cx="2140240" cy="10607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1,7% (n=1)</a:t>
            </a:r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 – проведена </a:t>
            </a:r>
            <a:r>
              <a:rPr lang="ru-RU" b="1" dirty="0" err="1" smtClean="0">
                <a:solidFill>
                  <a:schemeClr val="tx2">
                    <a:lumMod val="50000"/>
                  </a:schemeClr>
                </a:solidFill>
              </a:rPr>
              <a:t>гистерэктомия</a:t>
            </a:r>
            <a:endParaRPr lang="ru-RU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6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нежно голубой фон - Создать мем - Meme-arsen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" y="-1"/>
            <a:ext cx="9143041" cy="686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 descr="Беременная женщина эскиз значок векторы, картинки, клипарт Беременная  женщина эскиз значок | скачать на Depositphoto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26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78" t="11054" r="21432" b="8699"/>
          <a:stretch/>
        </p:blipFill>
        <p:spPr bwMode="auto">
          <a:xfrm>
            <a:off x="111826" y="5373215"/>
            <a:ext cx="1000426" cy="145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3951" y="260648"/>
            <a:ext cx="91430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Влияние сопутствующей патологии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658999"/>
            <a:ext cx="9130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У женщин с сочетанием ГСД и избыточной массы тела </a:t>
            </a:r>
            <a:r>
              <a:rPr lang="ru-RU" sz="2400" b="1" u="sng" dirty="0" smtClean="0">
                <a:solidFill>
                  <a:srgbClr val="FF0000"/>
                </a:solidFill>
              </a:rPr>
              <a:t>в 50%  случаев</a:t>
            </a:r>
            <a:r>
              <a:rPr lang="ru-RU" sz="2400" b="1" dirty="0" smtClean="0"/>
              <a:t> УБТ оказалась неэффективна, был проведен хирургический гемостаз</a:t>
            </a:r>
          </a:p>
        </p:txBody>
      </p:sp>
    </p:spTree>
    <p:extLst>
      <p:ext uri="{BB962C8B-B14F-4D97-AF65-F5344CB8AC3E}">
        <p14:creationId xmlns:p14="http://schemas.microsoft.com/office/powerpoint/2010/main" val="350908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нежно голубой фон - Создать мем - Meme-arsen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" y="-1"/>
            <a:ext cx="9143041" cy="686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892" y="116632"/>
            <a:ext cx="9143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Актуальность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11826" y="908720"/>
            <a:ext cx="89246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Послеродовые кровотечения остаются одной из основных причин материнской смертности и составляют 25-30% от всех смертей*.</a:t>
            </a:r>
          </a:p>
          <a:p>
            <a:pPr algn="ctr"/>
            <a:endParaRPr lang="ru-RU" sz="2400" b="1" dirty="0"/>
          </a:p>
          <a:p>
            <a:pPr algn="ctr"/>
            <a:r>
              <a:rPr lang="ru-RU" sz="2400" b="1" dirty="0" smtClean="0"/>
              <a:t>Управляемая баллонная тампонада является одной из современных технологий, </a:t>
            </a:r>
            <a:r>
              <a:rPr lang="ru-RU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позволяющих контролировать послеродовые кровотечения и избежать </a:t>
            </a:r>
            <a:r>
              <a:rPr lang="ru-RU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гистерэктомии</a:t>
            </a:r>
            <a:r>
              <a:rPr lang="ru-RU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**. </a:t>
            </a:r>
          </a:p>
          <a:p>
            <a:pPr algn="ctr"/>
            <a:endParaRPr lang="ru-RU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ru-RU" sz="2400" b="1" dirty="0" smtClean="0"/>
              <a:t>Точная оценка кровопотери, выявление факторов риска и своевременное распознавание кровотечения остаются основными проблемами в акушерстве.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40166" y="6103175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*по данным ВОЗ, 2020</a:t>
            </a:r>
          </a:p>
          <a:p>
            <a:r>
              <a:rPr lang="ru-RU" sz="1600" b="1" dirty="0" smtClean="0"/>
              <a:t>**</a:t>
            </a:r>
            <a:r>
              <a:rPr lang="ru-RU" sz="1600" b="1" dirty="0" err="1" smtClean="0"/>
              <a:t>Артымук</a:t>
            </a:r>
            <a:r>
              <a:rPr lang="ru-RU" sz="1600" b="1" dirty="0" smtClean="0"/>
              <a:t> Н.В. И </a:t>
            </a:r>
            <a:r>
              <a:rPr lang="ru-RU" sz="1600" b="1" dirty="0" err="1" smtClean="0"/>
              <a:t>др</a:t>
            </a:r>
            <a:r>
              <a:rPr lang="ru-RU" sz="1600" b="1" dirty="0" smtClean="0"/>
              <a:t>, 2021</a:t>
            </a:r>
            <a:endParaRPr lang="ru-RU" sz="1600" b="1" dirty="0"/>
          </a:p>
        </p:txBody>
      </p:sp>
      <p:pic>
        <p:nvPicPr>
          <p:cNvPr id="6" name="Picture 10" descr="Беременная женщина эскиз значок векторы, картинки, клипарт Беременная  женщина эскиз значок | скачать на Depositphoto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26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78" t="11054" r="21432" b="8699"/>
          <a:stretch/>
        </p:blipFill>
        <p:spPr bwMode="auto">
          <a:xfrm>
            <a:off x="111826" y="5373215"/>
            <a:ext cx="1000426" cy="145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72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нежно голубой фон - Создать мем - Meme-arsen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" y="-1"/>
            <a:ext cx="9143041" cy="686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 descr="Беременная женщина эскиз значок векторы, картинки, клипарт Беременная  женщина эскиз значок | скачать на Depositphoto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26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78" t="11054" r="21432" b="8699"/>
          <a:stretch/>
        </p:blipFill>
        <p:spPr bwMode="auto">
          <a:xfrm>
            <a:off x="111826" y="5578468"/>
            <a:ext cx="859774" cy="125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959" y="220079"/>
            <a:ext cx="9143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Выводы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1826" y="1124744"/>
            <a:ext cx="88800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b="1" dirty="0">
                <a:ea typeface="Calibri" panose="020F0502020204030204" pitchFamily="34" charset="0"/>
              </a:rPr>
              <a:t>Достоверно чаще массивные акушерские кровотечения в раннем послеродовом периоде могут возникнуть при проведении программированных родов. Многоплодная беременность и использование методов ВРТ также являются факторами риска</a:t>
            </a:r>
            <a:r>
              <a:rPr lang="ru-RU" sz="2400" b="1" dirty="0" smtClean="0">
                <a:ea typeface="Calibri" panose="020F0502020204030204" pitchFamily="34" charset="0"/>
              </a:rPr>
              <a:t>.</a:t>
            </a:r>
            <a:endParaRPr lang="ru-RU" sz="2400" b="1" dirty="0">
              <a:ea typeface="Calibri" panose="020F0502020204030204" pitchFamily="34" charset="0"/>
            </a:endParaRPr>
          </a:p>
        </p:txBody>
      </p:sp>
      <p:pic>
        <p:nvPicPr>
          <p:cNvPr id="7" name="Picture 6" descr="https://sun9-6.userapi.com/giCJiwF82a3WR02d-CSDWqa1lHLpxIkGETnrkw/dler4PxivKA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887494"/>
            <a:ext cx="2692220" cy="3589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Прямоугольник 5"/>
          <p:cNvSpPr/>
          <p:nvPr/>
        </p:nvSpPr>
        <p:spPr>
          <a:xfrm>
            <a:off x="971600" y="3158814"/>
            <a:ext cx="49685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b="1" dirty="0">
                <a:ea typeface="Calibri" panose="020F0502020204030204" pitchFamily="34" charset="0"/>
              </a:rPr>
              <a:t>Эффективность УБТ полости матки у пациенток, </a:t>
            </a:r>
            <a:r>
              <a:rPr lang="ru-RU" sz="2400" b="1" dirty="0" err="1">
                <a:ea typeface="Calibri" panose="020F0502020204030204" pitchFamily="34" charset="0"/>
              </a:rPr>
              <a:t>родоразрешенных</a:t>
            </a:r>
            <a:r>
              <a:rPr lang="ru-RU" sz="2400" b="1" dirty="0">
                <a:ea typeface="Calibri" panose="020F0502020204030204" pitchFamily="34" charset="0"/>
              </a:rPr>
              <a:t> через естественные родовые пути, достигает почти 90%. Этот метод лечения позволяет избегать хирургических манипуляций, в том числе </a:t>
            </a:r>
            <a:r>
              <a:rPr lang="ru-RU" sz="2400" b="1" dirty="0" err="1">
                <a:ea typeface="Calibri" panose="020F0502020204030204" pitchFamily="34" charset="0"/>
              </a:rPr>
              <a:t>гистерэктомии</a:t>
            </a:r>
            <a:r>
              <a:rPr lang="ru-RU" sz="2400" b="1" dirty="0">
                <a:ea typeface="Calibri" panose="020F0502020204030204" pitchFamily="34" charset="0"/>
              </a:rPr>
              <a:t>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52450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Синие цветы гортензии на белом фоне copyspace | Премиум Фот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0"/>
            <a:ext cx="99371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31840" y="2708920"/>
            <a:ext cx="6984776" cy="3046988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9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Спасибо за внимание!</a:t>
            </a:r>
            <a:endParaRPr lang="ru-RU" sz="96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75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нежно голубой фон - Создать мем - Meme-arsen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" y="-1"/>
            <a:ext cx="9143041" cy="686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 descr="Беременная женщина эскиз значок векторы, картинки, клипарт Беременная  женщина эскиз значок | скачать на Depositphoto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26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78" t="11054" r="21432" b="8699"/>
          <a:stretch/>
        </p:blipFill>
        <p:spPr bwMode="auto">
          <a:xfrm>
            <a:off x="111826" y="5733256"/>
            <a:ext cx="753704" cy="109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892" y="116632"/>
            <a:ext cx="9143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Кровотечения за 2020 год*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95536" y="908720"/>
            <a:ext cx="8352928" cy="489654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84"/>
              </p:ext>
            </p:extLst>
          </p:nvPr>
        </p:nvGraphicFramePr>
        <p:xfrm>
          <a:off x="480222" y="980728"/>
          <a:ext cx="8194380" cy="475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7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Объем кровопотери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Количество за 2020 год</a:t>
                      </a:r>
                      <a:endParaRPr lang="ru-RU" b="1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До 1000 мл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85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1000 – 1500 мл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37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1500 – 2000 мл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12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2000 – 2500</a:t>
                      </a:r>
                      <a:r>
                        <a:rPr lang="ru-RU" b="1" baseline="0" dirty="0" smtClean="0"/>
                        <a:t> мл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2500 – 3000</a:t>
                      </a:r>
                      <a:r>
                        <a:rPr lang="ru-RU" b="1" baseline="0" dirty="0" smtClean="0"/>
                        <a:t> мл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Более 3000 мл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Всего: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143/58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40166" y="5990808"/>
            <a:ext cx="3963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*статистические данные ОГБУЗ ИГПЦ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430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нежно голубой фон - Создать мем - Meme-arsen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" y="-1"/>
            <a:ext cx="9143041" cy="686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 descr="Беременная женщина эскиз значок векторы, картинки, клипарт Беременная  женщина эскиз значок | скачать на Depositphoto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26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78" t="11054" r="21432" b="8699"/>
          <a:stretch/>
        </p:blipFill>
        <p:spPr bwMode="auto">
          <a:xfrm>
            <a:off x="111826" y="5373215"/>
            <a:ext cx="1000426" cy="145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892" y="260648"/>
            <a:ext cx="9143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Цель исследования</a:t>
            </a:r>
            <a:endParaRPr lang="ru-RU" sz="32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11826" y="1485648"/>
            <a:ext cx="8852662" cy="27354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rgbClr val="C00000"/>
                </a:solidFill>
              </a:rPr>
              <a:t>Определить факторы риска массивных акушерских кровотечений и эффективность проведения управляемой баллонной тампонады полости матки как метода их лечения</a:t>
            </a:r>
            <a:endParaRPr lang="ru-RU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90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нежно голубой фон - Создать мем - Meme-arsen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" y="-1"/>
            <a:ext cx="9143041" cy="686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Беременная женщина эскиз значок векторы, картинки, клипарт Беременная  женщина эскиз значок | скачать на Depositphoto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26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78" t="11054" r="21432" b="8699"/>
          <a:stretch/>
        </p:blipFill>
        <p:spPr bwMode="auto">
          <a:xfrm>
            <a:off x="111826" y="5373215"/>
            <a:ext cx="1000426" cy="145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892" y="260648"/>
            <a:ext cx="9143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Материалы и методы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11826" y="1249862"/>
            <a:ext cx="48245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b="1" dirty="0" smtClean="0"/>
              <a:t>Ретроспективный анализ 58 историй родов женщин, </a:t>
            </a:r>
            <a:r>
              <a:rPr lang="ru-RU" sz="2400" b="1" dirty="0" err="1" smtClean="0"/>
              <a:t>родоразрешенных</a:t>
            </a:r>
            <a:r>
              <a:rPr lang="ru-RU" sz="2400" b="1" dirty="0" smtClean="0"/>
              <a:t> в 2020 году в ОГБУЗ ИГПЦ.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b="1" dirty="0" smtClean="0"/>
              <a:t>Проведен анализ объема кровопотери, наличия сопутствующих заболеваний, метода остановки кровотечений и выбранного способа </a:t>
            </a:r>
            <a:r>
              <a:rPr lang="ru-RU" sz="2400" b="1" dirty="0" err="1" smtClean="0"/>
              <a:t>родоразрешения</a:t>
            </a:r>
            <a:r>
              <a:rPr lang="ru-RU" sz="2400" b="1" dirty="0" smtClean="0"/>
              <a:t>.</a:t>
            </a:r>
            <a:endParaRPr lang="ru-RU" sz="2400" b="1" dirty="0"/>
          </a:p>
        </p:txBody>
      </p:sp>
      <p:pic>
        <p:nvPicPr>
          <p:cNvPr id="1028" name="Picture 4" descr="https://sun9-74.userapi.com/impf/c850232/v850232155/12abfe/eIDdS6wi4vk.jpg?size=810x1080&amp;quality=96&amp;sign=dff3db5872d24fe9e8c53b36e7075668&amp;type=alb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432527"/>
            <a:ext cx="3493287" cy="465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1985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нежно голубой фон - Создать мем - Meme-arsen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" y="0"/>
            <a:ext cx="9143041" cy="686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Беременная женщина эскиз значок векторы, картинки, клипарт Беременная  женщина эскиз значок | скачать на Depositphoto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26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78" t="11054" r="21432" b="8699"/>
          <a:stretch/>
        </p:blipFill>
        <p:spPr bwMode="auto">
          <a:xfrm>
            <a:off x="111826" y="5373215"/>
            <a:ext cx="1000426" cy="145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892" y="260648"/>
            <a:ext cx="9143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Дизайн исследования</a:t>
            </a:r>
            <a:endParaRPr lang="ru-RU" sz="3200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95537" y="1340768"/>
            <a:ext cx="3528392" cy="367240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u="sng" dirty="0" smtClean="0">
                <a:solidFill>
                  <a:schemeClr val="accent3">
                    <a:lumMod val="50000"/>
                  </a:schemeClr>
                </a:solidFill>
              </a:rPr>
              <a:t>Критерии включения в исследование:</a:t>
            </a:r>
          </a:p>
          <a:p>
            <a:pPr algn="ctr"/>
            <a:endParaRPr lang="ru-RU" sz="2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endParaRPr lang="ru-RU" sz="2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</a:rPr>
              <a:t>Наличие раннего послеродового кровотечения*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</a:rPr>
              <a:t>Доношенный срок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</a:rPr>
              <a:t>гестации</a:t>
            </a:r>
            <a:endParaRPr lang="ru-RU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69768" y="1340768"/>
            <a:ext cx="3528392" cy="28067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b="1" dirty="0" smtClean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rgbClr val="C00000"/>
                </a:solidFill>
              </a:rPr>
              <a:t>Физиологическая потеря в родах*</a:t>
            </a:r>
            <a:endParaRPr lang="ru-RU" sz="24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800034" y="1601110"/>
            <a:ext cx="35283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u="sng" dirty="0">
                <a:solidFill>
                  <a:srgbClr val="C00000"/>
                </a:solidFill>
              </a:rPr>
              <a:t>Критерии </a:t>
            </a:r>
            <a:endParaRPr lang="ru-RU" sz="2400" b="1" u="sng" dirty="0" smtClean="0">
              <a:solidFill>
                <a:srgbClr val="C00000"/>
              </a:solidFill>
            </a:endParaRPr>
          </a:p>
          <a:p>
            <a:pPr algn="ctr"/>
            <a:r>
              <a:rPr lang="ru-RU" sz="2400" b="1" u="sng" dirty="0" smtClean="0">
                <a:solidFill>
                  <a:srgbClr val="C00000"/>
                </a:solidFill>
              </a:rPr>
              <a:t>исключения:</a:t>
            </a:r>
            <a:endParaRPr lang="ru-RU" sz="2400" b="1" u="sng" dirty="0">
              <a:solidFill>
                <a:srgbClr val="C00000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572000" y="4717909"/>
            <a:ext cx="3756426" cy="15841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b="1" i="1" dirty="0" smtClean="0">
                <a:solidFill>
                  <a:schemeClr val="tx2">
                    <a:lumMod val="50000"/>
                  </a:schemeClr>
                </a:solidFill>
              </a:rPr>
              <a:t>*Объём кровопотери оценивался гравиметрическим методом</a:t>
            </a:r>
            <a:endParaRPr lang="ru-RU" sz="2000" b="1" i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20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нежно голубой фон - Создать мем - Meme-arsen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" y="-1"/>
            <a:ext cx="9143041" cy="686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 descr="Беременная женщина эскиз значок векторы, картинки, клипарт Беременная  женщина эскиз значок | скачать на Depositphoto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26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78" t="11054" r="21432" b="8699"/>
          <a:stretch/>
        </p:blipFill>
        <p:spPr bwMode="auto">
          <a:xfrm>
            <a:off x="111826" y="5373215"/>
            <a:ext cx="1000426" cy="145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892" y="260648"/>
            <a:ext cx="9143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Статистическая обработка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73221"/>
            <a:ext cx="8640960" cy="2153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Статистическая обработка данных проводилась с помощью пакета прикладных программ «STATISTICA 10.0». </a:t>
            </a:r>
            <a:endParaRPr lang="ru-RU" sz="2400" b="1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Статистически </a:t>
            </a:r>
            <a:r>
              <a:rPr lang="ru-RU" sz="2400" b="1" dirty="0">
                <a:solidFill>
                  <a:schemeClr val="tx2">
                    <a:lumMod val="60000"/>
                    <a:lumOff val="4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значимые различия определяли с использованием непараметрического критерия Пирсона χ2 при р &lt;0,05.</a:t>
            </a:r>
            <a:endParaRPr lang="ru-RU" sz="2000" b="1" dirty="0">
              <a:solidFill>
                <a:schemeClr val="tx2">
                  <a:lumMod val="60000"/>
                  <a:lumOff val="4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s://sun9-36.userapi.com/impf/c850232/v850232155/12ac3a/Od_XwteyEUY.jpg?size=1280x960&amp;quality=96&amp;sign=35448447490087b5077491a2e39d6971&amp;type=alb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282" y="3212976"/>
            <a:ext cx="4476260" cy="3357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36567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нежно голубой фон - Создать мем - Meme-arsen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" y="14354"/>
            <a:ext cx="9143041" cy="686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Беременная женщина эскиз значок векторы, картинки, клипарт Беременная  женщина эскиз значок | скачать на Depositphoto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26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78" t="11054" r="21432" b="8699"/>
          <a:stretch/>
        </p:blipFill>
        <p:spPr bwMode="auto">
          <a:xfrm>
            <a:off x="111826" y="5373215"/>
            <a:ext cx="1000426" cy="145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892" y="260648"/>
            <a:ext cx="9143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Объем кровопотери</a:t>
            </a:r>
            <a:endParaRPr lang="ru-RU" sz="3200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11826" y="1340768"/>
            <a:ext cx="4136645" cy="1656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</a:rPr>
              <a:t>Кровопотери до 1500 мл</a:t>
            </a:r>
          </a:p>
          <a:p>
            <a:pPr algn="ctr"/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n=36)</a:t>
            </a:r>
            <a:endParaRPr lang="ru-RU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427984" y="1340768"/>
            <a:ext cx="4536504" cy="16561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rgbClr val="C00000"/>
                </a:solidFill>
              </a:rPr>
              <a:t>Массивные кровопотери (</a:t>
            </a:r>
            <a:r>
              <a:rPr lang="en-US" sz="2400" b="1" dirty="0" smtClean="0">
                <a:solidFill>
                  <a:srgbClr val="C00000"/>
                </a:solidFill>
              </a:rPr>
              <a:t>&gt;</a:t>
            </a:r>
            <a:r>
              <a:rPr lang="ru-RU" sz="2400" b="1" dirty="0" smtClean="0">
                <a:solidFill>
                  <a:srgbClr val="C00000"/>
                </a:solidFill>
              </a:rPr>
              <a:t>1500 мл одномоментно или </a:t>
            </a:r>
            <a:r>
              <a:rPr lang="en-US" sz="2400" b="1" dirty="0">
                <a:solidFill>
                  <a:srgbClr val="C00000"/>
                </a:solidFill>
              </a:rPr>
              <a:t>&gt; </a:t>
            </a:r>
            <a:r>
              <a:rPr lang="ru-RU" sz="2400" b="1" dirty="0" smtClean="0">
                <a:solidFill>
                  <a:srgbClr val="C00000"/>
                </a:solidFill>
              </a:rPr>
              <a:t>2500 мл за 3 часа)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(n=22)</a:t>
            </a:r>
            <a:endParaRPr lang="ru-RU" sz="2400" b="1" dirty="0">
              <a:solidFill>
                <a:srgbClr val="C00000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453113" y="3430741"/>
            <a:ext cx="1949742" cy="8645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n = 58</a:t>
            </a:r>
            <a:endParaRPr lang="ru-RU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0" name="Соединительная линия уступом 9"/>
          <p:cNvCxnSpPr>
            <a:stCxn id="3" idx="2"/>
            <a:endCxn id="8" idx="2"/>
          </p:cNvCxnSpPr>
          <p:nvPr/>
        </p:nvCxnSpPr>
        <p:spPr>
          <a:xfrm rot="16200000" flipH="1">
            <a:off x="2383608" y="2793493"/>
            <a:ext cx="866047" cy="1272964"/>
          </a:xfrm>
          <a:prstGeom prst="bentConnector2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7" idx="2"/>
            <a:endCxn id="8" idx="6"/>
          </p:cNvCxnSpPr>
          <p:nvPr/>
        </p:nvCxnSpPr>
        <p:spPr>
          <a:xfrm rot="5400000">
            <a:off x="5616523" y="2783285"/>
            <a:ext cx="866047" cy="1293381"/>
          </a:xfrm>
          <a:prstGeom prst="bentConnector2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75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нежно голубой фон - Создать мем - Meme-arsen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99" y="-6670"/>
            <a:ext cx="9143041" cy="686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i.ytimg.com/vi/99T_LJeodC8/maxresdefaul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086033"/>
            <a:ext cx="4763126" cy="2679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amponada.ru/assets/images/%D0%A0%C2%A0%D0%A0%D1%91%D0%A1%D0%83%D0%A1%D1%93%D0%A0%D0%85%D0%A0%D1%95%D0%A0%D1%94%20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08568"/>
            <a:ext cx="3639200" cy="3234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892" y="260648"/>
            <a:ext cx="91430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Техника и показания для проведения УБТ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9303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949</Words>
  <Application>Microsoft Office PowerPoint</Application>
  <PresentationFormat>Экран (4:3)</PresentationFormat>
  <Paragraphs>126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Arial Black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RePack by SPecialiST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ionfit</dc:creator>
  <cp:lastModifiedBy>пользователь</cp:lastModifiedBy>
  <cp:revision>49</cp:revision>
  <dcterms:created xsi:type="dcterms:W3CDTF">2021-04-24T02:05:23Z</dcterms:created>
  <dcterms:modified xsi:type="dcterms:W3CDTF">2021-04-26T16:09:55Z</dcterms:modified>
</cp:coreProperties>
</file>