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400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4CF"/>
    <a:srgbClr val="A3F7C9"/>
    <a:srgbClr val="44E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27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059877314018"/>
          <c:y val="5.5461004744961483E-2"/>
          <c:w val="0.87138600183103321"/>
          <c:h val="0.850268816524503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Патология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Первородящие</c:v>
                </c:pt>
                <c:pt idx="1">
                  <c:v>Повторнородящие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0.56999999999999995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D-452A-9789-29A76C00A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185088"/>
        <c:axId val="39268864"/>
      </c:barChart>
      <c:catAx>
        <c:axId val="84185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39268864"/>
        <c:crosses val="autoZero"/>
        <c:auto val="1"/>
        <c:lblAlgn val="ctr"/>
        <c:lblOffset val="100"/>
        <c:noMultiLvlLbl val="0"/>
      </c:catAx>
      <c:valAx>
        <c:axId val="3926886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8418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600" b="1">
          <a:latin typeface="Calibri" panose="020F0502020204030204" pitchFamily="34" charset="0"/>
          <a:cs typeface="Calibri" panose="020F0502020204030204" pitchFamily="34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803621169916437E-2"/>
          <c:y val="2.7116241229303874E-2"/>
          <c:w val="0.9111704878869058"/>
          <c:h val="0.8289498532054431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Первородящие</c:v>
                </c:pt>
                <c:pt idx="1">
                  <c:v>Повторнородящие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0.14000000000000001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86-43C2-AFCD-54E4C02435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57732408"/>
        <c:axId val="557730768"/>
        <c:axId val="0"/>
      </c:bar3DChart>
      <c:catAx>
        <c:axId val="55773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557730768"/>
        <c:crosses val="autoZero"/>
        <c:auto val="1"/>
        <c:lblAlgn val="ctr"/>
        <c:lblOffset val="100"/>
        <c:noMultiLvlLbl val="0"/>
      </c:catAx>
      <c:valAx>
        <c:axId val="5577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732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668933451832737E-2"/>
          <c:y val="3.1417672429496897E-2"/>
          <c:w val="0.97733106654816726"/>
          <c:h val="0.96001387145336758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КС</c:v>
                </c:pt>
              </c:strCache>
            </c:strRef>
          </c:tx>
          <c:explosion val="8"/>
          <c:dPt>
            <c:idx val="0"/>
            <c:bubble3D val="0"/>
            <c:explosion val="14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D5B-465B-A2E9-D23D83655D4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28-43F9-BC88-93A0C0B56A7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128-43F9-BC88-93A0C0B56A7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128-43F9-BC88-93A0C0B56A76}"/>
              </c:ext>
            </c:extLst>
          </c:dPt>
          <c:cat>
            <c:strRef>
              <c:f>Лист1!$A$2:$A$5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5B-465B-A2E9-D23D83655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803621169916437E-2"/>
          <c:y val="2.7116241229303874E-2"/>
          <c:w val="0.9111704878869058"/>
          <c:h val="0.8289498532054431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Первородящие</c:v>
                </c:pt>
                <c:pt idx="1">
                  <c:v>Повторнородящие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0.21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A-472B-AA0B-36C78CF4A4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57732408"/>
        <c:axId val="557730768"/>
        <c:axId val="0"/>
      </c:bar3DChart>
      <c:catAx>
        <c:axId val="55773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557730768"/>
        <c:crosses val="autoZero"/>
        <c:auto val="1"/>
        <c:lblAlgn val="ctr"/>
        <c:lblOffset val="100"/>
        <c:noMultiLvlLbl val="0"/>
      </c:catAx>
      <c:valAx>
        <c:axId val="5577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732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5302386"/>
            <a:ext cx="12240181" cy="1127975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7017128"/>
            <a:ext cx="10800160" cy="7822326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66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2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724962"/>
            <a:ext cx="3105046" cy="274568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724962"/>
            <a:ext cx="9135135" cy="274568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8077332"/>
            <a:ext cx="12420184" cy="134772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21682033"/>
            <a:ext cx="12420184" cy="7087342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1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8624810"/>
            <a:ext cx="6120091" cy="205570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8624810"/>
            <a:ext cx="6120091" cy="205570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724969"/>
            <a:ext cx="12420184" cy="62623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7942328"/>
            <a:ext cx="6091964" cy="389241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1834740"/>
            <a:ext cx="6091964" cy="17407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7942328"/>
            <a:ext cx="6121966" cy="389241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1834740"/>
            <a:ext cx="6121966" cy="17407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1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0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159952"/>
            <a:ext cx="4644444" cy="755983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4664905"/>
            <a:ext cx="7290108" cy="23024494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9719786"/>
            <a:ext cx="4644444" cy="18007107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6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159952"/>
            <a:ext cx="4644444" cy="755983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4664905"/>
            <a:ext cx="7290108" cy="23024494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9719786"/>
            <a:ext cx="4644444" cy="18007107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724969"/>
            <a:ext cx="12420184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8624810"/>
            <a:ext cx="12420184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0029347"/>
            <a:ext cx="324004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EAE8-47E5-4A86-B05B-48010743A368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0029347"/>
            <a:ext cx="4860072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0029347"/>
            <a:ext cx="324004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6B85-CCE7-4792-83A0-CBAC37480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52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chart" Target="../charts/chart1.xm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chart" Target="../charts/chart3.xml"/><Relationship Id="rId10" Type="http://schemas.openxmlformats.org/officeDocument/2006/relationships/image" Target="../media/image5.jpeg"/><Relationship Id="rId4" Type="http://schemas.openxmlformats.org/officeDocument/2006/relationships/chart" Target="../charts/chart2.xml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359" y="-543933"/>
            <a:ext cx="14400214" cy="3294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98805"/>
            <a:ext cx="14400212" cy="3578055"/>
          </a:xfrm>
          <a:prstGeom prst="rect">
            <a:avLst/>
          </a:prstGeom>
          <a:solidFill>
            <a:srgbClr val="A3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4" descr="Картинки по запросу игм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724" y="354374"/>
            <a:ext cx="2339425" cy="23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/>
          <p:cNvGrpSpPr/>
          <p:nvPr/>
        </p:nvGrpSpPr>
        <p:grpSpPr>
          <a:xfrm>
            <a:off x="71875" y="3264303"/>
            <a:ext cx="9356132" cy="3505633"/>
            <a:chOff x="239369" y="3446753"/>
            <a:chExt cx="7397109" cy="443240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39369" y="4300152"/>
              <a:ext cx="7397108" cy="3579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solidFill>
                    <a:schemeClr val="tx2">
                      <a:lumMod val="50000"/>
                    </a:schemeClr>
                  </a:solidFill>
                </a:rPr>
                <a:t>Частота программированных родов увеличивается и в развитых странах составляет более 20%. Однако нет четких рекомендаций по проведению ПР и мнения о целесообразности данного метода неоднозначны. </a:t>
              </a:r>
              <a:r>
                <a:rPr lang="ru-RU" sz="2400" b="1" dirty="0">
                  <a:solidFill>
                    <a:schemeClr val="tx2">
                      <a:lumMod val="50000"/>
                    </a:schemeClr>
                  </a:solidFill>
                </a:rPr>
                <a:t>Некоторые специалисты считают ПР хорошей альтернативой абдоминальному </a:t>
              </a:r>
              <a:r>
                <a:rPr lang="ru-RU" sz="2400" b="1" dirty="0" err="1">
                  <a:solidFill>
                    <a:schemeClr val="tx2">
                      <a:lumMod val="50000"/>
                    </a:schemeClr>
                  </a:solidFill>
                </a:rPr>
                <a:t>родоразрешению</a:t>
              </a:r>
              <a:r>
                <a:rPr lang="ru-RU" sz="2400" b="1" dirty="0">
                  <a:solidFill>
                    <a:schemeClr val="tx2">
                      <a:lumMod val="50000"/>
                    </a:schemeClr>
                  </a:solidFill>
                </a:rPr>
                <a:t>, есть и противоположная точка зрения, что ПР являются «родами, удобными для персонала</a:t>
              </a:r>
              <a:r>
                <a:rPr lang="ru-RU" sz="2400" b="1" dirty="0" smtClean="0">
                  <a:solidFill>
                    <a:schemeClr val="tx2">
                      <a:lumMod val="50000"/>
                    </a:schemeClr>
                  </a:solidFill>
                </a:rPr>
                <a:t>».</a:t>
              </a:r>
              <a:endParaRPr lang="ru-RU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39370" y="3446753"/>
              <a:ext cx="7397108" cy="91152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/>
                <a:t>Актуальность</a:t>
              </a:r>
              <a:endParaRPr lang="ru-RU" sz="4000" b="1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5975" y="6862173"/>
            <a:ext cx="14242718" cy="2068408"/>
            <a:chOff x="527457" y="8051581"/>
            <a:chExt cx="13345297" cy="255051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27457" y="8795833"/>
              <a:ext cx="13345297" cy="18062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solidFill>
                    <a:srgbClr val="002060"/>
                  </a:solidFill>
                </a:rPr>
                <a:t>1. Ретроспективный </a:t>
              </a:r>
              <a:r>
                <a:rPr lang="ru-RU" sz="2400" b="1" dirty="0">
                  <a:solidFill>
                    <a:srgbClr val="002060"/>
                  </a:solidFill>
                </a:rPr>
                <a:t>анализ 38 историй родов женщин, </a:t>
              </a:r>
              <a:r>
                <a:rPr lang="ru-RU" sz="2400" b="1" dirty="0" err="1">
                  <a:solidFill>
                    <a:srgbClr val="002060"/>
                  </a:solidFill>
                </a:rPr>
                <a:t>родоразрешенных</a:t>
              </a:r>
              <a:r>
                <a:rPr lang="ru-RU" sz="2400" b="1" dirty="0">
                  <a:solidFill>
                    <a:srgbClr val="002060"/>
                  </a:solidFill>
                </a:rPr>
                <a:t> в 2019 г. в ОГАУЗ </a:t>
              </a:r>
              <a:r>
                <a:rPr lang="ru-RU" sz="2400" b="1" dirty="0" smtClean="0">
                  <a:solidFill>
                    <a:srgbClr val="002060"/>
                  </a:solidFill>
                </a:rPr>
                <a:t>ИГПЦ.</a:t>
              </a:r>
            </a:p>
            <a:p>
              <a:pPr algn="ctr"/>
              <a:r>
                <a:rPr lang="ru-RU" sz="2400" b="1" dirty="0" smtClean="0">
                  <a:solidFill>
                    <a:srgbClr val="002060"/>
                  </a:solidFill>
                </a:rPr>
                <a:t>2. Проведен анализ наличия потребности в </a:t>
              </a:r>
              <a:r>
                <a:rPr lang="ru-RU" sz="2400" b="1" dirty="0" err="1" smtClean="0">
                  <a:solidFill>
                    <a:srgbClr val="002060"/>
                  </a:solidFill>
                </a:rPr>
                <a:t>родовозбуждении</a:t>
              </a:r>
              <a:r>
                <a:rPr lang="ru-RU" sz="2400" b="1" dirty="0" smtClean="0">
                  <a:solidFill>
                    <a:srgbClr val="002060"/>
                  </a:solidFill>
                </a:rPr>
                <a:t> и его эффективности, выбранного метода </a:t>
              </a:r>
              <a:r>
                <a:rPr lang="ru-RU" sz="2400" b="1" dirty="0" err="1" smtClean="0">
                  <a:solidFill>
                    <a:srgbClr val="002060"/>
                  </a:solidFill>
                </a:rPr>
                <a:t>родоразрешения</a:t>
              </a:r>
              <a:r>
                <a:rPr lang="ru-RU" sz="2400" b="1" dirty="0" smtClean="0">
                  <a:solidFill>
                    <a:srgbClr val="002060"/>
                  </a:solidFill>
                </a:rPr>
                <a:t>, наличия осложнений родов.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27457" y="8051581"/>
              <a:ext cx="13345297" cy="74425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/>
                <a:t>Материалы и методы</a:t>
              </a:r>
              <a:endParaRPr lang="ru-RU" sz="4000" b="1" dirty="0"/>
            </a:p>
          </p:txBody>
        </p:sp>
      </p:grpSp>
      <p:sp>
        <p:nvSpPr>
          <p:cNvPr id="7" name="Овал 6"/>
          <p:cNvSpPr/>
          <p:nvPr/>
        </p:nvSpPr>
        <p:spPr>
          <a:xfrm>
            <a:off x="9620288" y="3313026"/>
            <a:ext cx="4678405" cy="3289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3200" b="1" u="sng" dirty="0" smtClean="0">
                <a:solidFill>
                  <a:srgbClr val="C00000"/>
                </a:solidFill>
              </a:rPr>
              <a:t>Цель </a:t>
            </a:r>
            <a:r>
              <a:rPr lang="ru-RU" sz="3200" b="1" u="sng" dirty="0">
                <a:solidFill>
                  <a:srgbClr val="C00000"/>
                </a:solidFill>
              </a:rPr>
              <a:t>исследования: </a:t>
            </a:r>
            <a:r>
              <a:rPr lang="ru-RU" sz="2400" b="1" dirty="0" smtClean="0">
                <a:solidFill>
                  <a:srgbClr val="C00000"/>
                </a:solidFill>
              </a:rPr>
              <a:t>проанализировать </a:t>
            </a:r>
            <a:r>
              <a:rPr lang="ru-RU" sz="2400" b="1" dirty="0">
                <a:solidFill>
                  <a:srgbClr val="C00000"/>
                </a:solidFill>
              </a:rPr>
              <a:t>течение программированных родов у </a:t>
            </a:r>
            <a:r>
              <a:rPr lang="ru-RU" sz="2400" b="1" dirty="0" err="1">
                <a:solidFill>
                  <a:srgbClr val="C00000"/>
                </a:solidFill>
              </a:rPr>
              <a:t>перво</a:t>
            </a:r>
            <a:r>
              <a:rPr lang="ru-RU" sz="2400" b="1" dirty="0">
                <a:solidFill>
                  <a:srgbClr val="C00000"/>
                </a:solidFill>
              </a:rPr>
              <a:t>- и повторнородящих женщин.</a:t>
            </a:r>
          </a:p>
          <a:p>
            <a:pPr algn="ctr"/>
            <a:endParaRPr lang="ru-RU" sz="2400" b="1" dirty="0">
              <a:solidFill>
                <a:srgbClr val="C00000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71875" y="9172969"/>
            <a:ext cx="8926652" cy="4563813"/>
            <a:chOff x="5883880" y="7597718"/>
            <a:chExt cx="5761074" cy="5004228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5883880" y="7597718"/>
              <a:ext cx="5761074" cy="2731236"/>
              <a:chOff x="276437" y="12778697"/>
              <a:chExt cx="8487672" cy="2733806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276437" y="12799194"/>
                <a:ext cx="4105617" cy="743018"/>
              </a:xfrm>
              <a:prstGeom prst="rect">
                <a:avLst/>
              </a:prstGeom>
              <a:solidFill>
                <a:srgbClr val="44EC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srgbClr val="002060"/>
                    </a:solidFill>
                  </a:rPr>
                  <a:t>Первая группа</a:t>
                </a:r>
                <a:endParaRPr lang="ru-RU" sz="2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Стрелка вниз 16"/>
              <p:cNvSpPr/>
              <p:nvPr/>
            </p:nvSpPr>
            <p:spPr>
              <a:xfrm>
                <a:off x="1130639" y="13637866"/>
                <a:ext cx="2397211" cy="569204"/>
              </a:xfrm>
              <a:prstGeom prst="down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Стрелка вниз 17"/>
              <p:cNvSpPr/>
              <p:nvPr/>
            </p:nvSpPr>
            <p:spPr>
              <a:xfrm>
                <a:off x="5409960" y="13702389"/>
                <a:ext cx="2397211" cy="569204"/>
              </a:xfrm>
              <a:prstGeom prst="down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276437" y="14261886"/>
                <a:ext cx="4105617" cy="1240910"/>
              </a:xfrm>
              <a:prstGeom prst="rect">
                <a:avLst/>
              </a:prstGeom>
              <a:solidFill>
                <a:srgbClr val="94F4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srgbClr val="002060"/>
                    </a:solidFill>
                  </a:rPr>
                  <a:t>Первородящие женщины (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n=14)</a:t>
                </a:r>
                <a:endParaRPr lang="ru-RU" sz="2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658492" y="14271593"/>
                <a:ext cx="4105617" cy="1240910"/>
              </a:xfrm>
              <a:prstGeom prst="rect">
                <a:avLst/>
              </a:prstGeom>
              <a:solidFill>
                <a:srgbClr val="94F4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solidFill>
                      <a:srgbClr val="002060"/>
                    </a:solidFill>
                  </a:rPr>
                  <a:t>Повторнородящие женщины (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n=</a:t>
                </a:r>
                <a:r>
                  <a:rPr lang="ru-RU" sz="2800" b="1" dirty="0">
                    <a:solidFill>
                      <a:srgbClr val="00206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4)</a:t>
                </a:r>
                <a:endParaRPr lang="ru-RU" sz="2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4658491" y="12778697"/>
                <a:ext cx="4105617" cy="743018"/>
              </a:xfrm>
              <a:prstGeom prst="rect">
                <a:avLst/>
              </a:prstGeom>
              <a:solidFill>
                <a:srgbClr val="44EC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solidFill>
                      <a:srgbClr val="002060"/>
                    </a:solidFill>
                  </a:rPr>
                  <a:t>Вторая группа</a:t>
                </a:r>
              </a:p>
            </p:txBody>
          </p:sp>
        </p:grpSp>
        <p:sp>
          <p:nvSpPr>
            <p:cNvPr id="24" name="Скругленный прямоугольник 23"/>
            <p:cNvSpPr/>
            <p:nvPr/>
          </p:nvSpPr>
          <p:spPr>
            <a:xfrm>
              <a:off x="5883880" y="10500683"/>
              <a:ext cx="5761074" cy="21012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solidFill>
                    <a:srgbClr val="002060"/>
                  </a:solidFill>
                </a:rPr>
                <a:t>Статистическая обработка данных проводилась с помощью пакета прикладных программ «STATISTICA 10.0». Статистически значимые различия определяли с использованием непараметрического критерия Пирсона χ2 при р &lt;0,05.</a:t>
              </a: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-133937" y="-52404"/>
            <a:ext cx="144326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4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ТЕЧЕНИЯ ПРОГРАММИРОВАННЫХ РОДОВ В ЗАВИСИМОСТИ ОТ ПАРИТЕТА</a:t>
            </a:r>
          </a:p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студентка 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 16 группы лечебного факультета Мартынова Л.А.</a:t>
            </a:r>
          </a:p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ассистент Ахметова М.Ю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Иркутский государственный медицинский университет, г. Иркутск, Россия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71874" y="14824862"/>
            <a:ext cx="7226541" cy="5677846"/>
            <a:chOff x="3411239" y="19444842"/>
            <a:chExt cx="10797890" cy="6326075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3411239" y="19444842"/>
              <a:ext cx="10797890" cy="6326075"/>
              <a:chOff x="3781167" y="19379201"/>
              <a:chExt cx="10342606" cy="6426726"/>
            </a:xfrm>
          </p:grpSpPr>
          <p:grpSp>
            <p:nvGrpSpPr>
              <p:cNvPr id="29" name="Группа 28"/>
              <p:cNvGrpSpPr/>
              <p:nvPr/>
            </p:nvGrpSpPr>
            <p:grpSpPr>
              <a:xfrm>
                <a:off x="3781168" y="19821700"/>
                <a:ext cx="10342605" cy="5984227"/>
                <a:chOff x="4217569" y="19766826"/>
                <a:chExt cx="9906204" cy="5984227"/>
              </a:xfrm>
            </p:grpSpPr>
            <p:graphicFrame>
              <p:nvGraphicFramePr>
                <p:cNvPr id="28" name="Диаграмма 27"/>
                <p:cNvGraphicFramePr/>
                <p:nvPr>
                  <p:extLst>
                    <p:ext uri="{D42A27DB-BD31-4B8C-83A1-F6EECF244321}">
                      <p14:modId xmlns:p14="http://schemas.microsoft.com/office/powerpoint/2010/main" val="3745932799"/>
                    </p:ext>
                  </p:extLst>
                </p:nvPr>
              </p:nvGraphicFramePr>
              <p:xfrm>
                <a:off x="4217569" y="20261436"/>
                <a:ext cx="9906202" cy="544855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21" name="Прямоугольник 20"/>
                <p:cNvSpPr/>
                <p:nvPr/>
              </p:nvSpPr>
              <p:spPr>
                <a:xfrm>
                  <a:off x="4217570" y="19766826"/>
                  <a:ext cx="9906203" cy="5984227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0" name="Прямоугольник 29"/>
              <p:cNvSpPr/>
              <p:nvPr/>
            </p:nvSpPr>
            <p:spPr>
              <a:xfrm>
                <a:off x="3781167" y="19379201"/>
                <a:ext cx="10342605" cy="1083471"/>
              </a:xfrm>
              <a:prstGeom prst="rect">
                <a:avLst/>
              </a:prstGeom>
              <a:solidFill>
                <a:srgbClr val="94F4CF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>
                    <a:solidFill>
                      <a:srgbClr val="002060"/>
                    </a:solidFill>
                  </a:rPr>
                  <a:t>Патология родовой деятельности</a:t>
                </a:r>
                <a:endParaRPr lang="ru-RU" sz="24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2" name="Овальная выноска 31"/>
            <p:cNvSpPr/>
            <p:nvPr/>
          </p:nvSpPr>
          <p:spPr>
            <a:xfrm>
              <a:off x="9719221" y="21677544"/>
              <a:ext cx="2399994" cy="665692"/>
            </a:xfrm>
            <a:prstGeom prst="wedgeEllipse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 = 0,0</a:t>
              </a:r>
              <a:r>
                <a:rPr lang="ru-RU" sz="20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71874" y="20723996"/>
            <a:ext cx="7226541" cy="4636375"/>
            <a:chOff x="7989015" y="24856297"/>
            <a:chExt cx="6348021" cy="5696778"/>
          </a:xfrm>
        </p:grpSpPr>
        <p:graphicFrame>
          <p:nvGraphicFramePr>
            <p:cNvPr id="47" name="Диаграмма 46"/>
            <p:cNvGraphicFramePr/>
            <p:nvPr>
              <p:extLst>
                <p:ext uri="{D42A27DB-BD31-4B8C-83A1-F6EECF244321}">
                  <p14:modId xmlns:p14="http://schemas.microsoft.com/office/powerpoint/2010/main" val="1074423053"/>
                </p:ext>
              </p:extLst>
            </p:nvPr>
          </p:nvGraphicFramePr>
          <p:xfrm>
            <a:off x="7989016" y="25682989"/>
            <a:ext cx="6348020" cy="4870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8" name="Прямоугольник 47"/>
            <p:cNvSpPr/>
            <p:nvPr/>
          </p:nvSpPr>
          <p:spPr>
            <a:xfrm>
              <a:off x="7989015" y="24856297"/>
              <a:ext cx="6348020" cy="921805"/>
            </a:xfrm>
            <a:prstGeom prst="rect">
              <a:avLst/>
            </a:prstGeom>
            <a:solidFill>
              <a:srgbClr val="94F4C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solidFill>
                    <a:srgbClr val="002060"/>
                  </a:solidFill>
                </a:rPr>
                <a:t>Неэффективность </a:t>
              </a:r>
              <a:r>
                <a:rPr lang="ru-RU" sz="2400" b="1" dirty="0" err="1" smtClean="0">
                  <a:solidFill>
                    <a:srgbClr val="002060"/>
                  </a:solidFill>
                </a:rPr>
                <a:t>родовозбуждения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7449711" y="14824862"/>
            <a:ext cx="6848982" cy="5677843"/>
            <a:chOff x="8008958" y="18869231"/>
            <a:chExt cx="6114815" cy="5897864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8008958" y="18869231"/>
              <a:ext cx="6114815" cy="5897864"/>
              <a:chOff x="73031" y="25869782"/>
              <a:chExt cx="7381224" cy="4695164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73031" y="25869782"/>
                <a:ext cx="7381224" cy="4695164"/>
                <a:chOff x="73031" y="25820264"/>
                <a:chExt cx="7168526" cy="4179715"/>
              </a:xfrm>
            </p:grpSpPr>
            <p:graphicFrame>
              <p:nvGraphicFramePr>
                <p:cNvPr id="36" name="Диаграмма 35"/>
                <p:cNvGraphicFramePr/>
                <p:nvPr>
                  <p:extLst>
                    <p:ext uri="{D42A27DB-BD31-4B8C-83A1-F6EECF244321}">
                      <p14:modId xmlns:p14="http://schemas.microsoft.com/office/powerpoint/2010/main" val="1319545668"/>
                    </p:ext>
                  </p:extLst>
                </p:nvPr>
              </p:nvGraphicFramePr>
              <p:xfrm>
                <a:off x="73032" y="26499393"/>
                <a:ext cx="7168525" cy="350058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37" name="Прямоугольник 36"/>
                <p:cNvSpPr/>
                <p:nvPr/>
              </p:nvSpPr>
              <p:spPr>
                <a:xfrm>
                  <a:off x="73031" y="25820264"/>
                  <a:ext cx="7168526" cy="720048"/>
                </a:xfrm>
                <a:prstGeom prst="rect">
                  <a:avLst/>
                </a:prstGeom>
                <a:solidFill>
                  <a:srgbClr val="94F4CF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400" b="1" dirty="0" smtClean="0">
                      <a:solidFill>
                        <a:srgbClr val="002060"/>
                      </a:solidFill>
                    </a:rPr>
                    <a:t>Потребность в операции кесарево сечение в первой группе</a:t>
                  </a:r>
                  <a:endParaRPr lang="ru-RU" sz="2400" b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978353" y="27777572"/>
                <a:ext cx="715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75%</a:t>
                </a:r>
                <a:endParaRPr lang="ru-RU" sz="2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97717" y="27381375"/>
                <a:ext cx="715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25%</a:t>
                </a:r>
                <a:endParaRPr lang="ru-RU" sz="2400" dirty="0"/>
              </a:p>
            </p:txBody>
          </p:sp>
        </p:grpSp>
        <p:sp>
          <p:nvSpPr>
            <p:cNvPr id="50" name="Овальная выноска 49"/>
            <p:cNvSpPr/>
            <p:nvPr/>
          </p:nvSpPr>
          <p:spPr>
            <a:xfrm flipH="1">
              <a:off x="8174228" y="20082972"/>
              <a:ext cx="2111463" cy="649511"/>
            </a:xfrm>
            <a:prstGeom prst="wedgeEllipse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 = 0,0</a:t>
              </a:r>
              <a:r>
                <a:rPr lang="ru-RU" sz="2000" b="1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30" name="Picture 6" descr="https://sun9-6.userapi.com/giCJiwF82a3WR02d-CSDWqa1lHLpxIkGETnrkw/dler4PxivK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7" y="27476697"/>
            <a:ext cx="3551387" cy="4735182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Прямоугольник 44"/>
          <p:cNvSpPr/>
          <p:nvPr/>
        </p:nvSpPr>
        <p:spPr>
          <a:xfrm>
            <a:off x="55974" y="13877564"/>
            <a:ext cx="14242719" cy="74987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Результаты</a:t>
            </a:r>
            <a:endParaRPr lang="ru-RU" sz="3600" b="1" dirty="0"/>
          </a:p>
        </p:txBody>
      </p:sp>
      <p:pic>
        <p:nvPicPr>
          <p:cNvPr id="51" name="Picture 6" descr="https://pp.userapi.com/c851236/v851236766/10392d/6w4sr-O8nbM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/>
          <a:stretch/>
        </p:blipFill>
        <p:spPr bwMode="auto">
          <a:xfrm>
            <a:off x="9638477" y="9140933"/>
            <a:ext cx="3835461" cy="459584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 descr="https://sun9-7.userapi.com/igZovtuHMxdQUF3Ttz2ZEO9cnjkVfcVDxw4A-Q/tCDAchyFre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149" y="27445031"/>
            <a:ext cx="3648577" cy="4864770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Группа 19"/>
          <p:cNvGrpSpPr/>
          <p:nvPr/>
        </p:nvGrpSpPr>
        <p:grpSpPr>
          <a:xfrm>
            <a:off x="7449711" y="20723996"/>
            <a:ext cx="6848982" cy="4748743"/>
            <a:chOff x="7217114" y="20723996"/>
            <a:chExt cx="7081579" cy="4748743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7217114" y="20723996"/>
              <a:ext cx="7081579" cy="4748743"/>
              <a:chOff x="7989015" y="24856297"/>
              <a:chExt cx="6348020" cy="5696778"/>
            </a:xfrm>
          </p:grpSpPr>
          <p:graphicFrame>
            <p:nvGraphicFramePr>
              <p:cNvPr id="62" name="Диаграмма 61"/>
              <p:cNvGraphicFramePr/>
              <p:nvPr>
                <p:extLst>
                  <p:ext uri="{D42A27DB-BD31-4B8C-83A1-F6EECF244321}">
                    <p14:modId xmlns:p14="http://schemas.microsoft.com/office/powerpoint/2010/main" val="3325315143"/>
                  </p:ext>
                </p:extLst>
              </p:nvPr>
            </p:nvGraphicFramePr>
            <p:xfrm>
              <a:off x="7989015" y="25682989"/>
              <a:ext cx="6348020" cy="48700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63" name="Прямоугольник 62"/>
              <p:cNvSpPr/>
              <p:nvPr/>
            </p:nvSpPr>
            <p:spPr>
              <a:xfrm>
                <a:off x="7989015" y="24856297"/>
                <a:ext cx="6348020" cy="921805"/>
              </a:xfrm>
              <a:prstGeom prst="rect">
                <a:avLst/>
              </a:prstGeom>
              <a:solidFill>
                <a:srgbClr val="94F4CF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>
                    <a:solidFill>
                      <a:srgbClr val="002060"/>
                    </a:solidFill>
                  </a:rPr>
                  <a:t>Аномалии родовой деятельности</a:t>
                </a:r>
                <a:endParaRPr lang="ru-RU" sz="24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4" name="Овальная выноска 63"/>
            <p:cNvSpPr/>
            <p:nvPr/>
          </p:nvSpPr>
          <p:spPr>
            <a:xfrm>
              <a:off x="11407172" y="22034166"/>
              <a:ext cx="1575104" cy="642591"/>
            </a:xfrm>
            <a:prstGeom prst="wedgeEllipse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 = 0,0</a:t>
              </a:r>
              <a:r>
                <a:rPr lang="ru-RU" sz="20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28" name="Picture 4" descr="https://sun9-63.userapi.com/-glQc05xUn7umOilGpaHdED-ph12ZKHtRcx72Q/m_f7JbXn1gU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79" y="27634365"/>
            <a:ext cx="3527624" cy="4703499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Скругленный прямоугольник 51"/>
          <p:cNvSpPr/>
          <p:nvPr/>
        </p:nvSpPr>
        <p:spPr>
          <a:xfrm>
            <a:off x="1" y="25557792"/>
            <a:ext cx="14250981" cy="2015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3200" b="1" u="sng" dirty="0" smtClean="0">
                <a:solidFill>
                  <a:srgbClr val="C00000"/>
                </a:solidFill>
              </a:rPr>
              <a:t>Выводы:</a:t>
            </a:r>
            <a:r>
              <a:rPr lang="ru-RU" sz="2800" b="1" dirty="0" smtClean="0">
                <a:solidFill>
                  <a:srgbClr val="C00000"/>
                </a:solidFill>
              </a:rPr>
              <a:t> при </a:t>
            </a:r>
            <a:r>
              <a:rPr lang="ru-RU" sz="2800" b="1" dirty="0">
                <a:solidFill>
                  <a:srgbClr val="C00000"/>
                </a:solidFill>
              </a:rPr>
              <a:t>проведении программированных родов в доношенном сроке беременности у первородящих женщин достоверно чаще возникают аномалии родовой деятельности, потребность в </a:t>
            </a:r>
            <a:r>
              <a:rPr lang="ru-RU" sz="2800" b="1" dirty="0" err="1">
                <a:solidFill>
                  <a:srgbClr val="C00000"/>
                </a:solidFill>
              </a:rPr>
              <a:t>родовозбуждении</a:t>
            </a:r>
            <a:r>
              <a:rPr lang="ru-RU" sz="2800" b="1" dirty="0">
                <a:solidFill>
                  <a:srgbClr val="C00000"/>
                </a:solidFill>
              </a:rPr>
              <a:t> окситоцином и </a:t>
            </a:r>
            <a:r>
              <a:rPr lang="ru-RU" sz="2800" b="1" dirty="0" err="1">
                <a:solidFill>
                  <a:srgbClr val="C00000"/>
                </a:solidFill>
              </a:rPr>
              <a:t>родоразрешении</a:t>
            </a:r>
            <a:r>
              <a:rPr lang="ru-RU" sz="2800" b="1" dirty="0">
                <a:solidFill>
                  <a:srgbClr val="C00000"/>
                </a:solidFill>
              </a:rPr>
              <a:t> путем операции КС в экстренном порядке.</a:t>
            </a:r>
          </a:p>
          <a:p>
            <a:pPr algn="ctr"/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254</Words>
  <Application>Microsoft Office PowerPoint</Application>
  <PresentationFormat>Произвольный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27</cp:revision>
  <dcterms:created xsi:type="dcterms:W3CDTF">2020-10-05T15:02:23Z</dcterms:created>
  <dcterms:modified xsi:type="dcterms:W3CDTF">2020-10-07T16:54:15Z</dcterms:modified>
</cp:coreProperties>
</file>