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74" r:id="rId4"/>
    <p:sldId id="275" r:id="rId5"/>
    <p:sldId id="258" r:id="rId6"/>
    <p:sldId id="259" r:id="rId7"/>
    <p:sldId id="260" r:id="rId8"/>
    <p:sldId id="262" r:id="rId9"/>
    <p:sldId id="261" r:id="rId10"/>
    <p:sldId id="263" r:id="rId11"/>
    <p:sldId id="272" r:id="rId12"/>
    <p:sldId id="264" r:id="rId13"/>
    <p:sldId id="268" r:id="rId14"/>
    <p:sldId id="266" r:id="rId15"/>
    <p:sldId id="273" r:id="rId16"/>
    <p:sldId id="267" r:id="rId17"/>
    <p:sldId id="265" r:id="rId18"/>
    <p:sldId id="269" r:id="rId19"/>
    <p:sldId id="27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3722"/>
    <a:srgbClr val="FF9797"/>
    <a:srgbClr val="DE7E18"/>
    <a:srgbClr val="D3F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7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</c:v>
                </c:pt>
              </c:strCache>
            </c:strRef>
          </c:tx>
          <c:explosion val="8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4BE3-4F7E-B085-B38425F73A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4BE3-4F7E-B085-B38425F73A39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Лист1!$A$2:$A$3</c:f>
              <c:strCache>
                <c:ptCount val="2"/>
                <c:pt idx="0">
                  <c:v>Первородящие (n = 24)</c:v>
                </c:pt>
                <c:pt idx="1">
                  <c:v>Повторнородящие (n = 6)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24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E3-4F7E-B085-B38425F73A3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43748942025421611"/>
          <c:y val="1.8989078289577462E-2"/>
          <c:w val="0.54603091111646385"/>
          <c:h val="0.2811141156385027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F416-4451-80B9-14E0CED6C8B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F416-4451-80B9-14E0CED6C8B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Лист1!$A$2:$A$3</c:f>
              <c:strCache>
                <c:ptCount val="2"/>
                <c:pt idx="0">
                  <c:v>Первородящие (n = 20)</c:v>
                </c:pt>
                <c:pt idx="1">
                  <c:v>Повторнородящие (n = 10)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20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416-4451-80B9-14E0CED6C8B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41235890154530341"/>
          <c:y val="1.8989078289577462E-2"/>
          <c:w val="0.57116143575441003"/>
          <c:h val="0.2811141156385027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2769363929838291"/>
          <c:y val="5.1073864873299284E-2"/>
          <c:w val="0.37041315679673398"/>
          <c:h val="0.8140970301552967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Основная группа</c:v>
                </c:pt>
              </c:strCache>
            </c:strRef>
          </c:tx>
          <c:invertIfNegative val="0"/>
          <c:cat>
            <c:strRef>
              <c:f>Лист1!$A$2:$A$3</c:f>
              <c:strCache>
                <c:ptCount val="2"/>
                <c:pt idx="0">
                  <c:v>Генитальные патологии</c:v>
                </c:pt>
                <c:pt idx="1">
                  <c:v>Вмешательства по поводу генитальных патологий</c:v>
                </c:pt>
              </c:strCache>
            </c:strRef>
          </c:cat>
          <c:val>
            <c:numRef>
              <c:f>Лист1!$B$2:$B$3</c:f>
              <c:numCache>
                <c:formatCode>0.00%</c:formatCode>
                <c:ptCount val="2"/>
                <c:pt idx="0" formatCode="0%">
                  <c:v>0.13</c:v>
                </c:pt>
                <c:pt idx="1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A3-4545-B64F-311D7B3BFA6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Группа контроля</c:v>
                </c:pt>
              </c:strCache>
            </c:strRef>
          </c:tx>
          <c:invertIfNegative val="0"/>
          <c:cat>
            <c:strRef>
              <c:f>Лист1!$A$2:$A$3</c:f>
              <c:strCache>
                <c:ptCount val="2"/>
                <c:pt idx="0">
                  <c:v>Генитальные патологии</c:v>
                </c:pt>
                <c:pt idx="1">
                  <c:v>Вмешательства по поводу генитальных патологий</c:v>
                </c:pt>
              </c:strCache>
            </c:strRef>
          </c:cat>
          <c:val>
            <c:numRef>
              <c:f>Лист1!$C$2:$C$3</c:f>
              <c:numCache>
                <c:formatCode>0.00%</c:formatCode>
                <c:ptCount val="2"/>
                <c:pt idx="0">
                  <c:v>0.53</c:v>
                </c:pt>
                <c:pt idx="1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A3-4545-B64F-311D7B3BFA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265664"/>
        <c:axId val="67267200"/>
      </c:barChart>
      <c:catAx>
        <c:axId val="6726566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ru-RU"/>
          </a:p>
        </c:txPr>
        <c:crossAx val="67267200"/>
        <c:crosses val="autoZero"/>
        <c:auto val="1"/>
        <c:lblAlgn val="ctr"/>
        <c:lblOffset val="100"/>
        <c:noMultiLvlLbl val="0"/>
      </c:catAx>
      <c:valAx>
        <c:axId val="67267200"/>
        <c:scaling>
          <c:orientation val="minMax"/>
        </c:scaling>
        <c:delete val="0"/>
        <c:axPos val="b"/>
        <c:majorGridlines/>
        <c:numFmt formatCode="0%" sourceLinked="1"/>
        <c:majorTickMark val="out"/>
        <c:minorTickMark val="none"/>
        <c:tickLblPos val="nextTo"/>
        <c:crossAx val="672656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000" b="1">
              <a:latin typeface="Calibri" panose="020F0502020204030204" pitchFamily="34" charset="0"/>
              <a:cs typeface="Calibri" panose="020F0502020204030204" pitchFamily="34" charset="0"/>
            </a:defRPr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Доза</c:v>
                </c:pt>
              </c:strCache>
            </c:strRef>
          </c:tx>
          <c:explosion val="12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0C11-4013-8CEA-157EBFC7DD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0C11-4013-8CEA-157EBFC7DD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0C11-4013-8CEA-157EBFC7DD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4-0C11-4013-8CEA-157EBFC7DDD2}"/>
              </c:ext>
            </c:extLst>
          </c:dPt>
          <c:dLbls>
            <c:dLbl>
              <c:idx val="0"/>
              <c:layout>
                <c:manualLayout>
                  <c:x val="6.8669665695133525E-2"/>
                  <c:y val="-1.015758251224812E-1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7E7FD84-626D-4C84-A214-9497182BA37A}" type="CATEGORYNAME">
                      <a:rPr lang="ru-RU" sz="1800"/>
                      <a:pPr>
                        <a:defRPr/>
                      </a:pPr>
                      <a:t>[ИМЯ КАТЕГОРИИ]</a:t>
                    </a:fld>
                    <a:r>
                      <a:rPr lang="ru-RU" sz="1800" baseline="0" dirty="0"/>
                      <a:t>
</a:t>
                    </a:r>
                    <a:fld id="{E8B261FE-CDDA-44B5-94BC-270D44C535DA}" type="PERCENTAGE">
                      <a:rPr lang="ru-RU" sz="1800" baseline="0"/>
                      <a:pPr>
                        <a:defRPr/>
                      </a:pPr>
                      <a:t>[ПРОЦЕНТ]</a:t>
                    </a:fld>
                    <a:endParaRPr lang="ru-RU" sz="18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519536628582125"/>
                      <c:h val="0.1297490046181251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C11-4013-8CEA-157EBFC7DDD2}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FA2D121-328A-4BDE-AF7D-7378597FE5A5}" type="CATEGORYNAME">
                      <a:rPr lang="ru-RU" sz="180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[ИМЯ КАТЕГОРИИ]</a:t>
                    </a:fld>
                    <a:r>
                      <a:rPr lang="ru-RU" sz="1800" baseline="0" dirty="0"/>
                      <a:t>
</a:t>
                    </a:r>
                    <a:fld id="{3FEAFE5D-7191-41AA-B556-3F7F5665FA3F}" type="PERCENTAGE">
                      <a:rPr lang="ru-RU" sz="1800" baseline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[ПРОЦЕНТ]</a:t>
                    </a:fld>
                    <a:endParaRPr lang="ru-RU" sz="18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915107225183647"/>
                      <c:h val="0.1533849614970096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C11-4013-8CEA-157EBFC7DDD2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0C11-4013-8CEA-157EBFC7DDD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0C11-4013-8CEA-157EBFC7DDD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2"/>
                <c:pt idx="0">
                  <c:v>200мг (1 таблетка)</c:v>
                </c:pt>
                <c:pt idx="1">
                  <c:v>400мг (2 таблетки)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11-4013-8CEA-157EBFC7DDD2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03059877314018"/>
          <c:y val="5.5461004744961483E-2"/>
          <c:w val="0.87138600183103321"/>
          <c:h val="0.850268816524503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ДРД</c:v>
                </c:pt>
              </c:strCache>
            </c:strRef>
          </c:tx>
          <c:invertIfNegative val="0"/>
          <c:cat>
            <c:strRef>
              <c:f>Лист1!$A$2:$A$3</c:f>
              <c:strCache>
                <c:ptCount val="2"/>
                <c:pt idx="0">
                  <c:v>Основная группа</c:v>
                </c:pt>
                <c:pt idx="1">
                  <c:v>Группа контроля</c:v>
                </c:pt>
              </c:strCache>
            </c:strRef>
          </c:cat>
          <c:val>
            <c:numRef>
              <c:f>Лист1!$B$2:$B$3</c:f>
              <c:numCache>
                <c:formatCode>0.00%</c:formatCode>
                <c:ptCount val="2"/>
                <c:pt idx="0">
                  <c:v>0.43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38-44E0-A8A9-AB841A2C1F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4185088"/>
        <c:axId val="39268864"/>
      </c:barChart>
      <c:catAx>
        <c:axId val="841850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9268864"/>
        <c:crosses val="autoZero"/>
        <c:auto val="1"/>
        <c:lblAlgn val="ctr"/>
        <c:lblOffset val="100"/>
        <c:noMultiLvlLbl val="0"/>
      </c:catAx>
      <c:valAx>
        <c:axId val="39268864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841850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600" b="1">
          <a:latin typeface="Calibri" panose="020F0502020204030204" pitchFamily="34" charset="0"/>
          <a:cs typeface="Calibri" panose="020F0502020204030204" pitchFamily="34" charset="0"/>
        </a:defRPr>
      </a:pPr>
      <a:endParaRPr lang="ru-RU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6803621169916437E-2"/>
          <c:y val="2.7116241229303874E-2"/>
          <c:w val="0.93882311977715882"/>
          <c:h val="0.77617584799091166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ЭДА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2"/>
                <c:pt idx="0">
                  <c:v>Основная группа</c:v>
                </c:pt>
                <c:pt idx="1">
                  <c:v>Группа контроля</c:v>
                </c:pt>
              </c:strCache>
            </c:strRef>
          </c:cat>
          <c:val>
            <c:numRef>
              <c:f>Лист1!$B$2:$B$5</c:f>
              <c:numCache>
                <c:formatCode>0%</c:formatCode>
                <c:ptCount val="4"/>
                <c:pt idx="0">
                  <c:v>0.56000000000000005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9C-4655-A7E4-3B58F36C613F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Другие методы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2"/>
                <c:pt idx="0">
                  <c:v>Основная группа</c:v>
                </c:pt>
                <c:pt idx="1">
                  <c:v>Группа контроля</c:v>
                </c:pt>
              </c:strCache>
            </c:strRef>
          </c:cat>
          <c:val>
            <c:numRef>
              <c:f>Лист1!$C$2:$C$5</c:f>
              <c:numCache>
                <c:formatCode>0%</c:formatCode>
                <c:ptCount val="4"/>
                <c:pt idx="0">
                  <c:v>0.24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9C-4655-A7E4-3B58F36C613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57732408"/>
        <c:axId val="557730768"/>
        <c:axId val="0"/>
      </c:bar3DChart>
      <c:catAx>
        <c:axId val="557732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ru-RU"/>
          </a:p>
        </c:txPr>
        <c:crossAx val="557730768"/>
        <c:crosses val="autoZero"/>
        <c:auto val="1"/>
        <c:lblAlgn val="ctr"/>
        <c:lblOffset val="100"/>
        <c:noMultiLvlLbl val="0"/>
      </c:catAx>
      <c:valAx>
        <c:axId val="55773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7732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0460089816419182"/>
          <c:y val="0.29780022791224431"/>
          <c:w val="0.28696798302370979"/>
          <c:h val="0.12097778366079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explosion val="3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5B13-4862-8CBD-4E5567AA955A}"/>
              </c:ext>
            </c:extLst>
          </c:dPt>
          <c:dPt>
            <c:idx val="1"/>
            <c:bubble3D val="0"/>
            <c:explosion val="2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5B13-4862-8CBD-4E5567AA955A}"/>
              </c:ext>
            </c:extLst>
          </c:dPt>
          <c:dPt>
            <c:idx val="2"/>
            <c:bubble3D val="0"/>
            <c:explosion val="5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5B13-4862-8CBD-4E5567AA955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4-5B13-4862-8CBD-4E5567AA955A}"/>
              </c:ext>
            </c:extLst>
          </c:dPt>
          <c:dLbls>
            <c:dLbl>
              <c:idx val="0"/>
              <c:layout>
                <c:manualLayout>
                  <c:x val="0"/>
                  <c:y val="-4.687499711644949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E1A880E-BCE3-4B9F-9B68-16E83333F8D1}" type="CATEGORYNAME">
                      <a:rPr lang="ru-RU" sz="20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pPr>
                        <a:defRPr/>
                      </a:pPr>
                      <a:t>[ИМЯ КАТЕГОРИИ]</a:t>
                    </a:fld>
                    <a:endParaRPr lang="ru-RU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5B13-4862-8CBD-4E5567AA955A}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5938C90-C73F-47D2-B44C-FF32B9753ACA}" type="CATEGORYNAME">
                      <a:rPr lang="ru-RU" sz="20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[ИМЯ КАТЕГОРИИ]</a:t>
                    </a:fld>
                    <a:endParaRPr lang="ru-RU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131194778313611"/>
                      <c:h val="0.2137734243495678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B13-4862-8CBD-4E5567AA955A}"/>
                </c:ext>
              </c:extLst>
            </c:dLbl>
            <c:dLbl>
              <c:idx val="2"/>
              <c:layout>
                <c:manualLayout>
                  <c:x val="0"/>
                  <c:y val="0.1570312403401057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4063A2E-E120-4C7F-AB81-AE23CF64B584}" type="CATEGORYNAME">
                      <a:rPr lang="ru-RU" sz="20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[ИМЯ КАТЕГОРИИ]</a:t>
                    </a:fld>
                    <a:endParaRPr lang="ru-RU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B13-4862-8CBD-4E5567AA955A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5B13-4862-8CBD-4E5567AA955A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3"/>
                <c:pt idx="0">
                  <c:v>Кесарево сечение (36%)</c:v>
                </c:pt>
                <c:pt idx="1">
                  <c:v>Вакуум-экстракция плода (3%)</c:v>
                </c:pt>
                <c:pt idx="2">
                  <c:v>Роды через ЕРП (61%)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11</c:v>
                </c:pt>
                <c:pt idx="1">
                  <c:v>1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13-4862-8CBD-4E5567AA955A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6803621169916437E-2"/>
          <c:y val="2.7116241229303874E-2"/>
          <c:w val="0.93882311977715882"/>
          <c:h val="0.77617584799091166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2"/>
                <c:pt idx="0">
                  <c:v>Основная группа</c:v>
                </c:pt>
                <c:pt idx="1">
                  <c:v>Группа контроля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7A-4213-951A-3DA733EB1B0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Лист1!$A$2:$A$5</c:f>
              <c:strCache>
                <c:ptCount val="2"/>
                <c:pt idx="0">
                  <c:v>Основная группа</c:v>
                </c:pt>
                <c:pt idx="1">
                  <c:v>Группа контроля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7A-4213-951A-3DA733EB1B0B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2"/>
                <c:pt idx="0">
                  <c:v>Основная группа</c:v>
                </c:pt>
                <c:pt idx="1">
                  <c:v>Группа контроля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DE7A-4213-951A-3DA733EB1B0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57732408"/>
        <c:axId val="557730768"/>
        <c:axId val="0"/>
      </c:bar3DChart>
      <c:catAx>
        <c:axId val="557732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ru-RU"/>
          </a:p>
        </c:txPr>
        <c:crossAx val="557730768"/>
        <c:crosses val="autoZero"/>
        <c:auto val="1"/>
        <c:lblAlgn val="ctr"/>
        <c:lblOffset val="100"/>
        <c:noMultiLvlLbl val="0"/>
      </c:catAx>
      <c:valAx>
        <c:axId val="55773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7732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8385-03F7-4651-977B-F89843DD2A8E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71A2AD6-03B1-4FAC-A275-F1BCED7CF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24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8385-03F7-4651-977B-F89843DD2A8E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1A2AD6-03B1-4FAC-A275-F1BCED7CF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63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8385-03F7-4651-977B-F89843DD2A8E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1A2AD6-03B1-4FAC-A275-F1BCED7CFD1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9455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8385-03F7-4651-977B-F89843DD2A8E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1A2AD6-03B1-4FAC-A275-F1BCED7CF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406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8385-03F7-4651-977B-F89843DD2A8E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1A2AD6-03B1-4FAC-A275-F1BCED7CFD12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072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8385-03F7-4651-977B-F89843DD2A8E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1A2AD6-03B1-4FAC-A275-F1BCED7CF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960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8385-03F7-4651-977B-F89843DD2A8E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2AD6-03B1-4FAC-A275-F1BCED7CF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622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8385-03F7-4651-977B-F89843DD2A8E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2AD6-03B1-4FAC-A275-F1BCED7CF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59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8385-03F7-4651-977B-F89843DD2A8E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2AD6-03B1-4FAC-A275-F1BCED7CF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50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8385-03F7-4651-977B-F89843DD2A8E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1A2AD6-03B1-4FAC-A275-F1BCED7CF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69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8385-03F7-4651-977B-F89843DD2A8E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1A2AD6-03B1-4FAC-A275-F1BCED7CF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89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8385-03F7-4651-977B-F89843DD2A8E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1A2AD6-03B1-4FAC-A275-F1BCED7CF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3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8385-03F7-4651-977B-F89843DD2A8E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2AD6-03B1-4FAC-A275-F1BCED7CF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13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8385-03F7-4651-977B-F89843DD2A8E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2AD6-03B1-4FAC-A275-F1BCED7CF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35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8385-03F7-4651-977B-F89843DD2A8E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2AD6-03B1-4FAC-A275-F1BCED7CF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7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8385-03F7-4651-977B-F89843DD2A8E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1A2AD6-03B1-4FAC-A275-F1BCED7CF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35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88385-03F7-4651-977B-F89843DD2A8E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71A2AD6-03B1-4FAC-A275-F1BCED7CF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17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32165" y="2021375"/>
            <a:ext cx="7720145" cy="2978332"/>
          </a:xfrm>
          <a:solidFill>
            <a:schemeClr val="accent1">
              <a:lumMod val="60000"/>
              <a:lumOff val="40000"/>
            </a:schemeClr>
          </a:solidFill>
          <a:ln w="76200">
            <a:solidFill>
              <a:srgbClr val="C00000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  <a:latin typeface="+mn-lt"/>
              </a:rPr>
              <a:t>Особенности использования </a:t>
            </a:r>
            <a:r>
              <a:rPr lang="ru-RU" sz="3600" b="1" dirty="0">
                <a:solidFill>
                  <a:schemeClr val="tx1"/>
                </a:solidFill>
                <a:latin typeface="+mn-lt"/>
              </a:rPr>
              <a:t>синтетического </a:t>
            </a:r>
            <a:r>
              <a:rPr lang="ru-RU" sz="3600" b="1" dirty="0" err="1">
                <a:solidFill>
                  <a:schemeClr val="tx1"/>
                </a:solidFill>
                <a:latin typeface="+mn-lt"/>
              </a:rPr>
              <a:t>антигестагенного</a:t>
            </a:r>
            <a:r>
              <a:rPr lang="ru-RU" sz="3600" b="1" dirty="0">
                <a:solidFill>
                  <a:schemeClr val="tx1"/>
                </a:solidFill>
                <a:latin typeface="+mn-lt"/>
              </a:rPr>
              <a:t> препарата для индукции родовой </a:t>
            </a:r>
            <a:r>
              <a:rPr lang="ru-RU" sz="3600" b="1" dirty="0" smtClean="0">
                <a:solidFill>
                  <a:schemeClr val="tx1"/>
                </a:solidFill>
                <a:latin typeface="+mn-lt"/>
              </a:rPr>
              <a:t>деятельности</a:t>
            </a:r>
            <a:endParaRPr lang="ru-RU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92973" y="5263927"/>
            <a:ext cx="7759337" cy="943837"/>
          </a:xfr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normAutofit fontScale="92500" lnSpcReduction="10000"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Автор: студентка 4 курса 16 группы лечебного факультета Мартынова Л.А.</a:t>
            </a:r>
          </a:p>
          <a:p>
            <a:pPr algn="ctr"/>
            <a:r>
              <a:rPr lang="ru-RU" b="1" dirty="0" smtClean="0">
                <a:solidFill>
                  <a:schemeClr val="tx1"/>
                </a:solidFill>
              </a:rPr>
              <a:t>Научный руководитель: ассистент Ахметова М.Ю.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902821" y="195942"/>
            <a:ext cx="9178834" cy="1567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b="1" i="1" dirty="0" smtClean="0">
                <a:cs typeface="Calibri" panose="020F0502020204030204" pitchFamily="34" charset="0"/>
              </a:rPr>
              <a:t>Федеральное государственное бюджетное образовательное </a:t>
            </a:r>
          </a:p>
          <a:p>
            <a:r>
              <a:rPr lang="ru-RU" sz="1400" b="1" i="1" dirty="0" smtClean="0">
                <a:cs typeface="Calibri" panose="020F0502020204030204" pitchFamily="34" charset="0"/>
              </a:rPr>
              <a:t>учреждение  высшего образования «Иркутский государственный медицинский</a:t>
            </a:r>
          </a:p>
          <a:p>
            <a:r>
              <a:rPr lang="ru-RU" sz="1400" b="1" i="1" dirty="0" smtClean="0">
                <a:cs typeface="Calibri" panose="020F0502020204030204" pitchFamily="34" charset="0"/>
              </a:rPr>
              <a:t>университет» МЗ РФ</a:t>
            </a:r>
          </a:p>
          <a:p>
            <a:endParaRPr lang="ru-RU" sz="300" b="1" i="1" dirty="0" smtClean="0">
              <a:cs typeface="Calibri" panose="020F0502020204030204" pitchFamily="34" charset="0"/>
            </a:endParaRPr>
          </a:p>
          <a:p>
            <a:r>
              <a:rPr lang="ru-RU" sz="1400" b="1" i="1" dirty="0" smtClean="0">
                <a:cs typeface="Calibri" panose="020F0502020204030204" pitchFamily="34" charset="0"/>
              </a:rPr>
              <a:t>Кафедра акушерства и гинекологии с курсом гинекологии детей и подростков</a:t>
            </a:r>
            <a:endParaRPr lang="ru-RU" sz="1400" b="1" i="1" dirty="0">
              <a:cs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-7741"/>
            <a:ext cx="175913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8" descr="ÐÐ°ÑÑÐ¸Ð½ÐºÐ¸ Ð¿Ð¾ Ð·Ð°Ð¿ÑÐ¾ÑÑ Ð³Ð¸Ð½ÐµÐºÐ¾Ð»Ð¾Ð³Ð¸Ñ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125" b="88150" l="7981" r="892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5651" r="12961" b="15631"/>
          <a:stretch/>
        </p:blipFill>
        <p:spPr bwMode="auto">
          <a:xfrm>
            <a:off x="10662858" y="5291708"/>
            <a:ext cx="1424639" cy="134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06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" y="97540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Паритет родов</a:t>
            </a:r>
            <a:endParaRPr lang="ru-RU" sz="44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" name="Прямая соединительная линия 5"/>
          <p:cNvCxnSpPr>
            <a:stCxn id="4" idx="0"/>
            <a:endCxn id="4" idx="2"/>
          </p:cNvCxnSpPr>
          <p:nvPr/>
        </p:nvCxnSpPr>
        <p:spPr>
          <a:xfrm>
            <a:off x="6116321" y="866981"/>
            <a:ext cx="0" cy="59910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/>
          <p:cNvGrpSpPr/>
          <p:nvPr/>
        </p:nvGrpSpPr>
        <p:grpSpPr>
          <a:xfrm>
            <a:off x="253999" y="866981"/>
            <a:ext cx="11724641" cy="5991019"/>
            <a:chOff x="706844" y="1149411"/>
            <a:chExt cx="11117944" cy="5554251"/>
          </a:xfrm>
        </p:grpSpPr>
        <p:grpSp>
          <p:nvGrpSpPr>
            <p:cNvPr id="12" name="Группа 11"/>
            <p:cNvGrpSpPr/>
            <p:nvPr/>
          </p:nvGrpSpPr>
          <p:grpSpPr>
            <a:xfrm>
              <a:off x="706844" y="1149411"/>
              <a:ext cx="11117944" cy="5554251"/>
              <a:chOff x="1472139" y="1303749"/>
              <a:chExt cx="9247717" cy="4782274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1472141" y="1303749"/>
                <a:ext cx="9247715" cy="4782274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1472142" y="1318080"/>
                <a:ext cx="4623858" cy="732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8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Основная группа</a:t>
                </a:r>
                <a:endParaRPr lang="ru-RU" sz="28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6095998" y="1325245"/>
                <a:ext cx="4623857" cy="71845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8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Группа контроля</a:t>
                </a:r>
                <a:endParaRPr lang="ru-RU" sz="28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aphicFrame>
            <p:nvGraphicFramePr>
              <p:cNvPr id="11" name="Диаграмма 10"/>
              <p:cNvGraphicFramePr/>
              <p:nvPr>
                <p:extLst>
                  <p:ext uri="{D42A27DB-BD31-4B8C-83A1-F6EECF244321}">
                    <p14:modId xmlns:p14="http://schemas.microsoft.com/office/powerpoint/2010/main" val="3561506444"/>
                  </p:ext>
                </p:extLst>
              </p:nvPr>
            </p:nvGraphicFramePr>
            <p:xfrm>
              <a:off x="1472139" y="2079531"/>
              <a:ext cx="4623858" cy="400649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</p:grpSp>
        <p:graphicFrame>
          <p:nvGraphicFramePr>
            <p:cNvPr id="13" name="Диаграмма 12"/>
            <p:cNvGraphicFramePr/>
            <p:nvPr>
              <p:extLst>
                <p:ext uri="{D42A27DB-BD31-4B8C-83A1-F6EECF244321}">
                  <p14:modId xmlns:p14="http://schemas.microsoft.com/office/powerpoint/2010/main" val="526556709"/>
                </p:ext>
              </p:extLst>
            </p:nvPr>
          </p:nvGraphicFramePr>
          <p:xfrm>
            <a:off x="6265815" y="2033778"/>
            <a:ext cx="5558973" cy="46569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16" name="Прямая соединительная линия 15"/>
            <p:cNvCxnSpPr/>
            <p:nvPr/>
          </p:nvCxnSpPr>
          <p:spPr>
            <a:xfrm>
              <a:off x="6265817" y="1182700"/>
              <a:ext cx="0" cy="552096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86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4863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Генитальная патология</a:t>
            </a:r>
            <a:endParaRPr lang="ru-RU" sz="44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275964"/>
              </p:ext>
            </p:extLst>
          </p:nvPr>
        </p:nvGraphicFramePr>
        <p:xfrm>
          <a:off x="1286039" y="1627482"/>
          <a:ext cx="9919062" cy="4849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Овальная выноска 5"/>
          <p:cNvSpPr/>
          <p:nvPr/>
        </p:nvSpPr>
        <p:spPr>
          <a:xfrm>
            <a:off x="7458892" y="1939511"/>
            <a:ext cx="1946365" cy="992777"/>
          </a:xfrm>
          <a:prstGeom prst="wedgeEllipse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&lt; </a:t>
            </a:r>
            <a:r>
              <a:rPr lang="ru-RU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0,05*</a:t>
            </a:r>
            <a:endParaRPr lang="ru-RU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626325" y="6476706"/>
            <a:ext cx="90556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при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p&lt;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0,05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значимость различий между группами 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с использованием непараметрического критерия Пирсона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χ2</a:t>
            </a:r>
            <a:endParaRPr lang="ru-R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65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ÐÐ°ÑÑÐ¸Ð½ÐºÐ¸ Ð¿Ð¾ Ð·Ð°Ð¿ÑÐ¾ÑÑ Ð³Ð¸Ð½ÐµÐºÐ¾Ð»Ð¾Ð³Ð¸Ñ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125" b="88150" l="7981" r="892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5651" r="12961" b="15631"/>
          <a:stretch/>
        </p:blipFill>
        <p:spPr bwMode="auto">
          <a:xfrm>
            <a:off x="10710882" y="5518820"/>
            <a:ext cx="1424639" cy="134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0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Оценка зрелости шейки матки в основной группе </a:t>
            </a:r>
            <a:r>
              <a:rPr lang="en-US" sz="36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(E.H. Bishop</a:t>
            </a:r>
            <a:r>
              <a:rPr lang="ru-RU" sz="36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)</a:t>
            </a:r>
            <a:endParaRPr lang="ru-RU" sz="36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87" name="Группа 186"/>
          <p:cNvGrpSpPr/>
          <p:nvPr/>
        </p:nvGrpSpPr>
        <p:grpSpPr>
          <a:xfrm>
            <a:off x="1347678" y="1200329"/>
            <a:ext cx="9281220" cy="5671184"/>
            <a:chOff x="1518283" y="1505897"/>
            <a:chExt cx="9142660" cy="5417931"/>
          </a:xfrm>
        </p:grpSpPr>
        <p:grpSp>
          <p:nvGrpSpPr>
            <p:cNvPr id="185" name="Группа 184"/>
            <p:cNvGrpSpPr/>
            <p:nvPr/>
          </p:nvGrpSpPr>
          <p:grpSpPr>
            <a:xfrm>
              <a:off x="1518283" y="1505897"/>
              <a:ext cx="9142660" cy="5417931"/>
              <a:chOff x="1518283" y="1505897"/>
              <a:chExt cx="9142660" cy="5417931"/>
            </a:xfrm>
          </p:grpSpPr>
          <p:cxnSp>
            <p:nvCxnSpPr>
              <p:cNvPr id="18" name="Прямая соединительная линия 17"/>
              <p:cNvCxnSpPr/>
              <p:nvPr/>
            </p:nvCxnSpPr>
            <p:spPr>
              <a:xfrm flipH="1">
                <a:off x="2036886" y="1505897"/>
                <a:ext cx="104502" cy="483325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единительная линия 18"/>
              <p:cNvCxnSpPr/>
              <p:nvPr/>
            </p:nvCxnSpPr>
            <p:spPr>
              <a:xfrm flipH="1" flipV="1">
                <a:off x="2050870" y="6346372"/>
                <a:ext cx="8392928" cy="1524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1543154" y="4327244"/>
                <a:ext cx="309815" cy="382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lang="ru-RU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518283" y="2407266"/>
                <a:ext cx="437718" cy="382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lang="ru-RU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2743501" y="6540529"/>
                <a:ext cx="309815" cy="382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ru-RU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3574205" y="6511920"/>
                <a:ext cx="309815" cy="382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ru-RU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4428573" y="6536359"/>
                <a:ext cx="309815" cy="382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endParaRPr lang="ru-RU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5249011" y="6488668"/>
                <a:ext cx="309815" cy="382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lang="ru-RU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114514" y="6541585"/>
                <a:ext cx="309815" cy="382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lang="ru-RU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985198" y="6488668"/>
                <a:ext cx="309815" cy="382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lang="ru-RU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850701" y="6536359"/>
                <a:ext cx="309815" cy="382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  <a:endParaRPr lang="ru-RU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8674038" y="6536359"/>
                <a:ext cx="309815" cy="382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lang="ru-RU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9497375" y="6537891"/>
                <a:ext cx="309815" cy="382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9</a:t>
                </a:r>
                <a:endParaRPr lang="ru-RU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10223225" y="6528719"/>
                <a:ext cx="437718" cy="382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lang="ru-RU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Прямоугольник 140"/>
              <p:cNvSpPr/>
              <p:nvPr/>
            </p:nvSpPr>
            <p:spPr>
              <a:xfrm>
                <a:off x="2756426" y="6240931"/>
                <a:ext cx="353050" cy="105441"/>
              </a:xfrm>
              <a:prstGeom prst="rect">
                <a:avLst/>
              </a:prstGeom>
              <a:solidFill>
                <a:srgbClr val="DE7E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5" name="Прямоугольник 144"/>
              <p:cNvSpPr/>
              <p:nvPr/>
            </p:nvSpPr>
            <p:spPr>
              <a:xfrm>
                <a:off x="3534061" y="6020320"/>
                <a:ext cx="353050" cy="347648"/>
              </a:xfrm>
              <a:prstGeom prst="rect">
                <a:avLst/>
              </a:prstGeom>
              <a:solidFill>
                <a:srgbClr val="DE7E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6" name="Прямоугольник 145"/>
              <p:cNvSpPr/>
              <p:nvPr/>
            </p:nvSpPr>
            <p:spPr>
              <a:xfrm>
                <a:off x="4409431" y="4555596"/>
                <a:ext cx="353050" cy="1802260"/>
              </a:xfrm>
              <a:prstGeom prst="rect">
                <a:avLst/>
              </a:prstGeom>
              <a:solidFill>
                <a:srgbClr val="DE7E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7" name="Прямоугольник 146"/>
              <p:cNvSpPr/>
              <p:nvPr/>
            </p:nvSpPr>
            <p:spPr>
              <a:xfrm>
                <a:off x="5284801" y="4551732"/>
                <a:ext cx="353050" cy="1802260"/>
              </a:xfrm>
              <a:prstGeom prst="rect">
                <a:avLst/>
              </a:prstGeom>
              <a:solidFill>
                <a:srgbClr val="DE7E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DE7E18"/>
                  </a:solidFill>
                </a:endParaRPr>
              </a:p>
            </p:txBody>
          </p:sp>
          <p:sp>
            <p:nvSpPr>
              <p:cNvPr id="148" name="Прямоугольник 147"/>
              <p:cNvSpPr/>
              <p:nvPr/>
            </p:nvSpPr>
            <p:spPr>
              <a:xfrm>
                <a:off x="6114857" y="2286520"/>
                <a:ext cx="353050" cy="4081448"/>
              </a:xfrm>
              <a:prstGeom prst="rect">
                <a:avLst/>
              </a:prstGeom>
              <a:solidFill>
                <a:srgbClr val="DE7E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9" name="Прямоугольник 148"/>
              <p:cNvSpPr/>
              <p:nvPr/>
            </p:nvSpPr>
            <p:spPr>
              <a:xfrm>
                <a:off x="6997056" y="3471643"/>
                <a:ext cx="353050" cy="2893461"/>
              </a:xfrm>
              <a:prstGeom prst="rect">
                <a:avLst/>
              </a:prstGeom>
              <a:solidFill>
                <a:srgbClr val="DE7E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1" name="Прямоугольник 150"/>
              <p:cNvSpPr/>
              <p:nvPr/>
            </p:nvSpPr>
            <p:spPr>
              <a:xfrm>
                <a:off x="7787940" y="6266119"/>
                <a:ext cx="353050" cy="105441"/>
              </a:xfrm>
              <a:prstGeom prst="rect">
                <a:avLst/>
              </a:prstGeom>
              <a:solidFill>
                <a:srgbClr val="DE7E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2" name="Прямоугольник 151"/>
              <p:cNvSpPr/>
              <p:nvPr/>
            </p:nvSpPr>
            <p:spPr>
              <a:xfrm>
                <a:off x="8674038" y="6256171"/>
                <a:ext cx="353050" cy="105441"/>
              </a:xfrm>
              <a:prstGeom prst="rect">
                <a:avLst/>
              </a:prstGeom>
              <a:solidFill>
                <a:srgbClr val="DE7E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3" name="Прямоугольник 152"/>
              <p:cNvSpPr/>
              <p:nvPr/>
            </p:nvSpPr>
            <p:spPr>
              <a:xfrm>
                <a:off x="9501748" y="6256171"/>
                <a:ext cx="353050" cy="105441"/>
              </a:xfrm>
              <a:prstGeom prst="rect">
                <a:avLst/>
              </a:prstGeom>
              <a:solidFill>
                <a:srgbClr val="DE7E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4" name="Прямоугольник 153"/>
              <p:cNvSpPr/>
              <p:nvPr/>
            </p:nvSpPr>
            <p:spPr>
              <a:xfrm>
                <a:off x="10223225" y="6256171"/>
                <a:ext cx="353050" cy="105441"/>
              </a:xfrm>
              <a:prstGeom prst="rect">
                <a:avLst/>
              </a:prstGeom>
              <a:solidFill>
                <a:srgbClr val="DE7E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2780983" y="5865243"/>
                <a:ext cx="309815" cy="382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ru-RU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586506" y="5618900"/>
                <a:ext cx="309815" cy="382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ru-RU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4435520" y="4112284"/>
                <a:ext cx="309815" cy="382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lang="ru-RU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5302365" y="4075058"/>
                <a:ext cx="309815" cy="382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lang="ru-RU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6070809" y="1797207"/>
                <a:ext cx="437718" cy="382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11</a:t>
                </a:r>
                <a:endParaRPr lang="ru-RU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7017128" y="3081817"/>
                <a:ext cx="309815" cy="382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lang="ru-RU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7796137" y="5821114"/>
                <a:ext cx="309815" cy="382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ru-RU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694110" y="5821114"/>
                <a:ext cx="309815" cy="382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ru-RU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9513681" y="5832612"/>
                <a:ext cx="309815" cy="382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ru-RU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71" name="Прямая соединительная линия 170"/>
              <p:cNvCxnSpPr/>
              <p:nvPr/>
            </p:nvCxnSpPr>
            <p:spPr>
              <a:xfrm>
                <a:off x="2043661" y="2590413"/>
                <a:ext cx="136068" cy="146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Прямая соединительная линия 177"/>
              <p:cNvCxnSpPr/>
              <p:nvPr/>
            </p:nvCxnSpPr>
            <p:spPr>
              <a:xfrm>
                <a:off x="2005320" y="4513870"/>
                <a:ext cx="136068" cy="146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4" name="TextBox 183"/>
              <p:cNvSpPr txBox="1"/>
              <p:nvPr/>
            </p:nvSpPr>
            <p:spPr>
              <a:xfrm>
                <a:off x="1730755" y="6275391"/>
                <a:ext cx="309815" cy="382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ru-RU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86" name="TextBox 185"/>
            <p:cNvSpPr txBox="1"/>
            <p:nvPr/>
          </p:nvSpPr>
          <p:spPr>
            <a:xfrm>
              <a:off x="10222775" y="5852813"/>
              <a:ext cx="309815" cy="382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ru-RU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0" name="Овальная выноска 189"/>
          <p:cNvSpPr/>
          <p:nvPr/>
        </p:nvSpPr>
        <p:spPr>
          <a:xfrm>
            <a:off x="8401794" y="1860106"/>
            <a:ext cx="2453440" cy="1721165"/>
          </a:xfrm>
          <a:prstGeom prst="wedgeEllipse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8" name="TextBox 187"/>
          <p:cNvSpPr txBox="1"/>
          <p:nvPr/>
        </p:nvSpPr>
        <p:spPr>
          <a:xfrm>
            <a:off x="8442534" y="2274415"/>
            <a:ext cx="2371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Среднее значение 4,6</a:t>
            </a:r>
            <a:endParaRPr lang="ru-RU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44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Доза </a:t>
            </a:r>
            <a:r>
              <a:rPr lang="ru-RU" sz="4000" b="1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Мифепристона</a:t>
            </a:r>
            <a:r>
              <a:rPr lang="ru-RU" sz="40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до начала родовой деятельности</a:t>
            </a:r>
            <a:endParaRPr lang="ru-RU" sz="40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216395424"/>
              </p:ext>
            </p:extLst>
          </p:nvPr>
        </p:nvGraphicFramePr>
        <p:xfrm>
          <a:off x="1917337" y="1323440"/>
          <a:ext cx="8689703" cy="5730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8" descr="ÐÐ°ÑÑÐ¸Ð½ÐºÐ¸ Ð¿Ð¾ Ð·Ð°Ð¿ÑÐ¾ÑÑ Ð³Ð¸Ð½ÐµÐºÐ¾Ð»Ð¾Ð³Ð¸Ñ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125" b="88150" l="7981" r="892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5651" r="12961" b="15631"/>
          <a:stretch/>
        </p:blipFill>
        <p:spPr bwMode="auto">
          <a:xfrm>
            <a:off x="10710882" y="5518820"/>
            <a:ext cx="1424639" cy="134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7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/>
          <p:nvPr>
            <p:extLst>
              <p:ext uri="{D42A27DB-BD31-4B8C-83A1-F6EECF244321}">
                <p14:modId xmlns:p14="http://schemas.microsoft.com/office/powerpoint/2010/main" val="1167243495"/>
              </p:ext>
            </p:extLst>
          </p:nvPr>
        </p:nvGraphicFramePr>
        <p:xfrm>
          <a:off x="1510064" y="1280160"/>
          <a:ext cx="9171871" cy="5196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" y="0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Дискоординация</a:t>
            </a:r>
            <a:r>
              <a:rPr lang="ru-RU" sz="4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родовой деятельности</a:t>
            </a:r>
            <a:endParaRPr lang="ru-RU" sz="44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Овальная выноска 4"/>
          <p:cNvSpPr/>
          <p:nvPr/>
        </p:nvSpPr>
        <p:spPr>
          <a:xfrm>
            <a:off x="7680960" y="2039239"/>
            <a:ext cx="1946365" cy="992777"/>
          </a:xfrm>
          <a:prstGeom prst="wedgeEllipse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= 0,02</a:t>
            </a:r>
            <a:r>
              <a:rPr lang="ru-RU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ru-RU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8" descr="ÐÐ°ÑÑÐ¸Ð½ÐºÐ¸ Ð¿Ð¾ Ð·Ð°Ð¿ÑÐ¾ÑÑ Ð³Ð¸Ð½ÐµÐºÐ¾Ð»Ð¾Ð³Ð¸Ñ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125" b="88150" l="7981" r="892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5651" r="12961" b="15631"/>
          <a:stretch/>
        </p:blipFill>
        <p:spPr bwMode="auto">
          <a:xfrm>
            <a:off x="10789919" y="5610260"/>
            <a:ext cx="1424639" cy="134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626325" y="6550223"/>
            <a:ext cx="90556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при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p&lt;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0,05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значимость различий между группами 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с использованием непараметрического критерия Пирсона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χ2</a:t>
            </a:r>
            <a:endParaRPr lang="ru-R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24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Обезболивание первого периода родов</a:t>
            </a:r>
            <a:endParaRPr lang="ru-RU" sz="44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3" name="Диаграмма 2"/>
          <p:cNvGraphicFramePr/>
          <p:nvPr>
            <p:extLst>
              <p:ext uri="{D42A27DB-BD31-4B8C-83A1-F6EECF244321}">
                <p14:modId xmlns:p14="http://schemas.microsoft.com/office/powerpoint/2010/main" val="699883424"/>
              </p:ext>
            </p:extLst>
          </p:nvPr>
        </p:nvGraphicFramePr>
        <p:xfrm>
          <a:off x="2166982" y="1332412"/>
          <a:ext cx="7858035" cy="5525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8" descr="ÐÐ°ÑÑÐ¸Ð½ÐºÐ¸ Ð¿Ð¾ Ð·Ð°Ð¿ÑÐ¾ÑÑ Ð³Ð¸Ð½ÐµÐºÐ¾Ð»Ð¾Ð³Ð¸Ñ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125" b="88150" l="7981" r="892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5651" r="12961" b="15631"/>
          <a:stretch/>
        </p:blipFill>
        <p:spPr bwMode="auto">
          <a:xfrm>
            <a:off x="10632378" y="5355771"/>
            <a:ext cx="1424639" cy="134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95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ÐÐ°ÑÑÐ¸Ð½ÐºÐ¸ Ð¿Ð¾ Ð·Ð°Ð¿ÑÐ¾ÑÑ Ð³Ð¸Ð½ÐµÐºÐ¾Ð»Ð¾Ð³Ð¸Ñ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125" b="88150" l="7981" r="892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5651" r="12961" b="15631"/>
          <a:stretch/>
        </p:blipFill>
        <p:spPr bwMode="auto">
          <a:xfrm>
            <a:off x="10710882" y="5518820"/>
            <a:ext cx="1424639" cy="134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0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Оперативное </a:t>
            </a:r>
            <a:r>
              <a:rPr lang="ru-RU" sz="4400" b="1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родоразрешение</a:t>
            </a:r>
            <a:r>
              <a:rPr lang="ru-RU" sz="4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у женщин основной группы</a:t>
            </a:r>
            <a:endParaRPr lang="ru-RU" sz="44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2759471343"/>
              </p:ext>
            </p:extLst>
          </p:nvPr>
        </p:nvGraphicFramePr>
        <p:xfrm>
          <a:off x="1084217" y="1439333"/>
          <a:ext cx="983633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2003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ÐÐ°ÑÑÐ¸Ð½ÐºÐ¸ Ð¿Ð¾ Ð·Ð°Ð¿ÑÐ¾ÑÑ Ð³Ð¸Ð½ÐµÐºÐ¾Ð»Ð¾Ð³Ð¸Ñ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125" b="88150" l="7981" r="892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5651" r="12961" b="15631"/>
          <a:stretch/>
        </p:blipFill>
        <p:spPr bwMode="auto">
          <a:xfrm>
            <a:off x="10632378" y="5355771"/>
            <a:ext cx="1424639" cy="134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202102331"/>
              </p:ext>
            </p:extLst>
          </p:nvPr>
        </p:nvGraphicFramePr>
        <p:xfrm>
          <a:off x="2450011" y="1278890"/>
          <a:ext cx="7503885" cy="5424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134982" y="391885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Дистресс</a:t>
            </a:r>
            <a:r>
              <a:rPr lang="ru-RU" sz="4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плода</a:t>
            </a:r>
            <a:endParaRPr lang="ru-RU" sz="44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70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2411" y="1064783"/>
            <a:ext cx="107246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b="1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При использовании </a:t>
            </a:r>
            <a:r>
              <a:rPr lang="ru-RU" sz="2400" b="1" dirty="0" err="1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Мифепристона</a:t>
            </a:r>
            <a:r>
              <a:rPr lang="ru-RU" sz="2400" b="1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для </a:t>
            </a:r>
            <a:r>
              <a:rPr lang="ru-RU" sz="2400" b="1" dirty="0" err="1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преиндукции</a:t>
            </a:r>
            <a:r>
              <a:rPr lang="ru-RU" sz="2400" b="1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родов в доношенном сроке беременности значимо чаще может развиться ДРД, потребность в проведении обезболивания (ЭДА</a:t>
            </a:r>
            <a:r>
              <a:rPr lang="ru-RU" sz="2400" b="1" dirty="0" smtClean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), </a:t>
            </a:r>
            <a:r>
              <a:rPr lang="ru-RU" sz="2400" b="1" dirty="0" err="1" smtClean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дистресс</a:t>
            </a:r>
            <a:r>
              <a:rPr lang="ru-RU" sz="2400" b="1" dirty="0" smtClean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плода </a:t>
            </a:r>
            <a:r>
              <a:rPr lang="ru-RU" sz="2400" b="1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и более </a:t>
            </a:r>
            <a:r>
              <a:rPr lang="ru-RU" sz="2400" b="1" dirty="0" smtClean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часто роды </a:t>
            </a:r>
            <a:r>
              <a:rPr lang="ru-RU" sz="2400" b="1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завершаются путем кесарева сечения. </a:t>
            </a:r>
            <a:endParaRPr lang="ru-RU" b="1" dirty="0">
              <a:effectLst/>
              <a:latin typeface="Calibri" panose="020F0502020204030204" pitchFamily="34" charset="0"/>
              <a:ea typeface="Arial Unicode MS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34982" y="231713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Выводы</a:t>
            </a:r>
            <a:endParaRPr lang="ru-RU" sz="44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8" descr="ÐÐ°ÑÑÐ¸Ð½ÐºÐ¸ Ð¿Ð¾ Ð·Ð°Ð¿ÑÐ¾ÑÑ Ð³Ð¸Ð½ÐµÐºÐ¾Ð»Ð¾Ð³Ð¸Ñ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125" b="88150" l="7981" r="892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5651" r="12961" b="15631"/>
          <a:stretch/>
        </p:blipFill>
        <p:spPr bwMode="auto">
          <a:xfrm>
            <a:off x="10632378" y="5355771"/>
            <a:ext cx="1424639" cy="134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pp.userapi.com/c855224/v855224865/262f1/xJOERsTCV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711" y="2783615"/>
            <a:ext cx="2888666" cy="38569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pp.userapi.com/c854020/v854020564/bd5b/eZVXQ93rdBU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4" r="4106" b="23622"/>
          <a:stretch/>
        </p:blipFill>
        <p:spPr bwMode="auto">
          <a:xfrm>
            <a:off x="130628" y="2570374"/>
            <a:ext cx="9219705" cy="42876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88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ÐÐ°ÑÑÐ¸Ð½ÐºÐ¸ Ð¿Ð¾ Ð·Ð°Ð¿ÑÐ¾ÑÑ Ð±ÐµÐ»ÑÐ¹ Ð³ÑÐ°Ð´Ð¸ÐµÐ½Ñ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774"/>
            <a:ext cx="12192000" cy="692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5943" y="2751890"/>
            <a:ext cx="8036346" cy="3631763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1500" b="1" dirty="0" smtClean="0">
                <a:solidFill>
                  <a:srgbClr val="B837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Спасибо за внимание!</a:t>
            </a:r>
            <a:endParaRPr lang="ru-RU" sz="11500" b="1" dirty="0">
              <a:solidFill>
                <a:srgbClr val="B837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6" name="Picture 1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571" y="-63774"/>
            <a:ext cx="8286206" cy="456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58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4863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Актуальность</a:t>
            </a:r>
            <a:endParaRPr lang="ru-RU" sz="44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63041" y="1436136"/>
            <a:ext cx="966651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В практическом акушерстве наблюдается увеличение частоты индукции родов, которая в развитых странах достигает 20-25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%**.</a:t>
            </a:r>
          </a:p>
          <a:p>
            <a:pPr>
              <a:spcAft>
                <a:spcPts val="0"/>
              </a:spcAft>
            </a:pPr>
            <a:endParaRPr lang="ru-RU" sz="2400" b="1" dirty="0" smtClean="0">
              <a:solidFill>
                <a:srgbClr val="000000"/>
              </a:solidFill>
              <a:latin typeface="Calibri" panose="020F0502020204030204" pitchFamily="34" charset="0"/>
              <a:ea typeface="Arial Unicode MS"/>
              <a:cs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В 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нашей стране одним из основных средств медикаментозной 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преиндукции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и индукции родов является 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Мифепристон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- стероидный синтетический 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антигестагенный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препарат. Наряду с этим, целесообразность его использования в акушерстве у зарубежных авторов имеет неоднозначные оценки.</a:t>
            </a:r>
            <a:endParaRPr lang="ru-RU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Arial Unicode MS"/>
              <a:cs typeface="Calibri" panose="020F0502020204030204" pitchFamily="34" charset="0"/>
            </a:endParaRPr>
          </a:p>
        </p:txBody>
      </p:sp>
      <p:pic>
        <p:nvPicPr>
          <p:cNvPr id="4" name="Picture 8" descr="ÐÐ°ÑÑÐ¸Ð½ÐºÐ¸ Ð¿Ð¾ Ð·Ð°Ð¿ÑÐ¾ÑÑ Ð³Ð¸Ð½ÐµÐºÐ¾Ð»Ð¾Ð³Ð¸Ñ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125" b="88150" l="7981" r="892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5651" r="12961" b="15631"/>
          <a:stretch/>
        </p:blipFill>
        <p:spPr bwMode="auto">
          <a:xfrm>
            <a:off x="10632378" y="5355771"/>
            <a:ext cx="1424639" cy="134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878873" y="6227148"/>
            <a:ext cx="8434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Arial Unicode MS"/>
              </a:rPr>
              <a:t>**</a:t>
            </a:r>
            <a:r>
              <a:rPr lang="en-US" dirty="0" err="1" smtClean="0">
                <a:latin typeface="Times New Roman" panose="02020603050405020304" pitchFamily="18" charset="0"/>
                <a:ea typeface="Arial Unicode MS"/>
              </a:rPr>
              <a:t>MacKenzie</a:t>
            </a:r>
            <a:r>
              <a:rPr lang="en-US" dirty="0" smtClean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Arial Unicode MS"/>
              </a:rPr>
              <a:t>I.Z., 2006; WHO recommendations for induction of </a:t>
            </a:r>
            <a:r>
              <a:rPr lang="en-US" dirty="0" err="1">
                <a:latin typeface="Times New Roman" panose="02020603050405020304" pitchFamily="18" charset="0"/>
                <a:ea typeface="Arial Unicode MS"/>
              </a:rPr>
              <a:t>labour</a:t>
            </a:r>
            <a:r>
              <a:rPr lang="en-US" dirty="0">
                <a:latin typeface="Times New Roman" panose="02020603050405020304" pitchFamily="18" charset="0"/>
                <a:ea typeface="Arial Unicode MS"/>
              </a:rPr>
              <a:t>, 2011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87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4863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Мифепристон</a:t>
            </a:r>
            <a:endParaRPr lang="ru-RU" sz="44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4846" y="1436914"/>
            <a:ext cx="65183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Блокирует действие прогестерона на уровне рецепторов, повышает сократительную способность </a:t>
            </a:r>
            <a:r>
              <a:rPr lang="ru-RU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миометрия</a:t>
            </a:r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стимулируя высвобождение интерлейкина-8 в </a:t>
            </a:r>
            <a:r>
              <a:rPr lang="ru-RU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хориодецидуальных</a:t>
            </a:r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клетках и повышая чувствительность </a:t>
            </a:r>
            <a:r>
              <a:rPr lang="ru-RU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миометрия</a:t>
            </a:r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к простагландинам. </a:t>
            </a:r>
            <a:endParaRPr lang="ru-R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https://pp.userapi.com/c849520/v849520368/178da2/CQEZxlMpI6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211" y="1318080"/>
            <a:ext cx="3933198" cy="52515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9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1828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Мифепристон</a:t>
            </a:r>
            <a:endParaRPr lang="ru-RU" sz="44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7020" y="1225683"/>
            <a:ext cx="3788226" cy="22467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Показания к применению: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Прерывание маточной беременности (до 42 дней аменореи) в сочетании с </a:t>
            </a:r>
            <a:r>
              <a:rPr lang="ru-RU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мизопростолом</a:t>
            </a:r>
            <a:endParaRPr lang="ru-RU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Подготовка к индукции родов</a:t>
            </a:r>
            <a:endParaRPr lang="ru-RU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16137" y="1225683"/>
            <a:ext cx="7040881" cy="56323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Противопоказания:</a:t>
            </a:r>
          </a:p>
          <a:p>
            <a:r>
              <a:rPr lang="ru-RU" sz="20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всех показаний: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Повышенная чувствительность к </a:t>
            </a:r>
            <a:r>
              <a:rPr lang="ru-RU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мифепристону</a:t>
            </a:r>
            <a:r>
              <a:rPr lang="ru-R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и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или к другим компонентам;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Надпочечниковая, почечная, печеночная недостаточность;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Наследственная </a:t>
            </a:r>
            <a:r>
              <a:rPr lang="ru-RU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порфирия</a:t>
            </a:r>
            <a:r>
              <a:rPr lang="ru-R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Нарушения гемостаза, анемия (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Hb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</a:t>
            </a:r>
            <a:r>
              <a:rPr lang="ru-R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100 г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л);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Острые воспалительные генитальные заболевания;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Тяжелая </a:t>
            </a:r>
            <a:r>
              <a:rPr lang="ru-RU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экстрагенитальная</a:t>
            </a:r>
            <a:r>
              <a:rPr lang="ru-R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патология;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Курение у женщины старше 35 лет.</a:t>
            </a:r>
          </a:p>
          <a:p>
            <a:r>
              <a:rPr lang="ru-RU" sz="20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подготовки к индукции родов: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Преэклампсия</a:t>
            </a:r>
            <a:r>
              <a:rPr lang="ru-R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эклампсия;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Недоношенная или переношенная беременность;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Клинически узкий таз;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Кровянистые выделения из половых путей;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Тяжелые формы гемолитической болезни плода;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Предлежание</a:t>
            </a:r>
            <a:r>
              <a:rPr lang="ru-R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или отслойка плаценты</a:t>
            </a:r>
          </a:p>
        </p:txBody>
      </p:sp>
      <p:pic>
        <p:nvPicPr>
          <p:cNvPr id="3074" name="Picture 2" descr="https://pp.userapi.com/c855224/v855224865/262e8/llLkBCuRok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20" y="3588797"/>
            <a:ext cx="4205061" cy="31494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03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4863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Цель исследования</a:t>
            </a:r>
            <a:endParaRPr lang="ru-RU" sz="44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94114" y="1815737"/>
            <a:ext cx="8621486" cy="36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763487" y="2244153"/>
            <a:ext cx="875211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4400" b="1" dirty="0">
                <a:solidFill>
                  <a:srgbClr val="C00000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Определить риск возникновения аномалий родовой деятельности при проведении </a:t>
            </a:r>
            <a:r>
              <a:rPr lang="ru-RU" sz="4400" b="1" dirty="0" err="1">
                <a:solidFill>
                  <a:srgbClr val="C00000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преиндукции</a:t>
            </a:r>
            <a:r>
              <a:rPr lang="ru-RU" sz="4400" b="1" dirty="0">
                <a:solidFill>
                  <a:srgbClr val="C00000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</a:t>
            </a:r>
            <a:r>
              <a:rPr lang="ru-RU" sz="4400" b="1" dirty="0" err="1">
                <a:solidFill>
                  <a:srgbClr val="C00000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Мифепристоном</a:t>
            </a:r>
            <a:r>
              <a:rPr lang="ru-RU" sz="4400" b="1" dirty="0">
                <a:solidFill>
                  <a:srgbClr val="C00000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.</a:t>
            </a:r>
            <a:endParaRPr lang="ru-RU" sz="3600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Arial Unicode MS"/>
              <a:cs typeface="Calibri" panose="020F0502020204030204" pitchFamily="34" charset="0"/>
            </a:endParaRPr>
          </a:p>
        </p:txBody>
      </p:sp>
      <p:pic>
        <p:nvPicPr>
          <p:cNvPr id="6" name="Picture 8" descr="ÐÐ°ÑÑÐ¸Ð½ÐºÐ¸ Ð¿Ð¾ Ð·Ð°Ð¿ÑÐ¾ÑÑ Ð³Ð¸Ð½ÐµÐºÐ¾Ð»Ð¾Ð³Ð¸Ñ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125" b="88150" l="7981" r="892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5651" r="12961" b="15631"/>
          <a:stretch/>
        </p:blipFill>
        <p:spPr bwMode="auto">
          <a:xfrm>
            <a:off x="10632378" y="5355771"/>
            <a:ext cx="1424639" cy="134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трелка вниз 6"/>
          <p:cNvSpPr/>
          <p:nvPr/>
        </p:nvSpPr>
        <p:spPr>
          <a:xfrm>
            <a:off x="5120640" y="1318080"/>
            <a:ext cx="1593669" cy="406217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7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4863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Материалы и методы</a:t>
            </a:r>
            <a:endParaRPr lang="ru-RU" sz="44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8133" y="1502229"/>
            <a:ext cx="59256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Ретроспективный анализ 60 историй родов женщин с аномалиями родовой деятельности в ОГАУЗ ИГПЦ за период с января по декабрь 2018 года.</a:t>
            </a:r>
          </a:p>
          <a:p>
            <a:pPr marL="457200" indent="-457200">
              <a:buAutoNum type="arabicPeriod"/>
            </a:pPr>
            <a:endParaRPr lang="ru-R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Проведен анализ структуры аномалий родовой деятельности, дозы </a:t>
            </a:r>
            <a:r>
              <a:rPr lang="ru-RU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Мифепристона</a:t>
            </a:r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после которой началась родовая деятельность, выбранного метода </a:t>
            </a:r>
            <a:r>
              <a:rPr lang="ru-RU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родоразрешения</a:t>
            </a:r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и наличия осложнений родов.</a:t>
            </a:r>
            <a:endParaRPr lang="ru-R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8" descr="ÐÐ°ÑÑÐ¸Ð½ÐºÐ¸ Ð¿Ð¾ Ð·Ð°Ð¿ÑÐ¾ÑÑ Ð³Ð¸Ð½ÐµÐºÐ¾Ð»Ð¾Ð³Ð¸Ñ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125" b="88150" l="7981" r="892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5651" r="12961" b="15631"/>
          <a:stretch/>
        </p:blipFill>
        <p:spPr bwMode="auto">
          <a:xfrm>
            <a:off x="10632378" y="5355771"/>
            <a:ext cx="1424639" cy="134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pp.userapi.com/c854524/v854524865/26b42/moZ_SOF7af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06" y="1564750"/>
            <a:ext cx="3201071" cy="42740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57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4863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Дизайн исследования</a:t>
            </a:r>
            <a:endParaRPr lang="ru-RU" sz="44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0386" y="1507912"/>
            <a:ext cx="6116105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Критерии включения: 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установленный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диагноз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слабости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родовой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деятельности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дискоординации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родовой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деятельности</a:t>
            </a:r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**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преиндукция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родов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Мифепристоном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доношенный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срок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беременности</a:t>
            </a:r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40432" y="3786111"/>
            <a:ext cx="5446059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Критерии</a:t>
            </a:r>
            <a:r>
              <a:rPr lang="en-US" sz="2400" b="1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исключения</a:t>
            </a:r>
            <a:r>
              <a:rPr lang="en-US" sz="2400" b="1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: </a:t>
            </a:r>
            <a:r>
              <a:rPr lang="en-US" sz="2400" b="1" dirty="0" err="1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недоношенный</a:t>
            </a:r>
            <a:r>
              <a:rPr lang="en-US" sz="2400" b="1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срок</a:t>
            </a:r>
            <a:r>
              <a:rPr lang="en-US" sz="2400" b="1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беременности</a:t>
            </a:r>
            <a:r>
              <a:rPr lang="en-US" sz="2400" b="1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, </a:t>
            </a:r>
            <a:r>
              <a:rPr lang="en-US" sz="2400" b="1" dirty="0" err="1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отсутствие</a:t>
            </a:r>
            <a:r>
              <a:rPr lang="en-US" sz="2400" b="1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заключительного</a:t>
            </a:r>
            <a:r>
              <a:rPr lang="en-US" sz="2400" b="1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диагноза</a:t>
            </a:r>
            <a:r>
              <a:rPr lang="en-US" sz="2400" b="1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</a:t>
            </a:r>
            <a:r>
              <a:rPr lang="ru-RU" sz="2400" b="1" dirty="0" smtClean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аномалии родовой деятельности.</a:t>
            </a:r>
            <a:endParaRPr lang="ru-R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636817" y="1507912"/>
            <a:ext cx="3161211" cy="1464194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**Коды по </a:t>
            </a:r>
            <a:r>
              <a:rPr lang="en-US" b="1" dirty="0" smtClean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МКБ</a:t>
            </a:r>
            <a:r>
              <a:rPr lang="ru-RU" b="1" dirty="0" smtClean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O62.0</a:t>
            </a:r>
            <a:r>
              <a:rPr lang="en-US" b="1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; </a:t>
            </a:r>
            <a:r>
              <a:rPr lang="en-US" b="1" dirty="0" smtClean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O62.1</a:t>
            </a:r>
            <a:r>
              <a:rPr lang="ru-RU" b="1" dirty="0" smtClean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– слабость родовой деятельности</a:t>
            </a:r>
            <a:r>
              <a:rPr lang="en-US" b="1" dirty="0" smtClean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</a:t>
            </a:r>
            <a:endParaRPr lang="ru-RU" b="1" dirty="0" smtClean="0">
              <a:latin typeface="Calibri" panose="020F0502020204030204" pitchFamily="34" charset="0"/>
              <a:ea typeface="Arial Unicode MS"/>
              <a:cs typeface="Calibri" panose="020F050202020403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O62.4</a:t>
            </a:r>
            <a:r>
              <a:rPr lang="ru-RU" b="1" dirty="0" smtClean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– </a:t>
            </a:r>
            <a:r>
              <a:rPr lang="ru-RU" b="1" dirty="0" err="1" smtClean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дискоординация</a:t>
            </a:r>
            <a:r>
              <a:rPr lang="ru-RU" b="1" dirty="0" smtClean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родовой деятельности</a:t>
            </a:r>
            <a:r>
              <a:rPr lang="en-US" b="1" dirty="0" smtClean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</a:t>
            </a:r>
            <a:endParaRPr lang="ru-RU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ÐÐ°ÑÑÐ¸Ð½ÐºÐ¸ Ð¿Ð¾ Ð·Ð°Ð¿ÑÐ¾ÑÑ Ð³Ð¸Ð½ÐµÐºÐ¾Ð»Ð¾Ð³Ð¸Ñ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125" b="88150" l="7981" r="892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5651" r="12961" b="15631"/>
          <a:stretch/>
        </p:blipFill>
        <p:spPr bwMode="auto">
          <a:xfrm>
            <a:off x="10632378" y="5355771"/>
            <a:ext cx="1424639" cy="134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pp.userapi.com/c855224/v855224865/26308/6R7Iq3k9Uxw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4" b="8164"/>
          <a:stretch/>
        </p:blipFill>
        <p:spPr bwMode="auto">
          <a:xfrm>
            <a:off x="7756256" y="3161938"/>
            <a:ext cx="2922335" cy="34110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80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ÐÐ°ÑÑÐ¸Ð½ÐºÐ¸ Ð¿Ð¾ Ð·Ð°Ð¿ÑÐ¾ÑÑ Ð³Ð¸Ð½ÐµÐºÐ¾Ð»Ð¾Ð³Ð¸Ñ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125" b="88150" l="7981" r="892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5651" r="12961" b="15631"/>
          <a:stretch/>
        </p:blipFill>
        <p:spPr bwMode="auto">
          <a:xfrm>
            <a:off x="10632378" y="5355771"/>
            <a:ext cx="1424639" cy="134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54863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Дизайн исследования</a:t>
            </a:r>
            <a:endParaRPr lang="ru-RU" sz="44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882745" y="1581995"/>
            <a:ext cx="3187337" cy="3879667"/>
            <a:chOff x="1358537" y="1567544"/>
            <a:chExt cx="3187337" cy="3879667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1541418" y="1567544"/>
              <a:ext cx="2743200" cy="139772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b="1" dirty="0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Основная группа</a:t>
              </a:r>
              <a:endParaRPr lang="ru-RU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Стрелка вниз 4"/>
            <p:cNvSpPr/>
            <p:nvPr/>
          </p:nvSpPr>
          <p:spPr>
            <a:xfrm>
              <a:off x="2266406" y="3043011"/>
              <a:ext cx="1293223" cy="587828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1358537" y="3630839"/>
              <a:ext cx="3187337" cy="18163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b="1" dirty="0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Проводилась </a:t>
              </a:r>
              <a:r>
                <a:rPr lang="ru-RU" sz="2800" b="1" dirty="0" err="1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преиндукция</a:t>
              </a:r>
              <a:r>
                <a:rPr lang="ru-RU" sz="2800" b="1" dirty="0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ru-RU" sz="2800" b="1" dirty="0" err="1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Мифепристоном</a:t>
              </a:r>
              <a:r>
                <a:rPr lang="ru-RU" sz="2800" b="1" dirty="0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(</a:t>
              </a:r>
              <a:r>
                <a:rPr lang="en-US" sz="2800" b="1" dirty="0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 = 30)</a:t>
              </a:r>
              <a:endParaRPr lang="ru-RU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7105408" y="1581995"/>
            <a:ext cx="3187337" cy="3879667"/>
            <a:chOff x="7183785" y="1567544"/>
            <a:chExt cx="3187337" cy="3879667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7366666" y="1567544"/>
              <a:ext cx="2743200" cy="139772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b="1" dirty="0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Контрольная группа</a:t>
              </a:r>
              <a:endParaRPr lang="ru-RU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Стрелка вниз 7"/>
            <p:cNvSpPr/>
            <p:nvPr/>
          </p:nvSpPr>
          <p:spPr>
            <a:xfrm>
              <a:off x="8091654" y="3043011"/>
              <a:ext cx="1293223" cy="587828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7183785" y="3630839"/>
              <a:ext cx="3187337" cy="18163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b="1" dirty="0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НЕ проводилась </a:t>
              </a:r>
              <a:r>
                <a:rPr lang="ru-RU" sz="2800" b="1" dirty="0" err="1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преиндукция</a:t>
              </a:r>
              <a:r>
                <a:rPr lang="ru-RU" sz="2800" b="1" dirty="0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ru-RU" sz="2800" b="1" dirty="0" err="1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Мифепристоном</a:t>
              </a:r>
              <a:r>
                <a:rPr lang="ru-RU" sz="2800" b="1" dirty="0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(</a:t>
              </a:r>
              <a:r>
                <a:rPr lang="en-US" sz="2800" b="1" dirty="0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 = 30)</a:t>
              </a:r>
              <a:endParaRPr lang="ru-RU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" name="Прямая со стрелкой 12"/>
          <p:cNvCxnSpPr>
            <a:stCxn id="6" idx="3"/>
            <a:endCxn id="16" idx="2"/>
          </p:cNvCxnSpPr>
          <p:nvPr/>
        </p:nvCxnSpPr>
        <p:spPr>
          <a:xfrm>
            <a:off x="5070082" y="4553476"/>
            <a:ext cx="155908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9" idx="1"/>
            <a:endCxn id="16" idx="6"/>
          </p:cNvCxnSpPr>
          <p:nvPr/>
        </p:nvCxnSpPr>
        <p:spPr>
          <a:xfrm flipH="1">
            <a:off x="6949500" y="4553476"/>
            <a:ext cx="155908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5225990" y="4116135"/>
            <a:ext cx="1723510" cy="87468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= 60</a:t>
            </a:r>
            <a:endParaRPr lang="ru-RU" sz="2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7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ÐÐ°ÑÑÐ¸Ð½ÐºÐ¸ Ð¿Ð¾ Ð·Ð°Ð¿ÑÐ¾ÑÑ Ð³Ð¸Ð½ÐµÐºÐ¾Ð»Ð¾Ð³Ð¸Ñ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125" b="88150" l="7981" r="892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5651" r="12961" b="15631"/>
          <a:stretch/>
        </p:blipFill>
        <p:spPr bwMode="auto">
          <a:xfrm>
            <a:off x="10632378" y="5355771"/>
            <a:ext cx="1424639" cy="134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54863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Статистическая обработка</a:t>
            </a:r>
            <a:endParaRPr lang="ru-RU" sz="44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90056" y="1423239"/>
            <a:ext cx="83986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Статистическая</a:t>
            </a:r>
            <a:r>
              <a:rPr lang="en-US" sz="2400" b="1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обработка</a:t>
            </a:r>
            <a:r>
              <a:rPr lang="en-US" sz="2400" b="1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данных</a:t>
            </a:r>
            <a:r>
              <a:rPr lang="en-US" sz="2400" b="1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проводилась</a:t>
            </a:r>
            <a:r>
              <a:rPr lang="en-US" sz="2400" b="1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с </a:t>
            </a:r>
            <a:r>
              <a:rPr lang="en-US" sz="2400" b="1" dirty="0" err="1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помощью</a:t>
            </a:r>
            <a:r>
              <a:rPr lang="en-US" sz="2400" b="1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пакета</a:t>
            </a:r>
            <a:r>
              <a:rPr lang="en-US" sz="2400" b="1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прикладных</a:t>
            </a:r>
            <a:r>
              <a:rPr lang="en-US" sz="2400" b="1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программ</a:t>
            </a:r>
            <a:r>
              <a:rPr lang="en-US" sz="2400" b="1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«STATISTICA 10.0». </a:t>
            </a:r>
            <a:endParaRPr lang="ru-RU" sz="2400" b="1" dirty="0" smtClean="0">
              <a:latin typeface="Calibri" panose="020F0502020204030204" pitchFamily="34" charset="0"/>
              <a:ea typeface="Arial Unicode MS"/>
              <a:cs typeface="Calibri" panose="020F0502020204030204" pitchFamily="34" charset="0"/>
            </a:endParaRPr>
          </a:p>
          <a:p>
            <a:pPr algn="ctr"/>
            <a:r>
              <a:rPr lang="en-US" sz="2400" b="1" dirty="0" err="1" smtClean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Статистически</a:t>
            </a:r>
            <a:r>
              <a:rPr lang="en-US" sz="2400" b="1" dirty="0" smtClean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значимые</a:t>
            </a:r>
            <a:r>
              <a:rPr lang="en-US" sz="2400" b="1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различия</a:t>
            </a:r>
            <a:r>
              <a:rPr lang="en-US" sz="2400" b="1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определяли</a:t>
            </a:r>
            <a:r>
              <a:rPr lang="en-US" sz="2400" b="1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с </a:t>
            </a:r>
            <a:r>
              <a:rPr lang="en-US" sz="2400" b="1" dirty="0" err="1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использованием</a:t>
            </a:r>
            <a:r>
              <a:rPr lang="en-US" sz="2400" b="1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непараметрического</a:t>
            </a:r>
            <a:r>
              <a:rPr lang="en-US" sz="2400" b="1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критерия</a:t>
            </a:r>
            <a:r>
              <a:rPr lang="en-US" sz="2400" b="1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Пирсона</a:t>
            </a:r>
            <a:r>
              <a:rPr lang="en-US" sz="2400" b="1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χ2 </a:t>
            </a:r>
            <a:r>
              <a:rPr lang="en-US" sz="2400" b="1" dirty="0" err="1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при</a:t>
            </a:r>
            <a:r>
              <a:rPr lang="en-US" sz="2400" b="1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р &lt;0,05.</a:t>
            </a:r>
            <a:endParaRPr lang="ru-R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48" name="Picture 4" descr="https://pp.userapi.com/c850232/v850232155/12ac43/O0NMuJIbXSU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9" t="6853" r="11745"/>
          <a:stretch/>
        </p:blipFill>
        <p:spPr bwMode="auto">
          <a:xfrm>
            <a:off x="1463040" y="3362231"/>
            <a:ext cx="3997234" cy="34051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pp.userapi.com/c851236/v851236766/10392d/6w4sr-O8nbM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1"/>
          <a:stretch/>
        </p:blipFill>
        <p:spPr bwMode="auto">
          <a:xfrm>
            <a:off x="7350410" y="3145686"/>
            <a:ext cx="2982310" cy="35735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3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Romanova_rodousilenie_oxitotsinom</Template>
  <TotalTime>1082</TotalTime>
  <Words>580</Words>
  <Application>Microsoft Office PowerPoint</Application>
  <PresentationFormat>Широкоэкранный</PresentationFormat>
  <Paragraphs>102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Arial Unicode MS</vt:lpstr>
      <vt:lpstr>Calibri</vt:lpstr>
      <vt:lpstr>Century Gothic</vt:lpstr>
      <vt:lpstr>Times New Roman</vt:lpstr>
      <vt:lpstr>Wingdings 3</vt:lpstr>
      <vt:lpstr>Легкий дым</vt:lpstr>
      <vt:lpstr>Особенности использования синтетического антигестагенного препарата для индукции родовой деятельности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Особенности использования синтетического антигестагенного препарата для индукции родовой деятельности.</dc:title>
  <dc:creator>Пользователь Windows</dc:creator>
  <cp:lastModifiedBy>Пользователь Windows</cp:lastModifiedBy>
  <cp:revision>60</cp:revision>
  <dcterms:created xsi:type="dcterms:W3CDTF">2019-04-14T15:06:13Z</dcterms:created>
  <dcterms:modified xsi:type="dcterms:W3CDTF">2019-04-20T16:10:39Z</dcterms:modified>
</cp:coreProperties>
</file>