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021"/>
    <a:srgbClr val="CAB08F"/>
    <a:srgbClr val="876750"/>
    <a:srgbClr val="E1D9CE"/>
    <a:srgbClr val="A56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61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7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9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5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0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7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51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3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4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4070-F8AB-41D0-92CB-9EC5866A1FB2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246C-9C6B-47B8-951E-1634CD58B5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7640" y="-2485571"/>
            <a:ext cx="6727371" cy="11959770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 flipH="1">
            <a:off x="4336868" y="0"/>
            <a:ext cx="7855131" cy="6858000"/>
            <a:chOff x="-1" y="0"/>
            <a:chExt cx="5482045" cy="6858000"/>
          </a:xfrm>
          <a:solidFill>
            <a:srgbClr val="E1D9CE"/>
          </a:solidFill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0" y="0"/>
              <a:ext cx="5225144" cy="5486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-1" y="6309360"/>
              <a:ext cx="5482045" cy="5486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 rot="5400000">
              <a:off x="-3154681" y="3154680"/>
              <a:ext cx="6858000" cy="5486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 flipV="1">
              <a:off x="0" y="0"/>
              <a:ext cx="5133703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 flipV="1">
              <a:off x="-1" y="6766559"/>
              <a:ext cx="5482045" cy="91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-1" y="0"/>
            <a:ext cx="5482045" cy="6858000"/>
            <a:chOff x="-1" y="0"/>
            <a:chExt cx="5482045" cy="6858000"/>
          </a:xfrm>
          <a:solidFill>
            <a:srgbClr val="CAB08F"/>
          </a:solidFill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0"/>
              <a:ext cx="5225144" cy="5486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-1" y="6309360"/>
              <a:ext cx="5482045" cy="5486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 rot="5400000">
              <a:off x="-3154681" y="3154680"/>
              <a:ext cx="6858000" cy="5486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 flipV="1">
              <a:off x="0" y="0"/>
              <a:ext cx="5133703" cy="130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 flipV="1">
              <a:off x="-1" y="6766559"/>
              <a:ext cx="5482045" cy="914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61263" y="1129159"/>
            <a:ext cx="8927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>
                <a:solidFill>
                  <a:srgbClr val="876750"/>
                </a:solidFill>
              </a:rPr>
              <a:t>Рынок заведений </a:t>
            </a:r>
          </a:p>
          <a:p>
            <a:r>
              <a:rPr lang="ru-RU" sz="6000" b="1" dirty="0" smtClean="0">
                <a:solidFill>
                  <a:srgbClr val="876750"/>
                </a:solidFill>
              </a:rPr>
              <a:t>общественного питания Москвы</a:t>
            </a:r>
            <a:endParaRPr lang="ru-RU" sz="6000" b="1" dirty="0">
              <a:solidFill>
                <a:srgbClr val="8767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89021" y="5601474"/>
            <a:ext cx="1271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CAB08F"/>
                </a:solidFill>
              </a:rPr>
              <a:t>2023</a:t>
            </a:r>
            <a:endParaRPr lang="ru-RU" sz="4000" b="1" dirty="0">
              <a:solidFill>
                <a:srgbClr val="CAB08F"/>
              </a:solidFill>
            </a:endParaRPr>
          </a:p>
        </p:txBody>
      </p:sp>
      <p:pic>
        <p:nvPicPr>
          <p:cNvPr id="1030" name="Picture 6" descr="Царь-Скидка - скидки и лучшие предложен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75" y="274320"/>
            <a:ext cx="1731771" cy="5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77590" y="3376987"/>
            <a:ext cx="272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292021"/>
                </a:solidFill>
              </a:rPr>
              <a:t>данные за лето 2022 года</a:t>
            </a:r>
            <a:endParaRPr lang="ru-RU" dirty="0">
              <a:solidFill>
                <a:srgbClr val="292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Самые дорогие заведения в </a:t>
                </a:r>
              </a:p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Центральном и Западном округах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6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/>
          <p:cNvGrpSpPr/>
          <p:nvPr/>
        </p:nvGrpSpPr>
        <p:grpSpPr>
          <a:xfrm>
            <a:off x="226443" y="1741370"/>
            <a:ext cx="11965557" cy="4646366"/>
            <a:chOff x="226443" y="1741370"/>
            <a:chExt cx="11965557" cy="4646366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443" y="2071513"/>
              <a:ext cx="7298677" cy="4316223"/>
            </a:xfrm>
            <a:prstGeom prst="rect">
              <a:avLst/>
            </a:prstGeom>
          </p:spPr>
        </p:pic>
        <p:grpSp>
          <p:nvGrpSpPr>
            <p:cNvPr id="7" name="Группа 6"/>
            <p:cNvGrpSpPr/>
            <p:nvPr/>
          </p:nvGrpSpPr>
          <p:grpSpPr>
            <a:xfrm>
              <a:off x="7525120" y="2534195"/>
              <a:ext cx="4666880" cy="2926079"/>
              <a:chOff x="7530577" y="1745191"/>
              <a:chExt cx="4473604" cy="2801959"/>
            </a:xfrm>
          </p:grpSpPr>
          <p:sp>
            <p:nvSpPr>
              <p:cNvPr id="8" name="Скругленный прямоугольник 7"/>
              <p:cNvSpPr/>
              <p:nvPr/>
            </p:nvSpPr>
            <p:spPr>
              <a:xfrm>
                <a:off x="7530577" y="1745191"/>
                <a:ext cx="4430464" cy="2801959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7610857" y="2057893"/>
                <a:ext cx="4393324" cy="1907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Медианный средний чек заведений колеблется от 450 до 1000 рублей в зависимости от района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При этом высокий средний чек в Центральном и Западном округах, а самые демократичные цены в заведениях Юго-Восточного округа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80606" y="1741370"/>
              <a:ext cx="45153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b="1" dirty="0" err="1" smtClean="0">
                  <a:solidFill>
                    <a:srgbClr val="292021"/>
                  </a:solidFill>
                </a:rPr>
                <a:t>Хороплет</a:t>
              </a:r>
              <a:r>
                <a:rPr lang="ru-RU" b="1" dirty="0" smtClean="0">
                  <a:solidFill>
                    <a:srgbClr val="292021"/>
                  </a:solidFill>
                </a:rPr>
                <a:t> по медианному среднего чеку</a:t>
              </a:r>
              <a:endParaRPr lang="ru-RU" b="1" dirty="0">
                <a:solidFill>
                  <a:srgbClr val="29202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5" name="Скругленный прямоугольник 4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Стоит рассмотреть Северо-Западный </a:t>
                </a:r>
              </a:p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округ внимательнее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7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104502" y="1931516"/>
            <a:ext cx="11910343" cy="4639913"/>
            <a:chOff x="104502" y="1931516"/>
            <a:chExt cx="11910343" cy="4639913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4502" y="1931516"/>
              <a:ext cx="7876903" cy="4639913"/>
              <a:chOff x="326571" y="1827013"/>
              <a:chExt cx="7876903" cy="4639913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571" y="2011679"/>
                <a:ext cx="7876903" cy="4455247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2301641" y="1827013"/>
                <a:ext cx="4147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Распределение кофеен по округам</a:t>
                </a:r>
                <a:endParaRPr lang="ru-RU" b="1" dirty="0">
                  <a:solidFill>
                    <a:srgbClr val="292021"/>
                  </a:solidFill>
                </a:endParaRPr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7947942" y="2300848"/>
              <a:ext cx="4066903" cy="4270581"/>
              <a:chOff x="7337586" y="1394824"/>
              <a:chExt cx="4430464" cy="8262308"/>
            </a:xfrm>
          </p:grpSpPr>
          <p:sp>
            <p:nvSpPr>
              <p:cNvPr id="10" name="Скругленный прямоугольник 9"/>
              <p:cNvSpPr/>
              <p:nvPr/>
            </p:nvSpPr>
            <p:spPr>
              <a:xfrm>
                <a:off x="7337586" y="1394824"/>
                <a:ext cx="4430464" cy="8262308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7519817" y="1685283"/>
                <a:ext cx="4066001" cy="7681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Ситуация с кофейнями по округам не отличается от общего </a:t>
                </a:r>
                <a:r>
                  <a:rPr lang="ru-RU" b="1" dirty="0" err="1" smtClean="0">
                    <a:solidFill>
                      <a:srgbClr val="292021"/>
                    </a:solidFill>
                  </a:rPr>
                  <a:t>датасета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, так больше всего кофеен расположено в Центральном округе, а вот самый скудный на количество кофеен Северо-Западный округ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При этом стоит отметить, что в Северо-Западном округе доля максимальных оценок для кофеен составляет 6.45%, что превышает другие округи, а оценку менее 3 получает лишь 1.61% заведений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2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3" name="Скругленный прямоугольник 2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Самая дорогая чашка капучино в</a:t>
                </a:r>
              </a:p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Юго-Западном округе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5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126273" y="1742321"/>
            <a:ext cx="12065727" cy="4875286"/>
            <a:chOff x="126273" y="1742321"/>
            <a:chExt cx="12065727" cy="4875286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26273" y="1742321"/>
              <a:ext cx="7525800" cy="4875286"/>
              <a:chOff x="216918" y="1760280"/>
              <a:chExt cx="7525800" cy="4875286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918" y="2129612"/>
                <a:ext cx="7525800" cy="4505954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123406" y="1760280"/>
                <a:ext cx="59436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err="1" smtClean="0">
                    <a:solidFill>
                      <a:srgbClr val="292021"/>
                    </a:solidFill>
                  </a:rPr>
                  <a:t>Хороплет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 по медианной стоимости чашки капучино</a:t>
                </a:r>
                <a:endParaRPr lang="ru-RU" b="1" dirty="0">
                  <a:solidFill>
                    <a:srgbClr val="292021"/>
                  </a:solidFill>
                </a:endParaRPr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7525120" y="2534195"/>
              <a:ext cx="4666880" cy="2220685"/>
              <a:chOff x="7530577" y="1745191"/>
              <a:chExt cx="4473604" cy="2801959"/>
            </a:xfrm>
          </p:grpSpPr>
          <p:sp>
            <p:nvSpPr>
              <p:cNvPr id="10" name="Скругленный прямоугольник 9"/>
              <p:cNvSpPr/>
              <p:nvPr/>
            </p:nvSpPr>
            <p:spPr>
              <a:xfrm>
                <a:off x="7530577" y="1745191"/>
                <a:ext cx="4430464" cy="2801959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7610857" y="1876589"/>
                <a:ext cx="4393324" cy="1945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Медианная стоимости чашечки капучино варьирует от 135 до 198 рублей. При этом наиболее высокие стоимости в Юго-Западном, Центральном и Западном округах. Максимальная – в Юго-Западном. А вот самую дешевую чашечку кофе можно выпить в Восточном округе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3" name="Скругленный прямоугольник 2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Выбор стоимости для чашки капучино в</a:t>
                </a:r>
              </a:p>
              <a:p>
                <a:r>
                  <a:rPr lang="ru-RU" sz="4400" b="1" dirty="0">
                    <a:solidFill>
                      <a:srgbClr val="292021"/>
                    </a:solidFill>
                  </a:rPr>
                  <a:t>н</a:t>
                </a:r>
                <a:r>
                  <a:rPr lang="ru-RU" sz="4400" b="1" dirty="0" smtClean="0">
                    <a:solidFill>
                      <a:srgbClr val="292021"/>
                    </a:solidFill>
                  </a:rPr>
                  <a:t>овой кофейне зависит от округа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5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Овал 6"/>
          <p:cNvSpPr/>
          <p:nvPr/>
        </p:nvSpPr>
        <p:spPr>
          <a:xfrm>
            <a:off x="4950822" y="4441371"/>
            <a:ext cx="692332" cy="37882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104502" y="2246812"/>
            <a:ext cx="11599817" cy="3819564"/>
            <a:chOff x="104502" y="2246812"/>
            <a:chExt cx="11599817" cy="3819564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02" y="2246812"/>
              <a:ext cx="5678515" cy="3819564"/>
            </a:xfrm>
            <a:prstGeom prst="rect">
              <a:avLst/>
            </a:prstGeom>
          </p:spPr>
        </p:pic>
        <p:grpSp>
          <p:nvGrpSpPr>
            <p:cNvPr id="8" name="Группа 7"/>
            <p:cNvGrpSpPr/>
            <p:nvPr/>
          </p:nvGrpSpPr>
          <p:grpSpPr>
            <a:xfrm>
              <a:off x="6244959" y="2664824"/>
              <a:ext cx="5459360" cy="2586446"/>
              <a:chOff x="7530577" y="1531998"/>
              <a:chExt cx="4473604" cy="3015153"/>
            </a:xfrm>
          </p:grpSpPr>
          <p:sp>
            <p:nvSpPr>
              <p:cNvPr id="9" name="Скругленный прямоугольник 8"/>
              <p:cNvSpPr/>
              <p:nvPr/>
            </p:nvSpPr>
            <p:spPr>
              <a:xfrm>
                <a:off x="7530577" y="1531998"/>
                <a:ext cx="4430464" cy="3015153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7530577" y="1694109"/>
                <a:ext cx="4473604" cy="2690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Да, медианная стоимость чашечки капучино разнится в зависимости от округа. Можно выбрать медиану медиан и назначить стоимость 160 рублей.</a:t>
                </a:r>
              </a:p>
              <a:p>
                <a:endParaRPr lang="ru-RU" b="1" dirty="0" smtClean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Однако лучше было бы выбрать стоимость в зависимости от округа, в котором планируется открытие. Например, для Северо-Западного округа можно назначить стоимость  капучино 165 рублей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0" y="209920"/>
            <a:ext cx="12192000" cy="1223683"/>
            <a:chOff x="0" y="80869"/>
            <a:chExt cx="12192000" cy="1525862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0" y="80869"/>
              <a:ext cx="12192000" cy="1525862"/>
            </a:xfrm>
            <a:prstGeom prst="roundRect">
              <a:avLst/>
            </a:prstGeom>
            <a:solidFill>
              <a:srgbClr val="E1D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266557"/>
              <a:ext cx="12192000" cy="115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5400" b="1" dirty="0" smtClean="0">
                  <a:solidFill>
                    <a:srgbClr val="292021"/>
                  </a:solidFill>
                </a:rPr>
                <a:t>Общие выводы:</a:t>
              </a:r>
              <a:endParaRPr lang="ru-RU" sz="5400" b="1" dirty="0">
                <a:solidFill>
                  <a:srgbClr val="292021"/>
                </a:solidFill>
              </a:endParaRPr>
            </a:p>
          </p:txBody>
        </p:sp>
        <p:pic>
          <p:nvPicPr>
            <p:cNvPr id="17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274320"/>
              <a:ext cx="1435136" cy="59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96051" y="1486245"/>
            <a:ext cx="104836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292021"/>
                </a:solidFill>
              </a:rPr>
              <a:t>Самая многочисленная группа заведений – кафе – более 2000 объектов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292021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292021"/>
                </a:solidFill>
              </a:rPr>
              <a:t>Наиболее богат на заведения общественного питания Центральный округ, там находится более 2000 объектов, а вот самый скудный по количеству заведений Северо-Западный округ, на него приходится лишь 500 объектов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292021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292021"/>
                </a:solidFill>
              </a:rPr>
              <a:t>Медианный рейтинг заведений колеблется в пределах 4 – 4.5, при этом самый низкий рейтинг имеют кафе быстрого питания, а самый высокий – бары и пабы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292021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292021"/>
                </a:solidFill>
              </a:rPr>
              <a:t>Средний чек колеблется от 450 до 1000 рублей, при этом самый высокий средний чек можно увидеть в заведениях Центрального и Западного округа, а наиболее демократичные цены в Юго-Восточном округе</a:t>
            </a:r>
            <a:endParaRPr lang="ru-RU" sz="2400" b="1" dirty="0">
              <a:solidFill>
                <a:srgbClr val="292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209920"/>
            <a:ext cx="12192000" cy="1223683"/>
            <a:chOff x="0" y="80869"/>
            <a:chExt cx="12192000" cy="1525862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80869"/>
              <a:ext cx="12192000" cy="1525862"/>
            </a:xfrm>
            <a:prstGeom prst="roundRect">
              <a:avLst/>
            </a:prstGeom>
            <a:solidFill>
              <a:srgbClr val="E1D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0" y="266557"/>
              <a:ext cx="12192000" cy="115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5400" b="1" dirty="0" smtClean="0">
                  <a:solidFill>
                    <a:srgbClr val="292021"/>
                  </a:solidFill>
                </a:rPr>
                <a:t>Выводы для открытия кофейни:</a:t>
              </a:r>
              <a:endParaRPr lang="ru-RU" sz="5400" b="1" dirty="0">
                <a:solidFill>
                  <a:srgbClr val="292021"/>
                </a:solidFill>
              </a:endParaRPr>
            </a:p>
          </p:txBody>
        </p:sp>
        <p:pic>
          <p:nvPicPr>
            <p:cNvPr id="7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274320"/>
              <a:ext cx="1435136" cy="59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34472" y="1582518"/>
            <a:ext cx="11628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292021"/>
                </a:solidFill>
              </a:rPr>
              <a:t>Для открытия кофейни имеется довольно большая конкуренция, в полученных данных аж 1413 кофеен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292021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292021"/>
                </a:solidFill>
              </a:rPr>
              <a:t>Стоит рассмотреть Северо-Западный округ, там меньше всего распространены кофейни, но у имеющихся чаще встречается максимальный рейтинг, при этом редко кофейни там получают оценки ниже 3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292021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 smtClean="0">
                <a:solidFill>
                  <a:srgbClr val="292021"/>
                </a:solidFill>
              </a:rPr>
              <a:t>Медианная стоимость чашки капучино колеблется от 135 до 198 рублей, максимальная в Юго-Западном округе. При открытии кофейни можно назначить медианную стоимость 160 рублей или рассмотреть отдельно по округам, например, в Северо-Западном округе чашка капучино в новом заведении может стоить 165 рублей </a:t>
            </a:r>
            <a:endParaRPr lang="ru-RU" sz="2400" b="1" dirty="0">
              <a:solidFill>
                <a:srgbClr val="292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0" y="1679623"/>
            <a:ext cx="12014846" cy="5068543"/>
            <a:chOff x="0" y="1679623"/>
            <a:chExt cx="12014846" cy="5068543"/>
          </a:xfrm>
        </p:grpSpPr>
        <p:grpSp>
          <p:nvGrpSpPr>
            <p:cNvPr id="32" name="Группа 31"/>
            <p:cNvGrpSpPr/>
            <p:nvPr/>
          </p:nvGrpSpPr>
          <p:grpSpPr>
            <a:xfrm>
              <a:off x="0" y="1679623"/>
              <a:ext cx="7167064" cy="5068543"/>
              <a:chOff x="114519" y="1549135"/>
              <a:chExt cx="7167064" cy="5068543"/>
            </a:xfrm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114519" y="1549135"/>
                <a:ext cx="7167064" cy="5068543"/>
                <a:chOff x="148136" y="1372598"/>
                <a:chExt cx="8032849" cy="4777555"/>
              </a:xfrm>
            </p:grpSpPr>
            <p:pic>
              <p:nvPicPr>
                <p:cNvPr id="12" name="Рисунок 1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98" r="1136" b="-1"/>
                <a:stretch/>
              </p:blipFill>
              <p:spPr>
                <a:xfrm>
                  <a:off x="148136" y="1372599"/>
                  <a:ext cx="8032849" cy="4777554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2251886" y="1372598"/>
                  <a:ext cx="4648022" cy="3481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b="1" dirty="0" smtClean="0">
                      <a:solidFill>
                        <a:srgbClr val="292021"/>
                      </a:solidFill>
                    </a:rPr>
                    <a:t>Количество заведений по категориям</a:t>
                  </a:r>
                  <a:endParaRPr lang="ru-RU" b="1" dirty="0">
                    <a:solidFill>
                      <a:srgbClr val="292021"/>
                    </a:solidFill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079376" y="5848117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2378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31568" y="5307375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2043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12893" y="4739353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1413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46410" y="4209455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765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46409" y="3651514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633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46409" y="3115880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603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63167" y="2583647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315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63166" y="2034000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256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7406149" y="2027675"/>
              <a:ext cx="4608697" cy="2031326"/>
              <a:chOff x="7530577" y="1745191"/>
              <a:chExt cx="4608697" cy="2031326"/>
            </a:xfrm>
          </p:grpSpPr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7530577" y="1745191"/>
                <a:ext cx="4430464" cy="2031326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7567717" y="1883691"/>
                <a:ext cx="457155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Целых 2378 заведений относятся к категории кафе, на втором месте по численности рестораны, затем кофейни</a:t>
                </a:r>
              </a:p>
              <a:p>
                <a:endParaRPr lang="ru-RU" b="1" dirty="0" smtClean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Замыка</a:t>
                </a:r>
                <a:r>
                  <a:rPr lang="ru-RU" b="1" dirty="0">
                    <a:solidFill>
                      <a:srgbClr val="292021"/>
                    </a:solidFill>
                  </a:rPr>
                  <a:t>ю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т список булочные, их лишь 256 штук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</p:grpSp>
      <p:grpSp>
        <p:nvGrpSpPr>
          <p:cNvPr id="41" name="Группа 40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36" name="Скругленный прямоугольник 35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Кафе – самая многочисленная</a:t>
                </a:r>
              </a:p>
              <a:p>
                <a:r>
                  <a:rPr lang="ru-RU" sz="4400" b="1" dirty="0">
                    <a:solidFill>
                      <a:srgbClr val="292021"/>
                    </a:solidFill>
                  </a:rPr>
                  <a:t>г</a:t>
                </a:r>
                <a:r>
                  <a:rPr lang="ru-RU" sz="4400" b="1" dirty="0" smtClean="0">
                    <a:solidFill>
                      <a:srgbClr val="292021"/>
                    </a:solidFill>
                  </a:rPr>
                  <a:t>руппа заведений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38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209920"/>
            <a:ext cx="12192000" cy="1223683"/>
            <a:chOff x="0" y="80869"/>
            <a:chExt cx="12192000" cy="1525862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0" y="80869"/>
              <a:ext cx="12192000" cy="1525862"/>
            </a:xfrm>
            <a:prstGeom prst="roundRect">
              <a:avLst/>
            </a:prstGeom>
            <a:solidFill>
              <a:srgbClr val="E1D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266557"/>
              <a:ext cx="12192000" cy="115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5400" b="1" dirty="0" smtClean="0">
                  <a:solidFill>
                    <a:srgbClr val="292021"/>
                  </a:solidFill>
                </a:rPr>
                <a:t>Топ-15 популярных сетей в Москве</a:t>
              </a:r>
              <a:endParaRPr lang="ru-RU" sz="5400" b="1" dirty="0">
                <a:solidFill>
                  <a:srgbClr val="292021"/>
                </a:solidFill>
              </a:endParaRPr>
            </a:p>
          </p:txBody>
        </p:sp>
        <p:pic>
          <p:nvPicPr>
            <p:cNvPr id="5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274320"/>
              <a:ext cx="1435136" cy="59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Группа 31"/>
          <p:cNvGrpSpPr/>
          <p:nvPr/>
        </p:nvGrpSpPr>
        <p:grpSpPr>
          <a:xfrm>
            <a:off x="0" y="1740891"/>
            <a:ext cx="12122637" cy="4581854"/>
            <a:chOff x="0" y="1740891"/>
            <a:chExt cx="12122637" cy="4581854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0" y="1740891"/>
              <a:ext cx="7569471" cy="4581854"/>
              <a:chOff x="0" y="1740891"/>
              <a:chExt cx="7569471" cy="4581854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9" t="3245" r="1108"/>
              <a:stretch/>
            </p:blipFill>
            <p:spPr>
              <a:xfrm>
                <a:off x="0" y="2076995"/>
                <a:ext cx="7569471" cy="424575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31160" y="1740891"/>
                <a:ext cx="4147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Количество заведений в сети</a:t>
                </a:r>
                <a:endParaRPr lang="ru-RU" b="1" dirty="0">
                  <a:solidFill>
                    <a:srgbClr val="29202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30255" y="5540948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120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68477" y="5307367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76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35821" y="5087611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74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62606" y="4841966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71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15972" y="4604783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69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955618" y="4369898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71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31102" y="4130180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50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572376" y="3903160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44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74510" y="3648535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42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74509" y="3440705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39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47860" y="3189426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38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05353" y="2963061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37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05353" y="2718612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32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05353" y="2488458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32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89134" y="2247882"/>
                <a:ext cx="766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 smtClean="0">
                    <a:solidFill>
                      <a:srgbClr val="002060"/>
                    </a:solidFill>
                  </a:rPr>
                  <a:t>27</a:t>
                </a:r>
                <a:endParaRPr lang="ru-RU" sz="12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7513940" y="2312262"/>
              <a:ext cx="4608697" cy="2031326"/>
              <a:chOff x="7530577" y="1745191"/>
              <a:chExt cx="4608697" cy="2031326"/>
            </a:xfrm>
          </p:grpSpPr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7530577" y="1745191"/>
                <a:ext cx="4430464" cy="2031326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7567717" y="1883691"/>
                <a:ext cx="457155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Самой популярной сетью в Москве оказалась «Шоколадница», целых 120 заведений принадлежат ей.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Также в список вошли Домино</a:t>
                </a:r>
                <a:r>
                  <a:rPr lang="en-US" b="1" dirty="0" smtClean="0">
                    <a:solidFill>
                      <a:srgbClr val="292021"/>
                    </a:solidFill>
                  </a:rPr>
                  <a:t>’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с пицца, </a:t>
                </a:r>
                <a:r>
                  <a:rPr lang="ru-RU" b="1" dirty="0" err="1" smtClean="0">
                    <a:solidFill>
                      <a:srgbClr val="292021"/>
                    </a:solidFill>
                  </a:rPr>
                  <a:t>Додо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, </a:t>
                </a:r>
                <a:r>
                  <a:rPr lang="en-US" b="1" dirty="0" smtClean="0">
                    <a:solidFill>
                      <a:srgbClr val="292021"/>
                    </a:solidFill>
                  </a:rPr>
                  <a:t>One Price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, Яндекс Лавка</a:t>
                </a:r>
                <a:r>
                  <a:rPr lang="en-US" b="1" dirty="0" smtClean="0">
                    <a:solidFill>
                      <a:srgbClr val="292021"/>
                    </a:solidFill>
                  </a:rPr>
                  <a:t>, </a:t>
                </a:r>
                <a:r>
                  <a:rPr lang="en-US" b="1" dirty="0" err="1" smtClean="0">
                    <a:solidFill>
                      <a:srgbClr val="292021"/>
                    </a:solidFill>
                  </a:rPr>
                  <a:t>Cofix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 и </a:t>
                </a:r>
                <a:r>
                  <a:rPr lang="ru-RU" b="1" dirty="0" err="1" smtClean="0">
                    <a:solidFill>
                      <a:srgbClr val="292021"/>
                    </a:solidFill>
                  </a:rPr>
                  <a:t>др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8" name="Скругленный прямоугольник 7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Самый богатый на заведения округ – </a:t>
                </a:r>
              </a:p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Центральный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10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Группа 15"/>
          <p:cNvGrpSpPr/>
          <p:nvPr/>
        </p:nvGrpSpPr>
        <p:grpSpPr>
          <a:xfrm>
            <a:off x="222068" y="1862723"/>
            <a:ext cx="11836115" cy="4500108"/>
            <a:chOff x="222068" y="1862723"/>
            <a:chExt cx="11836115" cy="4500108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8731797" y="1862723"/>
              <a:ext cx="3326386" cy="4500108"/>
              <a:chOff x="7530577" y="1745191"/>
              <a:chExt cx="4430466" cy="2031326"/>
            </a:xfrm>
          </p:grpSpPr>
          <p:sp>
            <p:nvSpPr>
              <p:cNvPr id="12" name="Скругленный прямоугольник 11"/>
              <p:cNvSpPr/>
              <p:nvPr/>
            </p:nvSpPr>
            <p:spPr>
              <a:xfrm>
                <a:off x="7530577" y="1745191"/>
                <a:ext cx="4430464" cy="2031326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7567719" y="1883188"/>
                <a:ext cx="4393324" cy="179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Больше всего заведений расположено в Центральном округе. Причем основная масса из них – рестораны. Затем бары, кафе и кофейни примерно в равных долях.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Самый обедненный заведениями округ Северо-Западный.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Лидерами во всех округах являются кафе, кофейни и рестораны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222068" y="1944580"/>
              <a:ext cx="8509730" cy="4151728"/>
              <a:chOff x="222068" y="1944580"/>
              <a:chExt cx="8509730" cy="4151728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 rotWithShape="1">
              <a:blip r:embed="rId3"/>
              <a:srcRect l="1869" t="10251"/>
              <a:stretch/>
            </p:blipFill>
            <p:spPr>
              <a:xfrm>
                <a:off x="222068" y="2129246"/>
                <a:ext cx="8509730" cy="396706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2200532" y="1944580"/>
                <a:ext cx="4147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Количество заведений по округам</a:t>
                </a:r>
                <a:endParaRPr lang="ru-RU" b="1" dirty="0">
                  <a:solidFill>
                    <a:srgbClr val="292021"/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Медианный рейтинг заведений </a:t>
                </a:r>
              </a:p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4 – 4.5 балла во всех округах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6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251733" y="1741370"/>
            <a:ext cx="11895263" cy="4489613"/>
            <a:chOff x="251733" y="1741370"/>
            <a:chExt cx="11895263" cy="448961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7406149" y="2312262"/>
              <a:ext cx="4740847" cy="3827281"/>
              <a:chOff x="7530577" y="1745191"/>
              <a:chExt cx="4430464" cy="3227256"/>
            </a:xfrm>
          </p:grpSpPr>
          <p:sp>
            <p:nvSpPr>
              <p:cNvPr id="8" name="Скругленный прямоугольник 7"/>
              <p:cNvSpPr/>
              <p:nvPr/>
            </p:nvSpPr>
            <p:spPr>
              <a:xfrm>
                <a:off x="7530577" y="1745191"/>
                <a:ext cx="4430464" cy="3227256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7567717" y="1883691"/>
                <a:ext cx="4393324" cy="2880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Нет </a:t>
                </a:r>
                <a:r>
                  <a:rPr lang="ru-RU" b="1" dirty="0" err="1" smtClean="0">
                    <a:solidFill>
                      <a:srgbClr val="292021"/>
                    </a:solidFill>
                  </a:rPr>
                  <a:t>резковыраженных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 отличий медианного рейтинга по округам, везде он колеблется от 4 до 4.5.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Однако наибольший медианный рейтинг у Центральном округе, наименьший в Северо- и Юго-Восточных округах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Публика баров и пабов чуть более благосклонна и ставит оценки выше, а вот у кафе быстрого питания рейтинг ниже других заведений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51733" y="1741370"/>
              <a:ext cx="6976183" cy="4489613"/>
              <a:chOff x="251733" y="1741370"/>
              <a:chExt cx="6976183" cy="4489613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733" y="2110702"/>
                <a:ext cx="6976183" cy="4120281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948944" y="1741370"/>
                <a:ext cx="41470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err="1" smtClean="0">
                    <a:solidFill>
                      <a:srgbClr val="292021"/>
                    </a:solidFill>
                  </a:rPr>
                  <a:t>Хороплет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 по медианному рейтингу</a:t>
                </a:r>
                <a:endParaRPr lang="ru-RU" b="1" dirty="0">
                  <a:solidFill>
                    <a:srgbClr val="292021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3" name="Скругленный прямоугольник 2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Топ-15 улиц по количеству</a:t>
                </a:r>
              </a:p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заведений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5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1985698"/>
            <a:ext cx="12014846" cy="4452990"/>
            <a:chOff x="0" y="1985698"/>
            <a:chExt cx="12014846" cy="44529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1985698"/>
              <a:ext cx="7623712" cy="4452990"/>
              <a:chOff x="78376" y="1998761"/>
              <a:chExt cx="7623712" cy="4452990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76" y="2194560"/>
                <a:ext cx="7623712" cy="425719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894115" y="1998761"/>
                <a:ext cx="4606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Количество заведений на топ-15 улицах</a:t>
                </a:r>
                <a:endParaRPr lang="ru-RU" b="1" dirty="0">
                  <a:solidFill>
                    <a:srgbClr val="292021"/>
                  </a:solidFill>
                </a:endParaRPr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7491315" y="2355030"/>
              <a:ext cx="4523531" cy="3917276"/>
              <a:chOff x="7530577" y="1745191"/>
              <a:chExt cx="4430464" cy="3917276"/>
            </a:xfrm>
          </p:grpSpPr>
          <p:sp>
            <p:nvSpPr>
              <p:cNvPr id="10" name="Скругленный прямоугольник 9"/>
              <p:cNvSpPr/>
              <p:nvPr/>
            </p:nvSpPr>
            <p:spPr>
              <a:xfrm>
                <a:off x="7530577" y="1745191"/>
                <a:ext cx="4430464" cy="3917276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7570986" y="2050348"/>
                <a:ext cx="4390055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Проспект Мира лидирует в количестве заведений, 184 объекта находятся там</a:t>
                </a: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Замыкает топ-15 Пятницкая улица с 48 заведениями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Основная масса заведений на топ-15 улицах представлена ресторанами, кафе и кофейнями, что соответствует всему </a:t>
                </a:r>
                <a:r>
                  <a:rPr lang="ru-RU" b="1" dirty="0" err="1" smtClean="0">
                    <a:solidFill>
                      <a:srgbClr val="292021"/>
                    </a:solidFill>
                  </a:rPr>
                  <a:t>датасету</a:t>
                </a:r>
                <a:endParaRPr lang="ru-RU" b="1" dirty="0" smtClean="0">
                  <a:solidFill>
                    <a:srgbClr val="292021"/>
                  </a:solidFill>
                </a:endParaRP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А вот доля сетевых заведений здесь немного выше и составляет 43%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182187"/>
            <a:ext cx="12192000" cy="1457683"/>
            <a:chOff x="0" y="182187"/>
            <a:chExt cx="12192000" cy="1457683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0" y="182187"/>
              <a:ext cx="12192000" cy="1457683"/>
              <a:chOff x="0" y="38090"/>
              <a:chExt cx="12192000" cy="1568641"/>
            </a:xfrm>
          </p:grpSpPr>
          <p:sp>
            <p:nvSpPr>
              <p:cNvPr id="3" name="Скругленный прямоугольник 2"/>
              <p:cNvSpPr/>
              <p:nvPr/>
            </p:nvSpPr>
            <p:spPr>
              <a:xfrm>
                <a:off x="0" y="80869"/>
                <a:ext cx="12192000" cy="1525862"/>
              </a:xfrm>
              <a:prstGeom prst="roundRect">
                <a:avLst/>
              </a:prstGeom>
              <a:solidFill>
                <a:srgbClr val="E1D9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4502" y="38090"/>
                <a:ext cx="11364686" cy="155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292021"/>
                    </a:solidFill>
                  </a:rPr>
                  <a:t>Есть улицы с единственным </a:t>
                </a:r>
              </a:p>
              <a:p>
                <a:r>
                  <a:rPr lang="ru-RU" sz="4400" b="1" dirty="0">
                    <a:solidFill>
                      <a:srgbClr val="292021"/>
                    </a:solidFill>
                  </a:rPr>
                  <a:t>з</a:t>
                </a:r>
                <a:r>
                  <a:rPr lang="ru-RU" sz="4400" b="1" dirty="0" smtClean="0">
                    <a:solidFill>
                      <a:srgbClr val="292021"/>
                    </a:solidFill>
                  </a:rPr>
                  <a:t>аведением общепита</a:t>
                </a:r>
                <a:endParaRPr lang="ru-RU" sz="4400" b="1" dirty="0">
                  <a:solidFill>
                    <a:srgbClr val="292021"/>
                  </a:solidFill>
                </a:endParaRPr>
              </a:p>
            </p:txBody>
          </p:sp>
        </p:grpSp>
        <p:pic>
          <p:nvPicPr>
            <p:cNvPr id="5" name="Picture 6" descr="Царь-Скидка - скидки и лучшие предложения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710" y="365060"/>
              <a:ext cx="1435136" cy="473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1778035"/>
            <a:ext cx="12014846" cy="4905503"/>
            <a:chOff x="0" y="1778035"/>
            <a:chExt cx="12014846" cy="4905503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5225143" y="2863943"/>
              <a:ext cx="6789703" cy="2661646"/>
              <a:chOff x="7530577" y="1745191"/>
              <a:chExt cx="4430464" cy="5440263"/>
            </a:xfrm>
          </p:grpSpPr>
          <p:sp>
            <p:nvSpPr>
              <p:cNvPr id="7" name="Скругленный прямоугольник 6"/>
              <p:cNvSpPr/>
              <p:nvPr/>
            </p:nvSpPr>
            <p:spPr>
              <a:xfrm>
                <a:off x="7530577" y="1745191"/>
                <a:ext cx="4430464" cy="5440263"/>
              </a:xfrm>
              <a:prstGeom prst="roundRect">
                <a:avLst/>
              </a:prstGeom>
              <a:solidFill>
                <a:srgbClr val="CAB0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7570986" y="2050348"/>
                <a:ext cx="4390055" cy="4718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Стоит обратить внимание на улицы всего с одним объектом общепита. Рейтинг у заведений на этих улицах не ниже, а конкуренция меньше. Можно найти поблизости офисы, учебные заведения, станции метро и другие места скопления людей. Таких улиц в </a:t>
                </a:r>
                <a:r>
                  <a:rPr lang="ru-RU" b="1" dirty="0" err="1" smtClean="0">
                    <a:solidFill>
                      <a:srgbClr val="292021"/>
                    </a:solidFill>
                  </a:rPr>
                  <a:t>датасете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 458, они есть в отдельном списке «</a:t>
                </a:r>
                <a:r>
                  <a:rPr lang="en-US" b="1" dirty="0" smtClean="0">
                    <a:solidFill>
                      <a:srgbClr val="292021"/>
                    </a:solidFill>
                  </a:rPr>
                  <a:t>one</a:t>
                </a:r>
                <a:r>
                  <a:rPr lang="ru-RU" b="1" dirty="0" smtClean="0">
                    <a:solidFill>
                      <a:srgbClr val="292021"/>
                    </a:solidFill>
                  </a:rPr>
                  <a:t>»</a:t>
                </a:r>
              </a:p>
              <a:p>
                <a:endParaRPr lang="ru-RU" b="1" dirty="0">
                  <a:solidFill>
                    <a:srgbClr val="292021"/>
                  </a:solidFill>
                </a:endParaRPr>
              </a:p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Также на таких непопулярных улицах уменьшилась доля сетевых заведений до 29%</a:t>
                </a:r>
                <a:endParaRPr lang="ru-RU" b="1" dirty="0" smtClean="0">
                  <a:solidFill>
                    <a:srgbClr val="292021"/>
                  </a:solidFill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0" y="1778035"/>
              <a:ext cx="6318071" cy="4905503"/>
              <a:chOff x="0" y="1778035"/>
              <a:chExt cx="6318071" cy="4905503"/>
            </a:xfrm>
          </p:grpSpPr>
          <p:pic>
            <p:nvPicPr>
              <p:cNvPr id="9" name="Рисунок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89" t="7861" r="4383" b="5902"/>
              <a:stretch/>
            </p:blipFill>
            <p:spPr>
              <a:xfrm>
                <a:off x="291510" y="2310404"/>
                <a:ext cx="4593999" cy="437313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0" y="1778035"/>
                <a:ext cx="6318071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b="1" dirty="0" smtClean="0">
                    <a:solidFill>
                      <a:srgbClr val="292021"/>
                    </a:solidFill>
                  </a:rPr>
                  <a:t>Соотношение сетевых и несетевых заведений на улицах с единственным объектом общепита</a:t>
                </a:r>
                <a:endParaRPr lang="ru-RU" b="1" dirty="0">
                  <a:solidFill>
                    <a:srgbClr val="292021"/>
                  </a:solidFill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9018" y="6578948"/>
            <a:ext cx="4859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д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</a:rPr>
              <a:t>анные сервисов Яндекс Карты и Яндекс Бизнес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865</Words>
  <Application>Microsoft Office PowerPoint</Application>
  <PresentationFormat>Широкоэкранный</PresentationFormat>
  <Paragraphs>114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38</cp:revision>
  <dcterms:created xsi:type="dcterms:W3CDTF">2023-03-20T08:21:44Z</dcterms:created>
  <dcterms:modified xsi:type="dcterms:W3CDTF">2023-03-20T14:56:39Z</dcterms:modified>
</cp:coreProperties>
</file>