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8" r:id="rId3"/>
    <p:sldId id="259" r:id="rId4"/>
    <p:sldId id="261"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mare, Prasad Vijay" initials="BPV" lastIdx="1" clrIdx="0">
    <p:extLst>
      <p:ext uri="{19B8F6BF-5375-455C-9EA6-DF929625EA0E}">
        <p15:presenceInfo xmlns:p15="http://schemas.microsoft.com/office/powerpoint/2012/main" userId="S::pbhamare@dxc.com::45a55abd-6a74-40d1-bddc-3912aa35f3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57" d="100"/>
          <a:sy n="57" d="100"/>
        </p:scale>
        <p:origin x="980" y="25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FAE6-1054-4785-8993-0657A4BE96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4068D70-7051-468B-8579-8EBDDC3634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C9AD9CE-4C30-4A8D-AB13-C3D01DAD65D9}"/>
              </a:ext>
            </a:extLst>
          </p:cNvPr>
          <p:cNvSpPr>
            <a:spLocks noGrp="1"/>
          </p:cNvSpPr>
          <p:nvPr>
            <p:ph type="dt" sz="half" idx="10"/>
          </p:nvPr>
        </p:nvSpPr>
        <p:spPr/>
        <p:txBody>
          <a:bodyPr/>
          <a:lstStyle/>
          <a:p>
            <a:fld id="{445347D1-40B6-4AA6-8E57-8A105DF27954}" type="datetimeFigureOut">
              <a:rPr lang="en-IN" smtClean="0"/>
              <a:t>26-07-2021</a:t>
            </a:fld>
            <a:endParaRPr lang="en-IN"/>
          </a:p>
        </p:txBody>
      </p:sp>
      <p:sp>
        <p:nvSpPr>
          <p:cNvPr id="5" name="Footer Placeholder 4">
            <a:extLst>
              <a:ext uri="{FF2B5EF4-FFF2-40B4-BE49-F238E27FC236}">
                <a16:creationId xmlns:a16="http://schemas.microsoft.com/office/drawing/2014/main" id="{D30E1F32-FDAD-407C-A0BC-751D2A41CB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888597-653D-4212-8ACF-B3C16426352D}"/>
              </a:ext>
            </a:extLst>
          </p:cNvPr>
          <p:cNvSpPr>
            <a:spLocks noGrp="1"/>
          </p:cNvSpPr>
          <p:nvPr>
            <p:ph type="sldNum" sz="quarter" idx="12"/>
          </p:nvPr>
        </p:nvSpPr>
        <p:spPr/>
        <p:txBody>
          <a:bodyPr/>
          <a:lstStyle/>
          <a:p>
            <a:fld id="{50CB12E4-C163-4546-8574-D4034E8327C7}" type="slidenum">
              <a:rPr lang="en-IN" smtClean="0"/>
              <a:t>‹#›</a:t>
            </a:fld>
            <a:endParaRPr lang="en-IN"/>
          </a:p>
        </p:txBody>
      </p:sp>
    </p:spTree>
    <p:extLst>
      <p:ext uri="{BB962C8B-B14F-4D97-AF65-F5344CB8AC3E}">
        <p14:creationId xmlns:p14="http://schemas.microsoft.com/office/powerpoint/2010/main" val="1178290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2081-1002-4190-9C32-84AFDFEBA40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DE82C7-0D3C-4FF2-B408-C28C1278BB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3F39E3-FB15-4CC4-9388-F21D20D47ADF}"/>
              </a:ext>
            </a:extLst>
          </p:cNvPr>
          <p:cNvSpPr>
            <a:spLocks noGrp="1"/>
          </p:cNvSpPr>
          <p:nvPr>
            <p:ph type="dt" sz="half" idx="10"/>
          </p:nvPr>
        </p:nvSpPr>
        <p:spPr/>
        <p:txBody>
          <a:bodyPr/>
          <a:lstStyle/>
          <a:p>
            <a:fld id="{445347D1-40B6-4AA6-8E57-8A105DF27954}" type="datetimeFigureOut">
              <a:rPr lang="en-IN" smtClean="0"/>
              <a:t>26-07-2021</a:t>
            </a:fld>
            <a:endParaRPr lang="en-IN"/>
          </a:p>
        </p:txBody>
      </p:sp>
      <p:sp>
        <p:nvSpPr>
          <p:cNvPr id="5" name="Footer Placeholder 4">
            <a:extLst>
              <a:ext uri="{FF2B5EF4-FFF2-40B4-BE49-F238E27FC236}">
                <a16:creationId xmlns:a16="http://schemas.microsoft.com/office/drawing/2014/main" id="{0810A874-C639-47BA-A8AC-51927D79A4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B79702-4B50-4955-A8A8-B31BF90A0C5E}"/>
              </a:ext>
            </a:extLst>
          </p:cNvPr>
          <p:cNvSpPr>
            <a:spLocks noGrp="1"/>
          </p:cNvSpPr>
          <p:nvPr>
            <p:ph type="sldNum" sz="quarter" idx="12"/>
          </p:nvPr>
        </p:nvSpPr>
        <p:spPr/>
        <p:txBody>
          <a:bodyPr/>
          <a:lstStyle/>
          <a:p>
            <a:fld id="{50CB12E4-C163-4546-8574-D4034E8327C7}" type="slidenum">
              <a:rPr lang="en-IN" smtClean="0"/>
              <a:t>‹#›</a:t>
            </a:fld>
            <a:endParaRPr lang="en-IN"/>
          </a:p>
        </p:txBody>
      </p:sp>
    </p:spTree>
    <p:extLst>
      <p:ext uri="{BB962C8B-B14F-4D97-AF65-F5344CB8AC3E}">
        <p14:creationId xmlns:p14="http://schemas.microsoft.com/office/powerpoint/2010/main" val="482585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E27132-A779-4E8C-A651-6423683C58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121E70-C915-4199-A149-8589116D36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51D2F3-568B-4084-B9F0-1FF92B8F73F5}"/>
              </a:ext>
            </a:extLst>
          </p:cNvPr>
          <p:cNvSpPr>
            <a:spLocks noGrp="1"/>
          </p:cNvSpPr>
          <p:nvPr>
            <p:ph type="dt" sz="half" idx="10"/>
          </p:nvPr>
        </p:nvSpPr>
        <p:spPr/>
        <p:txBody>
          <a:bodyPr/>
          <a:lstStyle/>
          <a:p>
            <a:fld id="{445347D1-40B6-4AA6-8E57-8A105DF27954}" type="datetimeFigureOut">
              <a:rPr lang="en-IN" smtClean="0"/>
              <a:t>26-07-2021</a:t>
            </a:fld>
            <a:endParaRPr lang="en-IN"/>
          </a:p>
        </p:txBody>
      </p:sp>
      <p:sp>
        <p:nvSpPr>
          <p:cNvPr id="5" name="Footer Placeholder 4">
            <a:extLst>
              <a:ext uri="{FF2B5EF4-FFF2-40B4-BE49-F238E27FC236}">
                <a16:creationId xmlns:a16="http://schemas.microsoft.com/office/drawing/2014/main" id="{D21D5323-0481-4345-9682-3BBDD44992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DE8F80-B21E-432C-BE44-40C8E7EE4177}"/>
              </a:ext>
            </a:extLst>
          </p:cNvPr>
          <p:cNvSpPr>
            <a:spLocks noGrp="1"/>
          </p:cNvSpPr>
          <p:nvPr>
            <p:ph type="sldNum" sz="quarter" idx="12"/>
          </p:nvPr>
        </p:nvSpPr>
        <p:spPr/>
        <p:txBody>
          <a:bodyPr/>
          <a:lstStyle/>
          <a:p>
            <a:fld id="{50CB12E4-C163-4546-8574-D4034E8327C7}" type="slidenum">
              <a:rPr lang="en-IN" smtClean="0"/>
              <a:t>‹#›</a:t>
            </a:fld>
            <a:endParaRPr lang="en-IN"/>
          </a:p>
        </p:txBody>
      </p:sp>
    </p:spTree>
    <p:extLst>
      <p:ext uri="{BB962C8B-B14F-4D97-AF65-F5344CB8AC3E}">
        <p14:creationId xmlns:p14="http://schemas.microsoft.com/office/powerpoint/2010/main" val="3136389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D1AF4-5007-4EE2-805E-BCC8187AF1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C191B5-CA04-42B4-BF4E-5EE29E94E7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281F40-974A-4E84-90B1-2F7C0ADB69D4}"/>
              </a:ext>
            </a:extLst>
          </p:cNvPr>
          <p:cNvSpPr>
            <a:spLocks noGrp="1"/>
          </p:cNvSpPr>
          <p:nvPr>
            <p:ph type="dt" sz="half" idx="10"/>
          </p:nvPr>
        </p:nvSpPr>
        <p:spPr/>
        <p:txBody>
          <a:bodyPr/>
          <a:lstStyle/>
          <a:p>
            <a:fld id="{445347D1-40B6-4AA6-8E57-8A105DF27954}" type="datetimeFigureOut">
              <a:rPr lang="en-IN" smtClean="0"/>
              <a:t>26-07-2021</a:t>
            </a:fld>
            <a:endParaRPr lang="en-IN"/>
          </a:p>
        </p:txBody>
      </p:sp>
      <p:sp>
        <p:nvSpPr>
          <p:cNvPr id="5" name="Footer Placeholder 4">
            <a:extLst>
              <a:ext uri="{FF2B5EF4-FFF2-40B4-BE49-F238E27FC236}">
                <a16:creationId xmlns:a16="http://schemas.microsoft.com/office/drawing/2014/main" id="{11E05D53-CE46-4134-809E-76AAA3D603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C82842-37FB-48B5-9829-EFF60EF6B332}"/>
              </a:ext>
            </a:extLst>
          </p:cNvPr>
          <p:cNvSpPr>
            <a:spLocks noGrp="1"/>
          </p:cNvSpPr>
          <p:nvPr>
            <p:ph type="sldNum" sz="quarter" idx="12"/>
          </p:nvPr>
        </p:nvSpPr>
        <p:spPr/>
        <p:txBody>
          <a:bodyPr/>
          <a:lstStyle/>
          <a:p>
            <a:fld id="{50CB12E4-C163-4546-8574-D4034E8327C7}" type="slidenum">
              <a:rPr lang="en-IN" smtClean="0"/>
              <a:t>‹#›</a:t>
            </a:fld>
            <a:endParaRPr lang="en-IN"/>
          </a:p>
        </p:txBody>
      </p:sp>
    </p:spTree>
    <p:extLst>
      <p:ext uri="{BB962C8B-B14F-4D97-AF65-F5344CB8AC3E}">
        <p14:creationId xmlns:p14="http://schemas.microsoft.com/office/powerpoint/2010/main" val="25906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EE128-4386-47DB-B261-D24245C2B1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3CD79FF-D52A-4E89-BB0C-819F224D11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4765D2-5EDF-4438-BAB6-D8F7EE5E9FDF}"/>
              </a:ext>
            </a:extLst>
          </p:cNvPr>
          <p:cNvSpPr>
            <a:spLocks noGrp="1"/>
          </p:cNvSpPr>
          <p:nvPr>
            <p:ph type="dt" sz="half" idx="10"/>
          </p:nvPr>
        </p:nvSpPr>
        <p:spPr/>
        <p:txBody>
          <a:bodyPr/>
          <a:lstStyle/>
          <a:p>
            <a:fld id="{445347D1-40B6-4AA6-8E57-8A105DF27954}" type="datetimeFigureOut">
              <a:rPr lang="en-IN" smtClean="0"/>
              <a:t>26-07-2021</a:t>
            </a:fld>
            <a:endParaRPr lang="en-IN"/>
          </a:p>
        </p:txBody>
      </p:sp>
      <p:sp>
        <p:nvSpPr>
          <p:cNvPr id="5" name="Footer Placeholder 4">
            <a:extLst>
              <a:ext uri="{FF2B5EF4-FFF2-40B4-BE49-F238E27FC236}">
                <a16:creationId xmlns:a16="http://schemas.microsoft.com/office/drawing/2014/main" id="{2B9BE68B-5AB2-4DEC-AC7B-FC6516C4F0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7DB90C-2FB2-45F7-81B7-76D26A6AA4B3}"/>
              </a:ext>
            </a:extLst>
          </p:cNvPr>
          <p:cNvSpPr>
            <a:spLocks noGrp="1"/>
          </p:cNvSpPr>
          <p:nvPr>
            <p:ph type="sldNum" sz="quarter" idx="12"/>
          </p:nvPr>
        </p:nvSpPr>
        <p:spPr/>
        <p:txBody>
          <a:bodyPr/>
          <a:lstStyle/>
          <a:p>
            <a:fld id="{50CB12E4-C163-4546-8574-D4034E8327C7}" type="slidenum">
              <a:rPr lang="en-IN" smtClean="0"/>
              <a:t>‹#›</a:t>
            </a:fld>
            <a:endParaRPr lang="en-IN"/>
          </a:p>
        </p:txBody>
      </p:sp>
    </p:spTree>
    <p:extLst>
      <p:ext uri="{BB962C8B-B14F-4D97-AF65-F5344CB8AC3E}">
        <p14:creationId xmlns:p14="http://schemas.microsoft.com/office/powerpoint/2010/main" val="816897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1E486-BE69-41C4-8294-F64CB8C1FB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E2DDC2-4390-4AC7-A480-BD0CE14E28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FE9E0A9-BA4A-4D3C-884E-C6F451A5DE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2C180D-6E06-4743-832C-377E70BE337D}"/>
              </a:ext>
            </a:extLst>
          </p:cNvPr>
          <p:cNvSpPr>
            <a:spLocks noGrp="1"/>
          </p:cNvSpPr>
          <p:nvPr>
            <p:ph type="dt" sz="half" idx="10"/>
          </p:nvPr>
        </p:nvSpPr>
        <p:spPr/>
        <p:txBody>
          <a:bodyPr/>
          <a:lstStyle/>
          <a:p>
            <a:fld id="{445347D1-40B6-4AA6-8E57-8A105DF27954}" type="datetimeFigureOut">
              <a:rPr lang="en-IN" smtClean="0"/>
              <a:t>26-07-2021</a:t>
            </a:fld>
            <a:endParaRPr lang="en-IN"/>
          </a:p>
        </p:txBody>
      </p:sp>
      <p:sp>
        <p:nvSpPr>
          <p:cNvPr id="6" name="Footer Placeholder 5">
            <a:extLst>
              <a:ext uri="{FF2B5EF4-FFF2-40B4-BE49-F238E27FC236}">
                <a16:creationId xmlns:a16="http://schemas.microsoft.com/office/drawing/2014/main" id="{F4FFBA69-A316-42D3-AFAA-AA7EB45692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C7D1CD-9993-4DB6-9932-78F1BEEB44DD}"/>
              </a:ext>
            </a:extLst>
          </p:cNvPr>
          <p:cNvSpPr>
            <a:spLocks noGrp="1"/>
          </p:cNvSpPr>
          <p:nvPr>
            <p:ph type="sldNum" sz="quarter" idx="12"/>
          </p:nvPr>
        </p:nvSpPr>
        <p:spPr/>
        <p:txBody>
          <a:bodyPr/>
          <a:lstStyle/>
          <a:p>
            <a:fld id="{50CB12E4-C163-4546-8574-D4034E8327C7}" type="slidenum">
              <a:rPr lang="en-IN" smtClean="0"/>
              <a:t>‹#›</a:t>
            </a:fld>
            <a:endParaRPr lang="en-IN"/>
          </a:p>
        </p:txBody>
      </p:sp>
    </p:spTree>
    <p:extLst>
      <p:ext uri="{BB962C8B-B14F-4D97-AF65-F5344CB8AC3E}">
        <p14:creationId xmlns:p14="http://schemas.microsoft.com/office/powerpoint/2010/main" val="2587780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B3308-25D1-4B07-9BCD-EBEF2C88E9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73E8A0-DC88-4C05-8970-67AD0498AC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DD431F-0484-4B23-9E96-4EF15A1DB8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A5CE37C-FCB0-4A67-AC20-73B97C452C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5B2DC0-0F67-4B36-AA99-DB5E61724F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04594C7-68C3-421E-AA7C-73FCFF41746C}"/>
              </a:ext>
            </a:extLst>
          </p:cNvPr>
          <p:cNvSpPr>
            <a:spLocks noGrp="1"/>
          </p:cNvSpPr>
          <p:nvPr>
            <p:ph type="dt" sz="half" idx="10"/>
          </p:nvPr>
        </p:nvSpPr>
        <p:spPr/>
        <p:txBody>
          <a:bodyPr/>
          <a:lstStyle/>
          <a:p>
            <a:fld id="{445347D1-40B6-4AA6-8E57-8A105DF27954}" type="datetimeFigureOut">
              <a:rPr lang="en-IN" smtClean="0"/>
              <a:t>26-07-2021</a:t>
            </a:fld>
            <a:endParaRPr lang="en-IN"/>
          </a:p>
        </p:txBody>
      </p:sp>
      <p:sp>
        <p:nvSpPr>
          <p:cNvPr id="8" name="Footer Placeholder 7">
            <a:extLst>
              <a:ext uri="{FF2B5EF4-FFF2-40B4-BE49-F238E27FC236}">
                <a16:creationId xmlns:a16="http://schemas.microsoft.com/office/drawing/2014/main" id="{14889B3D-52FF-413B-834A-B200D767DEE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1928476-C782-4386-B8AF-DF130107150F}"/>
              </a:ext>
            </a:extLst>
          </p:cNvPr>
          <p:cNvSpPr>
            <a:spLocks noGrp="1"/>
          </p:cNvSpPr>
          <p:nvPr>
            <p:ph type="sldNum" sz="quarter" idx="12"/>
          </p:nvPr>
        </p:nvSpPr>
        <p:spPr/>
        <p:txBody>
          <a:bodyPr/>
          <a:lstStyle/>
          <a:p>
            <a:fld id="{50CB12E4-C163-4546-8574-D4034E8327C7}" type="slidenum">
              <a:rPr lang="en-IN" smtClean="0"/>
              <a:t>‹#›</a:t>
            </a:fld>
            <a:endParaRPr lang="en-IN"/>
          </a:p>
        </p:txBody>
      </p:sp>
    </p:spTree>
    <p:extLst>
      <p:ext uri="{BB962C8B-B14F-4D97-AF65-F5344CB8AC3E}">
        <p14:creationId xmlns:p14="http://schemas.microsoft.com/office/powerpoint/2010/main" val="2956091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11566-A3EE-4AE1-A552-78E620A94B8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EB80EFF-4FDD-4592-A775-122F74173B05}"/>
              </a:ext>
            </a:extLst>
          </p:cNvPr>
          <p:cNvSpPr>
            <a:spLocks noGrp="1"/>
          </p:cNvSpPr>
          <p:nvPr>
            <p:ph type="dt" sz="half" idx="10"/>
          </p:nvPr>
        </p:nvSpPr>
        <p:spPr/>
        <p:txBody>
          <a:bodyPr/>
          <a:lstStyle/>
          <a:p>
            <a:fld id="{445347D1-40B6-4AA6-8E57-8A105DF27954}" type="datetimeFigureOut">
              <a:rPr lang="en-IN" smtClean="0"/>
              <a:t>26-07-2021</a:t>
            </a:fld>
            <a:endParaRPr lang="en-IN"/>
          </a:p>
        </p:txBody>
      </p:sp>
      <p:sp>
        <p:nvSpPr>
          <p:cNvPr id="4" name="Footer Placeholder 3">
            <a:extLst>
              <a:ext uri="{FF2B5EF4-FFF2-40B4-BE49-F238E27FC236}">
                <a16:creationId xmlns:a16="http://schemas.microsoft.com/office/drawing/2014/main" id="{757462DC-3E40-4B72-B6D0-C521C415D3F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8094FD9-3ACD-43A1-9A4A-64715D4DF748}"/>
              </a:ext>
            </a:extLst>
          </p:cNvPr>
          <p:cNvSpPr>
            <a:spLocks noGrp="1"/>
          </p:cNvSpPr>
          <p:nvPr>
            <p:ph type="sldNum" sz="quarter" idx="12"/>
          </p:nvPr>
        </p:nvSpPr>
        <p:spPr/>
        <p:txBody>
          <a:bodyPr/>
          <a:lstStyle/>
          <a:p>
            <a:fld id="{50CB12E4-C163-4546-8574-D4034E8327C7}" type="slidenum">
              <a:rPr lang="en-IN" smtClean="0"/>
              <a:t>‹#›</a:t>
            </a:fld>
            <a:endParaRPr lang="en-IN"/>
          </a:p>
        </p:txBody>
      </p:sp>
    </p:spTree>
    <p:extLst>
      <p:ext uri="{BB962C8B-B14F-4D97-AF65-F5344CB8AC3E}">
        <p14:creationId xmlns:p14="http://schemas.microsoft.com/office/powerpoint/2010/main" val="3329503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D05B2A-FCE6-40B0-BD89-668ED03B22A5}"/>
              </a:ext>
            </a:extLst>
          </p:cNvPr>
          <p:cNvSpPr>
            <a:spLocks noGrp="1"/>
          </p:cNvSpPr>
          <p:nvPr>
            <p:ph type="dt" sz="half" idx="10"/>
          </p:nvPr>
        </p:nvSpPr>
        <p:spPr/>
        <p:txBody>
          <a:bodyPr/>
          <a:lstStyle/>
          <a:p>
            <a:fld id="{445347D1-40B6-4AA6-8E57-8A105DF27954}" type="datetimeFigureOut">
              <a:rPr lang="en-IN" smtClean="0"/>
              <a:t>26-07-2021</a:t>
            </a:fld>
            <a:endParaRPr lang="en-IN"/>
          </a:p>
        </p:txBody>
      </p:sp>
      <p:sp>
        <p:nvSpPr>
          <p:cNvPr id="3" name="Footer Placeholder 2">
            <a:extLst>
              <a:ext uri="{FF2B5EF4-FFF2-40B4-BE49-F238E27FC236}">
                <a16:creationId xmlns:a16="http://schemas.microsoft.com/office/drawing/2014/main" id="{37E589AB-451C-413D-B306-25C5B6CBE3D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76A3B8C-26D6-429C-BF53-E1DC12D748E0}"/>
              </a:ext>
            </a:extLst>
          </p:cNvPr>
          <p:cNvSpPr>
            <a:spLocks noGrp="1"/>
          </p:cNvSpPr>
          <p:nvPr>
            <p:ph type="sldNum" sz="quarter" idx="12"/>
          </p:nvPr>
        </p:nvSpPr>
        <p:spPr/>
        <p:txBody>
          <a:bodyPr/>
          <a:lstStyle/>
          <a:p>
            <a:fld id="{50CB12E4-C163-4546-8574-D4034E8327C7}" type="slidenum">
              <a:rPr lang="en-IN" smtClean="0"/>
              <a:t>‹#›</a:t>
            </a:fld>
            <a:endParaRPr lang="en-IN"/>
          </a:p>
        </p:txBody>
      </p:sp>
    </p:spTree>
    <p:extLst>
      <p:ext uri="{BB962C8B-B14F-4D97-AF65-F5344CB8AC3E}">
        <p14:creationId xmlns:p14="http://schemas.microsoft.com/office/powerpoint/2010/main" val="4062898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4B16F-D29B-4DCA-8B52-926348777E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9361498-627C-41E9-BBD0-87F1AC525A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3C49713-DCEC-4CBA-A138-13221F2E4C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7DD078-7905-4469-BC23-01D594592688}"/>
              </a:ext>
            </a:extLst>
          </p:cNvPr>
          <p:cNvSpPr>
            <a:spLocks noGrp="1"/>
          </p:cNvSpPr>
          <p:nvPr>
            <p:ph type="dt" sz="half" idx="10"/>
          </p:nvPr>
        </p:nvSpPr>
        <p:spPr/>
        <p:txBody>
          <a:bodyPr/>
          <a:lstStyle/>
          <a:p>
            <a:fld id="{445347D1-40B6-4AA6-8E57-8A105DF27954}" type="datetimeFigureOut">
              <a:rPr lang="en-IN" smtClean="0"/>
              <a:t>26-07-2021</a:t>
            </a:fld>
            <a:endParaRPr lang="en-IN"/>
          </a:p>
        </p:txBody>
      </p:sp>
      <p:sp>
        <p:nvSpPr>
          <p:cNvPr id="6" name="Footer Placeholder 5">
            <a:extLst>
              <a:ext uri="{FF2B5EF4-FFF2-40B4-BE49-F238E27FC236}">
                <a16:creationId xmlns:a16="http://schemas.microsoft.com/office/drawing/2014/main" id="{2A8E1E67-207A-45AA-8D47-891B9E91E8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457CDC-50BE-434C-A01B-048FD3B68C2B}"/>
              </a:ext>
            </a:extLst>
          </p:cNvPr>
          <p:cNvSpPr>
            <a:spLocks noGrp="1"/>
          </p:cNvSpPr>
          <p:nvPr>
            <p:ph type="sldNum" sz="quarter" idx="12"/>
          </p:nvPr>
        </p:nvSpPr>
        <p:spPr/>
        <p:txBody>
          <a:bodyPr/>
          <a:lstStyle/>
          <a:p>
            <a:fld id="{50CB12E4-C163-4546-8574-D4034E8327C7}" type="slidenum">
              <a:rPr lang="en-IN" smtClean="0"/>
              <a:t>‹#›</a:t>
            </a:fld>
            <a:endParaRPr lang="en-IN"/>
          </a:p>
        </p:txBody>
      </p:sp>
    </p:spTree>
    <p:extLst>
      <p:ext uri="{BB962C8B-B14F-4D97-AF65-F5344CB8AC3E}">
        <p14:creationId xmlns:p14="http://schemas.microsoft.com/office/powerpoint/2010/main" val="1444667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34EF7-1333-4285-A1AB-38A6952A19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5778442-5375-4DE8-8555-5FFBD4249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C7CFFDD-F15B-48AC-8E73-25B7DBB8FF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FACB6E-7B08-4D90-ADDF-98D44622F796}"/>
              </a:ext>
            </a:extLst>
          </p:cNvPr>
          <p:cNvSpPr>
            <a:spLocks noGrp="1"/>
          </p:cNvSpPr>
          <p:nvPr>
            <p:ph type="dt" sz="half" idx="10"/>
          </p:nvPr>
        </p:nvSpPr>
        <p:spPr/>
        <p:txBody>
          <a:bodyPr/>
          <a:lstStyle/>
          <a:p>
            <a:fld id="{445347D1-40B6-4AA6-8E57-8A105DF27954}" type="datetimeFigureOut">
              <a:rPr lang="en-IN" smtClean="0"/>
              <a:t>26-07-2021</a:t>
            </a:fld>
            <a:endParaRPr lang="en-IN"/>
          </a:p>
        </p:txBody>
      </p:sp>
      <p:sp>
        <p:nvSpPr>
          <p:cNvPr id="6" name="Footer Placeholder 5">
            <a:extLst>
              <a:ext uri="{FF2B5EF4-FFF2-40B4-BE49-F238E27FC236}">
                <a16:creationId xmlns:a16="http://schemas.microsoft.com/office/drawing/2014/main" id="{F2D6C349-0200-4F50-83B3-DF70F6668D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668EC9-05F3-4691-A34A-8B6E89A6D90C}"/>
              </a:ext>
            </a:extLst>
          </p:cNvPr>
          <p:cNvSpPr>
            <a:spLocks noGrp="1"/>
          </p:cNvSpPr>
          <p:nvPr>
            <p:ph type="sldNum" sz="quarter" idx="12"/>
          </p:nvPr>
        </p:nvSpPr>
        <p:spPr/>
        <p:txBody>
          <a:bodyPr/>
          <a:lstStyle/>
          <a:p>
            <a:fld id="{50CB12E4-C163-4546-8574-D4034E8327C7}" type="slidenum">
              <a:rPr lang="en-IN" smtClean="0"/>
              <a:t>‹#›</a:t>
            </a:fld>
            <a:endParaRPr lang="en-IN"/>
          </a:p>
        </p:txBody>
      </p:sp>
    </p:spTree>
    <p:extLst>
      <p:ext uri="{BB962C8B-B14F-4D97-AF65-F5344CB8AC3E}">
        <p14:creationId xmlns:p14="http://schemas.microsoft.com/office/powerpoint/2010/main" val="1417224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7E7843-D4E4-4583-84B2-A8AC0C82F6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4E1DE9-2B5D-4862-A5F8-209512D0A0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4701EC-7FA2-4521-AB43-515033F8DB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5347D1-40B6-4AA6-8E57-8A105DF27954}" type="datetimeFigureOut">
              <a:rPr lang="en-IN" smtClean="0"/>
              <a:t>26-07-2021</a:t>
            </a:fld>
            <a:endParaRPr lang="en-IN"/>
          </a:p>
        </p:txBody>
      </p:sp>
      <p:sp>
        <p:nvSpPr>
          <p:cNvPr id="5" name="Footer Placeholder 4">
            <a:extLst>
              <a:ext uri="{FF2B5EF4-FFF2-40B4-BE49-F238E27FC236}">
                <a16:creationId xmlns:a16="http://schemas.microsoft.com/office/drawing/2014/main" id="{0538F6A2-3F3E-4E9F-9353-A654393136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5F75D9E-B410-453B-B291-1B739C3235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CB12E4-C163-4546-8574-D4034E8327C7}" type="slidenum">
              <a:rPr lang="en-IN" smtClean="0"/>
              <a:t>‹#›</a:t>
            </a:fld>
            <a:endParaRPr lang="en-IN"/>
          </a:p>
        </p:txBody>
      </p:sp>
    </p:spTree>
    <p:extLst>
      <p:ext uri="{BB962C8B-B14F-4D97-AF65-F5344CB8AC3E}">
        <p14:creationId xmlns:p14="http://schemas.microsoft.com/office/powerpoint/2010/main" val="2642537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9BE6F6B-19BD-443C-8FB0-FA45F13F95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9505" cy="6857542"/>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92AAE609-C327-4952-BB48-254E9015AD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93178" y="681628"/>
            <a:ext cx="1562267" cy="1172973"/>
            <a:chOff x="7493121" y="1000124"/>
            <a:chExt cx="1562267" cy="1172973"/>
          </a:xfrm>
        </p:grpSpPr>
        <p:sp>
          <p:nvSpPr>
            <p:cNvPr id="13" name="Freeform 5">
              <a:extLst>
                <a:ext uri="{FF2B5EF4-FFF2-40B4-BE49-F238E27FC236}">
                  <a16:creationId xmlns:a16="http://schemas.microsoft.com/office/drawing/2014/main" id="{94F06CAB-1C7B-4E12-B1B8-5F7067FDAD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48448472-893D-4CE9-9024-B0F79813B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B381770-808F-4E08-AA92-21B70BD2E718}"/>
              </a:ext>
            </a:extLst>
          </p:cNvPr>
          <p:cNvSpPr>
            <a:spLocks noGrp="1"/>
          </p:cNvSpPr>
          <p:nvPr>
            <p:ph type="ctrTitle"/>
          </p:nvPr>
        </p:nvSpPr>
        <p:spPr>
          <a:xfrm>
            <a:off x="539414" y="1270007"/>
            <a:ext cx="5845097" cy="4317987"/>
          </a:xfrm>
        </p:spPr>
        <p:txBody>
          <a:bodyPr anchor="ctr">
            <a:normAutofit/>
          </a:bodyPr>
          <a:lstStyle/>
          <a:p>
            <a:pPr algn="r"/>
            <a:r>
              <a:rPr lang="en-IN" sz="6100">
                <a:solidFill>
                  <a:schemeClr val="bg1"/>
                </a:solidFill>
              </a:rPr>
              <a:t>Capstone Project:</a:t>
            </a:r>
            <a:br>
              <a:rPr lang="en-IN" sz="6100">
                <a:solidFill>
                  <a:schemeClr val="bg1"/>
                </a:solidFill>
              </a:rPr>
            </a:br>
            <a:r>
              <a:rPr lang="en-IN" sz="6100">
                <a:solidFill>
                  <a:schemeClr val="bg1"/>
                </a:solidFill>
              </a:rPr>
              <a:t>The Battle of the Neighborhood</a:t>
            </a:r>
          </a:p>
        </p:txBody>
      </p:sp>
      <p:sp>
        <p:nvSpPr>
          <p:cNvPr id="3" name="Subtitle 2">
            <a:extLst>
              <a:ext uri="{FF2B5EF4-FFF2-40B4-BE49-F238E27FC236}">
                <a16:creationId xmlns:a16="http://schemas.microsoft.com/office/drawing/2014/main" id="{E67DC2DC-9C50-4ACF-BF24-422645342590}"/>
              </a:ext>
            </a:extLst>
          </p:cNvPr>
          <p:cNvSpPr>
            <a:spLocks noGrp="1"/>
          </p:cNvSpPr>
          <p:nvPr>
            <p:ph type="subTitle" idx="1"/>
          </p:nvPr>
        </p:nvSpPr>
        <p:spPr>
          <a:xfrm>
            <a:off x="7792278" y="2251873"/>
            <a:ext cx="3681454" cy="2354256"/>
          </a:xfrm>
        </p:spPr>
        <p:txBody>
          <a:bodyPr anchor="ctr">
            <a:normAutofit/>
          </a:bodyPr>
          <a:lstStyle/>
          <a:p>
            <a:pPr algn="l"/>
            <a:endParaRPr lang="en-IN"/>
          </a:p>
          <a:p>
            <a:pPr algn="l"/>
            <a:r>
              <a:rPr lang="en-IN" dirty="0"/>
              <a:t>Finding a Better Place in North York, Toronto</a:t>
            </a:r>
            <a:endParaRPr lang="en-IN"/>
          </a:p>
        </p:txBody>
      </p:sp>
    </p:spTree>
    <p:extLst>
      <p:ext uri="{BB962C8B-B14F-4D97-AF65-F5344CB8AC3E}">
        <p14:creationId xmlns:p14="http://schemas.microsoft.com/office/powerpoint/2010/main" val="391326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400"/>
                                        <p:tgtEl>
                                          <p:spTgt spid="3">
                                            <p:txEl>
                                              <p:pRg st="1" end="1"/>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24520E2-45F6-4EF8-AC38-758343375230}"/>
              </a:ext>
            </a:extLst>
          </p:cNvPr>
          <p:cNvSpPr>
            <a:spLocks noGrp="1"/>
          </p:cNvSpPr>
          <p:nvPr>
            <p:ph type="title"/>
          </p:nvPr>
        </p:nvSpPr>
        <p:spPr>
          <a:xfrm>
            <a:off x="767290" y="1166932"/>
            <a:ext cx="3582073" cy="4279709"/>
          </a:xfrm>
        </p:spPr>
        <p:txBody>
          <a:bodyPr anchor="ctr">
            <a:normAutofit/>
          </a:bodyPr>
          <a:lstStyle/>
          <a:p>
            <a:r>
              <a:rPr lang="en-IN" sz="4800" dirty="0">
                <a:solidFill>
                  <a:schemeClr val="bg1"/>
                </a:solidFill>
              </a:rPr>
              <a:t>Average Housing Price</a:t>
            </a:r>
          </a:p>
        </p:txBody>
      </p:sp>
      <p:pic>
        <p:nvPicPr>
          <p:cNvPr id="5" name="Content Placeholder 4">
            <a:extLst>
              <a:ext uri="{FF2B5EF4-FFF2-40B4-BE49-F238E27FC236}">
                <a16:creationId xmlns:a16="http://schemas.microsoft.com/office/drawing/2014/main" id="{C57493D7-681F-4645-9BAA-941FB97F699C}"/>
              </a:ext>
            </a:extLst>
          </p:cNvPr>
          <p:cNvPicPr>
            <a:picLocks noGrp="1" noChangeAspect="1"/>
          </p:cNvPicPr>
          <p:nvPr>
            <p:ph idx="1"/>
          </p:nvPr>
        </p:nvPicPr>
        <p:blipFill>
          <a:blip r:embed="rId2"/>
          <a:stretch>
            <a:fillRect/>
          </a:stretch>
        </p:blipFill>
        <p:spPr>
          <a:xfrm>
            <a:off x="5272438" y="772160"/>
            <a:ext cx="5915395" cy="5659119"/>
          </a:xfrm>
        </p:spPr>
      </p:pic>
    </p:spTree>
    <p:extLst>
      <p:ext uri="{BB962C8B-B14F-4D97-AF65-F5344CB8AC3E}">
        <p14:creationId xmlns:p14="http://schemas.microsoft.com/office/powerpoint/2010/main" val="3773922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3E0509D-92EF-4F11-8F14-B2D8A82F2649}"/>
              </a:ext>
            </a:extLst>
          </p:cNvPr>
          <p:cNvSpPr>
            <a:spLocks noGrp="1"/>
          </p:cNvSpPr>
          <p:nvPr>
            <p:ph type="title"/>
          </p:nvPr>
        </p:nvSpPr>
        <p:spPr>
          <a:xfrm>
            <a:off x="767290" y="1166932"/>
            <a:ext cx="3582073" cy="4279709"/>
          </a:xfrm>
        </p:spPr>
        <p:txBody>
          <a:bodyPr anchor="ctr">
            <a:normAutofit/>
          </a:bodyPr>
          <a:lstStyle/>
          <a:p>
            <a:r>
              <a:rPr lang="en-IN" sz="4800" dirty="0">
                <a:solidFill>
                  <a:schemeClr val="bg1"/>
                </a:solidFill>
              </a:rPr>
              <a:t>Average School Rating</a:t>
            </a:r>
          </a:p>
        </p:txBody>
      </p:sp>
      <p:pic>
        <p:nvPicPr>
          <p:cNvPr id="5" name="Content Placeholder 4">
            <a:extLst>
              <a:ext uri="{FF2B5EF4-FFF2-40B4-BE49-F238E27FC236}">
                <a16:creationId xmlns:a16="http://schemas.microsoft.com/office/drawing/2014/main" id="{869AF6E6-C11D-499F-9C64-7F87815E57EF}"/>
              </a:ext>
            </a:extLst>
          </p:cNvPr>
          <p:cNvPicPr>
            <a:picLocks noGrp="1" noChangeAspect="1"/>
          </p:cNvPicPr>
          <p:nvPr>
            <p:ph idx="1"/>
          </p:nvPr>
        </p:nvPicPr>
        <p:blipFill>
          <a:blip r:embed="rId2"/>
          <a:stretch>
            <a:fillRect/>
          </a:stretch>
        </p:blipFill>
        <p:spPr>
          <a:xfrm>
            <a:off x="5461838" y="681628"/>
            <a:ext cx="6212002" cy="5424532"/>
          </a:xfrm>
        </p:spPr>
      </p:pic>
    </p:spTree>
    <p:extLst>
      <p:ext uri="{BB962C8B-B14F-4D97-AF65-F5344CB8AC3E}">
        <p14:creationId xmlns:p14="http://schemas.microsoft.com/office/powerpoint/2010/main" val="2208347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C194C26-7F79-4AAE-8F05-1684A6897B11}"/>
              </a:ext>
            </a:extLst>
          </p:cNvPr>
          <p:cNvSpPr>
            <a:spLocks noGrp="1"/>
          </p:cNvSpPr>
          <p:nvPr>
            <p:ph type="title"/>
          </p:nvPr>
        </p:nvSpPr>
        <p:spPr>
          <a:xfrm>
            <a:off x="767290" y="1166932"/>
            <a:ext cx="3582073" cy="4279709"/>
          </a:xfrm>
        </p:spPr>
        <p:txBody>
          <a:bodyPr anchor="ctr">
            <a:normAutofit/>
          </a:bodyPr>
          <a:lstStyle/>
          <a:p>
            <a:r>
              <a:rPr lang="en-IN" sz="4800" dirty="0">
                <a:solidFill>
                  <a:schemeClr val="bg1"/>
                </a:solidFill>
              </a:rPr>
              <a:t>Introduction:</a:t>
            </a:r>
          </a:p>
        </p:txBody>
      </p:sp>
      <p:sp>
        <p:nvSpPr>
          <p:cNvPr id="3" name="Content Placeholder 2">
            <a:extLst>
              <a:ext uri="{FF2B5EF4-FFF2-40B4-BE49-F238E27FC236}">
                <a16:creationId xmlns:a16="http://schemas.microsoft.com/office/drawing/2014/main" id="{75FE21C9-6910-4651-8D58-7EED557C6C51}"/>
              </a:ext>
            </a:extLst>
          </p:cNvPr>
          <p:cNvSpPr>
            <a:spLocks noGrp="1"/>
          </p:cNvSpPr>
          <p:nvPr>
            <p:ph idx="1"/>
          </p:nvPr>
        </p:nvSpPr>
        <p:spPr>
          <a:xfrm>
            <a:off x="5354320" y="1231144"/>
            <a:ext cx="6070390" cy="4641336"/>
          </a:xfrm>
        </p:spPr>
        <p:txBody>
          <a:bodyPr anchor="ctr">
            <a:noAutofit/>
          </a:bodyPr>
          <a:lstStyle/>
          <a:p>
            <a:pPr lvl="1"/>
            <a:r>
              <a:rPr lang="en-US" sz="1600" dirty="0"/>
              <a:t>The purpose of this Capstone Project is to help people in exploring better facilities around their neighborhood. It will help people making smart and efficient decision on selecting great neighborhood out of numbers of other neighborhoods in North York, Toronto.</a:t>
            </a:r>
          </a:p>
          <a:p>
            <a:pPr lvl="1"/>
            <a:r>
              <a:rPr lang="en-US" sz="1600" dirty="0"/>
              <a:t>Lots of people are migrating to various states of Canada and needed lots of research for good housing prices and reputed schools for their children. This project is for those people who are looking for better neighborhoods. For ease of accessing to Cafe, School, Super market, medical shops, grocery shops, mall, theatre, hospital, like minded people, etc.</a:t>
            </a:r>
          </a:p>
          <a:p>
            <a:pPr lvl="1"/>
            <a:r>
              <a:rPr lang="en-US" sz="1600" dirty="0"/>
              <a:t>This Capstone Project aim to create an analysis of features for a people migrating to North York to search a best neighborhood as a comparative analysis between neighborhoods. The features include median housing price and better school according to ratings, crime rates of that particular area, road connectivity, weather conditions, good management for emergency, water resources both fresh and waste water and excrement conveyed in sewers and recreational facilities.</a:t>
            </a:r>
          </a:p>
          <a:p>
            <a:pPr lvl="1"/>
            <a:r>
              <a:rPr lang="en-US" sz="1600" dirty="0"/>
              <a:t>It will help people to get awareness of the area and neighborhood before moving to a new city, state, country or place for their work or to start a new fresh life.</a:t>
            </a:r>
            <a:br>
              <a:rPr lang="en-US" sz="1600" dirty="0">
                <a:latin typeface="+mj-lt"/>
              </a:rPr>
            </a:br>
            <a:endParaRPr lang="en-IN" sz="1600" dirty="0">
              <a:latin typeface="+mj-lt"/>
            </a:endParaRPr>
          </a:p>
        </p:txBody>
      </p:sp>
    </p:spTree>
    <p:extLst>
      <p:ext uri="{BB962C8B-B14F-4D97-AF65-F5344CB8AC3E}">
        <p14:creationId xmlns:p14="http://schemas.microsoft.com/office/powerpoint/2010/main" val="326621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8"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9"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177F07B-F28B-4480-8AFF-69B277D9C2EB}"/>
              </a:ext>
            </a:extLst>
          </p:cNvPr>
          <p:cNvSpPr>
            <a:spLocks noGrp="1"/>
          </p:cNvSpPr>
          <p:nvPr>
            <p:ph type="title"/>
          </p:nvPr>
        </p:nvSpPr>
        <p:spPr>
          <a:xfrm>
            <a:off x="767290" y="1166932"/>
            <a:ext cx="3582073" cy="4279709"/>
          </a:xfrm>
        </p:spPr>
        <p:txBody>
          <a:bodyPr anchor="ctr">
            <a:normAutofit/>
          </a:bodyPr>
          <a:lstStyle/>
          <a:p>
            <a:r>
              <a:rPr lang="en-IN" sz="4800">
                <a:solidFill>
                  <a:schemeClr val="bg1"/>
                </a:solidFill>
              </a:rPr>
              <a:t>Data Section</a:t>
            </a:r>
          </a:p>
        </p:txBody>
      </p:sp>
      <p:sp>
        <p:nvSpPr>
          <p:cNvPr id="20" name="Content Placeholder 2">
            <a:extLst>
              <a:ext uri="{FF2B5EF4-FFF2-40B4-BE49-F238E27FC236}">
                <a16:creationId xmlns:a16="http://schemas.microsoft.com/office/drawing/2014/main" id="{FB8FD686-4AA9-45F5-92AA-D6616516775E}"/>
              </a:ext>
            </a:extLst>
          </p:cNvPr>
          <p:cNvSpPr>
            <a:spLocks noGrp="1"/>
          </p:cNvSpPr>
          <p:nvPr>
            <p:ph idx="1"/>
          </p:nvPr>
        </p:nvSpPr>
        <p:spPr>
          <a:xfrm>
            <a:off x="5350839" y="933454"/>
            <a:ext cx="5716988" cy="4279709"/>
          </a:xfrm>
        </p:spPr>
        <p:txBody>
          <a:bodyPr anchor="ctr">
            <a:noAutofit/>
          </a:bodyPr>
          <a:lstStyle/>
          <a:p>
            <a:r>
              <a:rPr lang="en-IN" sz="1800" b="0" i="0" dirty="0">
                <a:effectLst/>
                <a:latin typeface="Arial" panose="020B0604020202020204" pitchFamily="34" charset="0"/>
                <a:cs typeface="Arial" panose="020B0604020202020204" pitchFamily="34" charset="0"/>
              </a:rPr>
              <a:t>Data Link: </a:t>
            </a:r>
            <a:r>
              <a:rPr lang="en-IN" sz="1800" b="0" i="0" dirty="0">
                <a:effectLst/>
                <a:latin typeface="Arial" panose="020B0604020202020204" pitchFamily="34" charset="0"/>
                <a:cs typeface="Arial" panose="020B0604020202020204" pitchFamily="34" charset="0"/>
                <a:hlinkClick r:id="rId2"/>
              </a:rPr>
              <a:t>https://en.wikipedia.org/wiki/List_of_postal_codes_of_Canada:_M</a:t>
            </a:r>
            <a:endParaRPr lang="en-IN" sz="1800" b="0" i="0" dirty="0">
              <a:effectLst/>
              <a:latin typeface="Arial" panose="020B0604020202020204" pitchFamily="34" charset="0"/>
              <a:cs typeface="Arial" panose="020B0604020202020204" pitchFamily="34" charset="0"/>
            </a:endParaRPr>
          </a:p>
          <a:p>
            <a:r>
              <a:rPr lang="en-US" sz="1800" b="0" i="0" dirty="0">
                <a:effectLst/>
                <a:latin typeface="Arial" panose="020B0604020202020204" pitchFamily="34" charset="0"/>
                <a:cs typeface="Arial" panose="020B0604020202020204" pitchFamily="34" charset="0"/>
              </a:rPr>
              <a:t>We will need data about different venues in different neighborhoods of that specific borough.</a:t>
            </a:r>
            <a:br>
              <a:rPr lang="en-US" sz="1800" dirty="0">
                <a:latin typeface="Arial" panose="020B0604020202020204" pitchFamily="34" charset="0"/>
                <a:cs typeface="Arial" panose="020B0604020202020204" pitchFamily="34" charset="0"/>
              </a:rPr>
            </a:br>
            <a:r>
              <a:rPr lang="en-US" sz="1800" b="0" i="0" dirty="0">
                <a:effectLst/>
                <a:latin typeface="Arial" panose="020B0604020202020204" pitchFamily="34" charset="0"/>
                <a:cs typeface="Arial" panose="020B0604020202020204" pitchFamily="34" charset="0"/>
              </a:rPr>
              <a:t>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endParaRPr lang="en-IN" sz="1800" b="0" i="0" dirty="0">
              <a:effectLst/>
              <a:latin typeface="Arial" panose="020B0604020202020204" pitchFamily="34" charset="0"/>
              <a:cs typeface="Arial" panose="020B0604020202020204" pitchFamily="34" charset="0"/>
            </a:endParaRPr>
          </a:p>
          <a:p>
            <a:r>
              <a:rPr lang="en-US" sz="1800" b="0" i="0" dirty="0">
                <a:effectLst/>
                <a:latin typeface="Arial" panose="020B0604020202020204" pitchFamily="34" charset="0"/>
                <a:cs typeface="Arial" panose="020B0604020202020204" pitchFamily="34" charset="0"/>
              </a:rPr>
              <a:t>After finding the list of neighborhoods, we then connect to the Foursquare API to gather information about venues inside each and every neighborhood. For each neighborhood, we have chosen the radius to be 100 meter.</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2975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6"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8429999-946C-40E7-A71F-BEC4C6F5E770}"/>
              </a:ext>
            </a:extLst>
          </p:cNvPr>
          <p:cNvSpPr>
            <a:spLocks noGrp="1"/>
          </p:cNvSpPr>
          <p:nvPr>
            <p:ph type="title"/>
          </p:nvPr>
        </p:nvSpPr>
        <p:spPr>
          <a:xfrm>
            <a:off x="767290" y="1166932"/>
            <a:ext cx="3582073" cy="4279709"/>
          </a:xfrm>
        </p:spPr>
        <p:txBody>
          <a:bodyPr anchor="ctr">
            <a:normAutofit/>
          </a:bodyPr>
          <a:lstStyle/>
          <a:p>
            <a:r>
              <a:rPr lang="en-IN" sz="4800">
                <a:solidFill>
                  <a:schemeClr val="bg1"/>
                </a:solidFill>
              </a:rPr>
              <a:t>Data Section (Contd)</a:t>
            </a:r>
          </a:p>
        </p:txBody>
      </p:sp>
      <p:sp>
        <p:nvSpPr>
          <p:cNvPr id="3" name="Content Placeholder 2">
            <a:extLst>
              <a:ext uri="{FF2B5EF4-FFF2-40B4-BE49-F238E27FC236}">
                <a16:creationId xmlns:a16="http://schemas.microsoft.com/office/drawing/2014/main" id="{756C0555-CED8-4389-B608-8A0DC63548E4}"/>
              </a:ext>
            </a:extLst>
          </p:cNvPr>
          <p:cNvSpPr>
            <a:spLocks noGrp="1"/>
          </p:cNvSpPr>
          <p:nvPr>
            <p:ph idx="1"/>
          </p:nvPr>
        </p:nvSpPr>
        <p:spPr>
          <a:xfrm>
            <a:off x="5573864" y="1166933"/>
            <a:ext cx="5716988" cy="4279709"/>
          </a:xfrm>
        </p:spPr>
        <p:txBody>
          <a:bodyPr anchor="ctr">
            <a:normAutofit/>
          </a:bodyPr>
          <a:lstStyle/>
          <a:p>
            <a:r>
              <a:rPr lang="en-US" sz="1900" b="0" i="0" dirty="0">
                <a:effectLst/>
                <a:latin typeface="Arial" panose="020B0604020202020204" pitchFamily="34" charset="0"/>
              </a:rPr>
              <a:t>The data retrieved from Foursquare contained information of venues within a specified distance of the longitude and latitude of the postcodes. The information obtained per venue as follows:</a:t>
            </a:r>
          </a:p>
          <a:p>
            <a:pPr marL="457200" lvl="1" indent="0">
              <a:buNone/>
            </a:pPr>
            <a:endParaRPr lang="en-IN" sz="1900" dirty="0"/>
          </a:p>
          <a:p>
            <a:pPr lvl="1">
              <a:buFont typeface="+mj-lt"/>
              <a:buAutoNum type="arabicPeriod"/>
            </a:pPr>
            <a:r>
              <a:rPr lang="en-IN" sz="1900" dirty="0"/>
              <a:t>Neighbourhood</a:t>
            </a:r>
          </a:p>
          <a:p>
            <a:pPr lvl="1">
              <a:buFont typeface="+mj-lt"/>
              <a:buAutoNum type="arabicPeriod"/>
            </a:pPr>
            <a:r>
              <a:rPr lang="en-IN" sz="1900" dirty="0"/>
              <a:t>Neighbourhood Latitude</a:t>
            </a:r>
          </a:p>
          <a:p>
            <a:pPr lvl="1">
              <a:buFont typeface="+mj-lt"/>
              <a:buAutoNum type="arabicPeriod"/>
            </a:pPr>
            <a:r>
              <a:rPr lang="en-IN" sz="1900" dirty="0"/>
              <a:t>Neighbourhood Longitude</a:t>
            </a:r>
          </a:p>
          <a:p>
            <a:pPr lvl="1">
              <a:buFont typeface="+mj-lt"/>
              <a:buAutoNum type="arabicPeriod"/>
            </a:pPr>
            <a:r>
              <a:rPr lang="en-IN" sz="1900" dirty="0"/>
              <a:t>Venue</a:t>
            </a:r>
          </a:p>
          <a:p>
            <a:pPr lvl="1">
              <a:buFont typeface="+mj-lt"/>
              <a:buAutoNum type="arabicPeriod"/>
            </a:pPr>
            <a:r>
              <a:rPr lang="en-IN" sz="1900" dirty="0"/>
              <a:t>Name of the Venue</a:t>
            </a:r>
          </a:p>
          <a:p>
            <a:pPr lvl="1">
              <a:buFont typeface="+mj-lt"/>
              <a:buAutoNum type="arabicPeriod"/>
            </a:pPr>
            <a:r>
              <a:rPr lang="en-IN" sz="1900" dirty="0"/>
              <a:t>Venue Latitude</a:t>
            </a:r>
          </a:p>
          <a:p>
            <a:pPr lvl="1">
              <a:buFont typeface="+mj-lt"/>
              <a:buAutoNum type="arabicPeriod"/>
            </a:pPr>
            <a:r>
              <a:rPr lang="en-IN" sz="1900" dirty="0"/>
              <a:t>Venue Longitude</a:t>
            </a:r>
          </a:p>
          <a:p>
            <a:pPr lvl="1">
              <a:buFont typeface="+mj-lt"/>
              <a:buAutoNum type="arabicPeriod"/>
            </a:pPr>
            <a:r>
              <a:rPr lang="en-IN" sz="1900" dirty="0"/>
              <a:t>Venue Category</a:t>
            </a:r>
          </a:p>
        </p:txBody>
      </p:sp>
    </p:spTree>
    <p:extLst>
      <p:ext uri="{BB962C8B-B14F-4D97-AF65-F5344CB8AC3E}">
        <p14:creationId xmlns:p14="http://schemas.microsoft.com/office/powerpoint/2010/main" val="2692758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981C4-C39A-42A5-91A4-6D10FA7BD974}"/>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3200"/>
              <a:t>Map</a:t>
            </a:r>
          </a:p>
        </p:txBody>
      </p:sp>
      <p:pic>
        <p:nvPicPr>
          <p:cNvPr id="5" name="Content Placeholder 4">
            <a:extLst>
              <a:ext uri="{FF2B5EF4-FFF2-40B4-BE49-F238E27FC236}">
                <a16:creationId xmlns:a16="http://schemas.microsoft.com/office/drawing/2014/main" id="{F524B743-2629-4CFE-9990-0F86B7F266B1}"/>
              </a:ext>
            </a:extLst>
          </p:cNvPr>
          <p:cNvPicPr>
            <a:picLocks noGrp="1" noChangeAspect="1"/>
          </p:cNvPicPr>
          <p:nvPr>
            <p:ph idx="1"/>
          </p:nvPr>
        </p:nvPicPr>
        <p:blipFill rotWithShape="1">
          <a:blip r:embed="rId2"/>
          <a:srcRect t="1583" r="1" b="5588"/>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317064254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56"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57"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43A06AD-B9DC-4B06-8534-C614CFCD0F9F}"/>
              </a:ext>
            </a:extLst>
          </p:cNvPr>
          <p:cNvSpPr>
            <a:spLocks noGrp="1"/>
          </p:cNvSpPr>
          <p:nvPr>
            <p:ph type="title"/>
          </p:nvPr>
        </p:nvSpPr>
        <p:spPr>
          <a:xfrm>
            <a:off x="767290" y="1166932"/>
            <a:ext cx="3582073" cy="4279709"/>
          </a:xfrm>
        </p:spPr>
        <p:txBody>
          <a:bodyPr anchor="ctr">
            <a:normAutofit/>
          </a:bodyPr>
          <a:lstStyle/>
          <a:p>
            <a:r>
              <a:rPr lang="en-IN" sz="4800" dirty="0">
                <a:solidFill>
                  <a:schemeClr val="bg1"/>
                </a:solidFill>
              </a:rPr>
              <a:t>Methodology Section	</a:t>
            </a:r>
          </a:p>
        </p:txBody>
      </p:sp>
      <p:sp>
        <p:nvSpPr>
          <p:cNvPr id="3" name="Content Placeholder 2">
            <a:extLst>
              <a:ext uri="{FF2B5EF4-FFF2-40B4-BE49-F238E27FC236}">
                <a16:creationId xmlns:a16="http://schemas.microsoft.com/office/drawing/2014/main" id="{E0F996CD-ABD3-48EC-A9D1-5FCD49495234}"/>
              </a:ext>
            </a:extLst>
          </p:cNvPr>
          <p:cNvSpPr>
            <a:spLocks noGrp="1"/>
          </p:cNvSpPr>
          <p:nvPr>
            <p:ph idx="1"/>
          </p:nvPr>
        </p:nvSpPr>
        <p:spPr>
          <a:xfrm>
            <a:off x="5573864" y="1166933"/>
            <a:ext cx="5716988" cy="4279709"/>
          </a:xfrm>
        </p:spPr>
        <p:txBody>
          <a:bodyPr anchor="ctr">
            <a:normAutofit/>
          </a:bodyPr>
          <a:lstStyle/>
          <a:p>
            <a:pPr marL="0" indent="0">
              <a:buNone/>
            </a:pPr>
            <a:r>
              <a:rPr lang="en-US" sz="1900" dirty="0">
                <a:latin typeface="Arial" panose="020B0604020202020204" pitchFamily="34" charset="0"/>
              </a:rPr>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p>
        </p:txBody>
      </p:sp>
    </p:spTree>
    <p:extLst>
      <p:ext uri="{BB962C8B-B14F-4D97-AF65-F5344CB8AC3E}">
        <p14:creationId xmlns:p14="http://schemas.microsoft.com/office/powerpoint/2010/main" val="492799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592B44D-C7C8-45B6-8F10-9CA0A7DD6281}"/>
              </a:ext>
            </a:extLst>
          </p:cNvPr>
          <p:cNvSpPr>
            <a:spLocks noGrp="1"/>
          </p:cNvSpPr>
          <p:nvPr>
            <p:ph type="title"/>
          </p:nvPr>
        </p:nvSpPr>
        <p:spPr>
          <a:xfrm>
            <a:off x="767290" y="1166932"/>
            <a:ext cx="3582073" cy="4279709"/>
          </a:xfrm>
        </p:spPr>
        <p:txBody>
          <a:bodyPr anchor="ctr">
            <a:normAutofit fontScale="90000"/>
          </a:bodyPr>
          <a:lstStyle/>
          <a:p>
            <a:r>
              <a:rPr lang="en-IN" sz="4800" dirty="0">
                <a:solidFill>
                  <a:schemeClr val="bg1"/>
                </a:solidFill>
              </a:rPr>
              <a:t>Using K-means Clustering Approach : Most Common Venue</a:t>
            </a:r>
          </a:p>
        </p:txBody>
      </p:sp>
      <p:pic>
        <p:nvPicPr>
          <p:cNvPr id="9" name="Content Placeholder 8">
            <a:extLst>
              <a:ext uri="{FF2B5EF4-FFF2-40B4-BE49-F238E27FC236}">
                <a16:creationId xmlns:a16="http://schemas.microsoft.com/office/drawing/2014/main" id="{B8CEB002-D637-44AC-B59A-D48296030956}"/>
              </a:ext>
            </a:extLst>
          </p:cNvPr>
          <p:cNvPicPr>
            <a:picLocks noGrp="1" noChangeAspect="1"/>
          </p:cNvPicPr>
          <p:nvPr>
            <p:ph idx="1"/>
          </p:nvPr>
        </p:nvPicPr>
        <p:blipFill rotWithShape="1">
          <a:blip r:embed="rId2"/>
          <a:srcRect l="10778" r="1050"/>
          <a:stretch/>
        </p:blipFill>
        <p:spPr>
          <a:xfrm>
            <a:off x="4926861" y="1399912"/>
            <a:ext cx="7032826" cy="3813747"/>
          </a:xfrm>
          <a:prstGeom prst="rect">
            <a:avLst/>
          </a:prstGeom>
        </p:spPr>
      </p:pic>
    </p:spTree>
    <p:extLst>
      <p:ext uri="{BB962C8B-B14F-4D97-AF65-F5344CB8AC3E}">
        <p14:creationId xmlns:p14="http://schemas.microsoft.com/office/powerpoint/2010/main" val="1584325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A871461-9AA4-435C-9F3A-5FBEBE2447C5}"/>
              </a:ext>
            </a:extLst>
          </p:cNvPr>
          <p:cNvSpPr>
            <a:spLocks noGrp="1"/>
          </p:cNvSpPr>
          <p:nvPr>
            <p:ph type="title"/>
          </p:nvPr>
        </p:nvSpPr>
        <p:spPr>
          <a:xfrm>
            <a:off x="276225" y="1166932"/>
            <a:ext cx="4219575" cy="4279709"/>
          </a:xfrm>
        </p:spPr>
        <p:txBody>
          <a:bodyPr anchor="ctr">
            <a:normAutofit/>
          </a:bodyPr>
          <a:lstStyle/>
          <a:p>
            <a:r>
              <a:rPr lang="en-IN" sz="4800" dirty="0">
                <a:solidFill>
                  <a:schemeClr val="bg1"/>
                </a:solidFill>
              </a:rPr>
              <a:t>Most Common Venues near Neighbourhood: Using Clustering</a:t>
            </a:r>
          </a:p>
        </p:txBody>
      </p:sp>
      <p:pic>
        <p:nvPicPr>
          <p:cNvPr id="5" name="Content Placeholder 4">
            <a:extLst>
              <a:ext uri="{FF2B5EF4-FFF2-40B4-BE49-F238E27FC236}">
                <a16:creationId xmlns:a16="http://schemas.microsoft.com/office/drawing/2014/main" id="{2F52479B-BD08-4838-951C-0F3431732E30}"/>
              </a:ext>
            </a:extLst>
          </p:cNvPr>
          <p:cNvPicPr>
            <a:picLocks noGrp="1" noChangeAspect="1"/>
          </p:cNvPicPr>
          <p:nvPr>
            <p:ph idx="1"/>
          </p:nvPr>
        </p:nvPicPr>
        <p:blipFill>
          <a:blip r:embed="rId2"/>
          <a:stretch>
            <a:fillRect/>
          </a:stretch>
        </p:blipFill>
        <p:spPr>
          <a:xfrm>
            <a:off x="4694549" y="609600"/>
            <a:ext cx="6595752" cy="5724525"/>
          </a:xfrm>
        </p:spPr>
      </p:pic>
    </p:spTree>
    <p:extLst>
      <p:ext uri="{BB962C8B-B14F-4D97-AF65-F5344CB8AC3E}">
        <p14:creationId xmlns:p14="http://schemas.microsoft.com/office/powerpoint/2010/main" val="2274027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2C15D64-D451-4CAD-929A-28810EBBCBBE}"/>
              </a:ext>
            </a:extLst>
          </p:cNvPr>
          <p:cNvSpPr>
            <a:spLocks noGrp="1"/>
          </p:cNvSpPr>
          <p:nvPr>
            <p:ph type="title"/>
          </p:nvPr>
        </p:nvSpPr>
        <p:spPr>
          <a:xfrm>
            <a:off x="416560" y="1166932"/>
            <a:ext cx="3932803" cy="4279709"/>
          </a:xfrm>
        </p:spPr>
        <p:txBody>
          <a:bodyPr anchor="ctr">
            <a:normAutofit/>
          </a:bodyPr>
          <a:lstStyle/>
          <a:p>
            <a:r>
              <a:rPr lang="en-IN" sz="4800" dirty="0">
                <a:solidFill>
                  <a:schemeClr val="bg1"/>
                </a:solidFill>
              </a:rPr>
              <a:t>Result Section: </a:t>
            </a:r>
            <a:br>
              <a:rPr lang="en-IN" sz="4800" dirty="0">
                <a:solidFill>
                  <a:schemeClr val="bg1"/>
                </a:solidFill>
              </a:rPr>
            </a:br>
            <a:r>
              <a:rPr lang="en-IN" sz="4800" dirty="0">
                <a:solidFill>
                  <a:schemeClr val="bg1"/>
                </a:solidFill>
              </a:rPr>
              <a:t> </a:t>
            </a:r>
            <a:br>
              <a:rPr lang="en-IN" sz="4800" dirty="0">
                <a:solidFill>
                  <a:schemeClr val="bg1"/>
                </a:solidFill>
              </a:rPr>
            </a:br>
            <a:r>
              <a:rPr lang="en-IN" sz="4800" dirty="0">
                <a:solidFill>
                  <a:schemeClr val="bg1"/>
                </a:solidFill>
              </a:rPr>
              <a:t>Map of</a:t>
            </a:r>
            <a:br>
              <a:rPr lang="en-IN" sz="4800" dirty="0">
                <a:solidFill>
                  <a:schemeClr val="bg1"/>
                </a:solidFill>
              </a:rPr>
            </a:br>
            <a:r>
              <a:rPr lang="en-IN" sz="4800" dirty="0">
                <a:solidFill>
                  <a:schemeClr val="bg1"/>
                </a:solidFill>
              </a:rPr>
              <a:t>Clusters </a:t>
            </a:r>
          </a:p>
        </p:txBody>
      </p:sp>
      <p:pic>
        <p:nvPicPr>
          <p:cNvPr id="5" name="Content Placeholder 4">
            <a:extLst>
              <a:ext uri="{FF2B5EF4-FFF2-40B4-BE49-F238E27FC236}">
                <a16:creationId xmlns:a16="http://schemas.microsoft.com/office/drawing/2014/main" id="{9609D496-045C-4B2F-A958-149B9D9B947D}"/>
              </a:ext>
            </a:extLst>
          </p:cNvPr>
          <p:cNvPicPr>
            <a:picLocks noGrp="1" noChangeAspect="1"/>
          </p:cNvPicPr>
          <p:nvPr>
            <p:ph idx="1"/>
          </p:nvPr>
        </p:nvPicPr>
        <p:blipFill>
          <a:blip r:embed="rId2"/>
          <a:stretch>
            <a:fillRect/>
          </a:stretch>
        </p:blipFill>
        <p:spPr>
          <a:xfrm>
            <a:off x="5573713" y="1587453"/>
            <a:ext cx="5716587" cy="3438620"/>
          </a:xfrm>
        </p:spPr>
      </p:pic>
    </p:spTree>
    <p:extLst>
      <p:ext uri="{BB962C8B-B14F-4D97-AF65-F5344CB8AC3E}">
        <p14:creationId xmlns:p14="http://schemas.microsoft.com/office/powerpoint/2010/main" val="2332397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TotalTime>
  <Words>552</Words>
  <Application>Microsoft Office PowerPoint</Application>
  <PresentationFormat>Widescreen</PresentationFormat>
  <Paragraphs>31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Capstone Project: The Battle of the Neighborhood</vt:lpstr>
      <vt:lpstr>Introduction:</vt:lpstr>
      <vt:lpstr>Data Section</vt:lpstr>
      <vt:lpstr>Data Section (Contd)</vt:lpstr>
      <vt:lpstr>Map</vt:lpstr>
      <vt:lpstr>Methodology Section </vt:lpstr>
      <vt:lpstr>Using K-means Clustering Approach : Most Common Venue</vt:lpstr>
      <vt:lpstr>Most Common Venues near Neighbourhood: Using Clustering</vt:lpstr>
      <vt:lpstr>Result Section:    Map of Clusters </vt:lpstr>
      <vt:lpstr>Average Housing Price</vt:lpstr>
      <vt:lpstr>Average School Rating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The Battle of the Neighbourhoods</dc:title>
  <dc:creator>Bhamare, Prasad Vijay</dc:creator>
  <cp:lastModifiedBy>Bhamare, Prasad Vijay</cp:lastModifiedBy>
  <cp:revision>7</cp:revision>
  <dcterms:created xsi:type="dcterms:W3CDTF">2021-07-26T17:58:23Z</dcterms:created>
  <dcterms:modified xsi:type="dcterms:W3CDTF">2021-07-26T18:49:50Z</dcterms:modified>
</cp:coreProperties>
</file>