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41"/>
  </p:notesMasterIdLst>
  <p:sldIdLst>
    <p:sldId id="256" r:id="rId5"/>
    <p:sldId id="257" r:id="rId6"/>
    <p:sldId id="260" r:id="rId7"/>
    <p:sldId id="261" r:id="rId8"/>
    <p:sldId id="280" r:id="rId9"/>
    <p:sldId id="262" r:id="rId10"/>
    <p:sldId id="281" r:id="rId11"/>
    <p:sldId id="282" r:id="rId12"/>
    <p:sldId id="285" r:id="rId13"/>
    <p:sldId id="288" r:id="rId14"/>
    <p:sldId id="286" r:id="rId15"/>
    <p:sldId id="287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74" r:id="rId38"/>
    <p:sldId id="284" r:id="rId39"/>
    <p:sldId id="275" r:id="rId40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/>
  </p:cmAuthor>
  <p:cmAuthor id="2" name="Rose Malcolm" initials="RM [2]" lastIdx="7" clrIdx="1">
    <p:extLst/>
  </p:cmAuthor>
  <p:cmAuthor id="3" name="Ramesh Sannareddy" initials="RS" lastIdx="7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>
        <p:scale>
          <a:sx n="77" d="100"/>
          <a:sy n="77" d="100"/>
        </p:scale>
        <p:origin x="24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Титульный слайд. Многие преподаватели раньше и сейчас говорили мне, что без титульной страницы работа как бы «голая». Мы не выходим в</a:t>
            </a:r>
            <a:r>
              <a:rPr lang="ru-RU" baseline="0" dirty="0" smtClean="0"/>
              <a:t> общество голыми. Поэтому без титульной страницы это «для своих», коллеги по цеху поймут и оценят и так, а для «не своих» – извольте. Вот я (ну точнее, моя подпись). Вот работа (заглавие). Вот дата. Всё есть. И да, я предпочёл сначала сделать работу на родном языке, потом перевести на английский. Не то чтобы гордость, или шовинизм, просто так проще.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Школьная программа (а если честно, не только</a:t>
            </a:r>
            <a:r>
              <a:rPr lang="ru-RU" baseline="0" dirty="0" smtClean="0"/>
              <a:t> школьная, но и университетская, и любая другая учебная) условно делится на два больших блока. Первый – то, что нужно выучить. Это не только стихотворения, рассказываемые наизусть. Это, например, даты исторических событий (если не знать, например, что день Д был шестого июня 1944 – это вычислить, понимая принципы истории, никак невозможно). В случае с программированием и управлением данными, это синтаксис. В случае с такими исследованиями то, что было бы отнесено к этой группе, выявляется быстро и без напряжения </a:t>
            </a:r>
            <a:r>
              <a:rPr lang="ru-RU" baseline="0" dirty="0" err="1" smtClean="0"/>
              <a:t>эксплораторным</a:t>
            </a:r>
            <a:r>
              <a:rPr lang="ru-RU" baseline="0" dirty="0" smtClean="0"/>
              <a:t> анализом. Вторая группа – это то, что можно вычислить, понимая принцип. В случае с нашими исследованиями, это вся часть с машинным обучением. Там есть шансы ошибиться. Здесь – практически нет. Короче, </a:t>
            </a:r>
            <a:r>
              <a:rPr lang="ru-RU" baseline="0" dirty="0" err="1" smtClean="0"/>
              <a:t>эксплораторный</a:t>
            </a:r>
            <a:r>
              <a:rPr lang="ru-RU" baseline="0" dirty="0" smtClean="0"/>
              <a:t> анализ. Всё то, на чём я бы не хотел подробно останавливаться.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8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Обожаю </a:t>
            </a:r>
            <a:r>
              <a:rPr lang="en-US" dirty="0" smtClean="0"/>
              <a:t>MySQL.</a:t>
            </a:r>
            <a:r>
              <a:rPr lang="ru-RU" baseline="0" dirty="0" smtClean="0"/>
              <a:t> </a:t>
            </a:r>
            <a:r>
              <a:rPr lang="en-US" baseline="0" dirty="0" smtClean="0"/>
              <a:t>MySQL one love!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Тот</a:t>
            </a:r>
            <a:r>
              <a:rPr lang="ru-RU" baseline="0" dirty="0" smtClean="0"/>
              <a:t> самый случай, когда заучивать бесполезно, надо понимать. Вызывает уважение… ну, у меня.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0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 на некий вопрос зависит от того, кто спрашивает,</a:t>
            </a:r>
            <a:r>
              <a:rPr lang="ru-RU" baseline="0" dirty="0" smtClean="0"/>
              <a:t> кто отвечает, и чем он </a:t>
            </a:r>
            <a:r>
              <a:rPr lang="ru-RU" baseline="0" dirty="0" smtClean="0"/>
              <a:t>руководствуется (мой привет </a:t>
            </a:r>
            <a:r>
              <a:rPr lang="ru-RU" baseline="0" dirty="0" err="1" smtClean="0"/>
              <a:t>суфийским</a:t>
            </a:r>
            <a:r>
              <a:rPr lang="ru-RU" baseline="0" dirty="0" smtClean="0"/>
              <a:t> мудрецам). </a:t>
            </a:r>
            <a:r>
              <a:rPr lang="ru-RU" baseline="0" dirty="0" smtClean="0"/>
              <a:t>Нам для этой работы подобрали максимально полные, максимально чистые и вообще легкие в работе данные, которые ведут нас к одному заранее определенному выводу. Даже двойное толкование результатов невозможно. В реальных же условиях можно уточнять ответ бесконечно. Грубо говоря, мы пришли к выводу, что успешнее всего были старты с </a:t>
            </a:r>
            <a:r>
              <a:rPr lang="en-US" baseline="0" dirty="0" smtClean="0"/>
              <a:t>K9C LC-39A</a:t>
            </a:r>
            <a:r>
              <a:rPr lang="ru-RU" baseline="0" dirty="0" smtClean="0"/>
              <a:t>. И нам как бы этого достаточно. Предполагая, что мы работаем на конкурентов </a:t>
            </a:r>
            <a:r>
              <a:rPr lang="en-US" baseline="0" dirty="0" smtClean="0"/>
              <a:t>SpaceX</a:t>
            </a:r>
            <a:r>
              <a:rPr lang="ru-RU" baseline="0" dirty="0" smtClean="0"/>
              <a:t>, я бы в этом месте задался вопросом, почему. Чего в этой площадке есть такого, чего нет в других. И нашел бы, что старты с неё начались позже, чем на остальных площадках (а это говорит о накопленном компанией опыте, в том числе и негативном). Возможно, широта, на которой расположена площадка, как-то влияет (линейная скорость вращения Земли вокруг оси). Возможно, есть какие-то тонкости с доставкой ракет от места сборки к месту старта (вряд ли оно совпадает). В рамках этой работы мы этого не узнаем, увы. Или мы нашли, что старты к определенной орбите были максимально успешными. Как быть, если мы предполагаем запуск к другой орбите? Или «извольте летать вокруг орбиты захоронения и не сильно дальше»? В общем, лично я проделанной работой недоволен.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5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Не очень понимаю, зачем это включать в презентацию. Ведь презентация – это обычно просто иллюстративный материал. Там могут быть картинки, графики или тезисы,</a:t>
            </a:r>
            <a:r>
              <a:rPr lang="ru-RU" baseline="0" dirty="0" smtClean="0"/>
              <a:t> то, о чем я сейчас говорю (да, формат обучения не предполагает, что я буду что-то говорить, руками на сцене </a:t>
            </a:r>
            <a:r>
              <a:rPr lang="ru-RU" baseline="0" dirty="0" smtClean="0"/>
              <a:t>махать, голос возвышать </a:t>
            </a:r>
            <a:r>
              <a:rPr lang="ru-RU" baseline="0" dirty="0" smtClean="0"/>
              <a:t>и всё такое, но я все равно сомневаюсь в необходимости этого слайда).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1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Заголовки</a:t>
            </a:r>
            <a:r>
              <a:rPr lang="ru-RU" baseline="0" dirty="0" smtClean="0"/>
              <a:t> - к</a:t>
            </a:r>
            <a:r>
              <a:rPr lang="ru-RU" dirty="0" smtClean="0"/>
              <a:t>ультурная отсылка на «Сумму теологии» Фомы Аквинского,</a:t>
            </a:r>
            <a:r>
              <a:rPr lang="ru-RU" baseline="0" dirty="0" smtClean="0"/>
              <a:t> и на «Сумму технологии» Станислава </a:t>
            </a:r>
            <a:r>
              <a:rPr lang="ru-RU" baseline="0" dirty="0" err="1" smtClean="0"/>
              <a:t>Лема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Система</a:t>
            </a:r>
            <a:r>
              <a:rPr lang="ru-RU" baseline="0" dirty="0" smtClean="0"/>
              <a:t> быстрого наведения контекста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тут уже по классике. Цель, задачи…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9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Чем прекрасна наука</a:t>
            </a:r>
            <a:r>
              <a:rPr lang="ru-RU" baseline="0" dirty="0" smtClean="0"/>
              <a:t> о данных. Тем, что нет единственно правильного решения. Я сейчас не про то, что метод опорных векторов и ближайший к-сосед в ряде случаев взаимозаменяемы. Я больше про то, что грубо говоря, если не понимаешь один инструмент – можно использовать другой. Мне, например, из курса визуализации данных совершенно не дался </a:t>
            </a:r>
            <a:r>
              <a:rPr lang="en-US" baseline="0" dirty="0" err="1" smtClean="0"/>
              <a:t>Plotly</a:t>
            </a:r>
            <a:r>
              <a:rPr lang="en-US" baseline="0" dirty="0" smtClean="0"/>
              <a:t> Dash, </a:t>
            </a:r>
            <a:r>
              <a:rPr lang="ru-RU" baseline="0" dirty="0" smtClean="0"/>
              <a:t>но я неплохо понял </a:t>
            </a:r>
            <a:r>
              <a:rPr lang="en-US" baseline="0" dirty="0" err="1" smtClean="0"/>
              <a:t>Matplotlib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Seaborn</a:t>
            </a:r>
            <a:r>
              <a:rPr lang="ru-RU" baseline="0" dirty="0" smtClean="0"/>
              <a:t>. В принципе, те же диаграммы, что мы получали в </a:t>
            </a:r>
            <a:r>
              <a:rPr lang="en-US" baseline="0" dirty="0" smtClean="0"/>
              <a:t>Dash</a:t>
            </a:r>
            <a:r>
              <a:rPr lang="ru-RU" baseline="0" dirty="0" smtClean="0"/>
              <a:t>, можно сделать и в </a:t>
            </a:r>
            <a:r>
              <a:rPr lang="en-US" baseline="0" dirty="0" err="1" smtClean="0"/>
              <a:t>Seaborn</a:t>
            </a:r>
            <a:r>
              <a:rPr lang="ru-RU" baseline="0" dirty="0" smtClean="0"/>
              <a:t>, и как по мне, оно проще. А если нет ни того, ни другого – можно использовать </a:t>
            </a:r>
            <a:r>
              <a:rPr lang="en-US" baseline="0" dirty="0" smtClean="0"/>
              <a:t>Excel</a:t>
            </a:r>
            <a:r>
              <a:rPr lang="ru-RU" baseline="0" dirty="0" smtClean="0"/>
              <a:t> для визуализации (да и часть анализа можно в нем делать)</a:t>
            </a:r>
            <a:r>
              <a:rPr lang="en-US" baseline="0" dirty="0" smtClean="0"/>
              <a:t>! </a:t>
            </a:r>
            <a:r>
              <a:rPr lang="ru-RU" baseline="0" dirty="0" smtClean="0"/>
              <a:t>Какая разница? Лишь бы работало и хватало! А если понимаешь, как «под капотом» устроена линейная регрессия и всё прочее, можно реализовать их на </a:t>
            </a:r>
            <a:r>
              <a:rPr lang="en-US" baseline="0" dirty="0" smtClean="0"/>
              <a:t>Visual Basic</a:t>
            </a:r>
            <a:r>
              <a:rPr lang="ru-RU" baseline="0" dirty="0" smtClean="0"/>
              <a:t>, встроить в </a:t>
            </a:r>
            <a:r>
              <a:rPr lang="ru-RU" baseline="0" dirty="0" err="1" smtClean="0"/>
              <a:t>экселевские</a:t>
            </a:r>
            <a:r>
              <a:rPr lang="ru-RU" baseline="0" dirty="0" smtClean="0"/>
              <a:t> документы и творить там машинное обучение. Гипотетически. Я (пока) не возьмусь.</a:t>
            </a:r>
            <a:r>
              <a:rPr lang="en-US" baseline="0" dirty="0" smtClean="0"/>
              <a:t> </a:t>
            </a:r>
            <a:r>
              <a:rPr lang="ru-RU" baseline="0" dirty="0" smtClean="0"/>
              <a:t>У меня вообще четкое ощущение, что </a:t>
            </a:r>
            <a:r>
              <a:rPr lang="en-US" baseline="0" dirty="0" smtClean="0"/>
              <a:t>Pandas </a:t>
            </a:r>
            <a:r>
              <a:rPr lang="ru-RU" baseline="0" dirty="0" smtClean="0"/>
              <a:t>– это </a:t>
            </a:r>
            <a:r>
              <a:rPr lang="en-US" baseline="0" dirty="0" smtClean="0"/>
              <a:t>Excel</a:t>
            </a:r>
            <a:r>
              <a:rPr lang="ru-RU" baseline="0" dirty="0" smtClean="0"/>
              <a:t>, но для питонов. Я это к чему? Может быть, имеет смысл показывать студентам и </a:t>
            </a:r>
            <a:r>
              <a:rPr lang="en-US" baseline="0" dirty="0" smtClean="0"/>
              <a:t>Excel </a:t>
            </a:r>
            <a:r>
              <a:rPr lang="ru-RU" baseline="0" dirty="0" smtClean="0"/>
              <a:t>также?</a:t>
            </a:r>
            <a:r>
              <a:rPr lang="en-US" baseline="0" dirty="0" smtClean="0"/>
              <a:t> </a:t>
            </a:r>
            <a:r>
              <a:rPr lang="ru-RU" baseline="0" dirty="0" smtClean="0"/>
              <a:t>Когда я учился в педагогическом университете, нас учили обходиться с тем, что есть, и показывать митоз (деление клетки) пальцами при отсутствии иллюстративного материала (в некоторых школах такое бывает… да и отключение электричества может случиться, так что компьютер – тоже не панацея).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3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Кого лучше спросить об успехах компании </a:t>
            </a:r>
            <a:r>
              <a:rPr lang="en-US" dirty="0" smtClean="0"/>
              <a:t>SpaceX? </a:t>
            </a:r>
            <a:r>
              <a:rPr lang="ru-RU" dirty="0" smtClean="0"/>
              <a:t>Конечно же, саму компанию </a:t>
            </a:r>
            <a:r>
              <a:rPr lang="en-US" dirty="0" smtClean="0"/>
              <a:t>SpaceX!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мы знаем, какая версия ракеты,</a:t>
            </a:r>
            <a:r>
              <a:rPr lang="ru-RU" baseline="0" dirty="0" smtClean="0"/>
              <a:t> с каким ускорителем, с какой полезной нагрузкой, когда и откуда (название, широта и долгота пусковой станции) стартовала, и с каким успехом куда приземлялась (или приводнялась). Казалось бы, что еще нужно для предсказательной работы?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11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Да, у нас все результаты посадок есть и известны. Но лучше заложить возможность</a:t>
            </a:r>
            <a:r>
              <a:rPr lang="ru-RU" baseline="0" dirty="0" smtClean="0"/>
              <a:t> люфта системе. В реально боевых условиях данных может не хватать. И с этим надо что-то делать. Удалить наблюдение – это крайняя мера, к которой я бы не хотел прибегать.</a:t>
            </a:r>
          </a:p>
          <a:p>
            <a:r>
              <a:rPr lang="ru-RU" baseline="0" dirty="0" smtClean="0"/>
              <a:t>Анекдот в тему. Перепись населения. Переписчик ходит по квартирам, собирает данные с жильцов. Фамилия, там, имя, год рождения, и всё такое прочее, ну что обычно переписчик спрашивает. И вот открывает ему человек с напрочь дикого бодуна, он вообще не понимает, кто перед ним, что происходит. Переписчик: «Фамилия?» Жилец: «Не помню», П: «Имя?» Ж: «Не помню», П: «Хоть что-то помните?» Ж: «Ничего не помню… это… подождите минутку, я в туалет схожу» и уходит. Возвращается довольный. «Кое-что вспомнил! Пол – мужской!»</a:t>
            </a:r>
          </a:p>
          <a:p>
            <a:r>
              <a:rPr lang="ru-RU" baseline="0" dirty="0" smtClean="0"/>
              <a:t>Я это к чему. Вот только такие наблюдения, которые наблюдениями назвать стыдно (предельно неполные и некачественно собранные) я бы удалял. Настолько неполных данных у нас ни в одной работе не было.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 sz="1600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eaLnBrk="1" latinLnBrk="0" hangingPunct="1"/>
            <a:fld id="{ACDF6120-F1F0-4C60-9FE9-39AC71A9C79D}" type="datetimeFigureOut">
              <a:rPr lang="en-US" smtClean="0"/>
              <a:pPr eaLnBrk="1" latinLnBrk="0" hangingPunct="1"/>
              <a:t>5/3/2024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.png"/><Relationship Id="rId3" Type="http://schemas.openxmlformats.org/officeDocument/2006/relationships/image" Target="../media/image5.png"/><Relationship Id="rId34" Type="http://schemas.openxmlformats.org/officeDocument/2006/relationships/customXml" Target="../ink/ink5.xml"/><Relationship Id="rId21" Type="http://schemas.openxmlformats.org/officeDocument/2006/relationships/image" Target="../media/image40.png"/><Relationship Id="rId17" Type="http://schemas.openxmlformats.org/officeDocument/2006/relationships/customXml" Target="../ink/ink2.xml"/><Relationship Id="rId33" Type="http://schemas.openxmlformats.org/officeDocument/2006/relationships/image" Target="../media/image12.png"/><Relationship Id="rId38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37" Type="http://schemas.openxmlformats.org/officeDocument/2006/relationships/image" Target="../media/image6.png"/><Relationship Id="rId5" Type="http://schemas.openxmlformats.org/officeDocument/2006/relationships/customXml" Target="../ink/ink1.xml"/><Relationship Id="rId36" Type="http://schemas.openxmlformats.org/officeDocument/2006/relationships/image" Target="../media/image7.png"/><Relationship Id="rId19" Type="http://schemas.openxmlformats.org/officeDocument/2006/relationships/customXml" Target="../ink/ink3.xml"/><Relationship Id="rId4" Type="http://schemas.microsoft.com/office/2007/relationships/hdphoto" Target="../media/hdphoto1.wdp"/><Relationship Id="rId35" Type="http://schemas.openxmlformats.org/officeDocument/2006/relationships/customXml" Target="../ink/ink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pheusThe4th/AppliedDSCapstone/blob/main/jupyter-labs-eda-sql-coursera_sqllite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MorpheusThe4th/AppliedDSCapstone/blob/main/edadataviz.ipynb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pheusThe4th/AppliedDSCapstone/blob/main/SpaceX_Machine%20Learning%20Prediction_Part_5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8.png"/><Relationship Id="rId18" Type="http://schemas.openxmlformats.org/officeDocument/2006/relationships/customXml" Target="../ink/ink16.xml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12" Type="http://schemas.openxmlformats.org/officeDocument/2006/relationships/customXml" Target="../ink/ink11.xml"/><Relationship Id="rId17" Type="http://schemas.openxmlformats.org/officeDocument/2006/relationships/customXml" Target="../ink/ink15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13.xml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customXml" Target="../ink/ink9.xml"/><Relationship Id="rId14" Type="http://schemas.openxmlformats.org/officeDocument/2006/relationships/customXml" Target="../ink/ink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ursera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pheusThe4th/AppliedDSCapstone/blob/main/jupyter-labs-spacex-data-collection-api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pheusThe4th/AppliedDSCapstone/blob/main/jupyter-labs-webscraping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pheusThe4th/AppliedDSCapstone/blob/main/labs-jupyter-spacex-Data%20wrangling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41700"/>
            <a:ext cx="11277600" cy="1470025"/>
          </a:xfrm>
        </p:spPr>
        <p:txBody>
          <a:bodyPr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Оценка успешности </a:t>
            </a:r>
            <a:r>
              <a:rPr lang="ru-RU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  <a:ea typeface="Verdana" panose="020B0604030504040204" pitchFamily="34" charset="0"/>
              </a:rPr>
              <a:t>посадки</a:t>
            </a:r>
            <a:r>
              <a:rPr lang="ru-RU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 ракеты-носителя </a:t>
            </a:r>
            <a:r>
              <a:rPr lang="en-US" b="1" cap="all" dirty="0" smtClean="0">
                <a:ln w="0"/>
                <a:effectLst>
                  <a:reflection blurRad="12700" stA="50000" endPos="50000" dist="5000" dir="5400000" sy="-100000" rotWithShape="0"/>
                </a:effectLst>
              </a:rPr>
              <a:t>Falcon9</a:t>
            </a:r>
            <a:endParaRPr lang="en-US" b="1" cap="all" dirty="0">
              <a:ln w="0"/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ru-RU" dirty="0" smtClean="0"/>
              <a:t>Работу выполнил:</a:t>
            </a:r>
          </a:p>
          <a:p>
            <a:pPr marL="0" indent="0" algn="r">
              <a:buNone/>
            </a:pPr>
            <a:r>
              <a:rPr lang="ru-RU" dirty="0" smtClean="0"/>
              <a:t>Тарас Михайлович Тиунов</a:t>
            </a:r>
            <a:endParaRPr lang="en-US" dirty="0"/>
          </a:p>
          <a:p>
            <a:pPr marL="0" indent="0" algn="r">
              <a:buNone/>
            </a:pPr>
            <a:r>
              <a:rPr lang="ru-RU" dirty="0" smtClean="0"/>
              <a:t>0</a:t>
            </a:r>
            <a:r>
              <a:rPr lang="en-US" dirty="0" smtClean="0"/>
              <a:t>3</a:t>
            </a:r>
            <a:r>
              <a:rPr lang="ru-RU" dirty="0" smtClean="0"/>
              <a:t>.05.2024 </a:t>
            </a:r>
            <a:r>
              <a:rPr lang="ru-RU" dirty="0" smtClean="0"/>
              <a:t>г.</a:t>
            </a:r>
          </a:p>
          <a:p>
            <a:pPr marL="0" indent="0" algn="r">
              <a:buNone/>
            </a:pPr>
            <a:endParaRPr lang="ru-RU" dirty="0"/>
          </a:p>
          <a:p>
            <a:pPr marL="0" indent="0" algn="r">
              <a:buNone/>
            </a:pPr>
            <a:r>
              <a:rPr lang="ru-RU" dirty="0" smtClean="0"/>
              <a:t>Русскоязычная версия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3931208"/>
            <a:ext cx="3225114" cy="2926792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7"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7475">
            <a:off x="724232" y="3790641"/>
            <a:ext cx="1166261" cy="116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Эксплораторный</a:t>
            </a:r>
            <a:r>
              <a:rPr lang="ru-RU" dirty="0" smtClean="0"/>
              <a:t> анализ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 smtClean="0"/>
              <a:t>Эксплораторный</a:t>
            </a:r>
            <a:r>
              <a:rPr lang="ru-RU" dirty="0" smtClean="0"/>
              <a:t> анализ </a:t>
            </a:r>
            <a:r>
              <a:rPr lang="ru-RU" dirty="0" smtClean="0"/>
              <a:t>позволяет быстро узнать ответы на такие вопросы как:</a:t>
            </a:r>
          </a:p>
          <a:p>
            <a:pPr lvl="1"/>
            <a:r>
              <a:rPr lang="ru-RU" dirty="0" smtClean="0"/>
              <a:t>Были ли запуски с какой-то станции успешнее, чем со всех остальных?</a:t>
            </a:r>
          </a:p>
          <a:p>
            <a:pPr lvl="1"/>
            <a:r>
              <a:rPr lang="ru-RU" dirty="0" smtClean="0"/>
              <a:t>Какова общая для всех запусков и средняя для каждого полезная нагрузка выведена ракетами </a:t>
            </a:r>
            <a:r>
              <a:rPr lang="en-US" dirty="0" smtClean="0"/>
              <a:t>Falcon 9</a:t>
            </a:r>
            <a:r>
              <a:rPr lang="ru-RU" dirty="0" smtClean="0"/>
              <a:t> в околоземное пространство?</a:t>
            </a:r>
          </a:p>
          <a:p>
            <a:pPr lvl="1"/>
            <a:r>
              <a:rPr lang="ru-RU" dirty="0" smtClean="0"/>
              <a:t>Когда были начаты запуски ракет с данным типом ускорителя?</a:t>
            </a:r>
          </a:p>
          <a:p>
            <a:pPr lvl="1"/>
            <a:r>
              <a:rPr lang="ru-RU" dirty="0" smtClean="0"/>
              <a:t>И тому подобные.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91632" y="2249425"/>
            <a:ext cx="4390767" cy="4525963"/>
          </a:xfrm>
        </p:spPr>
        <p:txBody>
          <a:bodyPr/>
          <a:lstStyle/>
          <a:p>
            <a:r>
              <a:rPr lang="ru-RU" dirty="0" smtClean="0"/>
              <a:t>Для </a:t>
            </a:r>
            <a:r>
              <a:rPr lang="ru-RU" dirty="0" err="1" smtClean="0"/>
              <a:t>эксплораторного</a:t>
            </a:r>
            <a:r>
              <a:rPr lang="ru-RU" dirty="0" smtClean="0"/>
              <a:t> анализа мы использовали средства </a:t>
            </a:r>
            <a:r>
              <a:rPr lang="en-US" dirty="0" err="1" smtClean="0"/>
              <a:t>Jupyter</a:t>
            </a:r>
            <a:r>
              <a:rPr lang="en-US" dirty="0" smtClean="0"/>
              <a:t> notebook, MySQL,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ru-RU" dirty="0" smtClean="0"/>
              <a:t>, а также средства создания интерактивных диаграмм, такие как </a:t>
            </a:r>
            <a:r>
              <a:rPr lang="en-US" dirty="0" smtClean="0"/>
              <a:t>Folium </a:t>
            </a:r>
            <a:r>
              <a:rPr lang="ru-RU" dirty="0" smtClean="0"/>
              <a:t>для построения карт местности, и </a:t>
            </a:r>
            <a:r>
              <a:rPr lang="en-US" dirty="0" err="1" smtClean="0"/>
              <a:t>Plotly</a:t>
            </a:r>
            <a:r>
              <a:rPr lang="en-US" dirty="0" smtClean="0"/>
              <a:t> Dash </a:t>
            </a:r>
            <a:r>
              <a:rPr lang="ru-RU" dirty="0" smtClean="0"/>
              <a:t>для создания настраиваемых графиков.</a:t>
            </a:r>
          </a:p>
        </p:txBody>
      </p:sp>
    </p:spTree>
    <p:extLst>
      <p:ext uri="{BB962C8B-B14F-4D97-AF65-F5344CB8AC3E}">
        <p14:creationId xmlns:p14="http://schemas.microsoft.com/office/powerpoint/2010/main" val="41800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Эксплораторный</a:t>
            </a:r>
            <a:r>
              <a:rPr lang="ru-RU" dirty="0" smtClean="0"/>
              <a:t> анализ – реляционная 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 smtClean="0"/>
              <a:t>В ходе </a:t>
            </a:r>
            <a:r>
              <a:rPr lang="ru-RU" dirty="0" err="1" smtClean="0"/>
              <a:t>эксплораторного</a:t>
            </a:r>
            <a:r>
              <a:rPr lang="ru-RU" dirty="0" smtClean="0"/>
              <a:t> анализа мы преобразовали </a:t>
            </a:r>
            <a:r>
              <a:rPr lang="ru-RU" dirty="0" err="1" smtClean="0"/>
              <a:t>датафрейм</a:t>
            </a:r>
            <a:r>
              <a:rPr lang="ru-RU" dirty="0" smtClean="0"/>
              <a:t> с данными в реляционную базу данных (точнее, в таблицу для такой базы данных). Далее, эта таблица была исследована запросами </a:t>
            </a:r>
            <a:r>
              <a:rPr lang="en-US" dirty="0" smtClean="0"/>
              <a:t>MySQL. </a:t>
            </a:r>
            <a:r>
              <a:rPr lang="ru-RU" dirty="0" smtClean="0"/>
              <a:t>Ссылка на лабораторную тетрадь по этому вопросу </a:t>
            </a:r>
            <a:r>
              <a:rPr lang="ru-RU" dirty="0" smtClean="0">
                <a:hlinkClick r:id="rId3"/>
              </a:rPr>
              <a:t>жмяк!</a:t>
            </a:r>
            <a:r>
              <a:rPr lang="ru-RU" dirty="0" smtClean="0"/>
              <a:t>  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845745"/>
            <a:ext cx="5384800" cy="3333447"/>
          </a:xfrm>
        </p:spPr>
      </p:pic>
    </p:spTree>
    <p:extLst>
      <p:ext uri="{BB962C8B-B14F-4D97-AF65-F5344CB8AC3E}">
        <p14:creationId xmlns:p14="http://schemas.microsoft.com/office/powerpoint/2010/main" val="98311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Эксплораторный</a:t>
            </a:r>
            <a:r>
              <a:rPr lang="ru-RU" dirty="0" smtClean="0"/>
              <a:t> анализ – схемы и графики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" y="2088292"/>
            <a:ext cx="10972801" cy="80319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 помощью </a:t>
            </a:r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Seaborn</a:t>
            </a:r>
            <a:r>
              <a:rPr lang="en-US" dirty="0" smtClean="0"/>
              <a:t> </a:t>
            </a:r>
            <a:r>
              <a:rPr lang="ru-RU" dirty="0" smtClean="0"/>
              <a:t>мы построили несколько графиков, которые могут помочь ответить на вопросы </a:t>
            </a:r>
            <a:r>
              <a:rPr lang="ru-RU" dirty="0" err="1" smtClean="0"/>
              <a:t>эксплораторного</a:t>
            </a:r>
            <a:r>
              <a:rPr lang="ru-RU" dirty="0" smtClean="0"/>
              <a:t> анализа.</a:t>
            </a:r>
          </a:p>
          <a:p>
            <a:r>
              <a:rPr lang="ru-RU" dirty="0" smtClean="0"/>
              <a:t>Ссылка на тетрадь с этой частью работы </a:t>
            </a:r>
            <a:r>
              <a:rPr lang="ru-RU" dirty="0" smtClean="0">
                <a:hlinkClick r:id="rId2"/>
              </a:rPr>
              <a:t>жмяк!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4" y="2739001"/>
            <a:ext cx="11063416" cy="3580793"/>
          </a:xfrm>
        </p:spPr>
      </p:pic>
    </p:spTree>
    <p:extLst>
      <p:ext uri="{BB962C8B-B14F-4D97-AF65-F5344CB8AC3E}">
        <p14:creationId xmlns:p14="http://schemas.microsoft.com/office/powerpoint/2010/main" val="22916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Машинное</a:t>
            </a:r>
            <a:r>
              <a:rPr lang="en-US" dirty="0" smtClean="0"/>
              <a:t> </a:t>
            </a:r>
            <a:r>
              <a:rPr lang="ru-RU" dirty="0" smtClean="0"/>
              <a:t>обучение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02780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ru-RU" dirty="0" smtClean="0"/>
              <a:t>Машинное обучение позволяет на основе имеющихся данных предсказывать дальнейшее поведение системы. В нашем случае – предсказывать успешность посадки ракеты-носителя, зная, откуда она стартует и с каким ускорителем, какую полезную нагрузку несёт, и до какой орбиты летит.</a:t>
            </a:r>
          </a:p>
          <a:p>
            <a:pPr marL="109728" indent="0">
              <a:buNone/>
            </a:pPr>
            <a:r>
              <a:rPr lang="ru-RU" dirty="0" smtClean="0"/>
              <a:t>В этой работе мы использовали метод опорных векторов, логистическую регрессию, ближайшего к-соседа и дерево принятия решений. Мы сравнили эти алгоритмы и определили лучший.</a:t>
            </a:r>
          </a:p>
          <a:p>
            <a:pPr marL="109728" indent="0">
              <a:buNone/>
            </a:pPr>
            <a:r>
              <a:rPr lang="ru-RU" dirty="0" smtClean="0"/>
              <a:t>Ссылка на лабораторную тетрадь по этому вопросу </a:t>
            </a:r>
            <a:r>
              <a:rPr lang="ru-RU" dirty="0" smtClean="0">
                <a:hlinkClick r:id="rId3"/>
              </a:rPr>
              <a:t>жмяк!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1"/>
          <a:stretch/>
        </p:blipFill>
        <p:spPr>
          <a:xfrm>
            <a:off x="6197600" y="2075934"/>
            <a:ext cx="5384800" cy="4201297"/>
          </a:xfrm>
        </p:spPr>
      </p:pic>
    </p:spTree>
    <p:extLst>
      <p:ext uri="{BB962C8B-B14F-4D97-AF65-F5344CB8AC3E}">
        <p14:creationId xmlns:p14="http://schemas.microsoft.com/office/powerpoint/2010/main" val="30416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проделанной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6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Старты с каждого космодрома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Из этого графика видно, что чем больше запусков было сделано с каждого космодрома, тем запуски успешнее. 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3990238"/>
            <a:ext cx="11445835" cy="2242793"/>
          </a:xfrm>
        </p:spPr>
      </p:pic>
    </p:spTree>
    <p:extLst>
      <p:ext uri="{BB962C8B-B14F-4D97-AF65-F5344CB8AC3E}">
        <p14:creationId xmlns:p14="http://schemas.microsoft.com/office/powerpoint/2010/main" val="28625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Полезная</a:t>
            </a:r>
            <a:r>
              <a:rPr lang="en-US" dirty="0" smtClean="0"/>
              <a:t> </a:t>
            </a:r>
            <a:r>
              <a:rPr lang="ru-RU" dirty="0" smtClean="0"/>
              <a:t>нагрузка ракеты при старте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pPr marL="352044" indent="-342900">
              <a:buAutoNum type="arabicParenR"/>
            </a:pPr>
            <a:r>
              <a:rPr lang="ru-RU" dirty="0" smtClean="0"/>
              <a:t>Чем больше нагрузка, тем успешнее полеты. </a:t>
            </a:r>
          </a:p>
          <a:p>
            <a:pPr marL="352044" indent="-342900">
              <a:buAutoNum type="arabicParenR"/>
            </a:pPr>
            <a:r>
              <a:rPr lang="ru-RU" dirty="0" smtClean="0"/>
              <a:t>С космодрома </a:t>
            </a:r>
            <a:r>
              <a:rPr lang="en-US" dirty="0" smtClean="0"/>
              <a:t>VAFB SLC 4E </a:t>
            </a:r>
            <a:r>
              <a:rPr lang="ru-RU" dirty="0" smtClean="0"/>
              <a:t>не стартовали ракеты с нагрузкой свыше 10 тонн. Возможно, он для таких запусков не приспособлен.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4" y="3990238"/>
            <a:ext cx="11445825" cy="2242793"/>
          </a:xfrm>
        </p:spPr>
      </p:pic>
    </p:spTree>
    <p:extLst>
      <p:ext uri="{BB962C8B-B14F-4D97-AF65-F5344CB8AC3E}">
        <p14:creationId xmlns:p14="http://schemas.microsoft.com/office/powerpoint/2010/main" val="38563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успешных стартов на каждый тип орбиты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На диаграмме видно, на какие орбиты были самые успешные старты. В приложении есть таблица с описанием всех орбит.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1" y="1662934"/>
            <a:ext cx="5312675" cy="4078232"/>
          </a:xfrm>
        </p:spPr>
      </p:pic>
    </p:spTree>
    <p:extLst>
      <p:ext uri="{BB962C8B-B14F-4D97-AF65-F5344CB8AC3E}">
        <p14:creationId xmlns:p14="http://schemas.microsoft.com/office/powerpoint/2010/main" val="14271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Успешность полётов к разным орбитам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212334" y="2010727"/>
            <a:ext cx="11436701" cy="197951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Компания </a:t>
            </a:r>
            <a:r>
              <a:rPr lang="en-US" dirty="0" smtClean="0"/>
              <a:t>SpaceX </a:t>
            </a:r>
            <a:r>
              <a:rPr lang="ru-RU" dirty="0" smtClean="0"/>
              <a:t>осваивала орбиты одну за одной, следующую после предыдущей, и с каждой орбиты научилась успешно сажать ракеты. Это видно из того, что точки двигались из левого верхнего угла в правый нижний, и цвет точек стабильно менялся от голубого (посадка не удалась) к оранжевому (успешная посадка). Разумеется, шанс посадки ракеты не стал стопроцентным (мы видим, что между 60-м и 80-м стартом после четырех подряд успешных пусков к орбите </a:t>
            </a:r>
            <a:r>
              <a:rPr lang="en-US" dirty="0" smtClean="0"/>
              <a:t>VLEO </a:t>
            </a:r>
            <a:r>
              <a:rPr lang="ru-RU" dirty="0" smtClean="0"/>
              <a:t>мы видим две синие точки). Вспомним, что посадка ракеты-носителя – это то, что до </a:t>
            </a:r>
            <a:r>
              <a:rPr lang="en-US" dirty="0" smtClean="0"/>
              <a:t>SpaceX</a:t>
            </a:r>
            <a:r>
              <a:rPr lang="ru-RU" dirty="0" smtClean="0"/>
              <a:t> никто не проделывал (или не проделывал успешно, Буран и Челленджер не в счёт, это аппараты другого класса), и это очень сложная задача, зависящая от многих условий (включая погодные и человеческий фактор). Такой успех я бы назвал невероятным, и он говорит об огромном накопленном компанией опыте, и о высококлассных специалистах, работающих там.</a:t>
            </a:r>
          </a:p>
          <a:p>
            <a:r>
              <a:rPr lang="ru-RU" dirty="0" smtClean="0"/>
              <a:t>Прямой связи между номером полёта и типом орбиты нет. 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4" y="3990238"/>
            <a:ext cx="11427565" cy="2242793"/>
          </a:xfrm>
        </p:spPr>
      </p:pic>
    </p:spTree>
    <p:extLst>
      <p:ext uri="{BB962C8B-B14F-4D97-AF65-F5344CB8AC3E}">
        <p14:creationId xmlns:p14="http://schemas.microsoft.com/office/powerpoint/2010/main" val="724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Нагрузка полетов к разным орбитам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212334" y="2010727"/>
            <a:ext cx="11436701" cy="1979511"/>
          </a:xfrm>
        </p:spPr>
        <p:txBody>
          <a:bodyPr>
            <a:normAutofit/>
          </a:bodyPr>
          <a:lstStyle/>
          <a:p>
            <a:r>
              <a:rPr lang="ru-RU" dirty="0"/>
              <a:t>Мы можем наблюдать, что при тяжелой полезной нагрузке успешная посадка больше наблюдается на </a:t>
            </a:r>
            <a:r>
              <a:rPr lang="ru-RU" dirty="0" smtClean="0"/>
              <a:t>орбитах </a:t>
            </a:r>
            <a:r>
              <a:rPr lang="en-US" dirty="0" smtClean="0"/>
              <a:t>PO, LEO </a:t>
            </a:r>
            <a:r>
              <a:rPr lang="ru-RU" dirty="0" smtClean="0"/>
              <a:t>и </a:t>
            </a:r>
            <a:r>
              <a:rPr lang="en-US" dirty="0" smtClean="0"/>
              <a:t>ISS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4" y="3990238"/>
            <a:ext cx="11427565" cy="2242792"/>
          </a:xfrm>
        </p:spPr>
      </p:pic>
    </p:spTree>
    <p:extLst>
      <p:ext uri="{BB962C8B-B14F-4D97-AF65-F5344CB8AC3E}">
        <p14:creationId xmlns:p14="http://schemas.microsoft.com/office/powerpoint/2010/main" val="17807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Структура отчета: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8464" y="1219200"/>
            <a:ext cx="5388864" cy="493776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Резюме</a:t>
            </a:r>
            <a:endParaRPr lang="en-US" sz="2200" dirty="0"/>
          </a:p>
          <a:p>
            <a:r>
              <a:rPr lang="ru-RU" sz="2200" dirty="0" smtClean="0"/>
              <a:t>Введение</a:t>
            </a:r>
            <a:endParaRPr lang="en-US" sz="2200" dirty="0"/>
          </a:p>
          <a:p>
            <a:r>
              <a:rPr lang="ru-RU" sz="2200" dirty="0" smtClean="0"/>
              <a:t>Методология</a:t>
            </a:r>
            <a:endParaRPr lang="en-US" sz="2200" dirty="0"/>
          </a:p>
          <a:p>
            <a:r>
              <a:rPr lang="ru-RU" sz="2200" dirty="0" smtClean="0"/>
              <a:t>Результаты</a:t>
            </a:r>
            <a:endParaRPr lang="en-US" sz="2200" dirty="0"/>
          </a:p>
          <a:p>
            <a:r>
              <a:rPr lang="ru-RU" sz="2200" dirty="0" smtClean="0"/>
              <a:t>Обсуждение</a:t>
            </a:r>
            <a:endParaRPr lang="en-US" sz="2200" dirty="0"/>
          </a:p>
          <a:p>
            <a:r>
              <a:rPr lang="ru-RU" sz="2200" dirty="0" smtClean="0"/>
              <a:t>Заключение</a:t>
            </a:r>
            <a:endParaRPr lang="en-US" sz="2200" dirty="0"/>
          </a:p>
          <a:p>
            <a:r>
              <a:rPr lang="ru-RU" sz="2200" dirty="0" smtClean="0"/>
              <a:t>Приложение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Ежегодный тренд </a:t>
            </a:r>
            <a:r>
              <a:rPr lang="ru-RU" dirty="0"/>
              <a:t>успешности запусков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Из графика мы видим, что вероятность успеха возросла в 2013 году и повышается с переменным успехом вплоть до 2020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1" y="1678174"/>
            <a:ext cx="5312675" cy="4047751"/>
          </a:xfrm>
        </p:spPr>
      </p:pic>
    </p:spTree>
    <p:extLst>
      <p:ext uri="{BB962C8B-B14F-4D97-AF65-F5344CB8AC3E}">
        <p14:creationId xmlns:p14="http://schemas.microsoft.com/office/powerpoint/2010/main" val="24031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всех космодромов, с которых стартовала тяжелая ракета-носитель </a:t>
            </a:r>
            <a:r>
              <a:rPr lang="en-US" dirty="0" smtClean="0"/>
              <a:t>Falcon 9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Обращение к базе данных </a:t>
            </a:r>
            <a:r>
              <a:rPr lang="en-US" dirty="0" smtClean="0"/>
              <a:t>MySQL</a:t>
            </a:r>
            <a:r>
              <a:rPr lang="ru-RU" dirty="0" smtClean="0"/>
              <a:t> с ключевым словом </a:t>
            </a:r>
            <a:r>
              <a:rPr lang="en-US" dirty="0" smtClean="0"/>
              <a:t>Distinct</a:t>
            </a:r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1" y="1706044"/>
            <a:ext cx="5312675" cy="3992010"/>
          </a:xfrm>
        </p:spPr>
      </p:pic>
    </p:spTree>
    <p:extLst>
      <p:ext uri="{BB962C8B-B14F-4D97-AF65-F5344CB8AC3E}">
        <p14:creationId xmlns:p14="http://schemas.microsoft.com/office/powerpoint/2010/main" val="28852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Стажёр! Покажи мне пять первых запусков с космодрома… не помню, как называется, название начинается с </a:t>
            </a:r>
            <a:r>
              <a:rPr lang="en-US" dirty="0" smtClean="0"/>
              <a:t>CCA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Имея под рукой </a:t>
            </a:r>
            <a:r>
              <a:rPr lang="en-US" dirty="0" smtClean="0"/>
              <a:t>SQL</a:t>
            </a:r>
            <a:r>
              <a:rPr lang="ru-RU" dirty="0" smtClean="0"/>
              <a:t>, можно искать информацию и по такому запросу.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1" y="2063587"/>
            <a:ext cx="5312675" cy="3276923"/>
          </a:xfrm>
        </p:spPr>
      </p:pic>
      <p:sp>
        <p:nvSpPr>
          <p:cNvPr id="5" name="Заголовок 3"/>
          <p:cNvSpPr txBox="1">
            <a:spLocks/>
          </p:cNvSpPr>
          <p:nvPr/>
        </p:nvSpPr>
        <p:spPr>
          <a:xfrm>
            <a:off x="7162617" y="2666082"/>
            <a:ext cx="4511040" cy="877824"/>
          </a:xfrm>
          <a:prstGeom prst="rect">
            <a:avLst/>
          </a:prstGeom>
        </p:spPr>
        <p:txBody>
          <a:bodyPr vert="horz"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</a:rPr>
              <a:t>И да… включи эту инфу в отчёт… на всякий случай. А то меня спрашивают, чего это стажер на окладе…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0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Сколько всего груза вывело на орбиты </a:t>
            </a:r>
            <a:r>
              <a:rPr lang="en-US" dirty="0" smtClean="0"/>
              <a:t>NASA (CRS)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Использование встроенных функций </a:t>
            </a:r>
            <a:r>
              <a:rPr lang="en-US" dirty="0" smtClean="0"/>
              <a:t>SQL</a:t>
            </a:r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1" y="3085835"/>
            <a:ext cx="10135141" cy="2351138"/>
          </a:xfrm>
        </p:spPr>
      </p:pic>
    </p:spTree>
    <p:extLst>
      <p:ext uri="{BB962C8B-B14F-4D97-AF65-F5344CB8AC3E}">
        <p14:creationId xmlns:p14="http://schemas.microsoft.com/office/powerpoint/2010/main" val="36654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Средняя полезная нагрузка, выводимая на орбиту ускорителем </a:t>
            </a:r>
            <a:r>
              <a:rPr lang="en-US" dirty="0" smtClean="0"/>
              <a:t>F9 v.1.1</a:t>
            </a:r>
            <a:r>
              <a:rPr lang="ru-RU" dirty="0" smtClean="0"/>
              <a:t> за запуск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Использование встроенных функций </a:t>
            </a:r>
            <a:r>
              <a:rPr lang="en-US" dirty="0" smtClean="0"/>
              <a:t>SQL</a:t>
            </a:r>
            <a:endParaRPr lang="ru-RU" dirty="0" smtClean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" y="3085835"/>
            <a:ext cx="9725163" cy="2351138"/>
          </a:xfrm>
        </p:spPr>
      </p:pic>
    </p:spTree>
    <p:extLst>
      <p:ext uri="{BB962C8B-B14F-4D97-AF65-F5344CB8AC3E}">
        <p14:creationId xmlns:p14="http://schemas.microsoft.com/office/powerpoint/2010/main" val="336895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Дата первой успешной посадки на сушу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Использование встроенных функций </a:t>
            </a:r>
            <a:r>
              <a:rPr lang="en-US" dirty="0" smtClean="0"/>
              <a:t>SQL</a:t>
            </a:r>
            <a:r>
              <a:rPr lang="ru-RU" dirty="0" smtClean="0"/>
              <a:t>.</a:t>
            </a:r>
          </a:p>
          <a:p>
            <a:r>
              <a:rPr lang="ru-RU" dirty="0" smtClean="0"/>
              <a:t>Я понимаю, что можно было также использовать функции </a:t>
            </a:r>
            <a:r>
              <a:rPr lang="en-US" dirty="0" smtClean="0"/>
              <a:t>UCASE </a:t>
            </a:r>
            <a:r>
              <a:rPr lang="ru-RU" dirty="0" smtClean="0"/>
              <a:t>или </a:t>
            </a:r>
            <a:r>
              <a:rPr lang="en-US" dirty="0" smtClean="0"/>
              <a:t>LCASE</a:t>
            </a:r>
            <a:r>
              <a:rPr lang="ru-RU" dirty="0" smtClean="0"/>
              <a:t>, но мне захотелось сделать так. Я сначала вывел все исходы посадки, там нашел нужное, </a:t>
            </a:r>
            <a:r>
              <a:rPr lang="en-US" dirty="0" smtClean="0"/>
              <a:t>Ctrl-C, Ctrl-V</a:t>
            </a:r>
            <a:r>
              <a:rPr lang="ru-RU" dirty="0"/>
              <a:t> </a:t>
            </a:r>
            <a:r>
              <a:rPr lang="ru-RU" dirty="0" smtClean="0"/>
              <a:t>– и никаких ошибок в регистре.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7" y="487301"/>
            <a:ext cx="5737104" cy="5903272"/>
          </a:xfrm>
        </p:spPr>
      </p:pic>
    </p:spTree>
    <p:extLst>
      <p:ext uri="{BB962C8B-B14F-4D97-AF65-F5344CB8AC3E}">
        <p14:creationId xmlns:p14="http://schemas.microsoft.com/office/powerpoint/2010/main" val="14152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Список ускорителей ракеты </a:t>
            </a:r>
            <a:r>
              <a:rPr lang="en-US" dirty="0" smtClean="0"/>
              <a:t>Falcon 9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На этих ускорителях ракета успешно подняла на орбиту нагрузку между 4 и 6 тоннами, а после успешно села на беспилотный корабль.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90" y="3237683"/>
            <a:ext cx="9530831" cy="2996592"/>
          </a:xfrm>
        </p:spPr>
      </p:pic>
    </p:spTree>
    <p:extLst>
      <p:ext uri="{BB962C8B-B14F-4D97-AF65-F5344CB8AC3E}">
        <p14:creationId xmlns:p14="http://schemas.microsoft.com/office/powerpoint/2010/main" val="3123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Общее количество миссий </a:t>
            </a:r>
            <a:r>
              <a:rPr lang="en-US" dirty="0" smtClean="0"/>
              <a:t>Falcon 9</a:t>
            </a:r>
            <a:br>
              <a:rPr lang="en-US" dirty="0" smtClean="0"/>
            </a:br>
            <a:r>
              <a:rPr lang="ru-RU" dirty="0" smtClean="0"/>
              <a:t>с известным исходом</a:t>
            </a:r>
            <a:r>
              <a:rPr lang="en-US" dirty="0" smtClean="0"/>
              <a:t> </a:t>
            </a:r>
            <a:r>
              <a:rPr lang="ru-RU" dirty="0" smtClean="0"/>
              <a:t>посадки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И успешные, и неудачные.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48" y="3237683"/>
            <a:ext cx="7431548" cy="2996592"/>
          </a:xfrm>
        </p:spPr>
      </p:pic>
    </p:spTree>
    <p:extLst>
      <p:ext uri="{BB962C8B-B14F-4D97-AF65-F5344CB8AC3E}">
        <p14:creationId xmlns:p14="http://schemas.microsoft.com/office/powerpoint/2010/main" val="24260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Эти ускорители подняли на орбиту рекордный вес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7" y="469557"/>
            <a:ext cx="10006680" cy="576471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ускорителей ракеты </a:t>
            </a:r>
            <a:r>
              <a:rPr lang="en-US" dirty="0" smtClean="0"/>
              <a:t>Falcon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5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Неудачные посадки на беспилотный корабль в 2015 году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1979511"/>
          </a:xfrm>
        </p:spPr>
        <p:txBody>
          <a:bodyPr/>
          <a:lstStyle/>
          <a:p>
            <a:r>
              <a:rPr lang="ru-RU" dirty="0" smtClean="0"/>
              <a:t>Использование встроенной функции </a:t>
            </a:r>
            <a:r>
              <a:rPr lang="en-US" dirty="0" err="1" smtClean="0"/>
              <a:t>substr</a:t>
            </a:r>
            <a:r>
              <a:rPr lang="en-US" dirty="0" smtClean="0"/>
              <a:t> </a:t>
            </a:r>
            <a:r>
              <a:rPr lang="ru-RU" dirty="0" smtClean="0"/>
              <a:t>для выделения подстроки с датой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42" y="2505332"/>
            <a:ext cx="10744942" cy="3759544"/>
          </a:xfrm>
        </p:spPr>
      </p:pic>
    </p:spTree>
    <p:extLst>
      <p:ext uri="{BB962C8B-B14F-4D97-AF65-F5344CB8AC3E}">
        <p14:creationId xmlns:p14="http://schemas.microsoft.com/office/powerpoint/2010/main" val="31279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ru-RU" dirty="0" smtClean="0"/>
              <a:t>Резюме: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Сумма методологии:</a:t>
            </a:r>
          </a:p>
          <a:p>
            <a:pPr lvl="1"/>
            <a:r>
              <a:rPr lang="ru-RU" sz="1800" dirty="0" smtClean="0"/>
              <a:t>Сбор данных с помощью </a:t>
            </a:r>
            <a:r>
              <a:rPr lang="en-US" sz="1800" dirty="0" smtClean="0"/>
              <a:t>API</a:t>
            </a:r>
          </a:p>
          <a:p>
            <a:pPr lvl="1"/>
            <a:r>
              <a:rPr lang="ru-RU" sz="1800" dirty="0" smtClean="0"/>
              <a:t>Сбор недостающих данных веб-</a:t>
            </a:r>
            <a:r>
              <a:rPr lang="ru-RU" sz="1800" dirty="0" err="1" smtClean="0"/>
              <a:t>скраппингом</a:t>
            </a:r>
            <a:endParaRPr lang="ru-RU" sz="1800" dirty="0" smtClean="0"/>
          </a:p>
          <a:p>
            <a:pPr lvl="1"/>
            <a:r>
              <a:rPr lang="ru-RU" sz="1800" dirty="0" smtClean="0"/>
              <a:t>Предварительная обработка данных</a:t>
            </a:r>
          </a:p>
          <a:p>
            <a:pPr lvl="1"/>
            <a:r>
              <a:rPr lang="ru-RU" sz="1800" dirty="0" smtClean="0"/>
              <a:t>Анализ с помощью </a:t>
            </a:r>
            <a:r>
              <a:rPr lang="en-US" sz="1800" dirty="0" smtClean="0"/>
              <a:t>SQL</a:t>
            </a:r>
          </a:p>
          <a:p>
            <a:pPr lvl="1"/>
            <a:r>
              <a:rPr lang="ru-RU" sz="1800" dirty="0" smtClean="0"/>
              <a:t>Анализ с помощью визуализации данных</a:t>
            </a:r>
          </a:p>
          <a:p>
            <a:pPr lvl="1"/>
            <a:r>
              <a:rPr lang="ru-RU" sz="1800" dirty="0" smtClean="0"/>
              <a:t>Интерактивный визуальный анализ с помощью </a:t>
            </a:r>
            <a:r>
              <a:rPr lang="en-US" sz="1800" dirty="0" smtClean="0"/>
              <a:t>Folium</a:t>
            </a:r>
            <a:endParaRPr lang="ru-RU" sz="1800" dirty="0" smtClean="0"/>
          </a:p>
          <a:p>
            <a:pPr lvl="1"/>
            <a:r>
              <a:rPr lang="ru-RU" sz="1800" dirty="0" smtClean="0"/>
              <a:t>Предсказание результатов с помощью машинного обучения</a:t>
            </a:r>
            <a:endParaRPr lang="ru-RU" sz="1800" dirty="0"/>
          </a:p>
          <a:p>
            <a:r>
              <a:rPr lang="ru-RU" sz="2200" dirty="0" smtClean="0"/>
              <a:t>Сумма результатов</a:t>
            </a:r>
          </a:p>
          <a:p>
            <a:pPr lvl="1"/>
            <a:r>
              <a:rPr lang="ru-RU" sz="1800" dirty="0" smtClean="0"/>
              <a:t>Результаты анализа данных</a:t>
            </a:r>
          </a:p>
          <a:p>
            <a:pPr lvl="1"/>
            <a:r>
              <a:rPr lang="ru-RU" sz="1800" dirty="0" smtClean="0"/>
              <a:t>Диаграммы и графики</a:t>
            </a:r>
          </a:p>
          <a:p>
            <a:pPr lvl="1"/>
            <a:r>
              <a:rPr lang="ru-RU" sz="1800" dirty="0" smtClean="0"/>
              <a:t>Результаты предсказательного анализа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37995" y="2740736"/>
            <a:ext cx="4511040" cy="877824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Подсчет количества удачных и неудачных посадок всех </a:t>
            </a:r>
            <a:r>
              <a:rPr lang="ru-RU" dirty="0" smtClean="0"/>
              <a:t>видов за период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8" y="864973"/>
            <a:ext cx="11326013" cy="5399903"/>
          </a:xfrm>
        </p:spPr>
      </p:pic>
    </p:spTree>
    <p:extLst>
      <p:ext uri="{BB962C8B-B14F-4D97-AF65-F5344CB8AC3E}">
        <p14:creationId xmlns:p14="http://schemas.microsoft.com/office/powerpoint/2010/main" val="12058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Предиктивный анализ: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Оценивая работу алгоритмов машинного обучения, я исходил из следующего:</a:t>
            </a:r>
          </a:p>
          <a:p>
            <a:pPr lvl="1"/>
            <a:r>
              <a:rPr lang="ru-RU" dirty="0" smtClean="0"/>
              <a:t>Истинное срабатывание предпочтительнее ложного</a:t>
            </a:r>
          </a:p>
          <a:p>
            <a:pPr lvl="1"/>
            <a:r>
              <a:rPr lang="ru-RU" dirty="0" smtClean="0"/>
              <a:t>Ложноотрицательное срабатывание предпочтительнее ложноположительного</a:t>
            </a:r>
          </a:p>
          <a:p>
            <a:r>
              <a:rPr lang="ru-RU" dirty="0" smtClean="0"/>
              <a:t>На основании этой предпосылки, самым предпочтительным для оценки является алгоритм дерева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14888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алгоритмов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Дерево принятия решений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ru-RU" dirty="0" smtClean="0"/>
              <a:t>Остальные алгоритмы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14" y="2708275"/>
            <a:ext cx="4641134" cy="3886200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120" y="2708275"/>
            <a:ext cx="4859848" cy="3886200"/>
          </a:xfrm>
        </p:spPr>
      </p:pic>
    </p:spTree>
    <p:extLst>
      <p:ext uri="{BB962C8B-B14F-4D97-AF65-F5344CB8AC3E}">
        <p14:creationId xmlns:p14="http://schemas.microsoft.com/office/powerpoint/2010/main" val="7944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алгоритмов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Оценка точности предсказания стандартным методом (</a:t>
            </a:r>
            <a:r>
              <a:rPr lang="en-US" dirty="0" err="1" smtClean="0"/>
              <a:t>algorithm.score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, </a:t>
            </a:r>
            <a:r>
              <a:rPr lang="en-US" dirty="0" err="1" smtClean="0"/>
              <a:t>y_test</a:t>
            </a:r>
            <a:r>
              <a:rPr lang="en-US" dirty="0" smtClean="0"/>
              <a:t>)) </a:t>
            </a:r>
            <a:r>
              <a:rPr lang="ru-RU" dirty="0" smtClean="0"/>
              <a:t>возвращает для всех алгоритмов одно и то же число. Сравнение матриц запутанности (которые, кстати, идентичны для всех алгоритмов, кроме дерева принятия решений) говорит нам о том, что дерево принятия решений делает меньше ложноположительных срабатываний, и больше ложноотрицательных. Применение такого подхода в реальных условиях исключает положительную предвзятость и улучшает результаты опыта.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0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ru-RU" dirty="0" smtClean="0"/>
              <a:t>Больше сделанных запусков – больше вероятность успеха (и для отдельной стартовой площадки, и вообще)</a:t>
            </a:r>
            <a:endParaRPr lang="en-US" dirty="0"/>
          </a:p>
          <a:p>
            <a:r>
              <a:rPr lang="ru-RU" dirty="0" smtClean="0"/>
              <a:t>Вероятность успешной посадки возросла в 2013 году и продолжает возрастать до 2020</a:t>
            </a:r>
          </a:p>
          <a:p>
            <a:r>
              <a:rPr lang="ru-RU" dirty="0" smtClean="0"/>
              <a:t>Пуски </a:t>
            </a:r>
            <a:r>
              <a:rPr lang="ru-RU" dirty="0" smtClean="0"/>
              <a:t>с площадки </a:t>
            </a:r>
            <a:r>
              <a:rPr lang="en-US" dirty="0" smtClean="0"/>
              <a:t>K</a:t>
            </a:r>
            <a:r>
              <a:rPr lang="ru-RU" dirty="0" smtClean="0"/>
              <a:t>SC LC-39A были успешнее прочих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Вероятность успешного полёта выше для орбит </a:t>
            </a:r>
            <a:r>
              <a:rPr lang="es-ES" dirty="0" smtClean="0"/>
              <a:t>ES-L1</a:t>
            </a:r>
            <a:r>
              <a:rPr lang="es-ES" dirty="0"/>
              <a:t>, GEO, HEO, SSO, </a:t>
            </a:r>
            <a:r>
              <a:rPr lang="es-ES" dirty="0" smtClean="0"/>
              <a:t>VLEO</a:t>
            </a:r>
            <a:endParaRPr lang="ru-RU" dirty="0" smtClean="0"/>
          </a:p>
          <a:p>
            <a:r>
              <a:rPr lang="ru-RU" dirty="0" smtClean="0"/>
              <a:t>Наилучший алгоритм для оценки успешности полёта – дерево принятия решений.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graphicFrame>
        <p:nvGraphicFramePr>
          <p:cNvPr id="2" name="Объект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3600959"/>
              </p:ext>
            </p:extLst>
          </p:nvPr>
        </p:nvGraphicFramePr>
        <p:xfrm>
          <a:off x="4545013" y="1825625"/>
          <a:ext cx="6808788" cy="455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3106"/>
                <a:gridCol w="601568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Орбита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Описание орбиты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r>
                        <a:rPr lang="en-US" sz="1000" baseline="0" dirty="0" smtClean="0"/>
                        <a:t> Earth orbit – </a:t>
                      </a:r>
                      <a:r>
                        <a:rPr lang="ru-RU" sz="1000" baseline="0" dirty="0" smtClean="0"/>
                        <a:t>низкая околоземная орбита, высотой до 2000 км. Орбитальный период 128 минут.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VLEO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Very low Earth orbit – </a:t>
                      </a:r>
                      <a:r>
                        <a:rPr lang="ru-RU" sz="1000" dirty="0" smtClean="0"/>
                        <a:t>сверхнизкая</a:t>
                      </a:r>
                      <a:r>
                        <a:rPr lang="ru-RU" sz="1000" baseline="0" dirty="0" smtClean="0"/>
                        <a:t> околоземная орбита (до 450 км)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Геосинхронная</a:t>
                      </a:r>
                      <a:r>
                        <a:rPr lang="ru-RU" sz="1000" baseline="0" dirty="0" smtClean="0"/>
                        <a:t> орбита. 35786 км над экватором. 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SSO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ru-RU" sz="1000" baseline="0" dirty="0" smtClean="0"/>
                        <a:t>или </a:t>
                      </a:r>
                      <a:r>
                        <a:rPr lang="en-US" sz="1000" baseline="0" dirty="0" smtClean="0"/>
                        <a:t>SO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err="1" smtClean="0"/>
                        <a:t>Гелиосинхронная</a:t>
                      </a:r>
                      <a:r>
                        <a:rPr lang="ru-RU" sz="1000" baseline="0" dirty="0" smtClean="0"/>
                        <a:t> (или солнечно-синхронная) орбита. Почти полярная орбита, на которой спутник проходит над любой заданной точкой планеты в одно и то же солнечное время.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ES-L1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Первая точка Лагранжа.</a:t>
                      </a:r>
                      <a:r>
                        <a:rPr lang="ru-RU" sz="1000" baseline="0" dirty="0" smtClean="0"/>
                        <a:t> Силы гравитации двух больших тел (в данном случае Земли и Солнца) в этой точке уравновешены.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Высокая эллиптическая околоземная орбита.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ISS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Низкая</a:t>
                      </a:r>
                      <a:r>
                        <a:rPr lang="ru-RU" sz="1000" baseline="0" dirty="0" smtClean="0"/>
                        <a:t> околоземная орбита, на которой расположена МКС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Геоцентрические</a:t>
                      </a:r>
                      <a:r>
                        <a:rPr lang="ru-RU" sz="1000" baseline="0" dirty="0" smtClean="0"/>
                        <a:t> орбиты в диапазоне от 2000 до 35786 км (между низкой околоземной и геосинхронной)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Геоцентрические</a:t>
                      </a:r>
                      <a:r>
                        <a:rPr lang="ru-RU" sz="1000" baseline="0" dirty="0" smtClean="0"/>
                        <a:t> орбиты выше геосинхронной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Круговая</a:t>
                      </a:r>
                      <a:r>
                        <a:rPr lang="en-US" sz="1000" dirty="0" smtClean="0"/>
                        <a:t> </a:t>
                      </a:r>
                      <a:r>
                        <a:rPr lang="ru-RU" sz="1000" dirty="0" smtClean="0"/>
                        <a:t>геосинхронная</a:t>
                      </a:r>
                      <a:r>
                        <a:rPr lang="ru-RU" sz="1000" baseline="0" dirty="0" smtClean="0"/>
                        <a:t> орбита 35786 км</a:t>
                      </a:r>
                      <a:endParaRPr lang="ru-RU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Полярная орбита</a:t>
                      </a:r>
                      <a:endParaRPr lang="ru-RU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Выражаю благодарность образовательному порталу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Coursera (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https://coursera.org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)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за возможность пройти этот курс и попробовать свои навыки в условиях, приближенных к «боевым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».</a:t>
            </a:r>
          </a:p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Из-за технического сбоя я не смог сохранить свою работу в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Folium 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Plotly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Dash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, и не успел переделать до </a:t>
            </a:r>
            <a:r>
              <a:rPr lang="ru-RU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дедлайна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272746"/>
            <a:ext cx="7068725" cy="501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Космическая экспансия человечества – это большая, сложная и дорогостоящая проблема. Основная расходная статья – ракеты-носители, которые как правило используются один раз, и к повторному применению непригодны. Компания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SpaceX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научилась решать эту проблему и смогла удешевить суборбитальные и орбитальные перелеты более чем в три раза. «Волшебной таблеткой» стала ракета-носитель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Falcon 9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, пригодная для многократного использования. Стоимость космического полета теперь зависит не столько от дороговизны ракеты-носителя (она не стала дешевле, а совсем наоборот), сколько от того, сколько раз её можно использовать. В своей работе я оценю вероятность успешно посадить ракету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Falcon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9, что поможет оценить расходы на космический полёт.</a:t>
            </a:r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272746"/>
            <a:ext cx="7068725" cy="501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</a:rPr>
              <a:t>Цель проекта – создать конвейер машинного обучения, позволяющий предсказать, сохранится ли для следующего использования первая ступень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Falcon 9.</a:t>
            </a:r>
          </a:p>
          <a:p>
            <a:pPr marL="0" indent="0">
              <a:buNone/>
            </a:pPr>
            <a:endParaRPr lang="ru-RU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Вопросы, на которые мы ищем ответы:</a:t>
            </a:r>
          </a:p>
          <a:p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От каких факторов зависит успешность посадки ракеты-носителя?</a:t>
            </a:r>
          </a:p>
          <a:p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Какие условия необходимо создать для успешной посадки ракеты-носителя?</a:t>
            </a:r>
          </a:p>
          <a:p>
            <a:endParaRPr lang="en-US" sz="18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Данные были получены из открытых источников:</a:t>
            </a:r>
          </a:p>
          <a:p>
            <a:pPr lvl="1"/>
            <a:r>
              <a:rPr lang="ru-RU" sz="1700" dirty="0" smtClean="0"/>
              <a:t>Запросом к </a:t>
            </a:r>
            <a:r>
              <a:rPr lang="en-US" sz="1700" dirty="0" smtClean="0"/>
              <a:t>SpaceX data</a:t>
            </a:r>
            <a:r>
              <a:rPr lang="ru-RU" sz="1700" dirty="0" smtClean="0"/>
              <a:t> </a:t>
            </a:r>
            <a:r>
              <a:rPr lang="en-US" sz="1700" dirty="0" smtClean="0"/>
              <a:t>REST API</a:t>
            </a:r>
          </a:p>
          <a:p>
            <a:pPr lvl="1"/>
            <a:r>
              <a:rPr lang="ru-RU" sz="1700" dirty="0" err="1" smtClean="0"/>
              <a:t>Вебс</a:t>
            </a:r>
            <a:r>
              <a:rPr lang="ru-RU" sz="1700" dirty="0" err="1" smtClean="0"/>
              <a:t>краппингом</a:t>
            </a:r>
            <a:r>
              <a:rPr lang="ru-RU" sz="1700" dirty="0" smtClean="0"/>
              <a:t> </a:t>
            </a:r>
            <a:r>
              <a:rPr lang="ru-RU" sz="1700" dirty="0" smtClean="0"/>
              <a:t>англоязычной </a:t>
            </a:r>
            <a:r>
              <a:rPr lang="ru-RU" sz="1700" dirty="0" err="1" smtClean="0"/>
              <a:t>википедии</a:t>
            </a:r>
            <a:endParaRPr lang="ru-RU" sz="1700" dirty="0" smtClean="0"/>
          </a:p>
          <a:p>
            <a:r>
              <a:rPr lang="ru-RU" sz="1800" dirty="0" smtClean="0"/>
              <a:t>Первичная обработка данных:</a:t>
            </a:r>
            <a:endParaRPr lang="en-US" sz="1800" dirty="0" smtClean="0"/>
          </a:p>
          <a:p>
            <a:pPr lvl="1"/>
            <a:r>
              <a:rPr lang="en-US" sz="1700" dirty="0" smtClean="0"/>
              <a:t>One-hot encoding</a:t>
            </a:r>
            <a:r>
              <a:rPr lang="ru-RU" sz="1700" dirty="0" smtClean="0"/>
              <a:t> – способ перехода от категориальных переменных к логическим или цифровым</a:t>
            </a:r>
          </a:p>
          <a:p>
            <a:r>
              <a:rPr lang="ru-RU" sz="1800" dirty="0" smtClean="0"/>
              <a:t>Исследовательский анализ данных (</a:t>
            </a:r>
            <a:r>
              <a:rPr lang="en-US" sz="1800" dirty="0" smtClean="0"/>
              <a:t>Exploratory data analysis </a:t>
            </a:r>
            <a:r>
              <a:rPr lang="ru-RU" sz="1800" dirty="0" smtClean="0"/>
              <a:t>или </a:t>
            </a:r>
            <a:r>
              <a:rPr lang="en-US" sz="1800" dirty="0" smtClean="0"/>
              <a:t>EDA</a:t>
            </a:r>
            <a:r>
              <a:rPr lang="ru-RU" sz="1800" dirty="0" smtClean="0"/>
              <a:t>) с применением </a:t>
            </a:r>
            <a:r>
              <a:rPr lang="en-US" sz="1800" dirty="0" smtClean="0"/>
              <a:t>SQL </a:t>
            </a:r>
            <a:r>
              <a:rPr lang="ru-RU" sz="1800" dirty="0" smtClean="0"/>
              <a:t>и средств визуализации</a:t>
            </a:r>
          </a:p>
          <a:p>
            <a:r>
              <a:rPr lang="ru-RU" sz="1800" dirty="0" smtClean="0"/>
              <a:t>Интерактивные аналитические инструменты </a:t>
            </a:r>
            <a:r>
              <a:rPr lang="en-US" sz="1800" dirty="0" smtClean="0"/>
              <a:t>(</a:t>
            </a:r>
            <a:r>
              <a:rPr lang="en-US" sz="1800" dirty="0" err="1" smtClean="0"/>
              <a:t>Plotly</a:t>
            </a:r>
            <a:r>
              <a:rPr lang="en-US" sz="1800" dirty="0" smtClean="0"/>
              <a:t> Dash</a:t>
            </a:r>
            <a:r>
              <a:rPr lang="ru-RU" sz="1800" dirty="0" smtClean="0"/>
              <a:t> и </a:t>
            </a:r>
            <a:r>
              <a:rPr lang="en-US" sz="1800" dirty="0" smtClean="0"/>
              <a:t>Folium</a:t>
            </a:r>
            <a:r>
              <a:rPr lang="ru-RU" sz="1800" dirty="0" smtClean="0"/>
              <a:t>)</a:t>
            </a:r>
          </a:p>
          <a:p>
            <a:r>
              <a:rPr lang="ru-RU" sz="1800" dirty="0" smtClean="0"/>
              <a:t>Предсказательный анализ с использованием алгоритмов машинного обучения</a:t>
            </a:r>
            <a:endParaRPr lang="en-US" sz="1800" dirty="0" smtClean="0"/>
          </a:p>
          <a:p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4046214" cy="3817743"/>
          </a:xfrm>
        </p:spPr>
        <p:txBody>
          <a:bodyPr/>
          <a:lstStyle/>
          <a:p>
            <a:r>
              <a:rPr lang="ru-RU" dirty="0" smtClean="0"/>
              <a:t>Часть данных для анализа была получена от </a:t>
            </a:r>
            <a:r>
              <a:rPr lang="en-US" dirty="0" smtClean="0"/>
              <a:t>SpaceX API.</a:t>
            </a:r>
            <a:endParaRPr lang="ru-RU" dirty="0" smtClean="0"/>
          </a:p>
          <a:p>
            <a:r>
              <a:rPr lang="ru-RU" dirty="0" smtClean="0"/>
              <a:t>Ссылка на записную книжку по этой части </a:t>
            </a:r>
            <a:r>
              <a:rPr lang="ru-RU" dirty="0" smtClean="0"/>
              <a:t>работы</a:t>
            </a:r>
            <a:r>
              <a:rPr lang="en-US" dirty="0" smtClean="0"/>
              <a:t> </a:t>
            </a:r>
            <a:r>
              <a:rPr lang="ru-RU" dirty="0" smtClean="0">
                <a:hlinkClick r:id="rId3"/>
              </a:rPr>
              <a:t>жмяк!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4" y="1495168"/>
            <a:ext cx="7203557" cy="4572000"/>
          </a:xfrm>
        </p:spPr>
      </p:pic>
    </p:spTree>
    <p:extLst>
      <p:ext uri="{BB962C8B-B14F-4D97-AF65-F5344CB8AC3E}">
        <p14:creationId xmlns:p14="http://schemas.microsoft.com/office/powerpoint/2010/main" val="31111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4046214" cy="3817743"/>
          </a:xfrm>
        </p:spPr>
        <p:txBody>
          <a:bodyPr/>
          <a:lstStyle/>
          <a:p>
            <a:r>
              <a:rPr lang="ru-RU" dirty="0" smtClean="0"/>
              <a:t>Часть данных для анализа была получена </a:t>
            </a:r>
            <a:r>
              <a:rPr lang="ru-RU" dirty="0" err="1" smtClean="0"/>
              <a:t>вебскраппингом</a:t>
            </a:r>
            <a:r>
              <a:rPr lang="ru-RU" dirty="0" smtClean="0"/>
              <a:t> англоязычной </a:t>
            </a:r>
            <a:r>
              <a:rPr lang="ru-RU" dirty="0" err="1" smtClean="0"/>
              <a:t>википедии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Ссылка на записную книжку по этой части </a:t>
            </a:r>
            <a:r>
              <a:rPr lang="ru-RU" dirty="0" smtClean="0"/>
              <a:t>работы </a:t>
            </a:r>
            <a:r>
              <a:rPr lang="ru-RU" dirty="0" smtClean="0">
                <a:hlinkClick r:id="rId3"/>
              </a:rPr>
              <a:t>жмяк!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Результатом сбора данных явился </a:t>
            </a:r>
            <a:r>
              <a:rPr lang="ru-RU" dirty="0" err="1" smtClean="0"/>
              <a:t>датафрейм</a:t>
            </a:r>
            <a:r>
              <a:rPr lang="ru-RU" dirty="0" smtClean="0"/>
              <a:t> </a:t>
            </a:r>
            <a:r>
              <a:rPr lang="en-US" dirty="0" smtClean="0"/>
              <a:t>Pandas</a:t>
            </a:r>
            <a:r>
              <a:rPr lang="ru-RU" dirty="0" smtClean="0"/>
              <a:t> с информацией обо всех запусках ракеты </a:t>
            </a:r>
            <a:r>
              <a:rPr lang="en-US" dirty="0" smtClean="0"/>
              <a:t>Falcon 9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4" y="1553174"/>
            <a:ext cx="7201630" cy="4081506"/>
          </a:xfrm>
        </p:spPr>
      </p:pic>
    </p:spTree>
    <p:extLst>
      <p:ext uri="{BB962C8B-B14F-4D97-AF65-F5344CB8AC3E}">
        <p14:creationId xmlns:p14="http://schemas.microsoft.com/office/powerpoint/2010/main" val="12093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Предварительная обработка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126661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/>
              <a:t>Перед тем, как перейти непосредственно к анализу, нужно сделать данные более удобными.</a:t>
            </a:r>
          </a:p>
          <a:p>
            <a:pPr lvl="1"/>
            <a:r>
              <a:rPr lang="ru-RU" sz="1700" dirty="0"/>
              <a:t>Если данных не хватает, то в случае, когда это возможно, пополнить из другого источника.</a:t>
            </a:r>
          </a:p>
          <a:p>
            <a:pPr lvl="1"/>
            <a:r>
              <a:rPr lang="ru-RU" sz="1700" dirty="0"/>
              <a:t>Если пополнение невозможно, то заменить отсутствующие значения в наблюдениях средними или наиболее вероятными значениями.</a:t>
            </a:r>
          </a:p>
          <a:p>
            <a:pPr lvl="1"/>
            <a:r>
              <a:rPr lang="ru-RU" sz="1700" dirty="0"/>
              <a:t>Если невозможна замена – удалить наблюдения.</a:t>
            </a:r>
          </a:p>
          <a:p>
            <a:r>
              <a:rPr lang="ru-RU" sz="1800" dirty="0"/>
              <a:t>Следующий шаг - заменить категориальные переменные на «</a:t>
            </a:r>
            <a:r>
              <a:rPr lang="ru-RU" sz="1800" dirty="0" err="1"/>
              <a:t>псевдочисловые</a:t>
            </a:r>
            <a:r>
              <a:rPr lang="ru-RU" sz="1800" dirty="0"/>
              <a:t>» (</a:t>
            </a:r>
            <a:r>
              <a:rPr lang="ru-RU" sz="1800" dirty="0" err="1"/>
              <a:t>dummies</a:t>
            </a:r>
            <a:r>
              <a:rPr lang="ru-RU" sz="1800" dirty="0" smtClean="0"/>
              <a:t>).</a:t>
            </a:r>
            <a:endParaRPr lang="ru-RU" sz="1800" dirty="0"/>
          </a:p>
          <a:p>
            <a:r>
              <a:rPr lang="ru-RU" sz="1800" dirty="0"/>
              <a:t>Наша задача – оценить успешность посадки ракеты-носителя. Следовательно, нужно ввести переменную, которая будет принимать значение 1 при успешной посадке, и 0 в других случаях (когда посадка неудачна, или результат неизвестен</a:t>
            </a:r>
            <a:r>
              <a:rPr lang="ru-RU" sz="1800" dirty="0" smtClean="0"/>
              <a:t>).</a:t>
            </a:r>
            <a:endParaRPr lang="en-US" sz="1800" dirty="0" smtClean="0"/>
          </a:p>
          <a:p>
            <a:r>
              <a:rPr lang="ru-RU" sz="1800" dirty="0" smtClean="0"/>
              <a:t>Ссылка на рабочую тетрадь с этим заданием</a:t>
            </a:r>
            <a:r>
              <a:rPr lang="ru-RU" dirty="0"/>
              <a:t> </a:t>
            </a:r>
            <a:r>
              <a:rPr lang="ru-RU" sz="1600" dirty="0" smtClean="0">
                <a:hlinkClick r:id="rId3"/>
              </a:rPr>
              <a:t>жмяк!</a:t>
            </a:r>
            <a:endParaRPr lang="ru-RU" sz="1400" dirty="0" smtClean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317868"/>
            <a:ext cx="5384800" cy="2389201"/>
          </a:xfrm>
        </p:spPr>
      </p:pic>
    </p:spTree>
    <p:extLst>
      <p:ext uri="{BB962C8B-B14F-4D97-AF65-F5344CB8AC3E}">
        <p14:creationId xmlns:p14="http://schemas.microsoft.com/office/powerpoint/2010/main" val="267500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purl.org/dc/elements/1.1/"/>
    <ds:schemaRef ds:uri="f80a141d-92ca-4d3d-9308-f7e7b1d44ce8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55be751-a274-42e8-93fb-f39d3b9bcc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1631</TotalTime>
  <Words>2849</Words>
  <Application>Microsoft Office PowerPoint</Application>
  <PresentationFormat>Произвольный</PresentationFormat>
  <Paragraphs>184</Paragraphs>
  <Slides>36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Городская</vt:lpstr>
      <vt:lpstr>Оценка успешности посадки ракеты-носителя Falcon9</vt:lpstr>
      <vt:lpstr>Структура отчета:</vt:lpstr>
      <vt:lpstr>Резюме:</vt:lpstr>
      <vt:lpstr>Введение</vt:lpstr>
      <vt:lpstr>Введение</vt:lpstr>
      <vt:lpstr>Методология</vt:lpstr>
      <vt:lpstr>Сбор данных</vt:lpstr>
      <vt:lpstr>Сбор данных</vt:lpstr>
      <vt:lpstr>Предварительная обработка</vt:lpstr>
      <vt:lpstr>Эксплораторный анализ</vt:lpstr>
      <vt:lpstr>Эксплораторный анализ – реляционная БД</vt:lpstr>
      <vt:lpstr>Эксплораторный анализ – схемы и графики</vt:lpstr>
      <vt:lpstr>Машинное обучение</vt:lpstr>
      <vt:lpstr>Результаты проделанной работы</vt:lpstr>
      <vt:lpstr>Старты с каждого космодрома</vt:lpstr>
      <vt:lpstr>Полезная нагрузка ракеты при старте</vt:lpstr>
      <vt:lpstr>Статистика успешных стартов на каждый тип орбиты</vt:lpstr>
      <vt:lpstr>Успешность полётов к разным орбитам</vt:lpstr>
      <vt:lpstr>Нагрузка полетов к разным орбитам</vt:lpstr>
      <vt:lpstr>Ежегодный тренд успешности запусков</vt:lpstr>
      <vt:lpstr>Список всех космодромов, с которых стартовала тяжелая ракета-носитель Falcon 9</vt:lpstr>
      <vt:lpstr>Стажёр! Покажи мне пять первых запусков с космодрома… не помню, как называется, название начинается с CCA</vt:lpstr>
      <vt:lpstr>Сколько всего груза вывело на орбиты NASA (CRS)</vt:lpstr>
      <vt:lpstr>Средняя полезная нагрузка, выводимая на орбиту ускорителем F9 v.1.1 за запуск</vt:lpstr>
      <vt:lpstr>Дата первой успешной посадки на сушу</vt:lpstr>
      <vt:lpstr>Список ускорителей ракеты Falcon 9</vt:lpstr>
      <vt:lpstr>Общее количество миссий Falcon 9 с известным исходом посадки</vt:lpstr>
      <vt:lpstr>Список ускорителей ракеты Falcon 9</vt:lpstr>
      <vt:lpstr>Неудачные посадки на беспилотный корабль в 2015 году</vt:lpstr>
      <vt:lpstr>Подсчет количества удачных и неудачных посадок всех видов за период</vt:lpstr>
      <vt:lpstr>Предиктивный анализ:</vt:lpstr>
      <vt:lpstr>Сравнение алгоритмов</vt:lpstr>
      <vt:lpstr>Сравнение алгоритмов</vt:lpstr>
      <vt:lpstr>Заключение</vt:lpstr>
      <vt:lpstr>Приложение</vt:lpstr>
      <vt:lpstr>Приложение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Ormarr</cp:lastModifiedBy>
  <cp:revision>70</cp:revision>
  <dcterms:created xsi:type="dcterms:W3CDTF">2020-10-28T18:29:43Z</dcterms:created>
  <dcterms:modified xsi:type="dcterms:W3CDTF">2024-05-03T12:37:34Z</dcterms:modified>
</cp:coreProperties>
</file>