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9" r:id="rId15"/>
    <p:sldId id="268" r:id="rId16"/>
    <p:sldId id="271" r:id="rId17"/>
    <p:sldId id="272" r:id="rId18"/>
    <p:sldId id="273" r:id="rId19"/>
    <p:sldId id="275" r:id="rId20"/>
    <p:sldId id="274" r:id="rId21"/>
    <p:sldId id="267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12192000" cy="6858000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C1513191-51C1-4111-81C1-911121C1A1E1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19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BS=Bjarne Stroustrup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935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Inline function within class definition.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513191-51C1-4111-81C1-911121C1A1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3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0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0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00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C++ Presentation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欧锋/Ophone/New comer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Feng.Ou@tieto.com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914400" y="-182880"/>
            <a:ext cx="10514520" cy="1324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Question#4 class/struct</a:t>
            </a:r>
            <a:endParaRPr/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1005840" y="865440"/>
            <a:ext cx="9371880" cy="5352480"/>
          </a:xfrm>
          <a:prstGeom prst="rect">
            <a:avLst/>
          </a:prstGeom>
        </p:spPr>
      </p:pic>
      <p:sp>
        <p:nvSpPr>
          <p:cNvPr id="101" name="TextShape 2"/>
          <p:cNvSpPr txBox="1"/>
          <p:nvPr/>
        </p:nvSpPr>
        <p:spPr>
          <a:xfrm>
            <a:off x="1005840" y="6328440"/>
            <a:ext cx="6866640" cy="346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/>
              <a:t>https://github.com/Morpheusou/TCPL/blob/master/demo/class.cpp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31520" y="-182880"/>
            <a:ext cx="10514520" cy="1324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Question#5 static member</a:t>
            </a:r>
            <a:endParaRPr dirty="0"/>
          </a:p>
        </p:txBody>
      </p:sp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814320" y="875160"/>
            <a:ext cx="9609840" cy="5799960"/>
          </a:xfrm>
          <a:prstGeom prst="rect">
            <a:avLst/>
          </a:prstGeom>
        </p:spPr>
      </p:pic>
      <p:sp>
        <p:nvSpPr>
          <p:cNvPr id="104" name="TextShape 2"/>
          <p:cNvSpPr txBox="1"/>
          <p:nvPr/>
        </p:nvSpPr>
        <p:spPr>
          <a:xfrm>
            <a:off x="892080" y="6602760"/>
            <a:ext cx="6880320" cy="346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/>
              <a:t>https://github.com/Morpheusou/TCPL/blob/master/demo/static.cpp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4106885"/>
            <a:ext cx="9998779" cy="16610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480" y="5767920"/>
            <a:ext cx="7607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https://github.com/Morpheusou/TCPL/blob/master/demo/singleton.cpp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17380" y="230157"/>
            <a:ext cx="10083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Ensure a class only has one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Provide </a:t>
            </a:r>
            <a:r>
              <a:rPr lang="en-US" altLang="zh-CN" dirty="0"/>
              <a:t>a global point of access to it</a:t>
            </a:r>
          </a:p>
          <a:p>
            <a:pPr lvl="1"/>
            <a:r>
              <a:rPr lang="en-US" altLang="zh-CN" dirty="0"/>
              <a:t>File variable – extern vs static</a:t>
            </a:r>
          </a:p>
          <a:p>
            <a:pPr lvl="1"/>
            <a:r>
              <a:rPr lang="en-US" altLang="zh-CN" dirty="0"/>
              <a:t>extern function</a:t>
            </a:r>
            <a:endParaRPr lang="zh-CN" altLang="en-US" dirty="0"/>
          </a:p>
        </p:txBody>
      </p:sp>
      <p:sp>
        <p:nvSpPr>
          <p:cNvPr id="8" name="CustomShape 1"/>
          <p:cNvSpPr/>
          <p:nvPr/>
        </p:nvSpPr>
        <p:spPr>
          <a:xfrm>
            <a:off x="0" y="-1368942"/>
            <a:ext cx="10514520" cy="1324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Design a singleton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589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Calibri"/>
              </a:rPr>
              <a:t>Singleton implementation #A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 anchorCtr="0"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1604520"/>
            <a:ext cx="10738875" cy="34083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480" y="5012871"/>
            <a:ext cx="7607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https://github.com/Morpheusou/TCPL/blob/master/demo/singleton.cpp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2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40" y="121200"/>
            <a:ext cx="10972440" cy="7297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Calibri"/>
              </a:rPr>
              <a:t>Singleton implementation #B</a:t>
            </a:r>
            <a:endParaRPr lang="en-US" alt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1604519"/>
            <a:ext cx="10728360" cy="3674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8380" y="5278852"/>
            <a:ext cx="7607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https://github.com/Morpheusou/TCPL/blob/master/demo/singleton.cpp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8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Calibri"/>
              </a:rPr>
              <a:t>Singleton implementation #C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9" y="1604519"/>
            <a:ext cx="10762457" cy="32287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478" y="4834349"/>
            <a:ext cx="7607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https://github.com/Morpheusou/TCPL/blob/master/demo/singleton.cpp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356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Calibri"/>
              </a:rPr>
              <a:t>Singleton implementation #D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9" y="1604520"/>
            <a:ext cx="10698891" cy="34736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479" y="5145507"/>
            <a:ext cx="7607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https://github.com/Morpheusou/TCPL/blob/master/demo/singleton.cpp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884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Calibri"/>
              </a:rPr>
              <a:t>Singleton implementation #E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9" y="1552574"/>
            <a:ext cx="10452602" cy="34276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479" y="4980213"/>
            <a:ext cx="7607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https://github.com/Morpheusou/TCPL/blob/master/demo/singleton.cpp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894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79" y="124483"/>
            <a:ext cx="10972440" cy="114516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Calibri"/>
              </a:rPr>
              <a:t>Singleton implementation #F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79" y="1269643"/>
            <a:ext cx="9040707" cy="46964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479" y="6060020"/>
            <a:ext cx="7607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https://github.com/Morpheusou/TCPL/blob/master/demo/singleton.cpp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881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35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Agenda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Function &amp; Operator Overloading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C++ class/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struct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Design a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singleton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Calibri"/>
              </a:rPr>
              <a:t>Inheritation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-Derive Class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Virtual function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l="766" r="766"/>
          <a:stretch>
            <a:fillRect/>
          </a:stretch>
        </p:blipFill>
        <p:spPr>
          <a:xfrm>
            <a:off x="1981200" y="1600201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2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r>
              <a:rPr lang="en-US" altLang="zh-CN" dirty="0" smtClean="0"/>
              <a:t> memory 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DerivedPublicObj</a:t>
            </a:r>
            <a:r>
              <a:rPr lang="da-DK" dirty="0"/>
              <a:t> </a:t>
            </a:r>
            <a:r>
              <a:rPr lang="da-DK" dirty="0" err="1"/>
              <a:t>derived</a:t>
            </a:r>
            <a:r>
              <a:rPr lang="da-DK" dirty="0"/>
              <a:t>("base", "</a:t>
            </a:r>
            <a:r>
              <a:rPr lang="da-DK" dirty="0" err="1"/>
              <a:t>derived</a:t>
            </a:r>
            <a:r>
              <a:rPr lang="da-DK" dirty="0"/>
              <a:t>")</a:t>
            </a:r>
            <a:r>
              <a:rPr lang="da-DK" dirty="0" smtClean="0"/>
              <a:t>;</a:t>
            </a:r>
          </a:p>
          <a:p>
            <a:pPr lvl="1"/>
            <a:r>
              <a:rPr lang="da-DK" dirty="0" smtClean="0"/>
              <a:t>&amp;</a:t>
            </a:r>
            <a:r>
              <a:rPr lang="da-DK" dirty="0" err="1" smtClean="0"/>
              <a:t>derived</a:t>
            </a:r>
            <a:r>
              <a:rPr lang="da-DK" dirty="0" smtClean="0"/>
              <a:t>     0x7fff5fbff980</a:t>
            </a:r>
          </a:p>
          <a:p>
            <a:pPr lvl="1"/>
            <a:r>
              <a:rPr lang="da-DK" dirty="0" smtClean="0"/>
              <a:t>&amp;</a:t>
            </a:r>
            <a:r>
              <a:rPr lang="da-DK" dirty="0" err="1" smtClean="0"/>
              <a:t>derived</a:t>
            </a:r>
            <a:r>
              <a:rPr lang="da-DK" dirty="0" smtClean="0"/>
              <a:t>._</a:t>
            </a:r>
            <a:r>
              <a:rPr lang="da-DK" dirty="0" err="1" smtClean="0"/>
              <a:t>baseName</a:t>
            </a:r>
            <a:r>
              <a:rPr lang="da-DK" dirty="0" smtClean="0"/>
              <a:t>  0x7fff5fbff980</a:t>
            </a:r>
          </a:p>
          <a:p>
            <a:pPr lvl="1"/>
            <a:r>
              <a:rPr lang="da-DK" dirty="0" smtClean="0"/>
              <a:t>&amp;</a:t>
            </a:r>
            <a:r>
              <a:rPr lang="da-DK" dirty="0" err="1" smtClean="0"/>
              <a:t>derived</a:t>
            </a:r>
            <a:r>
              <a:rPr lang="da-DK" dirty="0" smtClean="0"/>
              <a:t>._</a:t>
            </a:r>
            <a:r>
              <a:rPr lang="da-DK" dirty="0" err="1" smtClean="0"/>
              <a:t>derivedIndexName</a:t>
            </a:r>
            <a:r>
              <a:rPr lang="da-DK" dirty="0" smtClean="0"/>
              <a:t>  0x7fff5fbff98a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多重继承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-26771" b="-26771"/>
          <a:stretch>
            <a:fillRect/>
          </a:stretch>
        </p:blipFill>
        <p:spPr>
          <a:xfrm>
            <a:off x="1981200" y="1613856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多重继承</a:t>
            </a:r>
            <a:r>
              <a:rPr lang="en-US" altLang="zh-CN" dirty="0" smtClean="0"/>
              <a:t> memory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MultDerived</a:t>
            </a:r>
            <a:r>
              <a:rPr lang="en-US" dirty="0"/>
              <a:t> </a:t>
            </a:r>
            <a:r>
              <a:rPr lang="en-US" dirty="0" err="1"/>
              <a:t>multderived</a:t>
            </a:r>
            <a:r>
              <a:rPr lang="en-US" dirty="0"/>
              <a:t>("base1", "base2", "derived")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Multderived</a:t>
            </a:r>
            <a:r>
              <a:rPr lang="en-US" dirty="0" smtClean="0"/>
              <a:t>  0x7fff5fbff960</a:t>
            </a:r>
          </a:p>
          <a:p>
            <a:pPr lvl="1"/>
            <a:r>
              <a:rPr lang="en-US" dirty="0" err="1" smtClean="0"/>
              <a:t>Multderived</a:t>
            </a:r>
            <a:r>
              <a:rPr lang="en-US" dirty="0" smtClean="0"/>
              <a:t>._</a:t>
            </a:r>
            <a:r>
              <a:rPr lang="en-US" dirty="0" err="1" smtClean="0"/>
              <a:t>baseName</a:t>
            </a:r>
            <a:r>
              <a:rPr lang="en-US" dirty="0" smtClean="0"/>
              <a:t> 0x7fff5fbff960</a:t>
            </a:r>
          </a:p>
          <a:p>
            <a:pPr lvl="1"/>
            <a:r>
              <a:rPr lang="en-US" dirty="0" err="1" smtClean="0"/>
              <a:t>Multderived</a:t>
            </a:r>
            <a:r>
              <a:rPr lang="en-US" dirty="0" smtClean="0"/>
              <a:t>._</a:t>
            </a:r>
            <a:r>
              <a:rPr lang="en-US" dirty="0" err="1" smtClean="0"/>
              <a:t>baseName</a:t>
            </a:r>
            <a:r>
              <a:rPr lang="en-US" dirty="0" smtClean="0"/>
              <a:t> 0x7fff5fbff96a</a:t>
            </a:r>
          </a:p>
          <a:p>
            <a:pPr lvl="1"/>
            <a:r>
              <a:rPr lang="en-US" dirty="0" err="1" smtClean="0"/>
              <a:t>Multderived</a:t>
            </a:r>
            <a:r>
              <a:rPr lang="en-US" dirty="0" smtClean="0"/>
              <a:t>._</a:t>
            </a:r>
            <a:r>
              <a:rPr lang="en-US" dirty="0" err="1" smtClean="0"/>
              <a:t>DerivedName</a:t>
            </a:r>
            <a:r>
              <a:rPr lang="en-US" dirty="0" smtClean="0"/>
              <a:t> 0x7fff5fbff974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&amp;</a:t>
            </a:r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Sizeof</a:t>
            </a:r>
            <a:r>
              <a:rPr lang="zh-CN" altLang="en-US" dirty="0" smtClean="0"/>
              <a:t>（）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当继承发生时，怎样计算对象的大小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892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三种继承关系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b="1" dirty="0"/>
              <a:t>public</a:t>
            </a:r>
            <a:r>
              <a:rPr lang="zh-TW" altLang="en-US" dirty="0"/>
              <a:t> 继承</a:t>
            </a:r>
            <a:r>
              <a:rPr lang="zh-TW" altLang="en-US" dirty="0" smtClean="0"/>
              <a:t>：基类</a:t>
            </a:r>
            <a:r>
              <a:rPr lang="zh-TW" altLang="en-US" dirty="0"/>
              <a:t>的公有成员成为派生类的公有成员；基类的保护成员成为派生类的保护成员。一个基类的私有成员不能被派生类直接访问，但可以通过调用基类的公有和保护成员访问基类的私有成员。</a:t>
            </a:r>
          </a:p>
          <a:p>
            <a:r>
              <a:rPr lang="en-US" altLang="zh-TW" b="1" dirty="0"/>
              <a:t>protected</a:t>
            </a:r>
            <a:r>
              <a:rPr lang="zh-TW" altLang="en-US" dirty="0"/>
              <a:t> 继承</a:t>
            </a:r>
            <a:r>
              <a:rPr lang="zh-TW" altLang="en-US" dirty="0" smtClean="0"/>
              <a:t>：基类</a:t>
            </a:r>
            <a:r>
              <a:rPr lang="zh-TW" altLang="en-US" dirty="0"/>
              <a:t>的公有和保护成员成为派生类的保护成员。</a:t>
            </a:r>
          </a:p>
          <a:p>
            <a:r>
              <a:rPr lang="en-US" altLang="zh-TW" b="1" dirty="0"/>
              <a:t>private</a:t>
            </a:r>
            <a:r>
              <a:rPr lang="zh-TW" altLang="en-US" dirty="0"/>
              <a:t> 继承</a:t>
            </a:r>
            <a:r>
              <a:rPr lang="zh-TW" altLang="en-US" dirty="0" smtClean="0"/>
              <a:t>：基类</a:t>
            </a:r>
            <a:r>
              <a:rPr lang="zh-TW" altLang="en-US" dirty="0"/>
              <a:t>的公有和保护成员成为派生类的私有成员。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93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-14455" r="-14455"/>
          <a:stretch/>
        </p:blipFill>
        <p:spPr>
          <a:xfrm>
            <a:off x="1981200" y="1802401"/>
            <a:ext cx="8229600" cy="505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0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zh-CN" altLang="en-US" dirty="0" smtClean="0"/>
              <a:t>继承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-10036" b="-10036"/>
          <a:stretch>
            <a:fillRect/>
          </a:stretch>
        </p:blipFill>
        <p:spPr>
          <a:xfrm>
            <a:off x="1981200" y="1600201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Protected</a:t>
            </a:r>
            <a:r>
              <a:rPr lang="zh-CN" altLang="en-US" dirty="0" smtClean="0"/>
              <a:t>继承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-12840" b="-12840"/>
          <a:stretch>
            <a:fillRect/>
          </a:stretch>
        </p:blipFill>
        <p:spPr>
          <a:xfrm>
            <a:off x="1981200" y="1600201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1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Function &amp; Operator Overloading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When two or more different declarations are specified for a single name in the same scope, that name is said to be overloaded.(ISO14882,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chs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13)</a:t>
            </a:r>
            <a:endParaRPr dirty="0"/>
          </a:p>
        </p:txBody>
      </p:sp>
      <p:pic>
        <p:nvPicPr>
          <p:cNvPr id="7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80880" y="3242520"/>
            <a:ext cx="5995080" cy="175212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Private </a:t>
            </a:r>
            <a:r>
              <a:rPr lang="zh-CN" altLang="en-US" dirty="0" smtClean="0"/>
              <a:t>继承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-14309" b="-14309"/>
          <a:stretch>
            <a:fillRect/>
          </a:stretch>
        </p:blipFill>
        <p:spPr>
          <a:xfrm>
            <a:off x="1981200" y="1600201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6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Public </a:t>
            </a:r>
            <a:r>
              <a:rPr lang="zh-CN" altLang="en-US" dirty="0" smtClean="0"/>
              <a:t>继承子类内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-30732" b="-30732"/>
          <a:stretch>
            <a:fillRect/>
          </a:stretch>
        </p:blipFill>
        <p:spPr>
          <a:xfrm>
            <a:off x="1981200" y="1600201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3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Is a &amp; has a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公有继承常被形容为“</a:t>
            </a:r>
            <a:r>
              <a:rPr lang="en-US" altLang="zh-CN" dirty="0" smtClean="0"/>
              <a:t>Is a</a:t>
            </a:r>
            <a:r>
              <a:rPr lang="zh-CN" altLang="en-US" dirty="0" smtClean="0"/>
              <a:t>”，私有继承常被形容为“</a:t>
            </a:r>
            <a:r>
              <a:rPr lang="en-US" altLang="zh-CN" dirty="0" smtClean="0"/>
              <a:t>has a</a:t>
            </a:r>
            <a:r>
              <a:rPr lang="zh-CN" altLang="en-US" dirty="0" smtClean="0"/>
              <a:t>”。请从三种继承类型和类成员的访问控制的角度来解释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8723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扩展阅读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虚继承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一个接口，多种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r>
              <a:rPr lang="zh-TW" altLang="en-US" dirty="0"/>
              <a:t>封装可以使得代码模块化，继承可以扩展已存在的代码，他们的目的都是为了代码重用。而多态的目的则是为了接</a:t>
            </a:r>
            <a:r>
              <a:rPr lang="zh-TW" altLang="en-US" dirty="0" smtClean="0"/>
              <a:t>口重用。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 </a:t>
            </a:r>
            <a:r>
              <a:rPr lang="zh-CN" altLang="en-US" dirty="0" smtClean="0"/>
              <a:t>动态多态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方法是虚函数</a:t>
            </a:r>
            <a:endParaRPr lang="en-US" altLang="zh-CN" dirty="0" smtClean="0"/>
          </a:p>
          <a:p>
            <a:r>
              <a:rPr lang="zh-CN" altLang="en-US" dirty="0" smtClean="0"/>
              <a:t>调用时使用指针或是引用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l="-70505" r="-70505"/>
          <a:stretch>
            <a:fillRect/>
          </a:stretch>
        </p:blipFill>
        <p:spPr>
          <a:xfrm>
            <a:off x="1981200" y="1600201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2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l="468" r="468"/>
          <a:stretch>
            <a:fillRect/>
          </a:stretch>
        </p:blipFill>
        <p:spPr>
          <a:xfrm>
            <a:off x="1981200" y="1600201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7488" b="7488"/>
          <a:stretch>
            <a:fillRect/>
          </a:stretch>
        </p:blipFill>
        <p:spPr>
          <a:xfrm>
            <a:off x="1981200" y="1600201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设计一个可以储存所有类型的数组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Class shape</a:t>
            </a:r>
            <a:endParaRPr lang="en-US" altLang="zh-CN" dirty="0"/>
          </a:p>
          <a:p>
            <a:pPr lvl="1"/>
            <a:r>
              <a:rPr lang="en-US" altLang="zh-CN" dirty="0" smtClean="0"/>
              <a:t>Class triangle</a:t>
            </a:r>
            <a:r>
              <a:rPr lang="en-US" altLang="zh-CN" dirty="0"/>
              <a:t> </a:t>
            </a:r>
            <a:r>
              <a:rPr lang="en-US" altLang="zh-CN" dirty="0" smtClean="0"/>
              <a:t>, round, quadrangle</a:t>
            </a:r>
            <a:endParaRPr lang="en-US" altLang="zh-CN" dirty="0"/>
          </a:p>
          <a:p>
            <a:pPr lvl="1"/>
            <a:r>
              <a:rPr lang="zh-CN" altLang="en-US" dirty="0" smtClean="0"/>
              <a:t>每一个类都有一个方法用来输出面积</a:t>
            </a:r>
            <a:r>
              <a:rPr lang="en-US" altLang="zh-CN" dirty="0" smtClean="0"/>
              <a:t>area</a:t>
            </a:r>
          </a:p>
          <a:p>
            <a:pPr lvl="1"/>
            <a:r>
              <a:rPr lang="zh-CN" altLang="en-US" dirty="0" smtClean="0"/>
              <a:t>用一个循环输出它们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47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Function &amp; Operator Overloading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C++ allows overloading of all function names and nearly all operators that handle user-defined types.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You may not overload: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the scope resolution operator ::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the member selection (dot) operator .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</a:t>
            </a:r>
            <a:r>
              <a:rPr lang="en-US" altLang="zh-CN" dirty="0" smtClean="0"/>
              <a:t> </a:t>
            </a:r>
            <a:r>
              <a:rPr lang="zh-CN" altLang="en-US" dirty="0" smtClean="0"/>
              <a:t>扩展阅读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纯虚函数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模板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3188" b="3188"/>
          <a:stretch>
            <a:fillRect/>
          </a:stretch>
        </p:blipFill>
        <p:spPr>
          <a:xfrm>
            <a:off x="1981200" y="1600201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模板可以实现类型的参数化</a:t>
            </a:r>
            <a:r>
              <a:rPr lang="en-US" altLang="zh-TW" dirty="0"/>
              <a:t>(</a:t>
            </a:r>
            <a:r>
              <a:rPr lang="zh-TW" altLang="en-US" dirty="0"/>
              <a:t>把类型定义为参数</a:t>
            </a:r>
            <a:r>
              <a:rPr lang="en-US" altLang="zh-TW" dirty="0"/>
              <a:t>)</a:t>
            </a:r>
            <a:r>
              <a:rPr lang="zh-TW" altLang="en-US" dirty="0"/>
              <a:t>，从而实现了真正的代码可重用性。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6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l="12303" r="12303"/>
          <a:stretch>
            <a:fillRect/>
          </a:stretch>
        </p:blipFill>
        <p:spPr>
          <a:xfrm>
            <a:off x="1981200" y="1600201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shape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Class </a:t>
            </a:r>
            <a:r>
              <a:rPr lang="en-US" altLang="zh-CN" dirty="0"/>
              <a:t>shape</a:t>
            </a:r>
          </a:p>
          <a:p>
            <a:pPr lvl="1"/>
            <a:r>
              <a:rPr lang="en-US" altLang="zh-CN" dirty="0"/>
              <a:t>Class triangle , round, quadrangle</a:t>
            </a:r>
          </a:p>
          <a:p>
            <a:pPr lvl="1"/>
            <a:r>
              <a:rPr lang="zh-CN" altLang="en-US" dirty="0"/>
              <a:t>每一个类都有一个方法用来输出面积</a:t>
            </a:r>
            <a:r>
              <a:rPr lang="en-US" altLang="zh-CN" dirty="0"/>
              <a:t>area</a:t>
            </a:r>
          </a:p>
          <a:p>
            <a:pPr lvl="1"/>
            <a:r>
              <a:rPr lang="zh-CN" altLang="en-US" dirty="0"/>
              <a:t>用一个循环输出它们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7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</a:t>
            </a:r>
            <a:r>
              <a:rPr lang="en-US" altLang="zh-CN" dirty="0" smtClean="0"/>
              <a:t> </a:t>
            </a:r>
            <a:r>
              <a:rPr lang="zh-CN" altLang="en-US" dirty="0" smtClean="0"/>
              <a:t>扩展阅读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STL 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函数对象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Question#1 for overloading</a:t>
            </a:r>
            <a:endParaRPr/>
          </a:p>
        </p:txBody>
      </p:sp>
      <p:pic>
        <p:nvPicPr>
          <p:cNvPr id="83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39040" y="1987920"/>
            <a:ext cx="5758200" cy="3234600"/>
          </a:xfrm>
          <a:prstGeom prst="rect">
            <a:avLst/>
          </a:prstGeom>
        </p:spPr>
      </p:pic>
      <p:sp>
        <p:nvSpPr>
          <p:cNvPr id="84" name="CustomShape 2"/>
          <p:cNvSpPr/>
          <p:nvPr/>
        </p:nvSpPr>
        <p:spPr>
          <a:xfrm>
            <a:off x="970560" y="5520960"/>
            <a:ext cx="7530480" cy="637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https://github.com/Morpheusou/TCPL/blob/master/chapter12/12.3.1_1.cpp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Question#2 for overloading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</p:spPr>
      </p:sp>
      <p:pic>
        <p:nvPicPr>
          <p:cNvPr id="87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14840" y="1825560"/>
            <a:ext cx="7470360" cy="4466880"/>
          </a:xfrm>
          <a:prstGeom prst="rect">
            <a:avLst/>
          </a:prstGeom>
        </p:spPr>
      </p:pic>
      <p:sp>
        <p:nvSpPr>
          <p:cNvPr id="88" name="CustomShape 3"/>
          <p:cNvSpPr/>
          <p:nvPr/>
        </p:nvSpPr>
        <p:spPr>
          <a:xfrm>
            <a:off x="838080" y="6293520"/>
            <a:ext cx="7647120" cy="637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https://github.com/Morpheusou/TCPL/blob/master/chapter12/ambiguous.cpp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C++ class/struct-definition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838080" y="1825920"/>
            <a:ext cx="10514520" cy="43502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[BS] A class is a user-defined type provided to represent a concept in the code of program.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91" name="Picture 90"/>
          <p:cNvPicPr/>
          <p:nvPr/>
        </p:nvPicPr>
        <p:blipFill>
          <a:blip r:embed="rId3"/>
          <a:stretch>
            <a:fillRect/>
          </a:stretch>
        </p:blipFill>
        <p:spPr>
          <a:xfrm>
            <a:off x="1069200" y="3017520"/>
            <a:ext cx="8257320" cy="2094840"/>
          </a:xfrm>
          <a:prstGeom prst="rect">
            <a:avLst/>
          </a:prstGeom>
        </p:spPr>
      </p:pic>
      <p:sp>
        <p:nvSpPr>
          <p:cNvPr id="92" name="TextShape 3"/>
          <p:cNvSpPr txBox="1"/>
          <p:nvPr/>
        </p:nvSpPr>
        <p:spPr>
          <a:xfrm>
            <a:off x="1088640" y="5303520"/>
            <a:ext cx="6866640" cy="346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/>
              <a:t>https://github.com/Morpheusou/TCPL/blob/master/demo/class.cpp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Puzzle#1 class/struct</a:t>
            </a:r>
            <a:endParaRPr/>
          </a:p>
        </p:txBody>
      </p:sp>
      <p:pic>
        <p:nvPicPr>
          <p:cNvPr id="94" name="Picture 9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7720" y="2377440"/>
            <a:ext cx="7943040" cy="942120"/>
          </a:xfrm>
          <a:prstGeom prst="rect">
            <a:avLst/>
          </a:prstGeom>
        </p:spPr>
      </p:pic>
      <p:sp>
        <p:nvSpPr>
          <p:cNvPr id="95" name="TextShape 2"/>
          <p:cNvSpPr txBox="1"/>
          <p:nvPr/>
        </p:nvSpPr>
        <p:spPr>
          <a:xfrm>
            <a:off x="1088640" y="3629160"/>
            <a:ext cx="6866640" cy="346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/>
              <a:t>https://github.com/Morpheusou/TCPL/blob/master/demo/class.cpp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Question#3 class/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struct</a:t>
            </a:r>
            <a:endParaRPr dirty="0"/>
          </a:p>
        </p:txBody>
      </p:sp>
      <p:pic>
        <p:nvPicPr>
          <p:cNvPr id="97" name="Picture 96"/>
          <p:cNvPicPr/>
          <p:nvPr/>
        </p:nvPicPr>
        <p:blipFill>
          <a:blip r:embed="rId2"/>
          <a:stretch>
            <a:fillRect/>
          </a:stretch>
        </p:blipFill>
        <p:spPr>
          <a:xfrm>
            <a:off x="1005840" y="1802520"/>
            <a:ext cx="9800640" cy="4323600"/>
          </a:xfrm>
          <a:prstGeom prst="rect">
            <a:avLst/>
          </a:prstGeom>
        </p:spPr>
      </p:pic>
      <p:sp>
        <p:nvSpPr>
          <p:cNvPr id="98" name="TextShape 2"/>
          <p:cNvSpPr txBox="1"/>
          <p:nvPr/>
        </p:nvSpPr>
        <p:spPr>
          <a:xfrm>
            <a:off x="1088640" y="6217920"/>
            <a:ext cx="6866640" cy="346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/>
              <a:t>https://github.com/Morpheusou/TCPL/blob/master/demo/class.cpp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794</Words>
  <Application>Microsoft Office PowerPoint</Application>
  <PresentationFormat>Widescreen</PresentationFormat>
  <Paragraphs>111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DejaVu Sans</vt:lpstr>
      <vt:lpstr>StarSymbol</vt:lpstr>
      <vt:lpstr>Arial</vt:lpstr>
      <vt:lpstr>Calibri</vt:lpstr>
      <vt:lpstr>Calibri Light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Singleton implementation #A</vt:lpstr>
      <vt:lpstr>Singleton implementation #B</vt:lpstr>
      <vt:lpstr>Singleton implementation #C</vt:lpstr>
      <vt:lpstr>Singleton implementation #D</vt:lpstr>
      <vt:lpstr>Singleton implementation #E</vt:lpstr>
      <vt:lpstr>Singleton implementation #F</vt:lpstr>
      <vt:lpstr>PowerPoint Presentation</vt:lpstr>
      <vt:lpstr>PowerPoint Presentation</vt:lpstr>
      <vt:lpstr>继承</vt:lpstr>
      <vt:lpstr>继承 memory view </vt:lpstr>
      <vt:lpstr>多重继承</vt:lpstr>
      <vt:lpstr>多重继承 memory view</vt:lpstr>
      <vt:lpstr>Q&amp;A</vt:lpstr>
      <vt:lpstr>三种继承关系</vt:lpstr>
      <vt:lpstr>base</vt:lpstr>
      <vt:lpstr>Public 继承</vt:lpstr>
      <vt:lpstr>Protected继承</vt:lpstr>
      <vt:lpstr>Private 继承</vt:lpstr>
      <vt:lpstr>Public 继承子类内</vt:lpstr>
      <vt:lpstr>Q&amp;A</vt:lpstr>
      <vt:lpstr>继承</vt:lpstr>
      <vt:lpstr>多态性</vt:lpstr>
      <vt:lpstr>C++ 动态多态</vt:lpstr>
      <vt:lpstr>PowerPoint Presentation</vt:lpstr>
      <vt:lpstr>PowerPoint Presentation</vt:lpstr>
      <vt:lpstr>多态 实现</vt:lpstr>
      <vt:lpstr>Q&amp;A</vt:lpstr>
      <vt:lpstr>多态 扩展阅读</vt:lpstr>
      <vt:lpstr>模板</vt:lpstr>
      <vt:lpstr>模板</vt:lpstr>
      <vt:lpstr>STL</vt:lpstr>
      <vt:lpstr>Q&amp;A</vt:lpstr>
      <vt:lpstr>模板 扩展阅读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 Feng</dc:creator>
  <cp:lastModifiedBy>Ou Feng</cp:lastModifiedBy>
  <cp:revision>17</cp:revision>
  <dcterms:modified xsi:type="dcterms:W3CDTF">2016-01-05T08:45:03Z</dcterms:modified>
</cp:coreProperties>
</file>