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54" r:id="rId5"/>
    <p:sldId id="687" r:id="rId6"/>
    <p:sldId id="681" r:id="rId7"/>
    <p:sldId id="691" r:id="rId8"/>
    <p:sldId id="682" r:id="rId9"/>
    <p:sldId id="693" r:id="rId10"/>
    <p:sldId id="683" r:id="rId11"/>
    <p:sldId id="692" r:id="rId12"/>
    <p:sldId id="684" r:id="rId13"/>
    <p:sldId id="690" r:id="rId14"/>
    <p:sldId id="685" r:id="rId15"/>
    <p:sldId id="689" r:id="rId16"/>
    <p:sldId id="680" r:id="rId1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003F99"/>
    <a:srgbClr val="E6E9EE"/>
    <a:srgbClr val="CA0013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957EE-4E72-1389-7577-12ED14335ACF}" v="175" dt="2024-03-18T00:15:17.283"/>
    <p1510:client id="{9C6F473E-398D-4F08-BA76-210FCAA1C13E}" v="1" dt="2024-03-18T08:27:34.6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69" y="6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сиков Михаил Игоревич" userId="S::miusikov@sfedu.ru::34c855c3-839e-4a93-b264-b96ee0719737" providerId="AD" clId="Web-{7E8957EE-4E72-1389-7577-12ED14335ACF}"/>
    <pc:docChg chg="modSld">
      <pc:chgData name="Усиков Михаил Игоревич" userId="S::miusikov@sfedu.ru::34c855c3-839e-4a93-b264-b96ee0719737" providerId="AD" clId="Web-{7E8957EE-4E72-1389-7577-12ED14335ACF}" dt="2024-03-18T00:15:16.252" v="98" actId="20577"/>
      <pc:docMkLst>
        <pc:docMk/>
      </pc:docMkLst>
      <pc:sldChg chg="modSp">
        <pc:chgData name="Усиков Михаил Игоревич" userId="S::miusikov@sfedu.ru::34c855c3-839e-4a93-b264-b96ee0719737" providerId="AD" clId="Web-{7E8957EE-4E72-1389-7577-12ED14335ACF}" dt="2024-03-18T00:15:16.252" v="98" actId="20577"/>
        <pc:sldMkLst>
          <pc:docMk/>
          <pc:sldMk cId="2198711530" sldId="654"/>
        </pc:sldMkLst>
        <pc:spChg chg="mod">
          <ac:chgData name="Усиков Михаил Игоревич" userId="S::miusikov@sfedu.ru::34c855c3-839e-4a93-b264-b96ee0719737" providerId="AD" clId="Web-{7E8957EE-4E72-1389-7577-12ED14335ACF}" dt="2024-03-18T00:15:16.252" v="98" actId="20577"/>
          <ac:spMkLst>
            <pc:docMk/>
            <pc:sldMk cId="2198711530" sldId="654"/>
            <ac:spMk id="8" creationId="{00000000-0000-0000-0000-000000000000}"/>
          </ac:spMkLst>
        </pc:spChg>
        <pc:spChg chg="mod">
          <ac:chgData name="Усиков Михаил Игоревич" userId="S::miusikov@sfedu.ru::34c855c3-839e-4a93-b264-b96ee0719737" providerId="AD" clId="Web-{7E8957EE-4E72-1389-7577-12ED14335ACF}" dt="2024-03-17T22:44:02.719" v="89" actId="20577"/>
          <ac:spMkLst>
            <pc:docMk/>
            <pc:sldMk cId="2198711530" sldId="654"/>
            <ac:spMk id="10" creationId="{34E5F425-ACDF-4201-8872-9794D7CF2479}"/>
          </ac:spMkLst>
        </pc:spChg>
        <pc:grpChg chg="mod">
          <ac:chgData name="Усиков Михаил Игоревич" userId="S::miusikov@sfedu.ru::34c855c3-839e-4a93-b264-b96ee0719737" providerId="AD" clId="Web-{7E8957EE-4E72-1389-7577-12ED14335ACF}" dt="2024-03-17T22:43:43.870" v="86" actId="1076"/>
          <ac:grpSpMkLst>
            <pc:docMk/>
            <pc:sldMk cId="2198711530" sldId="654"/>
            <ac:grpSpMk id="2" creationId="{00000000-0000-0000-0000-000000000000}"/>
          </ac:grpSpMkLst>
        </pc:grpChg>
      </pc:sldChg>
    </pc:docChg>
  </pc:docChgLst>
  <pc:docChgLst>
    <pc:chgData name="Киркина Юлия Игоревна" userId="S::kirkina@sfedu.ru::33872bc0-09c4-4570-abcf-aa1036c96c89" providerId="AD" clId="Web-{9C6F473E-398D-4F08-BA76-210FCAA1C13E}"/>
    <pc:docChg chg="modSld">
      <pc:chgData name="Киркина Юлия Игоревна" userId="S::kirkina@sfedu.ru::33872bc0-09c4-4570-abcf-aa1036c96c89" providerId="AD" clId="Web-{9C6F473E-398D-4F08-BA76-210FCAA1C13E}" dt="2024-03-18T08:27:34.682" v="0" actId="1076"/>
      <pc:docMkLst>
        <pc:docMk/>
      </pc:docMkLst>
      <pc:sldChg chg="modSp">
        <pc:chgData name="Киркина Юлия Игоревна" userId="S::kirkina@sfedu.ru::33872bc0-09c4-4570-abcf-aa1036c96c89" providerId="AD" clId="Web-{9C6F473E-398D-4F08-BA76-210FCAA1C13E}" dt="2024-03-18T08:27:34.682" v="0" actId="1076"/>
        <pc:sldMkLst>
          <pc:docMk/>
          <pc:sldMk cId="2198711530" sldId="654"/>
        </pc:sldMkLst>
        <pc:grpChg chg="mod">
          <ac:chgData name="Киркина Юлия Игоревна" userId="S::kirkina@sfedu.ru::33872bc0-09c4-4570-abcf-aa1036c96c89" providerId="AD" clId="Web-{9C6F473E-398D-4F08-BA76-210FCAA1C13E}" dt="2024-03-18T08:27:34.682" v="0" actId="1076"/>
          <ac:grpSpMkLst>
            <pc:docMk/>
            <pc:sldMk cId="2198711530" sldId="654"/>
            <ac:grpSpMk id="2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0CD-6B14-46EA-834E-FF4BDAE0A5FA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6A8AE-4F22-483A-97AE-A2804682E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102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3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02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AA9C-0636-4742-AD22-DAA4BF60E577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4F6F-9B83-44AA-9336-999F5251EB3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602E-8F10-41C0-9F90-27B591611A7C}" type="datetime1">
              <a:rPr lang="en-US" smtClean="0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7A2-067A-475D-90A6-0715E2010DC3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2BFF-8BD4-4665-967A-8EF6DDC056FF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09FD-48D1-4E60-843C-AD5D651E6AAF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2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1963971"/>
            <a:ext cx="12123369" cy="13664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Проект 2 курса 2 группы </a:t>
            </a:r>
            <a:r>
              <a:rPr lang="ru-RU" sz="4400" b="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пми</a:t>
            </a:r>
            <a:b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Работа с таблицами в </a:t>
            </a:r>
            <a:r>
              <a:rPr lang="ru-RU" sz="4400" b="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Excel</a:t>
            </a: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 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960100" y="5630048"/>
            <a:ext cx="9144000" cy="458651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Подготовили студенты:</a:t>
            </a:r>
            <a:endParaRPr lang="en-US" sz="2400" dirty="0"/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Каплунов Тимур Павлович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Кислицкий Даниил Владимирович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Лукин Александр Анатольевич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Могилевский Владислав Александрович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Пономарев Матвей Борисович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rgbClr val="FFFFFF"/>
                </a:solidFill>
              </a:rPr>
              <a:t>Федоренко Никита Юрьевич</a:t>
            </a:r>
          </a:p>
          <a:p>
            <a:pPr marL="12700" marR="5080" algn="r">
              <a:spcBef>
                <a:spcPts val="105"/>
              </a:spcBef>
            </a:pPr>
            <a:endParaRPr lang="ru-RU" sz="240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chemeClr val="bg1"/>
                </a:solidFill>
              </a:rPr>
              <a:t>Преподаватель: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chemeClr val="bg1"/>
                </a:solidFill>
              </a:rPr>
              <a:t>Пустовалова Ольга Геннадиевна</a:t>
            </a:r>
          </a:p>
          <a:p>
            <a:pPr marL="12700" marR="5080" algn="r">
              <a:spcBef>
                <a:spcPts val="105"/>
              </a:spcBef>
            </a:pPr>
            <a:endParaRPr lang="ru-RU" sz="240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endParaRPr lang="ru-RU" sz="2400" b="0" dirty="0">
              <a:solidFill>
                <a:srgbClr val="FFFFFF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Изменение регистра ячейки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2830715"/>
            <a:ext cx="14337665" cy="615553"/>
          </a:xfrm>
        </p:spPr>
        <p:txBody>
          <a:bodyPr/>
          <a:lstStyle/>
          <a:p>
            <a:pPr algn="ctr"/>
            <a:r>
              <a:rPr lang="ru-RU" sz="4000" b="0" dirty="0">
                <a:solidFill>
                  <a:schemeClr val="tx1"/>
                </a:solidFill>
              </a:rPr>
              <a:t>Демонстрация работы функций: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55" y="4411993"/>
            <a:ext cx="6680888" cy="53714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516" y="4411993"/>
            <a:ext cx="4370874" cy="5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Отображение дополнительной информации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82837" y="4549768"/>
            <a:ext cx="14337665" cy="3154710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Получить больше дополнительной информации о вашей таблице, обратите внимание на </a:t>
            </a:r>
            <a:r>
              <a:rPr lang="ru-RU" sz="4000" dirty="0">
                <a:solidFill>
                  <a:schemeClr val="tx1"/>
                </a:solidFill>
              </a:rPr>
              <a:t>правый нижний угол</a:t>
            </a:r>
            <a:r>
              <a:rPr lang="ru-RU" sz="4000" b="0" dirty="0">
                <a:solidFill>
                  <a:schemeClr val="tx1"/>
                </a:solidFill>
              </a:rPr>
              <a:t>. А нажав туда правой кнопкой мыши, вы сможете убрать ненужные и добавить нужные строки отображения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3947" y="2608288"/>
            <a:ext cx="17494949" cy="7201972"/>
          </a:xfrm>
        </p:spPr>
        <p:txBody>
          <a:bodyPr/>
          <a:lstStyle/>
          <a:p>
            <a:r>
              <a:rPr lang="ru-RU" sz="3600" b="0" dirty="0">
                <a:solidFill>
                  <a:schemeClr val="tx1"/>
                </a:solidFill>
              </a:rPr>
              <a:t>Работа с таблицами в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является неотъемлемой частью современной бизнес-информатики и анализа данных. </a:t>
            </a:r>
          </a:p>
          <a:p>
            <a:endParaRPr lang="ru-RU" sz="3600" b="0" dirty="0">
              <a:solidFill>
                <a:schemeClr val="tx1"/>
              </a:solidFill>
            </a:endParaRPr>
          </a:p>
          <a:p>
            <a:r>
              <a:rPr lang="ru-RU" sz="3600" b="0" dirty="0">
                <a:solidFill>
                  <a:schemeClr val="tx1"/>
                </a:solidFill>
              </a:rPr>
              <a:t>Понимание и использование базовых функций, таких как копирование уникальных записей, транспонирование, скрытие информации и изменение регистра, значительно упрощают и ускоряют процесс обработки данных. Однако,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предлагает гораздо больше возможностей, которые могут быть использованы для создания сложных аналитических отчетов и визуализаций.</a:t>
            </a:r>
          </a:p>
          <a:p>
            <a:endParaRPr lang="ru-RU" sz="3600" b="0" dirty="0">
              <a:solidFill>
                <a:schemeClr val="tx1"/>
              </a:solidFill>
            </a:endParaRPr>
          </a:p>
          <a:p>
            <a:r>
              <a:rPr lang="ru-RU" sz="3600" b="0" dirty="0">
                <a:solidFill>
                  <a:schemeClr val="tx1"/>
                </a:solidFill>
              </a:rPr>
              <a:t>Важно постоянно обновлять свои навыки и знания, изучая новые функции и возможности программы. Это позволит вам эффективно использовать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для решения самых разнообразных задач, связанных с обработкой и анализом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4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Введение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12816" y="4354897"/>
            <a:ext cx="14337665" cy="4308872"/>
          </a:xfrm>
        </p:spPr>
        <p:txBody>
          <a:bodyPr/>
          <a:lstStyle/>
          <a:p>
            <a:r>
              <a:rPr lang="ru-RU" sz="4000" dirty="0" err="1">
                <a:solidFill>
                  <a:schemeClr val="tx1"/>
                </a:solidFill>
              </a:rPr>
              <a:t>Microsoft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ru-RU" sz="4000" dirty="0" err="1">
                <a:solidFill>
                  <a:schemeClr val="tx1"/>
                </a:solidFill>
              </a:rPr>
              <a:t>Excel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ru-RU" sz="4000" b="0" dirty="0">
                <a:solidFill>
                  <a:schemeClr val="tx1"/>
                </a:solidFill>
              </a:rPr>
              <a:t>обладает рядом полезных, уникальных функций.</a:t>
            </a:r>
          </a:p>
          <a:p>
            <a:br>
              <a:rPr lang="ru-RU" sz="4000" dirty="0">
                <a:solidFill>
                  <a:schemeClr val="tx1"/>
                </a:solidFill>
              </a:rPr>
            </a:br>
            <a:r>
              <a:rPr lang="ru-RU" sz="4000" b="0" dirty="0">
                <a:solidFill>
                  <a:schemeClr val="tx1"/>
                </a:solidFill>
              </a:rPr>
              <a:t>Сосредоточимся на изучении некоторых ключевых функций </a:t>
            </a:r>
            <a:r>
              <a:rPr lang="ru-RU" sz="4000" b="0" dirty="0" err="1">
                <a:solidFill>
                  <a:schemeClr val="tx1"/>
                </a:solidFill>
              </a:rPr>
              <a:t>Excel</a:t>
            </a:r>
            <a:r>
              <a:rPr lang="ru-RU" sz="4000" b="0" dirty="0">
                <a:solidFill>
                  <a:schemeClr val="tx1"/>
                </a:solidFill>
              </a:rPr>
              <a:t>, которые значительно упрощают работу с таблицами и данными:</a:t>
            </a:r>
          </a:p>
          <a:p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Удаление дубликатов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7827" y="3727236"/>
            <a:ext cx="14337665" cy="5539978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Иногда бывает нужным удалить в таблице повторяющуюся информацию. К примеру, нужно оставить по одной картине каждого автора.</a:t>
            </a:r>
            <a:endParaRPr lang="en-US" sz="4000" b="0" dirty="0">
              <a:solidFill>
                <a:schemeClr val="tx1"/>
              </a:solidFill>
            </a:endParaRP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>
                <a:solidFill>
                  <a:schemeClr val="tx1"/>
                </a:solidFill>
              </a:rPr>
              <a:t>Для этого выделите нужную область, откройте вкладку «Данные», затем нажмите «удалить дубликаты» и выберите нужный столбец. Теперь в вашей таблице остались только строки с уникальными значениями выбранного столбца.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6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Удаление дубликатов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1719" y="3108950"/>
            <a:ext cx="14337665" cy="615553"/>
          </a:xfrm>
        </p:spPr>
        <p:txBody>
          <a:bodyPr/>
          <a:lstStyle/>
          <a:p>
            <a:pPr algn="ctr"/>
            <a:r>
              <a:rPr lang="ru-RU" sz="4000" b="0" dirty="0">
                <a:solidFill>
                  <a:schemeClr val="tx1"/>
                </a:solidFill>
              </a:rPr>
              <a:t>Демонстрация работы функции: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B72613-0246-2448-A4BA-F75CF479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4665422"/>
            <a:ext cx="9162351" cy="58388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97108A-59A9-3747-13B1-2D182FCB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5784939"/>
            <a:ext cx="6605122" cy="3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Транспонирование таблицы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72975" y="4234976"/>
            <a:ext cx="14337665" cy="4355038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Если вам понадобилось </a:t>
            </a:r>
            <a:r>
              <a:rPr lang="ru-RU" sz="4000" dirty="0">
                <a:solidFill>
                  <a:schemeClr val="tx1"/>
                </a:solidFill>
              </a:rPr>
              <a:t>транспонировать</a:t>
            </a:r>
            <a:r>
              <a:rPr lang="ru-RU" sz="4000" b="0" dirty="0">
                <a:solidFill>
                  <a:schemeClr val="tx1"/>
                </a:solidFill>
              </a:rPr>
              <a:t> вашу таблицу (поменять местами столбцы и строки), скопируйте диапазон ячеек, который нужно транспонировать. </a:t>
            </a: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>
                <a:solidFill>
                  <a:schemeClr val="tx1"/>
                </a:solidFill>
              </a:rPr>
              <a:t>После этого кликните правой кнопкой на нужное место, куда вы хотите их вставить и выберите "специальная вставка" -&gt; "транспонирование строк и столбцов".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Транспонирование таблицы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49259" y="2407143"/>
            <a:ext cx="14337665" cy="615553"/>
          </a:xfrm>
        </p:spPr>
        <p:txBody>
          <a:bodyPr/>
          <a:lstStyle/>
          <a:p>
            <a:pPr algn="ctr"/>
            <a:r>
              <a:rPr lang="ru-RU" sz="4000" b="0" dirty="0">
                <a:solidFill>
                  <a:schemeClr val="tx1"/>
                </a:solidFill>
              </a:rPr>
              <a:t>Демонстрация функции: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57" y="3191772"/>
            <a:ext cx="9973800" cy="4543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03" y="8014022"/>
            <a:ext cx="12547176" cy="2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Скрытие строк и столбцов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52660" y="5314268"/>
            <a:ext cx="14337665" cy="1892826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Чтобы скрыть информацию в ячейках, выделите нужный диапазон ячеек, нажмите </a:t>
            </a:r>
            <a:r>
              <a:rPr lang="ru-RU" sz="4000" dirty="0">
                <a:solidFill>
                  <a:schemeClr val="tx1"/>
                </a:solidFill>
              </a:rPr>
              <a:t>«Формат»</a:t>
            </a:r>
            <a:r>
              <a:rPr lang="ru-RU" sz="4000" b="0" dirty="0">
                <a:solidFill>
                  <a:schemeClr val="tx1"/>
                </a:solidFill>
              </a:rPr>
              <a:t>, затем </a:t>
            </a:r>
            <a:r>
              <a:rPr lang="ru-RU" sz="4000" dirty="0">
                <a:solidFill>
                  <a:schemeClr val="tx1"/>
                </a:solidFill>
              </a:rPr>
              <a:t>«Скрыть или отобразить» </a:t>
            </a:r>
            <a:r>
              <a:rPr lang="ru-RU" sz="4000" b="0" dirty="0">
                <a:solidFill>
                  <a:schemeClr val="tx1"/>
                </a:solidFill>
              </a:rPr>
              <a:t>и выберите нужное действие.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8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Скрытие строк и столбцов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3125704"/>
            <a:ext cx="14337665" cy="615553"/>
          </a:xfrm>
        </p:spPr>
        <p:txBody>
          <a:bodyPr/>
          <a:lstStyle/>
          <a:p>
            <a:pPr algn="ctr"/>
            <a:r>
              <a:rPr lang="ru-RU" sz="4000" b="0" dirty="0">
                <a:solidFill>
                  <a:schemeClr val="tx1"/>
                </a:solidFill>
              </a:rPr>
              <a:t>Демонстрация функции: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1" b="2440"/>
          <a:stretch/>
        </p:blipFill>
        <p:spPr>
          <a:xfrm>
            <a:off x="1403303" y="4543694"/>
            <a:ext cx="10353668" cy="35959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2" y="5188435"/>
            <a:ext cx="5094912" cy="2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Изменение регистра ячейки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3470478"/>
            <a:ext cx="14337665" cy="6155531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С помощью определенных формул можно менять регистр всей текстовой информации в </a:t>
            </a:r>
            <a:r>
              <a:rPr lang="ru-RU" sz="4000" b="0" dirty="0" err="1">
                <a:solidFill>
                  <a:schemeClr val="tx1"/>
                </a:solidFill>
              </a:rPr>
              <a:t>Excel</a:t>
            </a:r>
            <a:r>
              <a:rPr lang="ru-RU" sz="4000" b="0" dirty="0">
                <a:solidFill>
                  <a:schemeClr val="tx1"/>
                </a:solidFill>
              </a:rPr>
              <a:t>. </a:t>
            </a: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>
                <a:solidFill>
                  <a:schemeClr val="tx1"/>
                </a:solidFill>
              </a:rPr>
              <a:t>Функция </a:t>
            </a:r>
            <a:r>
              <a:rPr lang="ru-RU" sz="4000" dirty="0">
                <a:solidFill>
                  <a:schemeClr val="tx1"/>
                </a:solidFill>
              </a:rPr>
              <a:t>«ПРОПИСН» </a:t>
            </a:r>
            <a:r>
              <a:rPr lang="ru-RU" sz="4000" b="0" dirty="0">
                <a:solidFill>
                  <a:schemeClr val="tx1"/>
                </a:solidFill>
              </a:rPr>
              <a:t>делает все буквы прописными, а </a:t>
            </a:r>
            <a:r>
              <a:rPr lang="ru-RU" sz="4000" dirty="0">
                <a:solidFill>
                  <a:schemeClr val="tx1"/>
                </a:solidFill>
              </a:rPr>
              <a:t>«СТРОЧН» </a:t>
            </a:r>
            <a:r>
              <a:rPr lang="ru-RU" sz="4000" b="0" dirty="0">
                <a:solidFill>
                  <a:schemeClr val="tx1"/>
                </a:solidFill>
              </a:rPr>
              <a:t>— строчными. </a:t>
            </a:r>
            <a:r>
              <a:rPr lang="ru-RU" sz="4000" dirty="0">
                <a:solidFill>
                  <a:schemeClr val="tx1"/>
                </a:solidFill>
              </a:rPr>
              <a:t>«ПРОПНАЧ» </a:t>
            </a:r>
            <a:r>
              <a:rPr lang="ru-RU" sz="4000" b="0" dirty="0">
                <a:solidFill>
                  <a:schemeClr val="tx1"/>
                </a:solidFill>
              </a:rPr>
              <a:t>делает прописной только первую букву в каждом слове. Для того, чтобы получить копию вашей ячейки с измененным регистром, впишите в пустую ячейку </a:t>
            </a:r>
            <a:r>
              <a:rPr lang="ru-RU" sz="4000" dirty="0">
                <a:solidFill>
                  <a:schemeClr val="tx1"/>
                </a:solidFill>
              </a:rPr>
              <a:t>«=ПРОПИСН()»</a:t>
            </a:r>
            <a:r>
              <a:rPr lang="ru-RU" sz="4000" b="0" dirty="0">
                <a:solidFill>
                  <a:schemeClr val="tx1"/>
                </a:solidFill>
              </a:rPr>
              <a:t>(</a:t>
            </a:r>
            <a:r>
              <a:rPr lang="ru-RU" sz="4000" dirty="0">
                <a:solidFill>
                  <a:schemeClr val="tx1"/>
                </a:solidFill>
              </a:rPr>
              <a:t>«=СТРОЧН()»</a:t>
            </a:r>
            <a:r>
              <a:rPr lang="ru-RU" sz="4000" b="0" dirty="0">
                <a:solidFill>
                  <a:schemeClr val="tx1"/>
                </a:solidFill>
              </a:rPr>
              <a:t>) и впишите в круглые скобки диапазон ячеек, которые вы хотите преобразовать.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018D51-AC64-4E77-B7B9-F6F4A4A65408}">
  <ds:schemaRefs>
    <ds:schemaRef ds:uri="ee52b0be-089a-4697-b28b-8a2ad28491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C33A88-E916-4658-8FD2-2092A5D46A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455</Words>
  <Application>Microsoft Office PowerPoint</Application>
  <PresentationFormat>Произвольный</PresentationFormat>
  <Paragraphs>57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Проект 2 курса 2 группы пми Работа с таблицами в Excel </vt:lpstr>
      <vt:lpstr>Введение</vt:lpstr>
      <vt:lpstr>Удаление дубликатов</vt:lpstr>
      <vt:lpstr>Удаление дубликатов</vt:lpstr>
      <vt:lpstr>Транспонирование таблицы</vt:lpstr>
      <vt:lpstr>Транспонирование таблицы</vt:lpstr>
      <vt:lpstr>Скрытие строк и столбцов</vt:lpstr>
      <vt:lpstr>Скрытие строк и столбцов</vt:lpstr>
      <vt:lpstr>Изменение регистра ячейки</vt:lpstr>
      <vt:lpstr>Изменение регистра ячейки</vt:lpstr>
      <vt:lpstr>Отображение дополнительной информации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Пономарев Матвей Борисович</cp:lastModifiedBy>
  <cp:revision>31</cp:revision>
  <dcterms:created xsi:type="dcterms:W3CDTF">2023-09-03T13:34:07Z</dcterms:created>
  <dcterms:modified xsi:type="dcterms:W3CDTF">2024-03-25T19:25:46Z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