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5" r:id="rId17"/>
    <p:sldId id="313" r:id="rId18"/>
    <p:sldId id="314" r:id="rId19"/>
    <p:sldId id="316" r:id="rId20"/>
    <p:sldId id="317" r:id="rId21"/>
    <p:sldId id="318" r:id="rId22"/>
    <p:sldId id="319" r:id="rId23"/>
    <p:sldId id="320" r:id="rId24"/>
    <p:sldId id="32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E3FCBB-32C6-4E46-9076-6BEE524526AE}">
          <p14:sldIdLst>
            <p14:sldId id="298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5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97D90-B90D-41B4-861F-4B1D65CA15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09DB1-A9C7-4509-8258-828B5887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Student Grades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Vinh Van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Collinearity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439C2-343F-46B2-B318-F1930F52D5E4}"/>
              </a:ext>
            </a:extLst>
          </p:cNvPr>
          <p:cNvSpPr txBox="1"/>
          <p:nvPr/>
        </p:nvSpPr>
        <p:spPr>
          <a:xfrm>
            <a:off x="546100" y="1462367"/>
            <a:ext cx="1149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test for Collinearity, I performed a VIF examination for each of the independent variables with critical value VIF&gt;10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BBEC70-44F9-417E-A132-2BC172A69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0172"/>
              </p:ext>
            </p:extLst>
          </p:nvPr>
        </p:nvGraphicFramePr>
        <p:xfrm>
          <a:off x="2032000" y="1902633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387246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22262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0179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57154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8486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64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8765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8A8477-2903-4376-B2B0-E8C6E5703B7D}"/>
              </a:ext>
            </a:extLst>
          </p:cNvPr>
          <p:cNvSpPr txBox="1"/>
          <p:nvPr/>
        </p:nvSpPr>
        <p:spPr>
          <a:xfrm>
            <a:off x="476250" y="2742168"/>
            <a:ext cx="1123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Diagnostic Plots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A6645-E235-4890-8297-34A23E1A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19" y="3111500"/>
            <a:ext cx="5180012" cy="32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Transforming the Model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B33C0-E1EA-4D7F-A719-0F8124C18870}"/>
              </a:ext>
            </a:extLst>
          </p:cNvPr>
          <p:cNvSpPr txBox="1"/>
          <p:nvPr/>
        </p:nvSpPr>
        <p:spPr>
          <a:xfrm>
            <a:off x="780288" y="1462366"/>
            <a:ext cx="5150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G3</a:t>
            </a:r>
          </a:p>
          <a:p>
            <a:r>
              <a:rPr lang="en-US" sz="2000" dirty="0"/>
              <a:t>Min:		0</a:t>
            </a:r>
          </a:p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Quartile:	8</a:t>
            </a:r>
          </a:p>
          <a:p>
            <a:r>
              <a:rPr lang="en-US" sz="2000" dirty="0"/>
              <a:t>Median:		11</a:t>
            </a:r>
          </a:p>
          <a:p>
            <a:r>
              <a:rPr lang="en-US" sz="2000" dirty="0"/>
              <a:t>Mean:		10.4</a:t>
            </a:r>
          </a:p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Quartile:	14</a:t>
            </a:r>
          </a:p>
          <a:p>
            <a:r>
              <a:rPr lang="en-US" sz="2000" dirty="0"/>
              <a:t>Max:		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BB03AE-1DA3-4829-9F87-160FB4C6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99" y="1462366"/>
            <a:ext cx="4525971" cy="27690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09D8CA-3A1F-4A32-ADC2-3E64AFE8EEC9}"/>
              </a:ext>
            </a:extLst>
          </p:cNvPr>
          <p:cNvSpPr/>
          <p:nvPr/>
        </p:nvSpPr>
        <p:spPr>
          <a:xfrm>
            <a:off x="-1809032" y="5589377"/>
            <a:ext cx="10120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need to transform the model…</a:t>
            </a:r>
          </a:p>
        </p:txBody>
      </p:sp>
    </p:spTree>
    <p:extLst>
      <p:ext uri="{BB962C8B-B14F-4D97-AF65-F5344CB8AC3E}">
        <p14:creationId xmlns:p14="http://schemas.microsoft.com/office/powerpoint/2010/main" val="207343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Transforming the Model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0046B-0F84-4CAE-882E-CA71694153FF}"/>
              </a:ext>
            </a:extLst>
          </p:cNvPr>
          <p:cNvSpPr txBox="1"/>
          <p:nvPr/>
        </p:nvSpPr>
        <p:spPr>
          <a:xfrm>
            <a:off x="660400" y="1462367"/>
            <a:ext cx="10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decided to go with a Square transformation because it deals with left-skewedness the best out of all the transformations.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1A768C-A1B7-4543-B3BB-E29BD14786FC}"/>
                  </a:ext>
                </a:extLst>
              </p:cNvPr>
              <p:cNvSpPr txBox="1"/>
              <p:nvPr/>
            </p:nvSpPr>
            <p:spPr>
              <a:xfrm>
                <a:off x="2553331" y="2192934"/>
                <a:ext cx="7659148" cy="293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3)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𝑎𝑏𝑠𝑒𝑛𝑐𝑒𝑠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1A768C-A1B7-4543-B3BB-E29BD147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31" y="2192934"/>
                <a:ext cx="7659148" cy="293478"/>
              </a:xfrm>
              <a:prstGeom prst="rect">
                <a:avLst/>
              </a:prstGeom>
              <a:blipFill>
                <a:blip r:embed="rId2"/>
                <a:stretch>
                  <a:fillRect l="-239" t="-16667" r="-63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3F15DAF-C970-46E3-9C14-C26685EB5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4"/>
          <a:stretch/>
        </p:blipFill>
        <p:spPr>
          <a:xfrm>
            <a:off x="839081" y="3394074"/>
            <a:ext cx="4410265" cy="2790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05AB0-518F-4C55-86C9-175D061F0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49" y="3463344"/>
            <a:ext cx="4168963" cy="25719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1C67E7-1637-4B7D-AD5B-6B09A3DEE698}"/>
              </a:ext>
            </a:extLst>
          </p:cNvPr>
          <p:cNvSpPr/>
          <p:nvPr/>
        </p:nvSpPr>
        <p:spPr>
          <a:xfrm>
            <a:off x="2420485" y="3016360"/>
            <a:ext cx="12474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D04EA-2900-4706-8ECC-7E0C780D3888}"/>
              </a:ext>
            </a:extLst>
          </p:cNvPr>
          <p:cNvSpPr txBox="1"/>
          <p:nvPr/>
        </p:nvSpPr>
        <p:spPr>
          <a:xfrm>
            <a:off x="5819868" y="301636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 Model</a:t>
            </a:r>
          </a:p>
        </p:txBody>
      </p:sp>
    </p:spTree>
    <p:extLst>
      <p:ext uri="{BB962C8B-B14F-4D97-AF65-F5344CB8AC3E}">
        <p14:creationId xmlns:p14="http://schemas.microsoft.com/office/powerpoint/2010/main" val="35207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Adding the Dummy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1CD5A2-9CC7-4C9C-90E5-44695662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19" y="1149006"/>
            <a:ext cx="4933950" cy="56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1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Adding the Dummy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DB412-5079-44B1-9FB2-4B5EEAEE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62" y="1339849"/>
            <a:ext cx="7781476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Progress Report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845AFF4-C5EB-4AFC-B04D-515471A29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297733"/>
                  </p:ext>
                </p:extLst>
              </p:nvPr>
            </p:nvGraphicFramePr>
            <p:xfrm>
              <a:off x="402843" y="1913466"/>
              <a:ext cx="11188701" cy="379871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3486883663"/>
                        </a:ext>
                      </a:extLst>
                    </a:gridCol>
                    <a:gridCol w="5861050">
                      <a:extLst>
                        <a:ext uri="{9D8B030D-6E8A-4147-A177-3AD203B41FA5}">
                          <a16:colId xmlns:a16="http://schemas.microsoft.com/office/drawing/2014/main" val="2111813503"/>
                        </a:ext>
                      </a:extLst>
                    </a:gridCol>
                    <a:gridCol w="2127251">
                      <a:extLst>
                        <a:ext uri="{9D8B030D-6E8A-4147-A177-3AD203B41FA5}">
                          <a16:colId xmlns:a16="http://schemas.microsoft.com/office/drawing/2014/main" val="2369838093"/>
                        </a:ext>
                      </a:extLst>
                    </a:gridCol>
                  </a:tblGrid>
                  <a:tr h="949678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Values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73433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𝐴𝑔𝑒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𝑓𝑎𝑖𝑙𝑢𝑟𝑒𝑠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𝑎𝑏𝑠𝑒𝑛𝑐𝑒𝑠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243467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Transformed 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𝑌</m:t>
                                            </m:r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𝐺</m:t>
                                            </m:r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3)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𝐴𝑔𝑒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𝑓𝑎𝑖𝑙𝑢𝑟𝑒𝑠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𝑎𝑏𝑠𝑒𝑛𝑐𝑒𝑠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3227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Full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You know what it looks like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563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845AFF4-C5EB-4AFC-B04D-515471A29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297733"/>
                  </p:ext>
                </p:extLst>
              </p:nvPr>
            </p:nvGraphicFramePr>
            <p:xfrm>
              <a:off x="402843" y="1913466"/>
              <a:ext cx="11188701" cy="379871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3486883663"/>
                        </a:ext>
                      </a:extLst>
                    </a:gridCol>
                    <a:gridCol w="5861050">
                      <a:extLst>
                        <a:ext uri="{9D8B030D-6E8A-4147-A177-3AD203B41FA5}">
                          <a16:colId xmlns:a16="http://schemas.microsoft.com/office/drawing/2014/main" val="2111813503"/>
                        </a:ext>
                      </a:extLst>
                    </a:gridCol>
                    <a:gridCol w="2127251">
                      <a:extLst>
                        <a:ext uri="{9D8B030D-6E8A-4147-A177-3AD203B41FA5}">
                          <a16:colId xmlns:a16="http://schemas.microsoft.com/office/drawing/2014/main" val="2369838093"/>
                        </a:ext>
                      </a:extLst>
                    </a:gridCol>
                  </a:tblGrid>
                  <a:tr h="949678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361" t="-641" r="-57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73433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78" t="-100000" r="-364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243467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Transformed 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78" t="-201282" r="-36486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3227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Full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You know what it looks like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563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575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Stepwise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B75C5-4FEB-45D5-A27C-6E4B66A4AA2E}"/>
              </a:ext>
            </a:extLst>
          </p:cNvPr>
          <p:cNvSpPr txBox="1"/>
          <p:nvPr/>
        </p:nvSpPr>
        <p:spPr>
          <a:xfrm>
            <a:off x="780288" y="1451534"/>
            <a:ext cx="108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decided to go with Stepwise Regression with p-values because for a model so large, it would be the best candidate for thoroughness and would allow variables to added and then later removed if necessary.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D181E-F492-4A32-9B4A-79C16558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94" y="2169813"/>
            <a:ext cx="8554212" cy="39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5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Stepwise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B75C5-4FEB-45D5-A27C-6E4B66A4AA2E}"/>
              </a:ext>
            </a:extLst>
          </p:cNvPr>
          <p:cNvSpPr txBox="1"/>
          <p:nvPr/>
        </p:nvSpPr>
        <p:spPr>
          <a:xfrm>
            <a:off x="780288" y="1362634"/>
            <a:ext cx="1089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Therefore, this would be my new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87F18C-2876-4130-9ADF-2CDD6041EA63}"/>
                  </a:ext>
                </a:extLst>
              </p:cNvPr>
              <p:cNvSpPr txBox="1"/>
              <p:nvPr/>
            </p:nvSpPr>
            <p:spPr>
              <a:xfrm>
                <a:off x="826131" y="1749432"/>
                <a:ext cx="10897362" cy="561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𝑓𝑎𝑚𝑟𝑒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𝑠𝑡𝑢𝑑𝑦𝑡𝑖𝑚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𝐹𝑗𝑜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𝑠𝑒𝑟𝑣𝑖𝑐𝑒𝑠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Walc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Medu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87F18C-2876-4130-9ADF-2CDD6041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1" y="1749432"/>
                <a:ext cx="10897362" cy="561436"/>
              </a:xfrm>
              <a:prstGeom prst="rect">
                <a:avLst/>
              </a:prstGeom>
              <a:blipFill>
                <a:blip r:embed="rId2"/>
                <a:stretch>
                  <a:fillRect t="-8696" b="-18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FA856A5-74C4-4332-BB3B-E09E977A0123}"/>
              </a:ext>
            </a:extLst>
          </p:cNvPr>
          <p:cNvSpPr txBox="1"/>
          <p:nvPr/>
        </p:nvSpPr>
        <p:spPr>
          <a:xfrm>
            <a:off x="826131" y="2368034"/>
            <a:ext cx="1019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 that something was bothering me…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6D9621-1E4A-4790-80B7-6033601BC3FF}"/>
                  </a:ext>
                </a:extLst>
              </p:cNvPr>
              <p:cNvSpPr txBox="1"/>
              <p:nvPr/>
            </p:nvSpPr>
            <p:spPr>
              <a:xfrm>
                <a:off x="826131" y="2737366"/>
                <a:ext cx="10897362" cy="1373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𝑓𝑎𝑚𝑟𝑒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𝑓𝑎𝑚𝑟𝑒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𝑓𝑎𝑚𝑟𝑒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𝑓𝑎𝑚𝑟𝑒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𝑓𝑎𝑚𝑟𝑒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𝑠𝑡𝑢𝑑𝑦𝑡𝑖𝑚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𝑠𝑡𝑢𝑑𝑦𝑡𝑖𝑚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𝑠𝑡𝑢𝑑𝑦𝑡𝑖𝑚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𝑠𝑡𝑢𝑑𝑦𝑡𝑖𝑚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𝐹𝑗𝑜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𝑠𝑒𝑟𝑣𝑖𝑐𝑒𝑠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𝐹𝑗𝑜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𝑎𝑡h𝑜𝑚𝑒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𝐹𝑗𝑜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h𝑒𝑎𝑙𝑡h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𝐹𝑗𝑜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𝐹𝑗𝑜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𝑡𝑒𝑎𝑐h𝑒𝑟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𝑊𝑎𝑙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𝑊𝑎𝑙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𝑊𝑎𝑙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𝑊𝑎𝑙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𝑊𝑎𝑙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6D9621-1E4A-4790-80B7-6033601BC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1" y="2737366"/>
                <a:ext cx="10897362" cy="1373389"/>
              </a:xfrm>
              <a:prstGeom prst="rect">
                <a:avLst/>
              </a:prstGeom>
              <a:blipFill>
                <a:blip r:embed="rId3"/>
                <a:stretch>
                  <a:fillRect t="-31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F4F156C-BE3A-472C-ADD9-5F5744326BC7}"/>
              </a:ext>
            </a:extLst>
          </p:cNvPr>
          <p:cNvSpPr txBox="1"/>
          <p:nvPr/>
        </p:nvSpPr>
        <p:spPr>
          <a:xfrm>
            <a:off x="927100" y="424815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would be my final reduced model. I used anova(model1,model2) to verify validity of my model.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79AE7-B233-42C9-8292-F53278BB6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399" y="4748724"/>
            <a:ext cx="58388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Comparing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845AFF4-C5EB-4AFC-B04D-515471A29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920408"/>
                  </p:ext>
                </p:extLst>
              </p:nvPr>
            </p:nvGraphicFramePr>
            <p:xfrm>
              <a:off x="1646428" y="1462367"/>
              <a:ext cx="8899143" cy="4263948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545498">
                      <a:extLst>
                        <a:ext uri="{9D8B030D-6E8A-4147-A177-3AD203B41FA5}">
                          <a16:colId xmlns:a16="http://schemas.microsoft.com/office/drawing/2014/main" val="3486883663"/>
                        </a:ext>
                      </a:extLst>
                    </a:gridCol>
                    <a:gridCol w="4661696">
                      <a:extLst>
                        <a:ext uri="{9D8B030D-6E8A-4147-A177-3AD203B41FA5}">
                          <a16:colId xmlns:a16="http://schemas.microsoft.com/office/drawing/2014/main" val="2111813503"/>
                        </a:ext>
                      </a:extLst>
                    </a:gridCol>
                    <a:gridCol w="1691949">
                      <a:extLst>
                        <a:ext uri="{9D8B030D-6E8A-4147-A177-3AD203B41FA5}">
                          <a16:colId xmlns:a16="http://schemas.microsoft.com/office/drawing/2014/main" val="2369838093"/>
                        </a:ext>
                      </a:extLst>
                    </a:gridCol>
                  </a:tblGrid>
                  <a:tr h="682304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Values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73433"/>
                      </a:ext>
                    </a:extLst>
                  </a:tr>
                  <a:tr h="692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𝐴𝑔𝑒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𝑓𝑎𝑖𝑙𝑢𝑟𝑒𝑠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𝑎𝑏𝑠𝑒𝑛𝑐𝑒𝑠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243467"/>
                      </a:ext>
                    </a:extLst>
                  </a:tr>
                  <a:tr h="68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Transformed 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𝑌</m:t>
                                            </m:r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𝐺</m:t>
                                            </m:r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3)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𝐴𝑔𝑒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𝑓𝑎𝑖𝑙𝑢𝑟𝑒𝑠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𝑎𝑏𝑠𝑒𝑛𝑐𝑒𝑠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3227"/>
                      </a:ext>
                    </a:extLst>
                  </a:tr>
                  <a:tr h="68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Full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You know what it looks like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563302"/>
                      </a:ext>
                    </a:extLst>
                  </a:tr>
                  <a:tr h="68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Stepwise Reduced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𝐴𝑔𝑒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𝑓𝑎𝑚𝑟𝑒</m:t>
                                    </m:r>
                                    <m:sSub>
                                      <m:sSub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𝑠𝑡𝑢𝑑𝑦𝑡𝑖𝑚</m:t>
                                    </m:r>
                                    <m:sSub>
                                      <m:sSub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𝐹𝑗𝑜</m:t>
                                    </m:r>
                                    <m:sSub>
                                      <m:sSub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𝑠𝑒𝑟𝑣𝑖𝑐𝑒𝑠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2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kumimoji="0" lang="en-US" sz="12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200" b="0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Walc</m:t>
                                        </m:r>
                                      </m:e>
                                      <m:sub>
                                        <m:r>
                                          <a:rPr kumimoji="0" lang="en-US" sz="1200" b="0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2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kumimoji="0" lang="en-US" sz="12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2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Medu</m:t>
                                    </m:r>
                                  </m:e>
                                  <m:sub>
                                    <m:r>
                                      <a:rPr kumimoji="0" lang="en-US" sz="12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856244"/>
                      </a:ext>
                    </a:extLst>
                  </a:tr>
                  <a:tr h="68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My Reduced Final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You know what it looks like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721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845AFF4-C5EB-4AFC-B04D-515471A29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920408"/>
                  </p:ext>
                </p:extLst>
              </p:nvPr>
            </p:nvGraphicFramePr>
            <p:xfrm>
              <a:off x="1646428" y="1462367"/>
              <a:ext cx="8899143" cy="4263948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545498">
                      <a:extLst>
                        <a:ext uri="{9D8B030D-6E8A-4147-A177-3AD203B41FA5}">
                          <a16:colId xmlns:a16="http://schemas.microsoft.com/office/drawing/2014/main" val="3486883663"/>
                        </a:ext>
                      </a:extLst>
                    </a:gridCol>
                    <a:gridCol w="4661696">
                      <a:extLst>
                        <a:ext uri="{9D8B030D-6E8A-4147-A177-3AD203B41FA5}">
                          <a16:colId xmlns:a16="http://schemas.microsoft.com/office/drawing/2014/main" val="2111813503"/>
                        </a:ext>
                      </a:extLst>
                    </a:gridCol>
                    <a:gridCol w="1691949">
                      <a:extLst>
                        <a:ext uri="{9D8B030D-6E8A-4147-A177-3AD203B41FA5}">
                          <a16:colId xmlns:a16="http://schemas.microsoft.com/office/drawing/2014/main" val="2369838093"/>
                        </a:ext>
                      </a:extLst>
                    </a:gridCol>
                  </a:tblGrid>
                  <a:tr h="682304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5540" t="-893" r="-719" b="-536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73433"/>
                      </a:ext>
                    </a:extLst>
                  </a:tr>
                  <a:tr h="798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843" t="-86260" r="-36649" b="-3587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243467"/>
                      </a:ext>
                    </a:extLst>
                  </a:tr>
                  <a:tr h="68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Transformed 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843" t="-215929" r="-36649" b="-315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3227"/>
                      </a:ext>
                    </a:extLst>
                  </a:tr>
                  <a:tr h="68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Full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You know what it looks like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563302"/>
                      </a:ext>
                    </a:extLst>
                  </a:tr>
                  <a:tr h="736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Stepwise Reduced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843" t="-387603" r="-36649" b="-1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856244"/>
                      </a:ext>
                    </a:extLst>
                  </a:tr>
                  <a:tr h="68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My Reduced Final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You know what it looks like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721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406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Predicted vs Observed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ACF5B-7A04-4517-A8AA-2DD561E0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198" y="1600200"/>
            <a:ext cx="5734049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34FE0-D379-4F46-A0AA-590450A4E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" y="1278971"/>
            <a:ext cx="6145945" cy="38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9E226-E6D3-4B43-A412-ACF1C063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12E9-96A7-47B3-908F-427FA2A5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101238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Using multivariate linear regression analysis, my objective is to predict a student’s grade based on a large variety of variables relating to student demographics, socioeconomic circumstances and school-related factors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0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Limitations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56C0D-4A2E-4E4F-AE89-3331C127BF8B}"/>
              </a:ext>
            </a:extLst>
          </p:cNvPr>
          <p:cNvSpPr txBox="1"/>
          <p:nvPr/>
        </p:nvSpPr>
        <p:spPr>
          <a:xfrm>
            <a:off x="850900" y="1568450"/>
            <a:ext cx="107442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are a couple limitations I want to highlight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I am not the one that personally collected the data, there are certain variables or outcomes that I just have no control over because I don’t know the methods of collection that was used to gather this data. This makes it a bit trickier to assign significance to some of the categorical variables because you can only work with what you’re given.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scope of the dataset is limited so I had to be careful about my interpretations/validity of some of the variables and oftentimes make educated judgements about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4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Conclusions and Interpretation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203FD-B8EC-4BEC-A17F-8E28984DE94A}"/>
              </a:ext>
            </a:extLst>
          </p:cNvPr>
          <p:cNvSpPr txBox="1"/>
          <p:nvPr/>
        </p:nvSpPr>
        <p:spPr>
          <a:xfrm>
            <a:off x="780288" y="1314450"/>
            <a:ext cx="11037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sz="1600" dirty="0"/>
              <a:t>Based on my model using multivariate linear regression, there is enough statistically significant evidence to suggest that </a:t>
            </a:r>
            <a:r>
              <a:rPr lang="en-US" sz="1600" i="1" dirty="0"/>
              <a:t>Previous Semester Grades, Age, Family Relationship, Weekly Study Time, Weekend Alcohol Consumption, Paternal Employment and Maternal Education </a:t>
            </a:r>
            <a:r>
              <a:rPr lang="en-US" sz="1600" dirty="0"/>
              <a:t>are predictors for a Student’s Final Grades.</a:t>
            </a:r>
            <a:endParaRPr lang="en-US" sz="16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BDD03-C834-446B-9A6A-BAB7DEEBC32C}"/>
              </a:ext>
            </a:extLst>
          </p:cNvPr>
          <p:cNvSpPr txBox="1"/>
          <p:nvPr/>
        </p:nvSpPr>
        <p:spPr>
          <a:xfrm>
            <a:off x="780288" y="2978150"/>
            <a:ext cx="1088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6821A-03E2-4027-BE0B-A129396EF487}"/>
              </a:ext>
            </a:extLst>
          </p:cNvPr>
          <p:cNvSpPr txBox="1"/>
          <p:nvPr/>
        </p:nvSpPr>
        <p:spPr>
          <a:xfrm>
            <a:off x="780288" y="3429000"/>
            <a:ext cx="1094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Based on my model the next time you think about passing your finals, instead of studying, consider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Bonding with your family (p-value = 0.000184)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Ask your father if it’s time to ask his boss for a promotion (p-value = 0.02)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Ask your mother why she never got her Masters Degree (p-value = 0.015)</a:t>
            </a:r>
          </a:p>
        </p:txBody>
      </p:sp>
    </p:spTree>
    <p:extLst>
      <p:ext uri="{BB962C8B-B14F-4D97-AF65-F5344CB8AC3E}">
        <p14:creationId xmlns:p14="http://schemas.microsoft.com/office/powerpoint/2010/main" val="323648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9E226-E6D3-4B43-A412-ACF1C063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12E9-96A7-47B3-908F-427FA2A5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286194"/>
          </a:xfrm>
        </p:spPr>
        <p:txBody>
          <a:bodyPr>
            <a:normAutofit/>
          </a:bodyPr>
          <a:lstStyle/>
          <a:p>
            <a:r>
              <a:rPr lang="en-US" sz="2000" dirty="0"/>
              <a:t>I wanted to see what factors, if any, play a large role in a student’s grades beyond the scope of conventional wisdom on the subject matter such as:</a:t>
            </a:r>
          </a:p>
          <a:p>
            <a:pPr lvl="2"/>
            <a:r>
              <a:rPr lang="en-US" sz="2000" dirty="0"/>
              <a:t>Amount of time spent studying</a:t>
            </a:r>
          </a:p>
          <a:p>
            <a:pPr lvl="2"/>
            <a:r>
              <a:rPr lang="en-US" sz="2000" dirty="0"/>
              <a:t>Attending every class</a:t>
            </a:r>
          </a:p>
          <a:p>
            <a:pPr lvl="2"/>
            <a:r>
              <a:rPr lang="en-US" sz="2000" dirty="0"/>
              <a:t>Prior grades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0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9E226-E6D3-4B43-A412-ACF1C063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did I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12E9-96A7-47B3-908F-427FA2A5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6574"/>
            <a:ext cx="10058400" cy="2481522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Using R as the primary programming language and RStudio as the IDE, I analyzed a dataset of student’s final grades in secondary education. This dataset</a:t>
            </a:r>
          </a:p>
          <a:p>
            <a:pPr lvl="4"/>
            <a:r>
              <a:rPr lang="en-US" sz="1600" dirty="0">
                <a:solidFill>
                  <a:schemeClr val="tx1"/>
                </a:solidFill>
              </a:rPr>
              <a:t>Contained 393 unique entries</a:t>
            </a:r>
          </a:p>
          <a:p>
            <a:pPr lvl="4"/>
            <a:r>
              <a:rPr lang="en-US" sz="1600" dirty="0">
                <a:solidFill>
                  <a:schemeClr val="tx1"/>
                </a:solidFill>
              </a:rPr>
              <a:t>Had a total of 33 variables</a:t>
            </a:r>
          </a:p>
          <a:p>
            <a:pPr lvl="4"/>
            <a:r>
              <a:rPr lang="en-US" sz="1600" dirty="0">
                <a:solidFill>
                  <a:schemeClr val="tx1"/>
                </a:solidFill>
              </a:rPr>
              <a:t>Was acquired from Kaggle</a:t>
            </a:r>
          </a:p>
          <a:p>
            <a:pPr lvl="4"/>
            <a:endParaRPr lang="en-US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There was no entries with missing values or discarded inputs. Therefore, all 393 entries were maintained.</a:t>
            </a:r>
          </a:p>
          <a:p>
            <a:pPr lvl="4"/>
            <a:endParaRPr lang="en-US" sz="1600" dirty="0"/>
          </a:p>
          <a:p>
            <a:pPr marL="749808" lvl="4" indent="0">
              <a:buNone/>
            </a:pPr>
            <a:endParaRPr lang="en-US" sz="1600" dirty="0"/>
          </a:p>
          <a:p>
            <a:pPr marL="749808" lvl="4" indent="0">
              <a:buNone/>
            </a:pPr>
            <a:endParaRPr lang="en-US" sz="1600" dirty="0"/>
          </a:p>
          <a:p>
            <a:pPr marL="749808" lvl="4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90E31-A228-45A5-83ED-A541FD140D04}"/>
              </a:ext>
            </a:extLst>
          </p:cNvPr>
          <p:cNvSpPr txBox="1"/>
          <p:nvPr/>
        </p:nvSpPr>
        <p:spPr>
          <a:xfrm>
            <a:off x="1438656" y="5063609"/>
            <a:ext cx="88940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References:</a:t>
            </a:r>
          </a:p>
          <a:p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P. Cortez and A. Silva. Using Data Mining to Predict Secondary School Student Performance. In A. Brito and J. Teixeira Eds., Proceedings of 5th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FUture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BUsiness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TEChnology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Conference (FUBUTEC 2008) pp. 5-12, Porto, Portugal, April, 2008, EUROSIS, ISBN 978-9077381-39-7.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37A6B-1637-45D1-8A4A-28588CD464E4}"/>
              </a:ext>
            </a:extLst>
          </p:cNvPr>
          <p:cNvSpPr txBox="1"/>
          <p:nvPr/>
        </p:nvSpPr>
        <p:spPr>
          <a:xfrm>
            <a:off x="518160" y="1414271"/>
            <a:ext cx="11033760" cy="491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School – student’s school					higher – wants to take higher education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Sex – student’s gender					internet – Internet access at home	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Age – Age of the student					romantic – in a romantic relationship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Address – Student’s home address “type”				</a:t>
            </a:r>
            <a:r>
              <a:rPr lang="en-US" sz="1050" dirty="0" err="1"/>
              <a:t>famrel</a:t>
            </a:r>
            <a:r>
              <a:rPr lang="en-US" sz="1050" dirty="0"/>
              <a:t> – quality of family relationship(1-5)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Famsize</a:t>
            </a:r>
            <a:r>
              <a:rPr lang="en-US" sz="1050" dirty="0"/>
              <a:t> – student’s family size					</a:t>
            </a:r>
            <a:r>
              <a:rPr lang="en-US" sz="1050" dirty="0" err="1"/>
              <a:t>freetime</a:t>
            </a:r>
            <a:r>
              <a:rPr lang="en-US" sz="1050" dirty="0"/>
              <a:t> – free time after school	(1-5)			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Pstatus</a:t>
            </a:r>
            <a:r>
              <a:rPr lang="en-US" sz="1050" dirty="0"/>
              <a:t> – parent’s cohabitation status 				</a:t>
            </a:r>
            <a:r>
              <a:rPr lang="en-US" sz="1050" dirty="0" err="1"/>
              <a:t>goout</a:t>
            </a:r>
            <a:r>
              <a:rPr lang="en-US" sz="1050" dirty="0"/>
              <a:t> – going out with friends(1-5)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Medu</a:t>
            </a:r>
            <a:r>
              <a:rPr lang="en-US" sz="1050" dirty="0"/>
              <a:t> – mother’s education					</a:t>
            </a:r>
            <a:r>
              <a:rPr lang="en-US" sz="1050" dirty="0" err="1"/>
              <a:t>Dalc</a:t>
            </a:r>
            <a:r>
              <a:rPr lang="en-US" sz="1050" dirty="0"/>
              <a:t> – workday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Fedu</a:t>
            </a:r>
            <a:r>
              <a:rPr lang="en-US" sz="1050" dirty="0"/>
              <a:t> – father’s education					</a:t>
            </a:r>
            <a:r>
              <a:rPr lang="en-US" sz="1050" dirty="0" err="1"/>
              <a:t>Walc</a:t>
            </a:r>
            <a:r>
              <a:rPr lang="en-US" sz="1050" dirty="0"/>
              <a:t> – weekend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Mjob</a:t>
            </a:r>
            <a:r>
              <a:rPr lang="en-US" sz="1050" dirty="0"/>
              <a:t> – mother’s job					health – current health status(1-5)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Fjob</a:t>
            </a:r>
            <a:r>
              <a:rPr lang="en-US" sz="1050" dirty="0"/>
              <a:t> – father’s job					absences – number of school absences(0-93)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Reason – reason to choose schooling 				G1 – first period grade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Guardian – student’s guardian		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sz="1050" dirty="0"/>
              <a:t>G2 – second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dirty="0" err="1"/>
              <a:t>Traveltime</a:t>
            </a:r>
            <a:r>
              <a:rPr lang="en-US" sz="1050" dirty="0"/>
              <a:t> – home to school travel time				G3 – final grade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Studytime</a:t>
            </a:r>
            <a:r>
              <a:rPr lang="en-US" sz="1050" dirty="0"/>
              <a:t> – weekly study time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Failures – number of past failed classes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Schoolsup</a:t>
            </a:r>
            <a:r>
              <a:rPr lang="en-US" sz="1050" dirty="0"/>
              <a:t> – extra educational support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Famsup</a:t>
            </a:r>
            <a:r>
              <a:rPr lang="en-US" sz="1050" dirty="0"/>
              <a:t> – family educational support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Paid – extra paid classes within the course subject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Activities – extra-curricular activities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Nursery – attended nursery school</a:t>
            </a:r>
          </a:p>
        </p:txBody>
      </p:sp>
    </p:spTree>
    <p:extLst>
      <p:ext uri="{BB962C8B-B14F-4D97-AF65-F5344CB8AC3E}">
        <p14:creationId xmlns:p14="http://schemas.microsoft.com/office/powerpoint/2010/main" val="193405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37A6B-1637-45D1-8A4A-28588CD464E4}"/>
              </a:ext>
            </a:extLst>
          </p:cNvPr>
          <p:cNvSpPr txBox="1"/>
          <p:nvPr/>
        </p:nvSpPr>
        <p:spPr>
          <a:xfrm>
            <a:off x="518160" y="1414271"/>
            <a:ext cx="11033760" cy="491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School – student’s school					higher – wants to take higher education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Sex – student’s gender					internet – Internet access at home	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Age – Age of the student					romantic – in a romantic relationship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Address – Student’s home address “type”				</a:t>
            </a:r>
            <a:r>
              <a:rPr lang="en-US" sz="1050" dirty="0" err="1"/>
              <a:t>famrel</a:t>
            </a:r>
            <a:r>
              <a:rPr lang="en-US" sz="1050" dirty="0"/>
              <a:t> – quality of family relationship(1-5)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Famsize</a:t>
            </a:r>
            <a:r>
              <a:rPr lang="en-US" sz="1050" dirty="0"/>
              <a:t> – student’s family size					</a:t>
            </a:r>
            <a:r>
              <a:rPr lang="en-US" sz="1050" dirty="0" err="1"/>
              <a:t>freetime</a:t>
            </a:r>
            <a:r>
              <a:rPr lang="en-US" sz="1050" dirty="0"/>
              <a:t> – free time after school	(1-5)			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</a:rPr>
              <a:t>Pstatus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</a:rPr>
              <a:t> – parent’s cohabitation status </a:t>
            </a:r>
            <a:r>
              <a:rPr lang="en-US" sz="1050" dirty="0"/>
              <a:t>				</a:t>
            </a:r>
            <a:r>
              <a:rPr lang="en-US" sz="1050" dirty="0" err="1"/>
              <a:t>goout</a:t>
            </a:r>
            <a:r>
              <a:rPr lang="en-US" sz="1050" dirty="0"/>
              <a:t> – going out with friends(1-5)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Medu</a:t>
            </a:r>
            <a:r>
              <a:rPr lang="en-US" sz="1050" dirty="0"/>
              <a:t> – mother’s education					</a:t>
            </a:r>
            <a:r>
              <a:rPr lang="en-US" sz="1050" dirty="0" err="1"/>
              <a:t>Dalc</a:t>
            </a:r>
            <a:r>
              <a:rPr lang="en-US" sz="1050" dirty="0"/>
              <a:t> – workday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Fedu</a:t>
            </a:r>
            <a:r>
              <a:rPr lang="en-US" sz="1050" dirty="0"/>
              <a:t> – father’s education					</a:t>
            </a:r>
            <a:r>
              <a:rPr lang="en-US" sz="1050" dirty="0" err="1"/>
              <a:t>Walc</a:t>
            </a:r>
            <a:r>
              <a:rPr lang="en-US" sz="1050" dirty="0"/>
              <a:t> – weekend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Mjob</a:t>
            </a:r>
            <a:r>
              <a:rPr lang="en-US" sz="1050" dirty="0"/>
              <a:t> – mother’s job					health – current health status(1-5)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Fjob</a:t>
            </a:r>
            <a:r>
              <a:rPr lang="en-US" sz="1050" dirty="0"/>
              <a:t> – father’s job					absences – number of school absences(0-93)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Reason – reason to choose schooling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US" sz="1050" dirty="0"/>
              <a:t>G1 – first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Guardian – student’s guardian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	</a:t>
            </a:r>
            <a:r>
              <a:rPr lang="en-US" sz="1050" dirty="0"/>
              <a:t>G2 – second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dirty="0" err="1"/>
              <a:t>Traveltime</a:t>
            </a:r>
            <a:r>
              <a:rPr lang="en-US" sz="1050" dirty="0"/>
              <a:t> – home to school travel time				</a:t>
            </a:r>
            <a:r>
              <a:rPr lang="en-US" sz="1050" dirty="0">
                <a:solidFill>
                  <a:srgbClr val="00B0F0"/>
                </a:solidFill>
              </a:rPr>
              <a:t>G3 – final grade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Studytime</a:t>
            </a:r>
            <a:r>
              <a:rPr lang="en-US" sz="1050" dirty="0"/>
              <a:t> – weekly study time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Failures – number of past failed classes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Schoolsup</a:t>
            </a:r>
            <a:r>
              <a:rPr lang="en-US" sz="1050" dirty="0"/>
              <a:t> – extra educational support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Famsup</a:t>
            </a:r>
            <a:r>
              <a:rPr lang="en-US" sz="1050" dirty="0"/>
              <a:t> – family educational support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Paid – extra paid classes within the course subject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Activities – extra-curricular activities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Nursery – attended nursery school</a:t>
            </a:r>
          </a:p>
        </p:txBody>
      </p:sp>
    </p:spTree>
    <p:extLst>
      <p:ext uri="{BB962C8B-B14F-4D97-AF65-F5344CB8AC3E}">
        <p14:creationId xmlns:p14="http://schemas.microsoft.com/office/powerpoint/2010/main" val="340492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Dummy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37A6B-1637-45D1-8A4A-28588CD464E4}"/>
              </a:ext>
            </a:extLst>
          </p:cNvPr>
          <p:cNvSpPr txBox="1"/>
          <p:nvPr/>
        </p:nvSpPr>
        <p:spPr>
          <a:xfrm>
            <a:off x="518160" y="1414271"/>
            <a:ext cx="11033760" cy="491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School – student’s school					higher – wants to take higher education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Sex – student’s gender	 				internet – Internet access at home</a:t>
            </a:r>
            <a:r>
              <a:rPr lang="en-US" sz="1050" dirty="0"/>
              <a:t>	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Age – Age of the student					</a:t>
            </a:r>
            <a:r>
              <a:rPr lang="en-US" sz="1050" dirty="0">
                <a:solidFill>
                  <a:srgbClr val="FF0000"/>
                </a:solidFill>
              </a:rPr>
              <a:t>romantic – in a romantic relationship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Address – Student’s home address “type”</a:t>
            </a:r>
            <a:r>
              <a:rPr lang="en-US" sz="1050" dirty="0"/>
              <a:t>				</a:t>
            </a:r>
            <a:r>
              <a:rPr lang="en-US" sz="1050" dirty="0" err="1">
                <a:solidFill>
                  <a:srgbClr val="FF0000"/>
                </a:solidFill>
              </a:rPr>
              <a:t>famrel</a:t>
            </a:r>
            <a:r>
              <a:rPr lang="en-US" sz="1050" dirty="0">
                <a:solidFill>
                  <a:srgbClr val="FF0000"/>
                </a:solidFill>
              </a:rPr>
              <a:t> – quality of family relationship(1-5)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Famsize</a:t>
            </a:r>
            <a:r>
              <a:rPr lang="en-US" sz="1050" dirty="0">
                <a:solidFill>
                  <a:srgbClr val="FF0000"/>
                </a:solidFill>
              </a:rPr>
              <a:t> – student’s family size	</a:t>
            </a:r>
            <a:r>
              <a:rPr lang="en-US" sz="1050" dirty="0"/>
              <a:t>				</a:t>
            </a:r>
            <a:r>
              <a:rPr lang="en-US" sz="1050" dirty="0" err="1">
                <a:solidFill>
                  <a:srgbClr val="FF0000"/>
                </a:solidFill>
              </a:rPr>
              <a:t>freetime</a:t>
            </a:r>
            <a:r>
              <a:rPr lang="en-US" sz="1050" dirty="0">
                <a:solidFill>
                  <a:srgbClr val="FF0000"/>
                </a:solidFill>
              </a:rPr>
              <a:t> – free time after school	(1-5)</a:t>
            </a:r>
            <a:r>
              <a:rPr lang="en-US" sz="1050" dirty="0"/>
              <a:t>			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</a:rPr>
              <a:t>Pstatus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</a:rPr>
              <a:t> – parent’s cohabitation status </a:t>
            </a:r>
            <a:r>
              <a:rPr lang="en-US" sz="1050" dirty="0"/>
              <a:t>				</a:t>
            </a:r>
            <a:r>
              <a:rPr lang="en-US" sz="1050" dirty="0" err="1">
                <a:solidFill>
                  <a:srgbClr val="FF0000"/>
                </a:solidFill>
              </a:rPr>
              <a:t>goout</a:t>
            </a:r>
            <a:r>
              <a:rPr lang="en-US" sz="1050" dirty="0">
                <a:solidFill>
                  <a:srgbClr val="FF0000"/>
                </a:solidFill>
              </a:rPr>
              <a:t> – going out with friends(1-5)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Medu</a:t>
            </a:r>
            <a:r>
              <a:rPr lang="en-US" sz="1050" dirty="0">
                <a:solidFill>
                  <a:srgbClr val="FF0000"/>
                </a:solidFill>
              </a:rPr>
              <a:t> – mother’s education</a:t>
            </a:r>
            <a:r>
              <a:rPr lang="en-US" sz="1050" dirty="0"/>
              <a:t>					</a:t>
            </a:r>
            <a:r>
              <a:rPr lang="en-US" sz="1050" dirty="0" err="1">
                <a:solidFill>
                  <a:srgbClr val="FF0000"/>
                </a:solidFill>
              </a:rPr>
              <a:t>Dalc</a:t>
            </a:r>
            <a:r>
              <a:rPr lang="en-US" sz="1050" dirty="0">
                <a:solidFill>
                  <a:srgbClr val="FF0000"/>
                </a:solidFill>
              </a:rPr>
              <a:t> – workday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Fedu</a:t>
            </a:r>
            <a:r>
              <a:rPr lang="en-US" sz="1050" dirty="0">
                <a:solidFill>
                  <a:srgbClr val="FF0000"/>
                </a:solidFill>
              </a:rPr>
              <a:t> – father’s education					</a:t>
            </a:r>
            <a:r>
              <a:rPr lang="en-US" sz="1050" dirty="0" err="1">
                <a:solidFill>
                  <a:srgbClr val="FF0000"/>
                </a:solidFill>
              </a:rPr>
              <a:t>Walc</a:t>
            </a:r>
            <a:r>
              <a:rPr lang="en-US" sz="1050" dirty="0">
                <a:solidFill>
                  <a:srgbClr val="FF0000"/>
                </a:solidFill>
              </a:rPr>
              <a:t> – weekend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Mjob</a:t>
            </a:r>
            <a:r>
              <a:rPr lang="en-US" sz="1050" dirty="0">
                <a:solidFill>
                  <a:srgbClr val="FF0000"/>
                </a:solidFill>
              </a:rPr>
              <a:t> – mother’s job					health – current health status(1-5)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Fjob</a:t>
            </a:r>
            <a:r>
              <a:rPr lang="en-US" sz="1050" dirty="0">
                <a:solidFill>
                  <a:srgbClr val="FF0000"/>
                </a:solidFill>
              </a:rPr>
              <a:t> – father’s job</a:t>
            </a:r>
            <a:r>
              <a:rPr lang="en-US" sz="1050" dirty="0"/>
              <a:t>					absences – number of school absences(0-93)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Reason – reason to choose schooling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US" sz="1050" dirty="0"/>
              <a:t>G1 – first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Guardian – student’s guardian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	</a:t>
            </a:r>
            <a:r>
              <a:rPr lang="en-US" sz="1050" dirty="0"/>
              <a:t>G2 – second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Traveltime</a:t>
            </a:r>
            <a:r>
              <a:rPr lang="en-US" sz="1050" dirty="0">
                <a:solidFill>
                  <a:srgbClr val="FF0000"/>
                </a:solidFill>
              </a:rPr>
              <a:t> – home to school travel time</a:t>
            </a:r>
            <a:r>
              <a:rPr lang="en-US" sz="1050" dirty="0"/>
              <a:t>				</a:t>
            </a:r>
            <a:r>
              <a:rPr lang="en-US" sz="1050" dirty="0">
                <a:solidFill>
                  <a:srgbClr val="00B0F0"/>
                </a:solidFill>
              </a:rPr>
              <a:t>G3 – final grade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Studytime</a:t>
            </a:r>
            <a:r>
              <a:rPr lang="en-US" sz="1050" dirty="0">
                <a:solidFill>
                  <a:srgbClr val="FF0000"/>
                </a:solidFill>
              </a:rPr>
              <a:t> – weekly study time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Failures – number of past failed classes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Schoolsup</a:t>
            </a:r>
            <a:r>
              <a:rPr lang="en-US" sz="1050" dirty="0">
                <a:solidFill>
                  <a:srgbClr val="FF0000"/>
                </a:solidFill>
              </a:rPr>
              <a:t> – extra educational support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Famsup</a:t>
            </a:r>
            <a:r>
              <a:rPr lang="en-US" sz="1050" dirty="0">
                <a:solidFill>
                  <a:srgbClr val="FF0000"/>
                </a:solidFill>
              </a:rPr>
              <a:t> – family educational support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Paid – extra paid classes within the course subject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Activities – extra-curricular activities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Nursery – attended nursery school</a:t>
            </a:r>
          </a:p>
        </p:txBody>
      </p:sp>
    </p:spTree>
    <p:extLst>
      <p:ext uri="{BB962C8B-B14F-4D97-AF65-F5344CB8AC3E}">
        <p14:creationId xmlns:p14="http://schemas.microsoft.com/office/powerpoint/2010/main" val="29228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Initial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C855F6-77E2-458C-8328-94AE6C5A6462}"/>
                  </a:ext>
                </a:extLst>
              </p:cNvPr>
              <p:cNvSpPr txBox="1"/>
              <p:nvPr/>
            </p:nvSpPr>
            <p:spPr>
              <a:xfrm>
                <a:off x="2553331" y="1673353"/>
                <a:ext cx="7085338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𝑎𝑏𝑠𝑒𝑛𝑐𝑒𝑠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C855F6-77E2-458C-8328-94AE6C5A6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31" y="1673353"/>
                <a:ext cx="7085338" cy="284437"/>
              </a:xfrm>
              <a:prstGeom prst="rect">
                <a:avLst/>
              </a:prstGeom>
              <a:blipFill>
                <a:blip r:embed="rId2"/>
                <a:stretch>
                  <a:fillRect l="-344" t="-17391" r="-77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85029A5-A1DC-4E60-B709-296E045C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" y="2399751"/>
            <a:ext cx="4749428" cy="2956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71094-18FA-4822-B0E2-D2C05A308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698" y="2399751"/>
            <a:ext cx="5022014" cy="29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8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Collinearity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439C2-343F-46B2-B318-F1930F52D5E4}"/>
              </a:ext>
            </a:extLst>
          </p:cNvPr>
          <p:cNvSpPr txBox="1"/>
          <p:nvPr/>
        </p:nvSpPr>
        <p:spPr>
          <a:xfrm>
            <a:off x="546100" y="1638300"/>
            <a:ext cx="1149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Correlation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65BA68-E275-4280-A04D-6F7205950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25312"/>
              </p:ext>
            </p:extLst>
          </p:nvPr>
        </p:nvGraphicFramePr>
        <p:xfrm>
          <a:off x="2031999" y="2133600"/>
          <a:ext cx="8128001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93881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51129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93854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45959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8267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16128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5562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9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2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62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40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04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80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739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{6953B8DA-A9A0-4C2A-8148-8684EC5FF212}tf22712842_win32</Template>
  <TotalTime>924</TotalTime>
  <Words>1791</Words>
  <Application>Microsoft Office PowerPoint</Application>
  <PresentationFormat>Widescreen</PresentationFormat>
  <Paragraphs>223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Cambria Math</vt:lpstr>
      <vt:lpstr>Franklin Gothic Book</vt:lpstr>
      <vt:lpstr>1_RetrospectVTI</vt:lpstr>
      <vt:lpstr>Predicting Student Grades</vt:lpstr>
      <vt:lpstr>Objective</vt:lpstr>
      <vt:lpstr>Why?</vt:lpstr>
      <vt:lpstr>How did I do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 Grades</dc:title>
  <dc:creator>Vinh Van</dc:creator>
  <cp:lastModifiedBy>Vinh Van</cp:lastModifiedBy>
  <cp:revision>12</cp:revision>
  <dcterms:created xsi:type="dcterms:W3CDTF">2022-04-16T19:37:33Z</dcterms:created>
  <dcterms:modified xsi:type="dcterms:W3CDTF">2022-04-19T13:05:39Z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