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Lato"/>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PTSansNarrow-bold.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3cba07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83cba07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83cba07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83cba07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83cba079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83cba079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83cba079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83cba079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83cba079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83cba079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83cba079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83cba079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419"/>
              <a:t>Trabajo Final Herramientas Computacionales</a:t>
            </a:r>
            <a:endParaRPr/>
          </a:p>
        </p:txBody>
      </p:sp>
      <p:sp>
        <p:nvSpPr>
          <p:cNvPr id="67" name="Google Shape;67;p13"/>
          <p:cNvSpPr txBox="1"/>
          <p:nvPr>
            <p:ph idx="1" type="subTitle"/>
          </p:nvPr>
        </p:nvSpPr>
        <p:spPr>
          <a:xfrm>
            <a:off x="2041950" y="2774175"/>
            <a:ext cx="5104200" cy="10224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s-419"/>
              <a:t>Salette Noemi A01246619</a:t>
            </a:r>
            <a:endParaRPr/>
          </a:p>
          <a:p>
            <a:pPr indent="0" lvl="0" marL="0" rtl="0" algn="ctr">
              <a:spcBef>
                <a:spcPts val="0"/>
              </a:spcBef>
              <a:spcAft>
                <a:spcPts val="0"/>
              </a:spcAft>
              <a:buNone/>
            </a:pPr>
            <a:r>
              <a:rPr lang="es-419"/>
              <a:t>Miguel Ramirez A00828311</a:t>
            </a:r>
            <a:endParaRPr/>
          </a:p>
          <a:p>
            <a:pPr indent="0" lvl="0" marL="0" rtl="0" algn="ctr">
              <a:spcBef>
                <a:spcPts val="0"/>
              </a:spcBef>
              <a:spcAft>
                <a:spcPts val="0"/>
              </a:spcAft>
              <a:buNone/>
            </a:pPr>
            <a:r>
              <a:rPr lang="es-419"/>
              <a:t>Mónica Trueba A00827999</a:t>
            </a:r>
            <a:endParaRPr/>
          </a:p>
          <a:p>
            <a:pPr indent="0" lvl="0" marL="0" rtl="0" algn="ctr">
              <a:spcBef>
                <a:spcPts val="0"/>
              </a:spcBef>
              <a:spcAft>
                <a:spcPts val="0"/>
              </a:spcAft>
              <a:buNone/>
            </a:pPr>
            <a:r>
              <a:rPr lang="es-419"/>
              <a:t>Armando Martínez A00830032</a:t>
            </a:r>
            <a:endParaRPr/>
          </a:p>
          <a:p>
            <a:pPr indent="0" lvl="0" marL="0" rtl="0" algn="ctr">
              <a:spcBef>
                <a:spcPts val="0"/>
              </a:spcBef>
              <a:spcAft>
                <a:spcPts val="0"/>
              </a:spcAft>
              <a:buNone/>
            </a:pPr>
            <a:r>
              <a:rPr lang="es-419"/>
              <a:t>Héctor Marín A00827714</a:t>
            </a:r>
            <a:endParaRPr/>
          </a:p>
          <a:p>
            <a:pPr indent="0" lvl="0" marL="0" rtl="0" algn="ctr">
              <a:spcBef>
                <a:spcPts val="0"/>
              </a:spcBef>
              <a:spcAft>
                <a:spcPts val="0"/>
              </a:spcAft>
              <a:buNone/>
            </a:pPr>
            <a:r>
              <a:rPr lang="es-419"/>
              <a:t>Sebastián Sánchez A00827175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Problemática</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En el mundo agrícola y en el dia a dia una gran cantidad de agua es desperdiciada al regar las plantas, esto se debe a que como seres humanos no podemos determinar de una manera precisa cuando la humedad del suelo </a:t>
            </a:r>
            <a:r>
              <a:rPr lang="es-419"/>
              <a:t>está</a:t>
            </a:r>
            <a:r>
              <a:rPr lang="es-419"/>
              <a:t> dentro de los </a:t>
            </a:r>
            <a:r>
              <a:rPr lang="es-419"/>
              <a:t>parámetros</a:t>
            </a:r>
            <a:r>
              <a:rPr lang="es-419"/>
              <a:t> correctos para que las plantas </a:t>
            </a:r>
            <a:r>
              <a:rPr lang="es-419"/>
              <a:t>estén</a:t>
            </a:r>
            <a:r>
              <a:rPr lang="es-419"/>
              <a:t> saludables. El problema que surge es que si se usa mucha agua hay desperdicio pero si se usa muy poca hay riesgo de que las plantas mueran.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Propuesta</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Crear un sistema de riego que detecte cuándo es necesario regar según la humedad del suelo, utilizando sensores que </a:t>
            </a:r>
            <a:r>
              <a:rPr lang="es-419"/>
              <a:t>recojan</a:t>
            </a:r>
            <a:r>
              <a:rPr lang="es-419"/>
              <a:t> y </a:t>
            </a:r>
            <a:r>
              <a:rPr lang="es-419"/>
              <a:t>envíen</a:t>
            </a:r>
            <a:r>
              <a:rPr lang="es-419"/>
              <a:t> esta información, y activen actuadores que enciendan el sistema.</a:t>
            </a:r>
            <a:endParaRPr/>
          </a:p>
        </p:txBody>
      </p:sp>
      <p:pic>
        <p:nvPicPr>
          <p:cNvPr id="80" name="Google Shape;80;p15"/>
          <p:cNvPicPr preferRelativeResize="0"/>
          <p:nvPr/>
        </p:nvPicPr>
        <p:blipFill>
          <a:blip r:embed="rId3">
            <a:alphaModFix/>
          </a:blip>
          <a:stretch>
            <a:fillRect/>
          </a:stretch>
        </p:blipFill>
        <p:spPr>
          <a:xfrm>
            <a:off x="1131075" y="2963525"/>
            <a:ext cx="1911950" cy="1911950"/>
          </a:xfrm>
          <a:prstGeom prst="rect">
            <a:avLst/>
          </a:prstGeom>
          <a:noFill/>
          <a:ln>
            <a:noFill/>
          </a:ln>
        </p:spPr>
      </p:pic>
      <p:pic>
        <p:nvPicPr>
          <p:cNvPr id="81" name="Google Shape;81;p15"/>
          <p:cNvPicPr preferRelativeResize="0"/>
          <p:nvPr/>
        </p:nvPicPr>
        <p:blipFill>
          <a:blip r:embed="rId4">
            <a:alphaModFix/>
          </a:blip>
          <a:stretch>
            <a:fillRect/>
          </a:stretch>
        </p:blipFill>
        <p:spPr>
          <a:xfrm>
            <a:off x="5599950" y="2908987"/>
            <a:ext cx="2021025" cy="202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a:t>
            </a:r>
            <a:r>
              <a:rPr lang="es-419"/>
              <a:t>funciona</a:t>
            </a:r>
            <a:r>
              <a:rPr lang="es-419"/>
              <a:t>? (Conexión)</a:t>
            </a:r>
            <a:endParaRPr/>
          </a:p>
        </p:txBody>
      </p:sp>
      <p:sp>
        <p:nvSpPr>
          <p:cNvPr id="87" name="Google Shape;87;p16"/>
          <p:cNvSpPr txBox="1"/>
          <p:nvPr>
            <p:ph idx="1" type="body"/>
          </p:nvPr>
        </p:nvSpPr>
        <p:spPr>
          <a:xfrm>
            <a:off x="311700" y="122387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Se colocarán sensores de humedad a una distancia óptima que pueda recoger todos los datos del suelo, dichos sensores serán conectados a un microprocesador (si se tiene en casa y es pequeño puede ser un arduino, si es algo masivo se puede usar algo más potente) que mandará la información hacia la red.</a:t>
            </a:r>
            <a:endParaRPr/>
          </a:p>
        </p:txBody>
      </p:sp>
      <p:pic>
        <p:nvPicPr>
          <p:cNvPr id="88" name="Google Shape;88;p16"/>
          <p:cNvPicPr preferRelativeResize="0"/>
          <p:nvPr/>
        </p:nvPicPr>
        <p:blipFill>
          <a:blip r:embed="rId3">
            <a:alphaModFix/>
          </a:blip>
          <a:stretch>
            <a:fillRect/>
          </a:stretch>
        </p:blipFill>
        <p:spPr>
          <a:xfrm>
            <a:off x="2367898" y="2877298"/>
            <a:ext cx="2164275" cy="1440225"/>
          </a:xfrm>
          <a:prstGeom prst="rect">
            <a:avLst/>
          </a:prstGeom>
          <a:noFill/>
          <a:ln>
            <a:noFill/>
          </a:ln>
        </p:spPr>
      </p:pic>
      <p:pic>
        <p:nvPicPr>
          <p:cNvPr id="89" name="Google Shape;89;p16"/>
          <p:cNvPicPr preferRelativeResize="0"/>
          <p:nvPr/>
        </p:nvPicPr>
        <p:blipFill>
          <a:blip r:embed="rId4">
            <a:alphaModFix/>
          </a:blip>
          <a:stretch>
            <a:fillRect/>
          </a:stretch>
        </p:blipFill>
        <p:spPr>
          <a:xfrm>
            <a:off x="6176149" y="3019374"/>
            <a:ext cx="1156075" cy="1156075"/>
          </a:xfrm>
          <a:prstGeom prst="rect">
            <a:avLst/>
          </a:prstGeom>
          <a:noFill/>
          <a:ln>
            <a:noFill/>
          </a:ln>
        </p:spPr>
      </p:pic>
      <p:sp>
        <p:nvSpPr>
          <p:cNvPr id="90" name="Google Shape;90;p16"/>
          <p:cNvSpPr txBox="1"/>
          <p:nvPr/>
        </p:nvSpPr>
        <p:spPr>
          <a:xfrm>
            <a:off x="2461388" y="4396600"/>
            <a:ext cx="197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100">
                <a:latin typeface="Lato"/>
                <a:ea typeface="Lato"/>
                <a:cs typeface="Lato"/>
                <a:sym typeface="Lato"/>
              </a:rPr>
              <a:t>Arduino UNO</a:t>
            </a:r>
            <a:endParaRPr b="1" sz="1100">
              <a:latin typeface="Lato"/>
              <a:ea typeface="Lato"/>
              <a:cs typeface="Lato"/>
              <a:sym typeface="Lato"/>
            </a:endParaRPr>
          </a:p>
        </p:txBody>
      </p:sp>
      <p:sp>
        <p:nvSpPr>
          <p:cNvPr id="91" name="Google Shape;91;p16"/>
          <p:cNvSpPr txBox="1"/>
          <p:nvPr/>
        </p:nvSpPr>
        <p:spPr>
          <a:xfrm>
            <a:off x="5765525" y="4317525"/>
            <a:ext cx="197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100">
                <a:latin typeface="Lato"/>
                <a:ea typeface="Lato"/>
                <a:cs typeface="Lato"/>
                <a:sym typeface="Lato"/>
              </a:rPr>
              <a:t>Sensor humedad</a:t>
            </a:r>
            <a:endParaRPr b="1" sz="1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funciona? (Activación)</a:t>
            </a:r>
            <a:endParaRPr/>
          </a:p>
        </p:txBody>
      </p:sp>
      <p:sp>
        <p:nvSpPr>
          <p:cNvPr id="97" name="Google Shape;97;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Teniendo los datos en la red y la configuración del programa en el microprocesador, se tomará la decisión de activar el sistema de riego a través de los aspersores por un tiempo determinado (el requerido) y de nueva cuenta se estará tomando la lectura de la humedad hasta que el sistema necesite ser usado de nuevo.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resuelve el problema?</a:t>
            </a:r>
            <a:endParaRPr/>
          </a:p>
        </p:txBody>
      </p:sp>
      <p:sp>
        <p:nvSpPr>
          <p:cNvPr id="103" name="Google Shape;103;p18"/>
          <p:cNvSpPr txBox="1"/>
          <p:nvPr>
            <p:ph idx="1" type="body"/>
          </p:nvPr>
        </p:nvSpPr>
        <p:spPr>
          <a:xfrm>
            <a:off x="311700" y="1431450"/>
            <a:ext cx="8520600" cy="2779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419"/>
              <a:t>La problemática se resuelve moderando la cantidad de agua que se utiliza para el riego y solo gastando el agua necesaria. Esto se logra mediante los sensores anteriormente mencionados, los cuales están siempre activos esperando el trigger que los haga comenzar a regar. </a:t>
            </a:r>
            <a:endParaRPr/>
          </a:p>
          <a:p>
            <a:pPr indent="0" lvl="0" marL="0" rtl="0" algn="just">
              <a:spcBef>
                <a:spcPts val="1200"/>
              </a:spcBef>
              <a:spcAft>
                <a:spcPts val="1200"/>
              </a:spcAft>
              <a:buNone/>
            </a:pPr>
            <a:r>
              <a:rPr lang="es-419"/>
              <a:t>Habría que realizar un análisis más profundo de costo-beneficio para poder concretar si realmente se está reduciendo el impacto ambiental o si las baterías y la energía utilizada en los sensores e implementación del sistema es en realidad contraproducente.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p:txBody>
      </p:sp>
      <p:sp>
        <p:nvSpPr>
          <p:cNvPr id="109" name="Google Shape;109;p19"/>
          <p:cNvSpPr txBox="1"/>
          <p:nvPr>
            <p:ph idx="1" type="body"/>
          </p:nvPr>
        </p:nvSpPr>
        <p:spPr>
          <a:xfrm>
            <a:off x="311700" y="1266325"/>
            <a:ext cx="8520600" cy="29448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419"/>
              <a:t>El desperdicio de agua tanto al nivel consumidor como al nivel de las grandes empresas representa cada vez más una de las mayores problemáticas medioambientales. La única forma de combatir el desabasto es aprovechar el recurso al máximo, evitar cualquier desperdicio y limitarse a utilizar sólo aquello estrictamente necesario. A través del Internet of Things podemos lograr la optimización de este recurso al proteger las zonas agrícolas sin descuidar sus necesidades mientras simultáneamente se evita el desperdicio del agua. </a:t>
            </a:r>
            <a:endParaRPr/>
          </a:p>
          <a:p>
            <a:pPr indent="0" lvl="0" marL="0" rtl="0" algn="l">
              <a:spcBef>
                <a:spcPts val="1200"/>
              </a:spcBef>
              <a:spcAft>
                <a:spcPts val="1200"/>
              </a:spcAft>
              <a:buNone/>
            </a:pPr>
            <a:r>
              <a:t/>
            </a:r>
            <a:endParaRPr/>
          </a:p>
        </p:txBody>
      </p:sp>
      <p:pic>
        <p:nvPicPr>
          <p:cNvPr id="110" name="Google Shape;110;p19"/>
          <p:cNvPicPr preferRelativeResize="0"/>
          <p:nvPr/>
        </p:nvPicPr>
        <p:blipFill rotWithShape="1">
          <a:blip r:embed="rId3">
            <a:alphaModFix/>
          </a:blip>
          <a:srcRect b="18133" l="20485" r="19616" t="7027"/>
          <a:stretch/>
        </p:blipFill>
        <p:spPr>
          <a:xfrm rot="-476243">
            <a:off x="2785250" y="3481125"/>
            <a:ext cx="1073275" cy="1446575"/>
          </a:xfrm>
          <a:prstGeom prst="rect">
            <a:avLst/>
          </a:prstGeom>
          <a:noFill/>
          <a:ln>
            <a:noFill/>
          </a:ln>
        </p:spPr>
      </p:pic>
      <p:pic>
        <p:nvPicPr>
          <p:cNvPr id="111" name="Google Shape;111;p19"/>
          <p:cNvPicPr preferRelativeResize="0"/>
          <p:nvPr/>
        </p:nvPicPr>
        <p:blipFill rotWithShape="1">
          <a:blip r:embed="rId4">
            <a:alphaModFix/>
          </a:blip>
          <a:srcRect b="0" l="3235" r="3245" t="0"/>
          <a:stretch/>
        </p:blipFill>
        <p:spPr>
          <a:xfrm rot="563284">
            <a:off x="4044228" y="3692220"/>
            <a:ext cx="1193245" cy="1213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