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3" r:id="rId16"/>
    <p:sldId id="274" r:id="rId17"/>
    <p:sldId id="268" r:id="rId18"/>
    <p:sldId id="272" r:id="rId19"/>
    <p:sldId id="275" r:id="rId20"/>
    <p:sldId id="270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28" d="100"/>
          <a:sy n="28" d="100"/>
        </p:scale>
        <p:origin x="62" y="1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August 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2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9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0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August 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3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82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9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Monday, August 2,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1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9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6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0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3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August 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99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A5C71-9686-4040-A89C-8E1F2DFDF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rmAutofit/>
          </a:bodyPr>
          <a:lstStyle/>
          <a:p>
            <a:r>
              <a:rPr lang="en-US" dirty="0"/>
              <a:t>Lecture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86F4C-74BE-475B-B5BF-4217AC7F9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>
            <a:normAutofit/>
          </a:bodyPr>
          <a:lstStyle/>
          <a:p>
            <a:r>
              <a:rPr lang="en-US" sz="6400" dirty="0"/>
              <a:t>FinTech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network of lines and dots background">
            <a:extLst>
              <a:ext uri="{FF2B5EF4-FFF2-40B4-BE49-F238E27FC236}">
                <a16:creationId xmlns:a16="http://schemas.microsoft.com/office/drawing/2014/main" id="{490B3764-7E0C-4D47-9EDB-B12B87F5D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93" r="1770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26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A6F2-3EC6-43E8-B5D7-7FE0FEB3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 (CLI)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7B4E5-93FE-4523-8D0C-DC0945345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pwd</a:t>
            </a:r>
            <a:r>
              <a:rPr lang="en-US" dirty="0"/>
              <a:t> (print working directory)</a:t>
            </a:r>
          </a:p>
          <a:p>
            <a:r>
              <a:rPr lang="en-US" dirty="0"/>
              <a:t>cd (change directory)</a:t>
            </a:r>
          </a:p>
          <a:p>
            <a:r>
              <a:rPr lang="en-US" dirty="0"/>
              <a:t>Ls (list)</a:t>
            </a:r>
          </a:p>
          <a:p>
            <a:r>
              <a:rPr lang="en-US" dirty="0" err="1"/>
              <a:t>mkdir</a:t>
            </a:r>
            <a:r>
              <a:rPr lang="en-US" dirty="0"/>
              <a:t> (make directory) [Directory just means folder]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5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0327F-7FF7-4E95-86FD-83F68173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00" y="448056"/>
            <a:ext cx="5428996" cy="3401568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Visual studio code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5150F87-2077-4431-985C-75D50A629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4" y="1859578"/>
            <a:ext cx="5422576" cy="272484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0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1A40-FC77-442A-A8B1-6AE5A73D6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Variables</a:t>
            </a: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 are a fundamental building block of all programming languages. They serve two primary functions: they hold the data in your code, and they use names that make sense to humans.</a:t>
            </a:r>
          </a:p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</a:rPr>
              <a:t>Snake case</a:t>
            </a:r>
          </a:p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</a:rPr>
              <a:t>Data types</a:t>
            </a:r>
          </a:p>
          <a:p>
            <a:endParaRPr lang="en-US" dirty="0">
              <a:solidFill>
                <a:schemeClr val="tx2"/>
              </a:solidFill>
              <a:latin typeface="Roboto" panose="02000000000000000000" pitchFamily="2" charset="0"/>
            </a:endParaRPr>
          </a:p>
        </p:txBody>
      </p:sp>
      <p:pic>
        <p:nvPicPr>
          <p:cNvPr id="5" name="Picture 2" descr="python™">
            <a:extLst>
              <a:ext uri="{FF2B5EF4-FFF2-40B4-BE49-F238E27FC236}">
                <a16:creationId xmlns:a16="http://schemas.microsoft.com/office/drawing/2014/main" id="{93B446A3-0B22-4C87-98F3-B60F534D7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" y="173100"/>
            <a:ext cx="5524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22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5618-3DBA-4FF1-B85E-DEEEF0BA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A2B2B-B82B-4790-88FF-3DBE017B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35" y="1191262"/>
            <a:ext cx="11724091" cy="5514338"/>
          </a:xfrm>
        </p:spPr>
        <p:txBody>
          <a:bodyPr/>
          <a:lstStyle/>
          <a:p>
            <a:r>
              <a:rPr lang="en-US" dirty="0"/>
              <a:t>Integer                         int                                         1</a:t>
            </a:r>
          </a:p>
          <a:p>
            <a:r>
              <a:rPr lang="en-US" dirty="0"/>
              <a:t>Floating                       float                                  12.595911</a:t>
            </a:r>
          </a:p>
          <a:p>
            <a:r>
              <a:rPr lang="en-US" dirty="0"/>
              <a:t>Double                         </a:t>
            </a:r>
            <a:r>
              <a:rPr lang="en-US" dirty="0" err="1"/>
              <a:t>double</a:t>
            </a:r>
            <a:r>
              <a:rPr lang="en-US" dirty="0"/>
              <a:t>                               12.595922222222222222222222234555555</a:t>
            </a:r>
          </a:p>
          <a:p>
            <a:r>
              <a:rPr lang="en-US" dirty="0"/>
              <a:t>Char                             </a:t>
            </a:r>
            <a:r>
              <a:rPr lang="en-US" dirty="0" err="1"/>
              <a:t>char</a:t>
            </a:r>
            <a:r>
              <a:rPr lang="en-US" dirty="0"/>
              <a:t>                                      ‘c’</a:t>
            </a:r>
          </a:p>
          <a:p>
            <a:r>
              <a:rPr lang="en-US" dirty="0"/>
              <a:t>String                          </a:t>
            </a:r>
            <a:r>
              <a:rPr lang="en-US" dirty="0" err="1"/>
              <a:t>string</a:t>
            </a:r>
            <a:r>
              <a:rPr lang="en-US" dirty="0"/>
              <a:t>                                    ‘cat’</a:t>
            </a:r>
          </a:p>
          <a:p>
            <a:r>
              <a:rPr lang="en-US" dirty="0"/>
              <a:t>Bool                              </a:t>
            </a:r>
            <a:r>
              <a:rPr lang="en-US" dirty="0" err="1"/>
              <a:t>bool</a:t>
            </a:r>
            <a:r>
              <a:rPr lang="en-US" dirty="0"/>
              <a:t>                                      True False</a:t>
            </a:r>
          </a:p>
          <a:p>
            <a:r>
              <a:rPr lang="en-US" dirty="0"/>
              <a:t>advanced </a:t>
            </a:r>
            <a:r>
              <a:rPr lang="en-US" dirty="0" err="1"/>
              <a:t>dtypes</a:t>
            </a:r>
            <a:r>
              <a:rPr lang="en-US" dirty="0"/>
              <a:t>                    class                           “combination”</a:t>
            </a:r>
          </a:p>
        </p:txBody>
      </p:sp>
    </p:spTree>
    <p:extLst>
      <p:ext uri="{BB962C8B-B14F-4D97-AF65-F5344CB8AC3E}">
        <p14:creationId xmlns:p14="http://schemas.microsoft.com/office/powerpoint/2010/main" val="213754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B7141-6579-4628-A5BD-1D71C872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62400"/>
            <a:ext cx="11293200" cy="10008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Uri online judge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D8CA71-AFDD-4DE1-AA3C-A3388ACE7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9" y="2959199"/>
            <a:ext cx="7915230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1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41039A9-A7A7-4D5B-B18A-E21060151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8DADA-6E5F-479A-BD20-5E91F352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6634800" cy="2954655"/>
          </a:xfrm>
        </p:spPr>
        <p:txBody>
          <a:bodyPr wrap="square">
            <a:normAutofit/>
          </a:bodyPr>
          <a:lstStyle/>
          <a:p>
            <a:r>
              <a:rPr lang="en-US" sz="6400"/>
              <a:t>Boolean</a:t>
            </a:r>
          </a:p>
        </p:txBody>
      </p:sp>
      <p:pic>
        <p:nvPicPr>
          <p:cNvPr id="3074" name="Picture 2" descr="Welcome to Real Digital">
            <a:extLst>
              <a:ext uri="{FF2B5EF4-FFF2-40B4-BE49-F238E27FC236}">
                <a16:creationId xmlns:a16="http://schemas.microsoft.com/office/drawing/2014/main" id="{336B3A98-058C-4AC3-BB80-82B20EF7E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800" y="2407229"/>
            <a:ext cx="6634800" cy="205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6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4D76-DAF5-418F-9767-5D89C922D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800" y="323999"/>
            <a:ext cx="3312000" cy="6091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True/ False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Statement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and or</a:t>
            </a:r>
          </a:p>
          <a:p>
            <a:pPr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r>
              <a:rPr lang="en-US" sz="1500" dirty="0"/>
              <a:t>References: https://www.google.com/url?sa=i&amp;url=https%3A%2F%2Fwww.realdigital.org%2Fdoc%2Fe127ebfa82dbc904b5c0dac5d1adce8e&amp;psig=AOvVaw1bwKrEizEZzP0fPdaAocWL&amp;ust=1628024373842000&amp;source=images&amp;cd=vfe&amp;ved=0CAsQjRxqFwoTCLix0sWdk_ICFQAAAAAdAAAAABAD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E8E5F-07AE-495F-895D-8C4DF8633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17400" rIns="9144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buy_stock = stock_price &lt; estimated_value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7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1BE58-38A6-4D3A-AD15-6C5E86CD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62400"/>
            <a:ext cx="11293200" cy="10008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Boolean</a:t>
            </a:r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AE8FB6-0F4D-472D-8DD8-5AEBD9785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00" y="4077947"/>
            <a:ext cx="5559294" cy="750504"/>
          </a:xfrm>
          <a:custGeom>
            <a:avLst/>
            <a:gdLst/>
            <a:ahLst/>
            <a:cxnLst/>
            <a:rect l="l" t="t" r="r" b="b"/>
            <a:pathLst>
              <a:path w="5551961" h="2988000">
                <a:moveTo>
                  <a:pt x="0" y="0"/>
                </a:moveTo>
                <a:lnTo>
                  <a:pt x="5551961" y="0"/>
                </a:lnTo>
                <a:lnTo>
                  <a:pt x="5551961" y="2988000"/>
                </a:lnTo>
                <a:lnTo>
                  <a:pt x="0" y="2988000"/>
                </a:lnTo>
                <a:close/>
              </a:path>
            </a:pathLst>
          </a:cu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E448FC-117B-4282-8F3A-FA1B52AD0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295" y="3717564"/>
            <a:ext cx="5551961" cy="1471269"/>
          </a:xfrm>
          <a:custGeom>
            <a:avLst/>
            <a:gdLst/>
            <a:ahLst/>
            <a:cxnLst/>
            <a:rect l="l" t="t" r="r" b="b"/>
            <a:pathLst>
              <a:path w="5559294" h="2988000">
                <a:moveTo>
                  <a:pt x="0" y="0"/>
                </a:moveTo>
                <a:lnTo>
                  <a:pt x="5559294" y="0"/>
                </a:lnTo>
                <a:lnTo>
                  <a:pt x="5559294" y="2988000"/>
                </a:lnTo>
                <a:lnTo>
                  <a:pt x="0" y="298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418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04A5-BAFE-43F3-9078-47A8D828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1FC8B-D26F-4640-9BFD-CD44D465C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834189"/>
            <a:ext cx="12063663" cy="5887453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[1,2,3,4,5,6]</a:t>
            </a:r>
          </a:p>
          <a:p>
            <a:r>
              <a:rPr lang="en-US" sz="4000" dirty="0"/>
              <a:t>[“Joe”,11,200.50]</a:t>
            </a:r>
          </a:p>
          <a:p>
            <a:r>
              <a:rPr lang="en-US" sz="4000" dirty="0"/>
              <a:t>Slice</a:t>
            </a:r>
          </a:p>
          <a:p>
            <a:r>
              <a:rPr lang="en-US" sz="4000" dirty="0"/>
              <a:t>Get maximum/minimum value</a:t>
            </a:r>
          </a:p>
          <a:p>
            <a:r>
              <a:rPr lang="en-US" sz="4000" dirty="0"/>
              <a:t>Get length</a:t>
            </a:r>
          </a:p>
          <a:p>
            <a:r>
              <a:rPr lang="en-US" sz="4000" dirty="0"/>
              <a:t>Do more things that we will learn later on.</a:t>
            </a:r>
          </a:p>
          <a:p>
            <a:r>
              <a:rPr lang="en-US" sz="4000" dirty="0"/>
              <a:t>sort</a:t>
            </a:r>
          </a:p>
          <a:p>
            <a:r>
              <a:rPr lang="en-US" sz="4000" dirty="0"/>
              <a:t>Access </a:t>
            </a:r>
          </a:p>
        </p:txBody>
      </p:sp>
    </p:spTree>
    <p:extLst>
      <p:ext uri="{BB962C8B-B14F-4D97-AF65-F5344CB8AC3E}">
        <p14:creationId xmlns:p14="http://schemas.microsoft.com/office/powerpoint/2010/main" val="3705470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9343C-62E9-4416-8761-DD5CA863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62400"/>
            <a:ext cx="11293200" cy="10008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If elif else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B9C8DFE-8930-4D0D-BC1B-03C562830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000" y="3295094"/>
            <a:ext cx="11298588" cy="231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06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CE99-86D8-4502-BDAB-CAB2B2A7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and Multiple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AFAC-8D1C-402E-813C-39DC0731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code</a:t>
            </a:r>
          </a:p>
        </p:txBody>
      </p:sp>
    </p:spTree>
    <p:extLst>
      <p:ext uri="{BB962C8B-B14F-4D97-AF65-F5344CB8AC3E}">
        <p14:creationId xmlns:p14="http://schemas.microsoft.com/office/powerpoint/2010/main" val="111448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EBC95D3F-C52F-4F07-95D4-836E1078E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09EF26F-5810-4071-B02A-CCD2817EC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561" y="175029"/>
            <a:ext cx="8274640" cy="65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27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E609-354E-4C5F-9862-C112588B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Dictionaries: </a:t>
            </a:r>
            <a:br>
              <a:rPr lang="en-US" dirty="0"/>
            </a:br>
            <a:r>
              <a:rPr lang="en-US" b="0" i="0" dirty="0">
                <a:solidFill>
                  <a:srgbClr val="2B2B2B"/>
                </a:solidFill>
                <a:effectLst/>
                <a:highlight>
                  <a:srgbClr val="FF0000"/>
                </a:highlight>
                <a:latin typeface="Roboto" panose="02000000000000000000" pitchFamily="2" charset="0"/>
              </a:rPr>
              <a:t>In Python, a </a:t>
            </a:r>
            <a:r>
              <a:rPr lang="en-US" b="1" i="0" dirty="0">
                <a:solidFill>
                  <a:srgbClr val="2B2B2B"/>
                </a:solidFill>
                <a:effectLst/>
                <a:highlight>
                  <a:srgbClr val="FF0000"/>
                </a:highlight>
                <a:latin typeface="Roboto" panose="02000000000000000000" pitchFamily="2" charset="0"/>
              </a:rPr>
              <a:t>dictionary</a:t>
            </a:r>
            <a:r>
              <a:rPr lang="en-US" b="0" i="0" dirty="0">
                <a:solidFill>
                  <a:srgbClr val="2B2B2B"/>
                </a:solidFill>
                <a:effectLst/>
                <a:highlight>
                  <a:srgbClr val="FF0000"/>
                </a:highlight>
                <a:latin typeface="Roboto" panose="02000000000000000000" pitchFamily="2" charset="0"/>
              </a:rPr>
              <a:t> is a data container for pairs of labels (or keys) and values. See the following example: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8555-D6F8-4AD7-921E-74BCE3A9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= {</a:t>
            </a:r>
            <a:br>
              <a:rPr lang="en-US" dirty="0">
                <a:highlight>
                  <a:srgbClr val="C0C0C0"/>
                </a:highlight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br>
              <a:rPr lang="en-US" dirty="0">
                <a:highlight>
                  <a:srgbClr val="C0C0C0"/>
                </a:highlight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br>
              <a:rPr lang="en-US" dirty="0">
                <a:highlight>
                  <a:srgbClr val="C0C0C0"/>
                </a:highlight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1964</a:t>
            </a:r>
            <a:br>
              <a:rPr lang="en-US" dirty="0">
                <a:highlight>
                  <a:srgbClr val="C0C0C0"/>
                </a:highlight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Refrenceshttps://www.w3schools.com/python/python_dictionaries.asp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81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C95D3F-C52F-4F07-95D4-836E1078E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4A86393-987F-4C7E-8A93-F8205AB1A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381" r="1" b="7264"/>
          <a:stretch/>
        </p:blipFill>
        <p:spPr>
          <a:xfrm>
            <a:off x="442912" y="442800"/>
            <a:ext cx="10850287" cy="59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80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53B2-F821-4D68-9F6E-4C503503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5E7A2-644E-42AD-8241-A451B8BA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0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A2204-E5ED-4AA2-A618-17E1C72A5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Job openings have surged especially for the following roles, and more: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Financial analysts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Risk analysts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Quantitative traders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Investment data analysts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Software engineers ( Hard: following this course)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Technology consultants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Financial managers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Research analysts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Financial applications developers</a:t>
            </a:r>
          </a:p>
        </p:txBody>
      </p:sp>
    </p:spTree>
    <p:extLst>
      <p:ext uri="{BB962C8B-B14F-4D97-AF65-F5344CB8AC3E}">
        <p14:creationId xmlns:p14="http://schemas.microsoft.com/office/powerpoint/2010/main" val="149768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08DB0-79F8-4AA6-88E0-F9B75034B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621438"/>
            <a:ext cx="11368394" cy="4896776"/>
          </a:xfrm>
        </p:spPr>
        <p:txBody>
          <a:bodyPr/>
          <a:lstStyle/>
          <a:p>
            <a:r>
              <a:rPr lang="en-US" sz="4000" dirty="0"/>
              <a:t>Automation</a:t>
            </a:r>
          </a:p>
          <a:p>
            <a:pPr algn="l"/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New York Stock Exchange—floor trading has largely been replaced with algorithms that can automatically buy or sell financial orders on the exchange.</a:t>
            </a:r>
          </a:p>
          <a:p>
            <a:pPr algn="l"/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Tools like Python, APIs, machine-learning algorithms, and more all deal with and enable automation in some way. This course will give you insight into and extensive practice with all of them.</a:t>
            </a:r>
          </a:p>
          <a:p>
            <a:pPr algn="l"/>
            <a:endParaRPr lang="en-US" b="0" i="0" dirty="0">
              <a:solidFill>
                <a:schemeClr val="tx2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1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50DD2-5164-4FB6-BB75-3FEBB086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Big Data and Cloud Infrastructure</a:t>
            </a:r>
            <a:br>
              <a:rPr lang="en-US" b="1" i="0" dirty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9EE01-5D80-454E-8F70-6EAD7E484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The term </a:t>
            </a:r>
            <a:r>
              <a:rPr lang="en-US" b="1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cloud infrastructure</a:t>
            </a:r>
            <a:r>
              <a:rPr lang="en-US" b="0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 refers to on-demand computer services (servers, databases, and software) that are accessible via the internet.</a:t>
            </a:r>
            <a:endParaRPr lang="en-US" dirty="0">
              <a:solidFill>
                <a:srgbClr val="2B2B2B"/>
              </a:solidFill>
              <a:highlight>
                <a:srgbClr val="FFFF00"/>
              </a:highlight>
              <a:latin typeface="Roboto" panose="02000000000000000000" pitchFamily="2" charset="0"/>
            </a:endParaRPr>
          </a:p>
          <a:p>
            <a:endParaRPr lang="en-US" dirty="0">
              <a:solidFill>
                <a:srgbClr val="2B2B2B"/>
              </a:solidFill>
              <a:highlight>
                <a:srgbClr val="FFFF00"/>
              </a:highlight>
              <a:latin typeface="Roboto" panose="02000000000000000000" pitchFamily="2" charset="0"/>
            </a:endParaRPr>
          </a:p>
          <a:p>
            <a:r>
              <a:rPr lang="en-US" sz="3500" b="1" dirty="0">
                <a:solidFill>
                  <a:schemeClr val="tx2"/>
                </a:solidFill>
                <a:latin typeface="Roboto" panose="02000000000000000000" pitchFamily="2" charset="0"/>
                <a:ea typeface="+mj-ea"/>
                <a:cs typeface="+mj-cs"/>
              </a:rPr>
              <a:t>Mobile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90652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0F92-A01E-46DC-8FC1-39E47A73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Blockchain and Cryptocurrency</a:t>
            </a:r>
            <a:br>
              <a:rPr lang="en-US" b="1" i="0" dirty="0">
                <a:effectLst/>
                <a:latin typeface="Roboto" panose="02000000000000000000" pitchFamily="2" charset="0"/>
              </a:rPr>
            </a:br>
            <a:br>
              <a:rPr lang="en-US" b="1" i="0" dirty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B059-81A7-4D48-9D93-4D46B9B9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Cryptocurrency, the original application of blockchain technology, provides a means for people around the world to transact with each other without interference. It has also been used as an escape from hyperinflation.</a:t>
            </a:r>
            <a:endParaRPr lang="en-US" dirty="0">
              <a:solidFill>
                <a:schemeClr val="tx2"/>
              </a:solidFill>
              <a:latin typeface="Roboto" panose="02000000000000000000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</a:rPr>
              <a:t>Amazon, Microsoft, JPMorgan Chase</a:t>
            </a:r>
          </a:p>
        </p:txBody>
      </p:sp>
    </p:spTree>
    <p:extLst>
      <p:ext uri="{BB962C8B-B14F-4D97-AF65-F5344CB8AC3E}">
        <p14:creationId xmlns:p14="http://schemas.microsoft.com/office/powerpoint/2010/main" val="170806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5D94-5EE6-4C5F-80AE-14EE6A19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Programming and Financial Library Tools</a:t>
            </a:r>
            <a:br>
              <a:rPr lang="en-US" b="1" i="0" dirty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D1CD7-24C3-49A2-9138-54BCB7A38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Pandas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PyViz</a:t>
            </a: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NumPy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SciPy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APIs: </a:t>
            </a:r>
            <a:r>
              <a:rPr lang="en-US" b="1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Application Programming Interface</a:t>
            </a: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, which is a software intermediary that allows two applications to talk to each 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Amazon Web Services (AWS): cloud computing platform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SQL: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</a:rPr>
              <a:t>programming and designed for managing data held in a relational database management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5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504-1DB4-4D15-ADA9-4634126E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Machine-Learning </a:t>
            </a:r>
            <a:r>
              <a:rPr lang="en-US" b="1" i="0" strike="sngStrike" dirty="0">
                <a:effectLst/>
                <a:latin typeface="Roboto" panose="02000000000000000000" pitchFamily="2" charset="0"/>
              </a:rPr>
              <a:t>Tools </a:t>
            </a:r>
            <a:r>
              <a:rPr lang="en-US" b="1" i="0" dirty="0">
                <a:effectLst/>
                <a:latin typeface="Roboto" panose="02000000000000000000" pitchFamily="2" charset="0"/>
              </a:rPr>
              <a:t>Branches</a:t>
            </a:r>
            <a:br>
              <a:rPr lang="en-US" b="1" i="0" dirty="0">
                <a:effectLst/>
                <a:latin typeface="Roboto" panose="02000000000000000000" pitchFamily="2" charset="0"/>
              </a:rPr>
            </a:br>
            <a:b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F461-764C-485E-B880-CB6A670F4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2"/>
                </a:solidFill>
                <a:effectLst/>
                <a:highlight>
                  <a:srgbClr val="FF0000"/>
                </a:highlight>
                <a:latin typeface="Roboto" panose="02000000000000000000" pitchFamily="2" charset="0"/>
              </a:rPr>
              <a:t>Supervised and unsupervised learning</a:t>
            </a: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Deep learning</a:t>
            </a: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Natural language processing </a:t>
            </a: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conversational AI</a:t>
            </a:r>
          </a:p>
          <a:p>
            <a:r>
              <a:rPr lang="en-US" b="0" i="0" dirty="0">
                <a:solidFill>
                  <a:schemeClr val="tx2"/>
                </a:solidFill>
                <a:effectLst/>
                <a:highlight>
                  <a:srgbClr val="FF0000"/>
                </a:highlight>
                <a:latin typeface="Roboto" panose="02000000000000000000" pitchFamily="2" charset="0"/>
              </a:rPr>
              <a:t>Cloud-based ML</a:t>
            </a: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Algorithmic trading</a:t>
            </a:r>
            <a:b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Robo-advisors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5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61F5-49B8-4DCD-B3AD-5283D9E3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Blockchain Tools</a:t>
            </a:r>
            <a:br>
              <a:rPr lang="en-US" b="1" i="0" dirty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FF52-190D-4DF9-B432-B2E2F995F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083076"/>
            <a:ext cx="11448293" cy="44351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Wallets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Smart contracts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Cryptocurrencies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53746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9"/>
      </a:accent1>
      <a:accent2>
        <a:srgbClr val="B13B98"/>
      </a:accent2>
      <a:accent3>
        <a:srgbClr val="AB4DC3"/>
      </a:accent3>
      <a:accent4>
        <a:srgbClr val="673BB1"/>
      </a:accent4>
      <a:accent5>
        <a:srgbClr val="4D51C3"/>
      </a:accent5>
      <a:accent6>
        <a:srgbClr val="3B71B1"/>
      </a:accent6>
      <a:hlink>
        <a:srgbClr val="6455C6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561</Words>
  <Application>Microsoft Office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Bell MT</vt:lpstr>
      <vt:lpstr>Calibri Light</vt:lpstr>
      <vt:lpstr>Consolas</vt:lpstr>
      <vt:lpstr>Monaco</vt:lpstr>
      <vt:lpstr>Roboto</vt:lpstr>
      <vt:lpstr>ThinLineVTI</vt:lpstr>
      <vt:lpstr>Lecture 1</vt:lpstr>
      <vt:lpstr>PowerPoint Presentation</vt:lpstr>
      <vt:lpstr>PowerPoint Presentation</vt:lpstr>
      <vt:lpstr>PowerPoint Presentation</vt:lpstr>
      <vt:lpstr>Big Data and Cloud Infrastructure </vt:lpstr>
      <vt:lpstr>Blockchain and Cryptocurrency  </vt:lpstr>
      <vt:lpstr>Programming and Financial Library Tools </vt:lpstr>
      <vt:lpstr>Machine-Learning Tools Branches  </vt:lpstr>
      <vt:lpstr>Blockchain Tools </vt:lpstr>
      <vt:lpstr>Terminal  (CLI)</vt:lpstr>
      <vt:lpstr>Visual studio code</vt:lpstr>
      <vt:lpstr>PowerPoint Presentation</vt:lpstr>
      <vt:lpstr>Data types</vt:lpstr>
      <vt:lpstr>Uri online judge</vt:lpstr>
      <vt:lpstr>Boolean</vt:lpstr>
      <vt:lpstr>Boolean</vt:lpstr>
      <vt:lpstr>List</vt:lpstr>
      <vt:lpstr>If elif else</vt:lpstr>
      <vt:lpstr>Nested and Multiple conditions</vt:lpstr>
      <vt:lpstr>Dictionaries:  In Python, a dictionary is a data container for pairs of labels (or keys) and values. See the following example: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omar said</dc:creator>
  <cp:lastModifiedBy>omar said</cp:lastModifiedBy>
  <cp:revision>1</cp:revision>
  <dcterms:created xsi:type="dcterms:W3CDTF">2021-08-02T19:08:05Z</dcterms:created>
  <dcterms:modified xsi:type="dcterms:W3CDTF">2021-08-02T21:43:45Z</dcterms:modified>
</cp:coreProperties>
</file>