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latin typeface="Times New Roman"/>
                <a:ea typeface="Times New Roman"/>
                <a:cs typeface="Times New Roman"/>
                <a:sym typeface="Times New Roman"/>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3f30688e8_0_71: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a3f30688e8_0_71: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3f30688e8_0_28: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a3f30688e8_0_28: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3f30688e8_0_10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ga3f30688e8_0_100: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c55fd4aef_0_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g9c55fd4aef_0_0: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3f30688e8_0_86: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ga3f30688e8_0_86: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c55fd4aef_0_56: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g9c55fd4aef_0_56: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1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f30688e8_0_93: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ga3f30688e8_0_93: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f30688e8_0_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ga3f30688e8_0_0: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3f30688e8_0_8: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ga3f30688e8_0_8: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f30688e8_0_39: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ga3f30688e8_0_3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200" strike="noStrike">
                <a:latin typeface="Times New Roman"/>
                <a:ea typeface="Times New Roman"/>
                <a:cs typeface="Times New Roman"/>
                <a:sym typeface="Times New Roman"/>
              </a:rPr>
              <a:t>‹#›</a:t>
            </a:fld>
            <a:endParaRPr b="0" sz="120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 name="Shape 16"/>
        <p:cNvGrpSpPr/>
        <p:nvPr/>
      </p:nvGrpSpPr>
      <p:grpSpPr>
        <a:xfrm>
          <a:off x="0" y="0"/>
          <a:ext cx="0" cy="0"/>
          <a:chOff x="0" y="0"/>
          <a:chExt cx="0" cy="0"/>
        </a:xfrm>
      </p:grpSpPr>
      <p:sp>
        <p:nvSpPr>
          <p:cNvPr id="17" name="Google Shape;17;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 type="body"/>
          </p:nvPr>
        </p:nvSpPr>
        <p:spPr>
          <a:xfrm>
            <a:off x="838080" y="1825560"/>
            <a:ext cx="25282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2"/>
          <p:cNvSpPr txBox="1"/>
          <p:nvPr>
            <p:ph idx="2" type="body"/>
          </p:nvPr>
        </p:nvSpPr>
        <p:spPr>
          <a:xfrm>
            <a:off x="3493080" y="1825560"/>
            <a:ext cx="25282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 type="body"/>
          </p:nvPr>
        </p:nvSpPr>
        <p:spPr>
          <a:xfrm>
            <a:off x="838080" y="1825560"/>
            <a:ext cx="518112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1"/>
          <p:cNvSpPr txBox="1"/>
          <p:nvPr>
            <p:ph idx="2" type="body"/>
          </p:nvPr>
        </p:nvSpPr>
        <p:spPr>
          <a:xfrm>
            <a:off x="838080" y="4098240"/>
            <a:ext cx="518112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 type="body"/>
          </p:nvPr>
        </p:nvSpPr>
        <p:spPr>
          <a:xfrm>
            <a:off x="838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2"/>
          <p:cNvSpPr txBox="1"/>
          <p:nvPr>
            <p:ph idx="2" type="body"/>
          </p:nvPr>
        </p:nvSpPr>
        <p:spPr>
          <a:xfrm>
            <a:off x="3493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2"/>
          <p:cNvSpPr txBox="1"/>
          <p:nvPr>
            <p:ph idx="3" type="body"/>
          </p:nvPr>
        </p:nvSpPr>
        <p:spPr>
          <a:xfrm>
            <a:off x="838080" y="409824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2"/>
          <p:cNvSpPr txBox="1"/>
          <p:nvPr>
            <p:ph idx="4" type="body"/>
          </p:nvPr>
        </p:nvSpPr>
        <p:spPr>
          <a:xfrm>
            <a:off x="3493080" y="409824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 type="body"/>
          </p:nvPr>
        </p:nvSpPr>
        <p:spPr>
          <a:xfrm>
            <a:off x="838080" y="182556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23"/>
          <p:cNvSpPr txBox="1"/>
          <p:nvPr>
            <p:ph idx="2" type="body"/>
          </p:nvPr>
        </p:nvSpPr>
        <p:spPr>
          <a:xfrm>
            <a:off x="2590200" y="182556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3"/>
          <p:cNvSpPr txBox="1"/>
          <p:nvPr>
            <p:ph idx="3" type="body"/>
          </p:nvPr>
        </p:nvSpPr>
        <p:spPr>
          <a:xfrm>
            <a:off x="4342320" y="182556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23"/>
          <p:cNvSpPr txBox="1"/>
          <p:nvPr>
            <p:ph idx="4" type="body"/>
          </p:nvPr>
        </p:nvSpPr>
        <p:spPr>
          <a:xfrm>
            <a:off x="838080" y="409824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23"/>
          <p:cNvSpPr txBox="1"/>
          <p:nvPr>
            <p:ph idx="5" type="body"/>
          </p:nvPr>
        </p:nvSpPr>
        <p:spPr>
          <a:xfrm>
            <a:off x="2590200" y="409824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23"/>
          <p:cNvSpPr txBox="1"/>
          <p:nvPr>
            <p:ph idx="6" type="body"/>
          </p:nvPr>
        </p:nvSpPr>
        <p:spPr>
          <a:xfrm>
            <a:off x="4342320" y="4098240"/>
            <a:ext cx="1668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 name="Shape 21"/>
        <p:cNvGrpSpPr/>
        <p:nvPr/>
      </p:nvGrpSpPr>
      <p:grpSpPr>
        <a:xfrm>
          <a:off x="0" y="0"/>
          <a:ext cx="0" cy="0"/>
          <a:chOff x="0" y="0"/>
          <a:chExt cx="0" cy="0"/>
        </a:xfrm>
      </p:grpSpPr>
      <p:sp>
        <p:nvSpPr>
          <p:cNvPr id="22" name="Google Shape;22;p1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subTitle"/>
          </p:nvPr>
        </p:nvSpPr>
        <p:spPr>
          <a:xfrm>
            <a:off x="838080" y="1825560"/>
            <a:ext cx="518112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 type="body"/>
          </p:nvPr>
        </p:nvSpPr>
        <p:spPr>
          <a:xfrm>
            <a:off x="838080" y="1825560"/>
            <a:ext cx="518112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17"/>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 type="body"/>
          </p:nvPr>
        </p:nvSpPr>
        <p:spPr>
          <a:xfrm>
            <a:off x="838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8"/>
          <p:cNvSpPr txBox="1"/>
          <p:nvPr>
            <p:ph idx="2" type="body"/>
          </p:nvPr>
        </p:nvSpPr>
        <p:spPr>
          <a:xfrm>
            <a:off x="3493080" y="1825560"/>
            <a:ext cx="25282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3" type="body"/>
          </p:nvPr>
        </p:nvSpPr>
        <p:spPr>
          <a:xfrm>
            <a:off x="838080" y="409824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 type="body"/>
          </p:nvPr>
        </p:nvSpPr>
        <p:spPr>
          <a:xfrm>
            <a:off x="838080" y="1825560"/>
            <a:ext cx="25282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9"/>
          <p:cNvSpPr txBox="1"/>
          <p:nvPr>
            <p:ph idx="2" type="body"/>
          </p:nvPr>
        </p:nvSpPr>
        <p:spPr>
          <a:xfrm>
            <a:off x="3493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9"/>
          <p:cNvSpPr txBox="1"/>
          <p:nvPr>
            <p:ph idx="3" type="body"/>
          </p:nvPr>
        </p:nvSpPr>
        <p:spPr>
          <a:xfrm>
            <a:off x="3493080" y="409824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838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0"/>
          <p:cNvSpPr txBox="1"/>
          <p:nvPr>
            <p:ph idx="2" type="body"/>
          </p:nvPr>
        </p:nvSpPr>
        <p:spPr>
          <a:xfrm>
            <a:off x="3493080" y="1825560"/>
            <a:ext cx="25282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0"/>
          <p:cNvSpPr txBox="1"/>
          <p:nvPr>
            <p:ph idx="3" type="body"/>
          </p:nvPr>
        </p:nvSpPr>
        <p:spPr>
          <a:xfrm>
            <a:off x="838080" y="4098240"/>
            <a:ext cx="518112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1"/>
          <p:cNvSpPr txBox="1"/>
          <p:nvPr>
            <p:ph idx="1" type="body"/>
          </p:nvPr>
        </p:nvSpPr>
        <p:spPr>
          <a:xfrm>
            <a:off x="83808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1"/>
          <p:cNvSpPr txBox="1"/>
          <p:nvPr>
            <p:ph idx="2" type="body"/>
          </p:nvPr>
        </p:nvSpPr>
        <p:spPr>
          <a:xfrm>
            <a:off x="6172200" y="1825560"/>
            <a:ext cx="518112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 name="Google Shape;13;p1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FF0000"/>
                </a:solidFill>
                <a:latin typeface="Calibri"/>
                <a:ea typeface="Calibri"/>
                <a:cs typeface="Calibri"/>
                <a:sym typeface="Calibri"/>
              </a:rPr>
              <a:t>Machine Learning - Clasificación</a:t>
            </a:r>
            <a:endParaRPr b="0" i="0" sz="44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b="0" sz="440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b="0" sz="200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b="0" sz="200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b="0" sz="440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b="0" i="0" sz="1600" u="none" cap="none"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6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60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indent="0" lvl="0" marL="0" marR="0" rtl="0" algn="l">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10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b="0" sz="440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b="0" sz="440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0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000" strike="noStrike">
              <a:solidFill>
                <a:srgbClr val="FFFFFF"/>
              </a:solidFill>
              <a:latin typeface="Calibri"/>
              <a:ea typeface="Calibri"/>
              <a:cs typeface="Calibri"/>
              <a:sym typeface="Calibri"/>
            </a:endParaRPr>
          </a:p>
        </p:txBody>
      </p:sp>
      <p:pic>
        <p:nvPicPr>
          <p:cNvPr descr="Icono&#10;&#10;Descripción generada automáticamente" id="186" name="Google Shape;186;g9c55fd4aef_0_0"/>
          <p:cNvPicPr preferRelativeResize="0"/>
          <p:nvPr/>
        </p:nvPicPr>
        <p:blipFill rotWithShape="1">
          <a:blip r:embed="rId3">
            <a:alphaModFix/>
          </a:blip>
          <a:srcRect b="0" l="0" r="0" t="0"/>
          <a:stretch/>
        </p:blipFill>
        <p:spPr>
          <a:xfrm>
            <a:off x="952660" y="4391441"/>
            <a:ext cx="491171" cy="491171"/>
          </a:xfrm>
          <a:prstGeom prst="rect">
            <a:avLst/>
          </a:prstGeom>
          <a:noFill/>
          <a:ln>
            <a:noFill/>
          </a:ln>
        </p:spPr>
      </p:pic>
      <p:pic>
        <p:nvPicPr>
          <p:cNvPr descr="Icono&#10;&#10;Descripción generada automáticamente" id="187" name="Google Shape;187;g9c55fd4aef_0_0"/>
          <p:cNvPicPr preferRelativeResize="0"/>
          <p:nvPr/>
        </p:nvPicPr>
        <p:blipFill rotWithShape="1">
          <a:blip r:embed="rId4">
            <a:alphaModFix/>
          </a:blip>
          <a:srcRect b="0" l="0" r="0" t="0"/>
          <a:stretch/>
        </p:blipFill>
        <p:spPr>
          <a:xfrm>
            <a:off x="952660" y="5021357"/>
            <a:ext cx="491171" cy="491171"/>
          </a:xfrm>
          <a:prstGeom prst="rect">
            <a:avLst/>
          </a:prstGeom>
          <a:noFill/>
          <a:ln>
            <a:noFill/>
          </a:ln>
        </p:spPr>
      </p:pic>
      <p:pic>
        <p:nvPicPr>
          <p:cNvPr descr="Icono&#10;&#10;Descripción generada automáticamente" id="188" name="Google Shape;188;g9c55fd4aef_0_0"/>
          <p:cNvPicPr preferRelativeResize="0"/>
          <p:nvPr/>
        </p:nvPicPr>
        <p:blipFill rotWithShape="1">
          <a:blip r:embed="rId5">
            <a:alphaModFix/>
          </a:blip>
          <a:srcRect b="0" l="0" r="0" t="0"/>
          <a:stretch/>
        </p:blipFill>
        <p:spPr>
          <a:xfrm>
            <a:off x="952660" y="5612737"/>
            <a:ext cx="491171" cy="491171"/>
          </a:xfrm>
          <a:prstGeom prst="rect">
            <a:avLst/>
          </a:prstGeom>
          <a:noFill/>
          <a:ln>
            <a:noFill/>
          </a:ln>
        </p:spPr>
      </p:pic>
      <p:pic>
        <p:nvPicPr>
          <p:cNvPr descr="Icono&#10;&#10;Descripción generada automáticamente" id="189" name="Google Shape;189;g9c55fd4aef_0_0"/>
          <p:cNvPicPr preferRelativeResize="0"/>
          <p:nvPr/>
        </p:nvPicPr>
        <p:blipFill rotWithShape="1">
          <a:blip r:embed="rId6">
            <a:alphaModFix/>
          </a:blip>
          <a:srcRect b="0" l="0" r="0" t="0"/>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cap="flat" cmpd="sng" w="28575">
            <a:solidFill>
              <a:srgbClr val="C00000"/>
            </a:solidFill>
            <a:prstDash val="solid"/>
            <a:miter lim="800000"/>
            <a:headEnd len="sm" w="sm" type="none"/>
            <a:tailEnd len="sm" w="sm" type="none"/>
          </a:ln>
        </p:spPr>
      </p:cxnSp>
      <p:sp>
        <p:nvSpPr>
          <p:cNvPr id="192" name="Google Shape;192;g9c55fd4aef_0_0"/>
          <p:cNvSpPr txBox="1"/>
          <p:nvPr/>
        </p:nvSpPr>
        <p:spPr>
          <a:xfrm>
            <a:off x="2933787" y="3310053"/>
            <a:ext cx="11187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cap="flat" cmpd="sng" w="28575">
            <a:solidFill>
              <a:srgbClr val="C00000"/>
            </a:solidFill>
            <a:prstDash val="solid"/>
            <a:miter lim="800000"/>
            <a:headEnd len="sm" w="sm" type="none"/>
            <a:tailEnd len="sm" w="sm" type="none"/>
          </a:ln>
        </p:spPr>
      </p:cxnSp>
      <p:cxnSp>
        <p:nvCxnSpPr>
          <p:cNvPr id="207" name="Google Shape;207;g9c55fd4aef_0_0"/>
          <p:cNvCxnSpPr/>
          <p:nvPr/>
        </p:nvCxnSpPr>
        <p:spPr>
          <a:xfrm>
            <a:off x="997050" y="4341019"/>
            <a:ext cx="4820100" cy="0"/>
          </a:xfrm>
          <a:prstGeom prst="straightConnector1">
            <a:avLst/>
          </a:prstGeom>
          <a:noFill/>
          <a:ln cap="flat" cmpd="sng" w="28575">
            <a:solidFill>
              <a:srgbClr val="C00000"/>
            </a:solidFill>
            <a:prstDash val="solid"/>
            <a:miter lim="800000"/>
            <a:headEnd len="sm" w="sm" type="none"/>
            <a:tailEnd len="sm" w="sm" type="none"/>
          </a:ln>
        </p:spPr>
      </p:cxnSp>
      <p:cxnSp>
        <p:nvCxnSpPr>
          <p:cNvPr id="208" name="Google Shape;208;g9c55fd4aef_0_0"/>
          <p:cNvCxnSpPr/>
          <p:nvPr/>
        </p:nvCxnSpPr>
        <p:spPr>
          <a:xfrm>
            <a:off x="979293" y="5568347"/>
            <a:ext cx="4820100" cy="0"/>
          </a:xfrm>
          <a:prstGeom prst="straightConnector1">
            <a:avLst/>
          </a:prstGeom>
          <a:noFill/>
          <a:ln cap="flat" cmpd="sng" w="28575">
            <a:solidFill>
              <a:srgbClr val="C00000"/>
            </a:solidFill>
            <a:prstDash val="solid"/>
            <a:miter lim="800000"/>
            <a:headEnd len="sm" w="sm" type="none"/>
            <a:tailEnd len="sm" w="sm" type="none"/>
          </a:ln>
        </p:spPr>
      </p:cxnSp>
      <p:cxnSp>
        <p:nvCxnSpPr>
          <p:cNvPr id="209" name="Google Shape;209;g9c55fd4aef_0_0"/>
          <p:cNvCxnSpPr/>
          <p:nvPr/>
        </p:nvCxnSpPr>
        <p:spPr>
          <a:xfrm>
            <a:off x="974856" y="6172027"/>
            <a:ext cx="4820100" cy="0"/>
          </a:xfrm>
          <a:prstGeom prst="straightConnector1">
            <a:avLst/>
          </a:prstGeom>
          <a:noFill/>
          <a:ln cap="flat" cmpd="sng" w="28575">
            <a:solidFill>
              <a:srgbClr val="C00000"/>
            </a:solidFill>
            <a:prstDash val="solid"/>
            <a:miter lim="800000"/>
            <a:headEnd len="sm" w="sm" type="none"/>
            <a:tailEnd len="sm" w="sm" type="none"/>
          </a:ln>
        </p:spPr>
      </p:cxnSp>
      <p:sp>
        <p:nvSpPr>
          <p:cNvPr id="210" name="Google Shape;210;g9c55fd4aef_0_0"/>
          <p:cNvSpPr txBox="1"/>
          <p:nvPr/>
        </p:nvSpPr>
        <p:spPr>
          <a:xfrm>
            <a:off x="4096595" y="372361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b="1" lang="en-US" sz="1500">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0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000"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b="0" sz="440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b="1" lang="en-US" sz="1500">
                <a:solidFill>
                  <a:srgbClr val="FFFFFF"/>
                </a:solidFill>
                <a:latin typeface="Calibri"/>
                <a:ea typeface="Calibri"/>
                <a:cs typeface="Calibri"/>
                <a:sym typeface="Calibri"/>
              </a:rPr>
              <a:t>¿Qué elementos la componen?</a:t>
            </a:r>
            <a:endParaRPr b="1" sz="1500">
              <a:solidFill>
                <a:srgbClr val="FFFFFF"/>
              </a:solidFill>
              <a:latin typeface="Calibri"/>
              <a:ea typeface="Calibri"/>
              <a:cs typeface="Calibri"/>
              <a:sym typeface="Calibri"/>
            </a:endParaRPr>
          </a:p>
          <a:p>
            <a:pPr indent="-317500" lvl="0" marL="457200" marR="0" rtl="0" algn="l">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indent="0" lvl="0" marL="457200" marR="0" rtl="0" algn="l">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indent="-317500" lvl="0" marL="457200" rtl="0" algn="l">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indent="0" lvl="0" marL="457200" rtl="0" algn="l">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indent="-317500" lvl="0" marL="457200" rtl="0" algn="l">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b="1" lang="en-US" sz="1500">
                <a:solidFill>
                  <a:srgbClr val="FFFFFF"/>
                </a:solidFill>
                <a:latin typeface="Calibri"/>
                <a:ea typeface="Calibri"/>
                <a:cs typeface="Calibri"/>
                <a:sym typeface="Calibri"/>
              </a:rPr>
              <a:t>¿Cómo se interpreta?</a:t>
            </a:r>
            <a:endParaRPr b="1" sz="1500">
              <a:solidFill>
                <a:srgbClr val="FFFFFF"/>
              </a:solidFill>
              <a:latin typeface="Calibri"/>
              <a:ea typeface="Calibri"/>
              <a:cs typeface="Calibri"/>
              <a:sym typeface="Calibri"/>
            </a:endParaRPr>
          </a:p>
          <a:p>
            <a:pPr indent="-317500" lvl="0" marL="457200" marR="0" rtl="0" algn="l">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a:t>
            </a:r>
            <a:r>
              <a:rPr lang="en-US">
                <a:solidFill>
                  <a:schemeClr val="accent1"/>
                </a:solidFill>
                <a:latin typeface="Calibri"/>
                <a:ea typeface="Calibri"/>
                <a:cs typeface="Calibri"/>
                <a:sym typeface="Calibri"/>
              </a:rPr>
              <a:t>más se acerca la curva a la esquina superior izquierda, </a:t>
            </a:r>
            <a:r>
              <a:rPr lang="en-US">
                <a:solidFill>
                  <a:schemeClr val="accent1"/>
                </a:solidFill>
                <a:latin typeface="Calibri"/>
                <a:ea typeface="Calibri"/>
                <a:cs typeface="Calibri"/>
                <a:sym typeface="Calibri"/>
              </a:rPr>
              <a:t>mejor es el clasificador.</a:t>
            </a:r>
            <a:endParaRPr>
              <a:solidFill>
                <a:schemeClr val="accent1"/>
              </a:solidFill>
              <a:latin typeface="Calibri"/>
              <a:ea typeface="Calibri"/>
              <a:cs typeface="Calibri"/>
              <a:sym typeface="Calibri"/>
            </a:endParaRPr>
          </a:p>
          <a:p>
            <a:pPr indent="-317500" lvl="0" marL="457200" marR="0" rtl="0" algn="l">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indent="-317500" lvl="0" marL="457200" marR="0" rtl="0" algn="l">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indent="-317500" lvl="0" marL="457200" marR="0" rtl="0" algn="l">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indent="-317500" lvl="0" marL="457200" marR="0" rtl="0" algn="l">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indent="-317500" lvl="1" marL="914400" marR="0" rtl="0" algn="l">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b="0" sz="440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lang="en-US" sz="6600" strike="noStrike">
                <a:solidFill>
                  <a:srgbClr val="FF0000"/>
                </a:solidFill>
                <a:latin typeface="Calibri"/>
                <a:ea typeface="Calibri"/>
                <a:cs typeface="Calibri"/>
                <a:sym typeface="Calibri"/>
              </a:rPr>
              <a:t>Preguntas</a:t>
            </a:r>
            <a:endParaRPr b="0" sz="660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FF0000"/>
                </a:solidFill>
                <a:latin typeface="Calibri"/>
                <a:ea typeface="Calibri"/>
                <a:cs typeface="Calibri"/>
                <a:sym typeface="Calibri"/>
              </a:rPr>
              <a:t>Algoritmo de clasificación</a:t>
            </a:r>
            <a:endParaRPr b="0" i="0" sz="4400" u="none" cap="none" strike="noStrik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Aprendizaje supervisado:</a:t>
            </a:r>
            <a:endParaRPr b="0" i="0" sz="2400" u="none" cap="none"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2000"/>
              <a:buFont typeface="Arial"/>
              <a:buChar char="•"/>
            </a:pPr>
            <a:r>
              <a:rPr b="0" i="0" lang="en-US" sz="2000" u="none" cap="none" strike="noStrike">
                <a:solidFill>
                  <a:srgbClr val="FFFFFF"/>
                </a:solidFill>
                <a:latin typeface="Calibri"/>
                <a:ea typeface="Calibri"/>
                <a:cs typeface="Calibri"/>
                <a:sym typeface="Calibri"/>
              </a:rPr>
              <a:t>Regresión</a:t>
            </a:r>
            <a:endParaRPr b="0" i="0" sz="2000" u="none" cap="none"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2000"/>
              <a:buFont typeface="Arial"/>
              <a:buChar char="•"/>
            </a:pPr>
            <a:r>
              <a:rPr b="0" i="0" lang="en-US" sz="2000" u="none" cap="none" strike="noStrike">
                <a:solidFill>
                  <a:srgbClr val="FFFFFF"/>
                </a:solidFill>
                <a:latin typeface="Calibri"/>
                <a:ea typeface="Calibri"/>
                <a:cs typeface="Calibri"/>
                <a:sym typeface="Calibri"/>
              </a:rPr>
              <a:t>Clasificación</a:t>
            </a:r>
            <a:endParaRPr b="0" i="0" sz="2000" u="none" cap="none"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2000" strike="noStrike">
              <a:solidFill>
                <a:srgbClr val="FFFFFF"/>
              </a:solidFill>
              <a:latin typeface="Calibri"/>
              <a:ea typeface="Calibri"/>
              <a:cs typeface="Calibri"/>
              <a:sym typeface="Calibri"/>
            </a:endParaRPr>
          </a:p>
          <a:p>
            <a:pPr indent="-228240" lvl="0" marL="228600" marR="0" rtl="0" algn="l">
              <a:lnSpc>
                <a:spcPct val="90000"/>
              </a:lnSpc>
              <a:spcBef>
                <a:spcPts val="1001"/>
              </a:spcBef>
              <a:spcAft>
                <a:spcPts val="0"/>
              </a:spcAft>
              <a:buClr>
                <a:srgbClr val="FFFFFF"/>
              </a:buClr>
              <a:buSzPts val="2400"/>
              <a:buFont typeface="Arial"/>
              <a:buChar char="•"/>
            </a:pPr>
            <a:r>
              <a:rPr b="0" lang="en-US" sz="2400" strike="noStrike">
                <a:solidFill>
                  <a:srgbClr val="FFFFFF"/>
                </a:solidFill>
                <a:latin typeface="Calibri"/>
                <a:ea typeface="Calibri"/>
                <a:cs typeface="Calibri"/>
                <a:sym typeface="Calibri"/>
              </a:rPr>
              <a:t>Aprendizaje no supervisado:</a:t>
            </a:r>
            <a:endParaRPr b="0" sz="2400"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2000"/>
              <a:buFont typeface="Arial"/>
              <a:buChar char="•"/>
            </a:pPr>
            <a:r>
              <a:rPr b="0" i="0" lang="en-US" sz="2000" u="none" cap="none" strike="noStrike">
                <a:solidFill>
                  <a:srgbClr val="FFFFFF"/>
                </a:solidFill>
                <a:latin typeface="Calibri"/>
                <a:ea typeface="Calibri"/>
                <a:cs typeface="Calibri"/>
                <a:sym typeface="Calibri"/>
              </a:rPr>
              <a:t>Clusterización</a:t>
            </a:r>
            <a:endParaRPr b="0" i="0" sz="2000" u="none" cap="none"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2000"/>
              <a:buFont typeface="Arial"/>
              <a:buChar char="•"/>
            </a:pPr>
            <a:r>
              <a:rPr b="0" i="0" lang="en-US" sz="2000" u="none" cap="none" strike="noStrike">
                <a:solidFill>
                  <a:srgbClr val="FFFFFF"/>
                </a:solidFill>
                <a:latin typeface="Calibri"/>
                <a:ea typeface="Calibri"/>
                <a:cs typeface="Calibri"/>
                <a:sym typeface="Calibri"/>
              </a:rPr>
              <a:t>Reducción de dimensionalidad</a:t>
            </a:r>
            <a:endParaRPr b="0" i="0" sz="2000" u="none" cap="none"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2000" strike="noStrike">
              <a:solidFill>
                <a:srgbClr val="FFFFFF"/>
              </a:solidFill>
              <a:latin typeface="Calibri"/>
              <a:ea typeface="Calibri"/>
              <a:cs typeface="Calibri"/>
              <a:sym typeface="Calibri"/>
            </a:endParaRPr>
          </a:p>
          <a:p>
            <a:pPr indent="-228240" lvl="0" marL="228600" marR="0" rtl="0" algn="l">
              <a:lnSpc>
                <a:spcPct val="90000"/>
              </a:lnSpc>
              <a:spcBef>
                <a:spcPts val="1001"/>
              </a:spcBef>
              <a:spcAft>
                <a:spcPts val="0"/>
              </a:spcAft>
              <a:buClr>
                <a:srgbClr val="FFFFFF"/>
              </a:buClr>
              <a:buSzPts val="2400"/>
              <a:buFont typeface="Arial"/>
              <a:buChar char="•"/>
            </a:pPr>
            <a:r>
              <a:rPr b="0" lang="en-US" sz="2400" strike="noStrike">
                <a:solidFill>
                  <a:srgbClr val="FFFFFF"/>
                </a:solidFill>
                <a:latin typeface="Calibri"/>
                <a:ea typeface="Calibri"/>
                <a:cs typeface="Calibri"/>
                <a:sym typeface="Calibri"/>
              </a:rPr>
              <a:t>Aprendizaje por refuerzo</a:t>
            </a:r>
            <a:endParaRPr b="0" sz="24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40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b="0" l="0" r="0" t="0"/>
          <a:stretch/>
        </p:blipFill>
        <p:spPr>
          <a:xfrm>
            <a:off x="5561640" y="1690560"/>
            <a:ext cx="5868000" cy="4642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FF0000"/>
                </a:solidFill>
                <a:latin typeface="Calibri"/>
                <a:ea typeface="Calibri"/>
                <a:cs typeface="Calibri"/>
                <a:sym typeface="Calibri"/>
              </a:rPr>
              <a:t>Algoritmos de clasificación</a:t>
            </a:r>
            <a:endParaRPr b="0" sz="440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anchorCtr="0" anchor="t" bIns="45700" lIns="91425" spcFirstLastPara="1" rIns="91425" wrap="square" tIns="45700">
            <a:normAutofit/>
          </a:bodyPr>
          <a:lstStyle/>
          <a:p>
            <a:pPr indent="-228240" lvl="0" marL="228600" marR="0" rtl="0" algn="l">
              <a:lnSpc>
                <a:spcPct val="90000"/>
              </a:lnSpc>
              <a:spcBef>
                <a:spcPts val="0"/>
              </a:spcBef>
              <a:spcAft>
                <a:spcPts val="0"/>
              </a:spcAft>
              <a:buClr>
                <a:srgbClr val="FFFFFF"/>
              </a:buClr>
              <a:buSzPts val="1800"/>
              <a:buFont typeface="Arial"/>
              <a:buChar char="•"/>
            </a:pPr>
            <a:r>
              <a:rPr b="0" lang="en-US" sz="180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b="0" sz="18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800" strike="noStrike">
              <a:solidFill>
                <a:srgbClr val="FFFFFF"/>
              </a:solidFill>
              <a:latin typeface="Calibri"/>
              <a:ea typeface="Calibri"/>
              <a:cs typeface="Calibri"/>
              <a:sym typeface="Calibri"/>
            </a:endParaRPr>
          </a:p>
          <a:p>
            <a:pPr indent="-228240" lvl="0" marL="228600" marR="0" rtl="0" algn="l">
              <a:lnSpc>
                <a:spcPct val="90000"/>
              </a:lnSpc>
              <a:spcBef>
                <a:spcPts val="1001"/>
              </a:spcBef>
              <a:spcAft>
                <a:spcPts val="0"/>
              </a:spcAft>
              <a:buClr>
                <a:srgbClr val="FFFFFF"/>
              </a:buClr>
              <a:buSzPts val="1800"/>
              <a:buFont typeface="Arial"/>
              <a:buChar char="•"/>
            </a:pPr>
            <a:r>
              <a:rPr b="0" lang="en-US" sz="1800" strike="noStrike">
                <a:solidFill>
                  <a:srgbClr val="FFFFFF"/>
                </a:solidFill>
                <a:latin typeface="Calibri"/>
                <a:ea typeface="Calibri"/>
                <a:cs typeface="Calibri"/>
                <a:sym typeface="Calibri"/>
              </a:rPr>
              <a:t>Dos tipos principales: </a:t>
            </a:r>
            <a:endParaRPr b="0" sz="1800"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1400"/>
              <a:buFont typeface="Arial"/>
              <a:buChar char="•"/>
            </a:pPr>
            <a:r>
              <a:rPr b="0" i="1" lang="en-US" sz="1400" u="none" cap="none" strike="noStrike">
                <a:solidFill>
                  <a:srgbClr val="FFFFFF"/>
                </a:solidFill>
                <a:latin typeface="Calibri"/>
                <a:ea typeface="Calibri"/>
                <a:cs typeface="Calibri"/>
                <a:sym typeface="Calibri"/>
              </a:rPr>
              <a:t>Clasificación binaria</a:t>
            </a:r>
            <a:r>
              <a:rPr b="0" i="0" lang="en-US" sz="1400" u="none" cap="none" strike="noStrik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b="0" i="0" lang="en-US" sz="1400" u="none" cap="none" strike="noStrik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b="0" i="0" lang="en-US" sz="1400" u="none" cap="none" strike="noStrike">
                <a:solidFill>
                  <a:srgbClr val="FFFFFF"/>
                </a:solidFill>
                <a:latin typeface="Calibri"/>
                <a:ea typeface="Calibri"/>
                <a:cs typeface="Calibri"/>
                <a:sym typeface="Calibri"/>
              </a:rPr>
              <a:t>)</a:t>
            </a:r>
            <a:endParaRPr b="0" i="0" sz="1400" u="none" cap="none" strike="noStrike">
              <a:solidFill>
                <a:srgbClr val="FFFFFF"/>
              </a:solidFill>
              <a:latin typeface="Calibri"/>
              <a:ea typeface="Calibri"/>
              <a:cs typeface="Calibri"/>
              <a:sym typeface="Calibri"/>
            </a:endParaRPr>
          </a:p>
          <a:p>
            <a:pPr indent="-228240" lvl="1" marL="685800" marR="0" rtl="0" algn="l">
              <a:lnSpc>
                <a:spcPct val="90000"/>
              </a:lnSpc>
              <a:spcBef>
                <a:spcPts val="499"/>
              </a:spcBef>
              <a:spcAft>
                <a:spcPts val="0"/>
              </a:spcAft>
              <a:buClr>
                <a:srgbClr val="FFFFFF"/>
              </a:buClr>
              <a:buSzPts val="1400"/>
              <a:buFont typeface="Arial"/>
              <a:buChar char="•"/>
            </a:pPr>
            <a:r>
              <a:rPr b="0" i="1" lang="en-US" sz="1400" u="none" cap="none" strike="noStrike">
                <a:solidFill>
                  <a:srgbClr val="FFFFFF"/>
                </a:solidFill>
                <a:latin typeface="Calibri"/>
                <a:ea typeface="Calibri"/>
                <a:cs typeface="Calibri"/>
                <a:sym typeface="Calibri"/>
              </a:rPr>
              <a:t>Clasificación multi-clase</a:t>
            </a:r>
            <a:r>
              <a:rPr b="0" i="0" lang="en-US" sz="1400" u="none" cap="none" strike="noStrike">
                <a:solidFill>
                  <a:srgbClr val="FFFFFF"/>
                </a:solidFill>
                <a:latin typeface="Calibri"/>
                <a:ea typeface="Calibri"/>
                <a:cs typeface="Calibri"/>
                <a:sym typeface="Calibri"/>
              </a:rPr>
              <a:t>: más de dos clases. Ejemplo: identificación de dígitos (0 a 9)</a:t>
            </a:r>
            <a:endParaRPr b="0" i="0" sz="1400" u="none" cap="none"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400" strike="noStrike">
              <a:solidFill>
                <a:srgbClr val="FFFFFF"/>
              </a:solidFill>
              <a:latin typeface="Calibri"/>
              <a:ea typeface="Calibri"/>
              <a:cs typeface="Calibri"/>
              <a:sym typeface="Calibri"/>
            </a:endParaRPr>
          </a:p>
        </p:txBody>
      </p:sp>
      <p:pic>
        <p:nvPicPr>
          <p:cNvPr descr="Image for post" id="85" name="Google Shape;85;p4"/>
          <p:cNvPicPr preferRelativeResize="0"/>
          <p:nvPr/>
        </p:nvPicPr>
        <p:blipFill rotWithShape="1">
          <a:blip r:embed="rId3">
            <a:alphaModFix/>
          </a:blip>
          <a:srcRect b="0" l="0" r="0" t="0"/>
          <a:stretch/>
        </p:blipFill>
        <p:spPr>
          <a:xfrm>
            <a:off x="7218000" y="1806480"/>
            <a:ext cx="3781080" cy="3552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b="0" sz="440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anchorCtr="0" anchor="t" bIns="45700" lIns="91425" spcFirstLastPara="1" rIns="91425" wrap="square" tIns="45700">
            <a:noAutofit/>
          </a:bodyPr>
          <a:lstStyle/>
          <a:p>
            <a:pPr indent="-323490" lvl="0" marL="228600" marR="0" rtl="0" algn="l">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indent="-323490" lvl="0" marL="228600" marR="0" rtl="0" algn="l">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900"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b="0" sz="6600"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b="0" sz="440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000">
              <a:solidFill>
                <a:srgbClr val="FFFFFF"/>
              </a:solidFill>
              <a:latin typeface="Calibri"/>
              <a:ea typeface="Calibri"/>
              <a:cs typeface="Calibri"/>
              <a:sym typeface="Calibri"/>
            </a:endParaRPr>
          </a:p>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b="0" sz="200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b="0" l="17777" r="43759" t="0"/>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b="0" sz="200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b="0" sz="440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b="1" sz="20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0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00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2100">
                <a:solidFill>
                  <a:srgbClr val="FFFFFF"/>
                </a:solidFill>
                <a:latin typeface="Calibri"/>
                <a:ea typeface="Calibri"/>
                <a:cs typeface="Calibri"/>
                <a:sym typeface="Calibri"/>
              </a:rPr>
              <a:t>¿Posibles soluciones?</a:t>
            </a:r>
            <a:endParaRPr b="1" sz="2100">
              <a:solidFill>
                <a:srgbClr val="FFFFFF"/>
              </a:solidFill>
              <a:latin typeface="Calibri"/>
              <a:ea typeface="Calibri"/>
              <a:cs typeface="Calibri"/>
              <a:sym typeface="Calibri"/>
            </a:endParaRPr>
          </a:p>
          <a:p>
            <a:pPr indent="-355600" lvl="0" marL="457200" marR="0" rtl="0" algn="l">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indent="-355600" lvl="0" marL="457200" marR="0" rtl="0" algn="l">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indent="-355600" lvl="0" marL="457200" marR="0" rtl="0" algn="l">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indent="-355600" lvl="0" marL="457200" marR="0" rtl="0" algn="l">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200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4400" strike="noStrike">
                <a:solidFill>
                  <a:srgbClr val="FF0000"/>
                </a:solidFill>
                <a:latin typeface="Calibri"/>
                <a:ea typeface="Calibri"/>
                <a:cs typeface="Calibri"/>
                <a:sym typeface="Calibri"/>
              </a:rPr>
              <a:t>Matriz de confusión</a:t>
            </a:r>
            <a:endParaRPr b="0" sz="440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499"/>
              </a:spcBef>
              <a:spcAft>
                <a:spcPts val="0"/>
              </a:spcAft>
              <a:buNone/>
            </a:pPr>
            <a:r>
              <a:rPr lang="en-US" sz="1600">
                <a:solidFill>
                  <a:srgbClr val="FFFFFF"/>
                </a:solidFill>
                <a:latin typeface="Calibri"/>
                <a:ea typeface="Calibri"/>
                <a:cs typeface="Calibri"/>
                <a:sym typeface="Calibri"/>
              </a:rPr>
              <a:t>Muy útil sobre todo en problemas de clasificación binaria. Vemos en una tabla qué tal se comporta el modelo para cada clase (filas son las clases actuales y columnas las predichas). Primero una pequeña aclaración sobre la notación:</a:t>
            </a:r>
            <a:endParaRPr sz="1600">
              <a:solidFill>
                <a:srgbClr val="FFFFFF"/>
              </a:solidFill>
              <a:latin typeface="Calibri"/>
              <a:ea typeface="Calibri"/>
              <a:cs typeface="Calibri"/>
              <a:sym typeface="Calibri"/>
            </a:endParaRPr>
          </a:p>
          <a:p>
            <a:pPr indent="-330200" lvl="0" marL="457200" marR="0" rtl="0" algn="l">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Hay que tener claro qué es 1 y que es 0. 1 es la pregunta que queremos resolver en el target. ¿Quién me impaga? ¿Quién sobrevive en el Titanic? ¿Quién da positivo en CV?</a:t>
            </a:r>
            <a:endParaRPr sz="1600">
              <a:solidFill>
                <a:srgbClr val="FFFFFF"/>
              </a:solidFill>
              <a:latin typeface="Calibri"/>
              <a:ea typeface="Calibri"/>
              <a:cs typeface="Calibri"/>
              <a:sym typeface="Calibri"/>
            </a:endParaRPr>
          </a:p>
          <a:p>
            <a:pPr indent="0" lvl="0" marL="457200" marR="0" rtl="0" algn="l">
              <a:lnSpc>
                <a:spcPct val="90000"/>
              </a:lnSpc>
              <a:spcBef>
                <a:spcPts val="499"/>
              </a:spcBef>
              <a:spcAft>
                <a:spcPts val="0"/>
              </a:spcAft>
              <a:buNone/>
            </a:pPr>
            <a:r>
              <a:rPr lang="en-US" sz="1600">
                <a:solidFill>
                  <a:srgbClr val="FFFFFF"/>
                </a:solidFill>
                <a:latin typeface="Calibri"/>
                <a:ea typeface="Calibri"/>
                <a:cs typeface="Calibri"/>
                <a:sym typeface="Calibri"/>
              </a:rPr>
              <a:t>0 es si no se da el caso</a:t>
            </a:r>
            <a:endParaRPr sz="1600">
              <a:solidFill>
                <a:srgbClr val="FFFFFF"/>
              </a:solidFill>
              <a:latin typeface="Calibri"/>
              <a:ea typeface="Calibri"/>
              <a:cs typeface="Calibri"/>
              <a:sym typeface="Calibri"/>
            </a:endParaRPr>
          </a:p>
          <a:p>
            <a:pPr indent="-330200" lvl="0" marL="457200" marR="0" rtl="0" algn="l">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Por tanto, positivo es 1, y negativo es 0</a:t>
            </a:r>
            <a:endParaRPr sz="16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6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rPr lang="en-US" sz="1600">
                <a:solidFill>
                  <a:srgbClr val="FFFFFF"/>
                </a:solidFill>
                <a:latin typeface="Calibri"/>
                <a:ea typeface="Calibri"/>
                <a:cs typeface="Calibri"/>
                <a:sym typeface="Calibri"/>
              </a:rPr>
              <a:t>Aclarado esto, definimos su matriz de confusión:</a:t>
            </a:r>
            <a:endParaRPr sz="16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6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2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200" strike="noStrike">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b="0" sz="250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7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b="0" sz="250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7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cap="flat" cmpd="sng" w="28575">
            <a:solidFill>
              <a:srgbClr val="FF00FF"/>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39" name="Google Shape;139;ga3f30688e8_0_39"/>
          <p:cNvSpPr/>
          <p:nvPr/>
        </p:nvSpPr>
        <p:spPr>
          <a:xfrm rot="10800000">
            <a:off x="9134075" y="1359625"/>
            <a:ext cx="1661100" cy="957300"/>
          </a:xfrm>
          <a:prstGeom prst="ellipse">
            <a:avLst/>
          </a:prstGeom>
          <a:noFill/>
          <a:ln cap="flat" cmpd="sng" w="38100">
            <a:solidFill>
              <a:srgbClr val="B7B7B7"/>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pic>
        <p:nvPicPr>
          <p:cNvPr id="140" name="Google Shape;140;ga3f30688e8_0_39"/>
          <p:cNvPicPr preferRelativeResize="0"/>
          <p:nvPr/>
        </p:nvPicPr>
        <p:blipFill rotWithShape="1">
          <a:blip r:embed="rId4">
            <a:alphaModFix/>
          </a:blip>
          <a:srcRect b="11516" l="2056" r="42946" t="63802"/>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5">
            <a:alphaModFix/>
          </a:blip>
          <a:srcRect b="66313" l="3124" r="39752" t="9005"/>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cap="flat" cmpd="sng" w="28575">
            <a:solidFill>
              <a:srgbClr val="FF00FF"/>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44" name="Google Shape;144;ga3f30688e8_0_39"/>
          <p:cNvSpPr/>
          <p:nvPr/>
        </p:nvSpPr>
        <p:spPr>
          <a:xfrm rot="10800000">
            <a:off x="10130350" y="3177375"/>
            <a:ext cx="740100" cy="957300"/>
          </a:xfrm>
          <a:prstGeom prst="ellipse">
            <a:avLst/>
          </a:prstGeom>
          <a:noFill/>
          <a:ln cap="flat" cmpd="sng" w="38100">
            <a:solidFill>
              <a:srgbClr val="B7B7B7"/>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cap="flat" cmpd="sng" w="28575">
            <a:solidFill>
              <a:srgbClr val="FF00FF"/>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47" name="Google Shape;147;ga3f30688e8_0_39"/>
          <p:cNvSpPr/>
          <p:nvPr/>
        </p:nvSpPr>
        <p:spPr>
          <a:xfrm rot="10800000">
            <a:off x="9245900" y="5496275"/>
            <a:ext cx="1667700" cy="473100"/>
          </a:xfrm>
          <a:prstGeom prst="ellipse">
            <a:avLst/>
          </a:prstGeom>
          <a:noFill/>
          <a:ln cap="flat" cmpd="sng" w="38100">
            <a:solidFill>
              <a:srgbClr val="B7B7B7"/>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48" name="Google Shape;148;ga3f30688e8_0_39"/>
          <p:cNvSpPr txBox="1"/>
          <p:nvPr/>
        </p:nvSpPr>
        <p:spPr>
          <a:xfrm>
            <a:off x="877550" y="4459550"/>
            <a:ext cx="3572100" cy="424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b="0" sz="250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indent="0" lvl="0" marL="0" marR="0" rtl="0" algn="l">
              <a:lnSpc>
                <a:spcPct val="90000"/>
              </a:lnSpc>
              <a:spcBef>
                <a:spcPts val="499"/>
              </a:spcBef>
              <a:spcAft>
                <a:spcPts val="0"/>
              </a:spcAft>
              <a:buNone/>
            </a:pPr>
            <a:r>
              <a:t/>
            </a:r>
            <a:endParaRPr sz="1700">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sz="130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6">
            <a:alphaModFix/>
          </a:blip>
          <a:srcRect b="37620" l="1998" r="39559" t="38000"/>
          <a:stretch/>
        </p:blipFill>
        <p:spPr>
          <a:xfrm>
            <a:off x="961825" y="5525250"/>
            <a:ext cx="4774908" cy="72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2020-05-12T19:48:30Z</dcterms:created>
  <dc:creator>Gabriel VT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