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MeQZ5OQCIDOpHnRosGWuJoQwx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8a5ec073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ga8a5ec0735_0_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a8a5ec0735_0_1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9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4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body" idx="2"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3"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5"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body" idx="6"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2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1472400" y="2766240"/>
            <a:ext cx="924660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b="0" i="0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lang="es-ES" sz="6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Regresión </a:t>
            </a:r>
            <a:r>
              <a:rPr lang="es-ES" sz="4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s-ES" sz="4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ogística</a:t>
            </a:r>
            <a:endParaRPr sz="4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Algoritmo de clasificación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1065600" y="2223000"/>
            <a:ext cx="3702240" cy="305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2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76"/>
              <a:buFont typeface="Arial"/>
              <a:buChar char="•"/>
            </a:pPr>
            <a:r>
              <a:rPr lang="es-ES" sz="177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Aprendizaje supervisado:</a:t>
            </a:r>
            <a:endParaRPr sz="1776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480"/>
              <a:buFont typeface="Arial"/>
              <a:buChar char="•"/>
            </a:pPr>
            <a:r>
              <a:rPr lang="es-ES" sz="148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endParaRPr sz="148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480"/>
              <a:buFont typeface="Arial"/>
              <a:buChar char="•"/>
            </a:pPr>
            <a:r>
              <a:rPr lang="es-ES" sz="148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endParaRPr sz="148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8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776"/>
              <a:buFont typeface="Arial"/>
              <a:buChar char="•"/>
            </a:pPr>
            <a:r>
              <a:rPr lang="es-ES" sz="1776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Aprendizaje no supervisado:</a:t>
            </a:r>
            <a:endParaRPr sz="1776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480"/>
              <a:buFont typeface="Arial"/>
              <a:buChar char="•"/>
            </a:pPr>
            <a:r>
              <a:rPr lang="es-ES" sz="148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Clusterización</a:t>
            </a:r>
            <a:endParaRPr sz="148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480"/>
              <a:buFont typeface="Arial"/>
              <a:buChar char="•"/>
            </a:pPr>
            <a:r>
              <a:rPr lang="es-ES" sz="148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Reducción de dimensionalidad</a:t>
            </a:r>
            <a:endParaRPr sz="148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8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776"/>
              <a:buFont typeface="Arial"/>
              <a:buChar char="•"/>
            </a:pPr>
            <a:r>
              <a:rPr lang="es-ES" sz="1776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Aprendizaje por refuerzo</a:t>
            </a:r>
            <a:endParaRPr sz="1776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776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2" descr="Machine Learning Algorithm - Backbone of emerging technologi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9240" y="1805040"/>
            <a:ext cx="5448240" cy="389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logística vs Regresión lineal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6" descr="Introduction to Logistic Regression | by Ayush Pant | Towards Data Sci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7240" y="1690560"/>
            <a:ext cx="9759240" cy="432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logística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838080" y="2006280"/>
            <a:ext cx="5355360" cy="448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2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s-ES"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Don’t get confused by its name!  Es clasificación.</a:t>
            </a: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s-ES"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 un tipo de análisis de regresión utilizado para predecir el resultado de una variable categórica (y) en función de las variables independientes (x).</a:t>
            </a: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s-ES"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Util para modelar la probabilidad de un evento ocurriendo como función de otros factores.</a:t>
            </a: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3" descr="Regresión Logística para Clasificación - IArtificial.ne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2240" y="1733400"/>
            <a:ext cx="5091120" cy="33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logística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838080" y="2006280"/>
            <a:ext cx="5355360" cy="448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2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s-ES"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 fórmula se obtiene a partir de la función sigmoide. Esta función tiene un valor de entrada y la operación que realiza ofrece un valor comprendido entre [0,1]. </a:t>
            </a: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s-ES"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 la resolución de problemas de clasificación, este valor de entrada es toda la ecuación de la regresión lineal. </a:t>
            </a: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s-ES"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 hacíamos con la regresión lineal, la regresión logística trata de ajustar los </a:t>
            </a:r>
            <a:r>
              <a:rPr lang="es-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pesos w.</a:t>
            </a: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515" y="2218925"/>
            <a:ext cx="48768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Gradient Descent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2590" y="3442125"/>
            <a:ext cx="6462361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7"/>
          <p:cNvSpPr txBox="1"/>
          <p:nvPr/>
        </p:nvSpPr>
        <p:spPr>
          <a:xfrm>
            <a:off x="1080000" y="1800000"/>
            <a:ext cx="9720000" cy="137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 igual que en Regresión Lineal, la Regresión Logística tiene su función de coste, que hay que minimizar para obtener los pesos (w) de la regresión que minimizan los errores.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¿Cómo solventamos esto? → De nuevo, </a:t>
            </a:r>
            <a:r>
              <a:rPr lang="es-ES" sz="1800" b="1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Gradient Descent</a:t>
            </a: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8a5ec0735_0_1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Multiclase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a8a5ec0735_0_1"/>
          <p:cNvSpPr txBox="1"/>
          <p:nvPr/>
        </p:nvSpPr>
        <p:spPr>
          <a:xfrm>
            <a:off x="838076" y="2006275"/>
            <a:ext cx="4537800" cy="44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s-ES" sz="20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OVR (One vs Rest)</a:t>
            </a:r>
            <a:endParaRPr sz="2000" b="1"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 crea un clasificador para cada clase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 computa el output del clasificador con el máximo de cada uno de los clasificadores OVR.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from sklearn.multiclass import OneVsRestClassifier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ovr_clf = OneVsRestClassifier(SVC())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a8a5ec0735_0_1"/>
          <p:cNvSpPr txBox="1"/>
          <p:nvPr/>
        </p:nvSpPr>
        <p:spPr>
          <a:xfrm>
            <a:off x="6574826" y="1952525"/>
            <a:ext cx="4537800" cy="44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s-ES" sz="20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OVO (One vs Other)</a:t>
            </a:r>
            <a:endParaRPr sz="2000" b="1"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 crea un clasificador binario para cada par de clases.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Para N clases: N* (N-1)/2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 el que suele usar sklearn. 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 queremos clasificar imágenes de números (0-9), necesitaremos 45 clasificadores.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/>
        </p:nvSpPr>
        <p:spPr>
          <a:xfrm>
            <a:off x="2711858" y="2323398"/>
            <a:ext cx="6768044" cy="2210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b="0" strike="noStrik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¡Vamos al código!</a:t>
            </a:r>
            <a:endParaRPr sz="66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Panorámica</PresentationFormat>
  <Paragraphs>53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VT</dc:creator>
  <cp:lastModifiedBy>TheBridge</cp:lastModifiedBy>
  <cp:revision>2</cp:revision>
  <dcterms:created xsi:type="dcterms:W3CDTF">2020-05-12T19:48:30Z</dcterms:created>
  <dcterms:modified xsi:type="dcterms:W3CDTF">2021-01-25T19:35:38Z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