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y8Q33eZXfoNut22cPRCqlbQ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d56d0a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6d56d0a4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ga6d56d0a4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1eac15f3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1eac15f37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1eac15f37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eac15f3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eac15f37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eac15f3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eac15f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a1eac15f3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9" name="Google Shape;179;ga1eac15f3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eac15f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1eac15f3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1eac15f37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d56d0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6d56d0a4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ga6d56d0a4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d56d0a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a6d56d0a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ga6d56d0a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eac15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1eac15f37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a1eac15f37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eac15f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a1eac15f3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6" name="Google Shape;216;ga1eac15f37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eac15f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a1eac15f3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4" name="Google Shape;224;ga1eac15f3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eac15f3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1eac15f3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" name="Google Shape;120;ga1eac15f37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eac15f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1eac15f3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1eac15f37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1eac15f3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a1eac15f3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ga1eac15f3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eac15f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a1eac15f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ga1eac15f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d56d0a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6d56d0a4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6d56d0a4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2d3.us/visual-intro-to-machine-learning-part-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Decision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d56d0a45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 con Gini</a:t>
            </a:r>
            <a:endParaRPr/>
          </a:p>
        </p:txBody>
      </p:sp>
      <p:pic>
        <p:nvPicPr>
          <p:cNvPr id="159" name="Google Shape;159;ga6d56d0a4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1827275"/>
            <a:ext cx="5273775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eac15f37_0_8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eac15f37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Profundidad del árbol</a:t>
            </a:r>
            <a:endParaRPr/>
          </a:p>
        </p:txBody>
      </p:sp>
      <p:sp>
        <p:nvSpPr>
          <p:cNvPr id="172" name="Google Shape;172;ga1eac15f37_0_85"/>
          <p:cNvSpPr txBox="1"/>
          <p:nvPr/>
        </p:nvSpPr>
        <p:spPr>
          <a:xfrm>
            <a:off x="838200" y="1463450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 vamos añadiendo splits, el árbol es mayor, y por tanto lo va a clasificar mejor todo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a1eac15f37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52" y="2322775"/>
            <a:ext cx="4590499" cy="34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a1eac15f37_0_85"/>
          <p:cNvSpPr txBox="1"/>
          <p:nvPr/>
        </p:nvSpPr>
        <p:spPr>
          <a:xfrm>
            <a:off x="838200" y="4849800"/>
            <a:ext cx="48285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Overfitting!!!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Estamos sobreentrenando el modelo, añadiéndole demasiada compejidad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a1eac15f37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600" y="2372674"/>
            <a:ext cx="4362050" cy="24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eac15f37_0_94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solucionamos el overfitting?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eac15f37_0_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Prunning</a:t>
            </a:r>
            <a:endParaRPr/>
          </a:p>
        </p:txBody>
      </p:sp>
      <p:sp>
        <p:nvSpPr>
          <p:cNvPr id="188" name="Google Shape;188;ga1eac15f37_0_99"/>
          <p:cNvSpPr txBox="1"/>
          <p:nvPr/>
        </p:nvSpPr>
        <p:spPr>
          <a:xfrm>
            <a:off x="838200" y="1463450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Sencilla técnica que consiste en “podar” el árbol. Lo único que tenemos que hacer es reducir la dimensión del árbol de decisión con un número menor de niveles de profundidad.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a1eac15f37_0_99"/>
          <p:cNvSpPr txBox="1"/>
          <p:nvPr/>
        </p:nvSpPr>
        <p:spPr>
          <a:xfrm>
            <a:off x="838200" y="2433350"/>
            <a:ext cx="34332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nuevo, </a:t>
            </a: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 vs Variance</a:t>
            </a:r>
            <a:endParaRPr sz="2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a1eac15f37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00" y="3267100"/>
            <a:ext cx="46863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6d56d0a45_0_8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Decision Tree Regression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6d56d0a4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Árboles regresores</a:t>
            </a:r>
            <a:endParaRPr/>
          </a:p>
        </p:txBody>
      </p:sp>
      <p:sp>
        <p:nvSpPr>
          <p:cNvPr id="203" name="Google Shape;203;ga6d56d0a45_0_0"/>
          <p:cNvSpPr txBox="1"/>
          <p:nvPr/>
        </p:nvSpPr>
        <p:spPr>
          <a:xfrm>
            <a:off x="838200" y="1463450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vez de predecir una clase, ahora predicen un valor concreto, como en el siguiente ejemplo. Realiza splits minimizando el MSE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a6d56d0a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47" y="3429775"/>
            <a:ext cx="6124874" cy="23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a6d56d0a4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24" y="3305824"/>
            <a:ext cx="4491451" cy="251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a6d56d0a4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400" y="2321300"/>
            <a:ext cx="5176725" cy="7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eac15f37_0_121"/>
          <p:cNvSpPr txBox="1">
            <a:spLocks noGrp="1"/>
          </p:cNvSpPr>
          <p:nvPr>
            <p:ph type="title"/>
          </p:nvPr>
        </p:nvSpPr>
        <p:spPr>
          <a:xfrm>
            <a:off x="1882351" y="2330100"/>
            <a:ext cx="84273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¿Cuándo usar árboles de decisión?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eac15f37_0_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Trees vs Linear Regression</a:t>
            </a:r>
            <a:endParaRPr/>
          </a:p>
        </p:txBody>
      </p:sp>
      <p:pic>
        <p:nvPicPr>
          <p:cNvPr id="219" name="Google Shape;219;ga1eac15f37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476" y="2450500"/>
            <a:ext cx="4111050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1eac15f37_0_126"/>
          <p:cNvSpPr txBox="1"/>
          <p:nvPr/>
        </p:nvSpPr>
        <p:spPr>
          <a:xfrm>
            <a:off x="838200" y="1690825"/>
            <a:ext cx="105156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importancia del análisis exploratorio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eac15f37_0_134"/>
          <p:cNvSpPr txBox="1"/>
          <p:nvPr/>
        </p:nvSpPr>
        <p:spPr>
          <a:xfrm>
            <a:off x="838200" y="1463450"/>
            <a:ext cx="52881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 de los trees</a:t>
            </a:r>
            <a:endParaRPr sz="2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Computacionalmente son eficientes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Invariantes ante transformaciones de variables, </a:t>
            </a: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importa el escalado</a:t>
            </a: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Son </a:t>
            </a: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robustos frente a outliers</a:t>
            </a: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Resistentes a variables irrelevantes.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Son sencillos, interpretables</a:t>
            </a: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Manejan un solo parametro (tree size). No hace falta conocimiento matemático para interpretarlos.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Fáciles de extender a variables categóricas.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puede usar con pocos o muchos datos de entrenamiento.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1eac15f3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 e Inconvenientes</a:t>
            </a:r>
            <a:endParaRPr/>
          </a:p>
        </p:txBody>
      </p:sp>
      <p:sp>
        <p:nvSpPr>
          <p:cNvPr id="228" name="Google Shape;228;ga1eac15f37_0_134"/>
          <p:cNvSpPr txBox="1"/>
          <p:nvPr/>
        </p:nvSpPr>
        <p:spPr>
          <a:xfrm>
            <a:off x="6453925" y="1463450"/>
            <a:ext cx="5288100" cy="4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Inconvenientes de los trees</a:t>
            </a:r>
            <a:endParaRPr sz="2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muy preciso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split depende del anterior, por lo que</a:t>
            </a: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errores cometidos en el anterior, se propagan</a:t>
            </a: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Inestabilidad: un pequeño cambio en el dataset, puede producir un gran cambio en el tree.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muy fácil que se produzca </a:t>
            </a: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Arboles grandes son difíciles de interpretar.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Algoritmos de machine learning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1eac15f37_0_5"/>
          <p:cNvSpPr txBox="1">
            <a:spLocks noGrp="1"/>
          </p:cNvSpPr>
          <p:nvPr>
            <p:ph type="body" idx="1"/>
          </p:nvPr>
        </p:nvSpPr>
        <p:spPr>
          <a:xfrm>
            <a:off x="944078" y="2049411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Regresión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Clasificación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no supervisado: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Clusterización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/>
              <a:t>Reducción de dimensionalidad</a:t>
            </a:r>
            <a:endParaRPr sz="200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GB" sz="2400"/>
              <a:t>Aprendizaje por refuerzo</a:t>
            </a: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97" name="Google Shape;97;ga1eac15f3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620" y="1641073"/>
            <a:ext cx="58674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2291324" y="2936425"/>
            <a:ext cx="80382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>
                <a:solidFill>
                  <a:schemeClr val="accent1"/>
                </a:solidFill>
              </a:rPr>
              <a:t>¡Demo time!</a:t>
            </a:r>
            <a:endParaRPr sz="55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GB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http://www.r2d3.us/visual-intro-to-machine-learning-part-1/</a:t>
            </a:r>
            <a:endParaRPr sz="5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34635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Algoritmo supervisado</a:t>
            </a:r>
            <a:endParaRPr sz="25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White box</a:t>
            </a:r>
            <a:endParaRPr sz="25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272125" y="898575"/>
            <a:ext cx="5452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Clasificación y Regresión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668775" y="3463900"/>
            <a:ext cx="33627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No lineal</a:t>
            </a:r>
            <a:endParaRPr sz="2500" b="1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900" b="1"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3855358"/>
            <a:ext cx="3437220" cy="271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07" y="3802500"/>
            <a:ext cx="3544418" cy="28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 descr="Decision Trees modifi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7125" y="1526825"/>
            <a:ext cx="4202825" cy="214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97119" y="3855360"/>
            <a:ext cx="4202821" cy="2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eac15f37_0_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Algunos términos importantes</a:t>
            </a:r>
            <a:endParaRPr/>
          </a:p>
        </p:txBody>
      </p:sp>
      <p:sp>
        <p:nvSpPr>
          <p:cNvPr id="123" name="Google Shape;123;ga1eac15f37_0_43"/>
          <p:cNvSpPr txBox="1"/>
          <p:nvPr/>
        </p:nvSpPr>
        <p:spPr>
          <a:xfrm>
            <a:off x="838200" y="1871875"/>
            <a:ext cx="5679300" cy="4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 tomada dentro del árbol.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División de una feature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Profundidad del árbol (Depth)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 niveles tiene el árbol. En este ejmplo serían dos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Top-Down Greedy o CART algorithm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 utilizada en el split. Divide la feature en dos.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node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 que no tiene más hijos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a1eac15f37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150" y="2365426"/>
            <a:ext cx="4360650" cy="3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eac15f37_0_37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¿Cómo creamos un árbol de decisión?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eac15f37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Funcionamiento</a:t>
            </a:r>
            <a:endParaRPr/>
          </a:p>
        </p:txBody>
      </p:sp>
      <p:sp>
        <p:nvSpPr>
          <p:cNvPr id="137" name="Google Shape;137;ga1eac15f37_0_54"/>
          <p:cNvSpPr txBox="1"/>
          <p:nvPr/>
        </p:nvSpPr>
        <p:spPr>
          <a:xfrm>
            <a:off x="838200" y="1871875"/>
            <a:ext cx="5458200" cy="4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Dividimos el espacio muestral con la feature más predictiva (ahora vemos)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Tras esta división se vuelve a dividir en el siguiente nivel con la siguiente feature más predictiva.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así, hasta que alcanzamos un criterio de parada: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lphaLcPeriod"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Están todos lo elementos de la clase clasificados perfectamente (</a:t>
            </a: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lphaLcPeriod"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 no quedan features para seguir spliteando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lphaLcPeriod"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árbol alcanza un tamaño predefinido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a1eac15f3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150" y="2297351"/>
            <a:ext cx="4360650" cy="3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eac15f37_0_62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es la feature más predictiva? ¿Cómo elegimos los splits?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d56d0a45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Mejores</a:t>
            </a:r>
            <a:r>
              <a:rPr lang="en-GB" dirty="0">
                <a:solidFill>
                  <a:srgbClr val="FF0000"/>
                </a:solidFill>
              </a:rPr>
              <a:t> splits</a:t>
            </a:r>
            <a:endParaRPr dirty="0"/>
          </a:p>
        </p:txBody>
      </p:sp>
      <p:sp>
        <p:nvSpPr>
          <p:cNvPr id="151" name="Google Shape;151;ga6d56d0a45_0_16"/>
          <p:cNvSpPr txBox="1"/>
          <p:nvPr/>
        </p:nvSpPr>
        <p:spPr>
          <a:xfrm>
            <a:off x="838200" y="1463450"/>
            <a:ext cx="10515600" cy="49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la que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entrenábamos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elegíamos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adecuados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(w).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parecida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Necesitamos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saber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haciendo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 las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dos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GB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la </a:t>
            </a:r>
            <a:r>
              <a:rPr lang="en-GB" sz="15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GB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una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cantidad</a:t>
            </a:r>
            <a:r>
              <a:rPr lang="en-GB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GB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respecto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target,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</a:t>
            </a:r>
            <a:r>
              <a:rPr lang="en-GB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una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GB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impureza</a:t>
            </a:r>
            <a:r>
              <a:rPr lang="en-GB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del split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Un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“puro” (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=0),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clasificadas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perfectamente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endParaRPr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divide el train set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feature, con un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dado. 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Se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endParaRPr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antes de un split y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diferencia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lo que se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denomina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Gained (IG)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GB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split con el mayor Information Gained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nuevo split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añade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nivel</a:t>
            </a:r>
            <a:r>
              <a:rPr lang="en-GB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profundiad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a6d56d0a4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45" y="3814575"/>
            <a:ext cx="4780600" cy="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674</Words>
  <Application>Microsoft Office PowerPoint</Application>
  <PresentationFormat>Panorámica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Machine Learning – Decision Trees</vt:lpstr>
      <vt:lpstr>Algoritmos de machine learning </vt:lpstr>
      <vt:lpstr>Definición</vt:lpstr>
      <vt:lpstr>Definición</vt:lpstr>
      <vt:lpstr>Algunos términos importantes</vt:lpstr>
      <vt:lpstr>¿Cómo creamos un árbol de decisión?</vt:lpstr>
      <vt:lpstr>Funcionamiento</vt:lpstr>
      <vt:lpstr>¿Cuál es la feature más predictiva? ¿Cómo elegimos los splits?</vt:lpstr>
      <vt:lpstr>Mejores splits</vt:lpstr>
      <vt:lpstr>Ejemplo con Gini</vt:lpstr>
      <vt:lpstr>Profundidad del árbol</vt:lpstr>
      <vt:lpstr>Profundidad del árbol</vt:lpstr>
      <vt:lpstr>¿Cómo solucionamos el overfitting? Prunning</vt:lpstr>
      <vt:lpstr>Prunning</vt:lpstr>
      <vt:lpstr>Decision Tree Regression</vt:lpstr>
      <vt:lpstr>Árboles regresores</vt:lpstr>
      <vt:lpstr>¿Cuándo usar árboles de decisión?</vt:lpstr>
      <vt:lpstr>Trees vs Linear Regression</vt:lpstr>
      <vt:lpstr>Ventajas e Inconvenientes</vt:lpstr>
      <vt:lpstr>¡Demo time! http://www.r2d3.us/visual-intro-to-machine-learning-part-1/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Decision Trees</dc:title>
  <dc:creator>Gabriel VT</dc:creator>
  <cp:lastModifiedBy>TheBridge</cp:lastModifiedBy>
  <cp:revision>3</cp:revision>
  <dcterms:created xsi:type="dcterms:W3CDTF">2020-05-12T19:48:30Z</dcterms:created>
  <dcterms:modified xsi:type="dcterms:W3CDTF">2021-02-04T16:59:19Z</dcterms:modified>
</cp:coreProperties>
</file>