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5" r:id="rId4"/>
    <p:sldId id="258" r:id="rId5"/>
    <p:sldId id="277" r:id="rId6"/>
    <p:sldId id="278" r:id="rId7"/>
    <p:sldId id="279" r:id="rId8"/>
    <p:sldId id="27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032ADF7-E131-44F8-917E-5B4AF5FF462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5F6B02-84FB-436A-9EC6-C5B12966F495}" type="slidenum">
              <a:rPr lang="es-ES" sz="1200" b="0" strike="noStrike" spc="-1">
                <a:latin typeface="Times New Roman"/>
              </a:rPr>
              <a:t>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49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112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AE25E0-C5B9-4025-B978-4573AC724FA0}" type="slidenum">
              <a:rPr lang="es-ES" sz="1200" b="0" strike="noStrike" spc="-1">
                <a:latin typeface="Times New Roman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893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BBD8118-C669-425E-AD88-4536C113CC15}" type="slidenum">
              <a:rPr lang="es-ES" sz="1200" b="0" strike="noStrike" spc="-1">
                <a:latin typeface="Times New Roman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172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EF7E9FA-2F49-402C-A0B8-2027A52743D9}" type="slidenum">
              <a:rPr lang="es-ES" sz="1200" b="0" strike="noStrike" spc="-1">
                <a:latin typeface="Times New Roman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69272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2547360" y="182556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69272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2547360" y="4098240"/>
            <a:ext cx="813600" cy="207504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133360" y="409824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133360" y="1825560"/>
            <a:ext cx="1233360" cy="2075040"/>
          </a:xfrm>
          <a:prstGeom prst="rect">
            <a:avLst/>
          </a:prstGeom>
        </p:spPr>
        <p:txBody>
          <a:bodyPr lIns="0" tIns="0" rIns="0" bIns="0">
            <a:normAutofit fontScale="42000"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792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7920" cy="4350600"/>
          </a:xfrm>
          <a:prstGeom prst="rect">
            <a:avLst/>
          </a:prstGeom>
        </p:spPr>
        <p:txBody>
          <a:bodyPr lIns="0" tIns="0" rIns="0" bIns="0">
            <a:normAutofit fontScale="10000"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233440" y="2430000"/>
            <a:ext cx="7724880" cy="199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Machine </a:t>
            </a:r>
            <a:r>
              <a:rPr lang="es-ES" sz="4400" b="0" strike="noStrike" spc="-1" dirty="0" err="1">
                <a:solidFill>
                  <a:srgbClr val="FF0000"/>
                </a:solidFill>
                <a:latin typeface="Calibri Light"/>
              </a:rPr>
              <a:t>Learning</a:t>
            </a: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  </a:t>
            </a:r>
            <a:br>
              <a:rPr lang="es-ES" dirty="0"/>
            </a:b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KNN</a:t>
            </a:r>
            <a:endParaRPr lang="es-ES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¿</a:t>
            </a:r>
            <a:r>
              <a:rPr lang="en-US" sz="4400" b="0" strike="noStrike" spc="-1" dirty="0" err="1">
                <a:solidFill>
                  <a:srgbClr val="FF0000"/>
                </a:solidFill>
                <a:latin typeface="Calibri Light"/>
              </a:rPr>
              <a:t>Qué</a:t>
            </a:r>
            <a:r>
              <a:rPr lang="en-US" sz="4400" b="0" strike="noStrike" spc="-1" dirty="0">
                <a:solidFill>
                  <a:srgbClr val="FF0000"/>
                </a:solidFill>
                <a:latin typeface="Calibri Light"/>
              </a:rPr>
              <a:t> es el KNN?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 por sus siglas del inglés k</a:t>
            </a:r>
            <a:r>
              <a:rPr lang="es-E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ES" sz="17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nearest</a:t>
            </a: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neighbor</a:t>
            </a:r>
            <a:r>
              <a:rPr lang="es-ES" sz="17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método KNN​ es un método de </a:t>
            </a:r>
            <a:r>
              <a:rPr lang="es-ES" sz="1700" b="1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clasificación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supervisado que estima la probabilidad a posteriori de que un elemento x pertenezca a la clase </a:t>
            </a:r>
            <a:r>
              <a:rPr lang="es-ES" sz="1700" b="0" strike="noStrike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Cj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partir de la información proporcionada por el conjunto seleccionado.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clasificación se calcula a partir de un voto de mayoría simple de los vecinos más cercanos de cada punto: a un punto de consulta se le asigna la clase de datos que tiene más representantes dentro de los vecinos más cercanos del punto.</a:t>
            </a:r>
            <a:endParaRPr lang="es-ES" sz="17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funciona?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simple vista, puede resultar más o menos fácil encontrar los puntos más próximos.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¿Qué criterio utilizamos?                 Distancia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general utilizaremos la distancia Euclídea.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utiliza el </a:t>
            </a:r>
            <a:r>
              <a:rPr lang="es-ES" sz="1700" b="0" strike="noStrike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aprendizaje basado en los K vecinos más cercanos de cada punto de consulta, donde K es un valor entero especificado por el usuario.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suelen utilizar números impares para </a:t>
            </a:r>
            <a:r>
              <a:rPr lang="es-ES" sz="1700" spc="-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evitar empates.</a:t>
            </a:r>
            <a:endParaRPr lang="es-ES" sz="1700" b="0" strike="noStrike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ED22FC00-3D45-492C-B521-1D35E9DA1E2E}"/>
              </a:ext>
            </a:extLst>
          </p:cNvPr>
          <p:cNvSpPr/>
          <p:nvPr/>
        </p:nvSpPr>
        <p:spPr>
          <a:xfrm>
            <a:off x="3312368" y="3037114"/>
            <a:ext cx="522514" cy="25659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46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Distancia Euclídea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838080" y="2442131"/>
            <a:ext cx="4321749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enfoque euclidiano, es la medida de distancia más utilizada para calcular la distancia entre las muestras de prueba y los valores de datos entrenados.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Podemos calcular la distancia euclídea en un espacio n-dimensional.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2B1DAD-490E-4101-A2FC-CF6B73296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2" y="1922106"/>
            <a:ext cx="6195721" cy="5200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C791294-1655-4CA3-9A0E-A27018C12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169" y="3170231"/>
            <a:ext cx="3497580" cy="2682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¿Cómo seleccionamos el valor óptimo de K?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mejor elección de k depende fundamentalmente de los datos.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existen métodos estadísticos predefinidos para encontrar el valor más favorable de K.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Iniciamos un valor K aleatorio y calculamos.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Investigación “iterativa”.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Elegir valores pequeños de K conduce a límites de decisión muy sensibles o inestables. 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clasificar, elegir valores mayores de K nos suaviza esos límites de decisión (reducimos efecto ruido).</a:t>
            </a: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9F701-81DE-4EE3-8C54-882CEC707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27" y="1830113"/>
            <a:ext cx="5054292" cy="3193453"/>
          </a:xfrm>
          <a:prstGeom prst="rect">
            <a:avLst/>
          </a:prstGeom>
        </p:spPr>
      </p:pic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14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49080" y="629280"/>
            <a:ext cx="4943520" cy="162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 dirty="0">
                <a:solidFill>
                  <a:srgbClr val="FF0000"/>
                </a:solidFill>
                <a:latin typeface="Calibri Light"/>
              </a:rPr>
              <a:t>Escalar variables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649080" y="2438280"/>
            <a:ext cx="4943520" cy="378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algoritmos basados ​​en la distancia se ven afectados por la escala de las variables.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ello, debemos tener las variables en rangos similares.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tiene sentido calcular distancias para variables con escalas muy diversas: variable edad vs variable ingresos.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ello utilizaremos los distintos tipos de estandarización: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Normalización</a:t>
            </a: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Min-Max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scaler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3000" y="0"/>
            <a:ext cx="6098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6577560" y="557640"/>
            <a:ext cx="5129640" cy="573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80" dir="5400000" algn="t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AutoShape 2" descr="k">
            <a:extLst>
              <a:ext uri="{FF2B5EF4-FFF2-40B4-BE49-F238E27FC236}">
                <a16:creationId xmlns:a16="http://schemas.microsoft.com/office/drawing/2014/main" id="{24C7544B-438A-4180-BACD-8C0D232A9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8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449D79-C496-4BE4-AAE7-6FAF8CF9F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874" y="2124172"/>
            <a:ext cx="5125325" cy="28863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4906BBA-1919-4EFC-818E-D0A62E293257}"/>
              </a:ext>
            </a:extLst>
          </p:cNvPr>
          <p:cNvSpPr txBox="1"/>
          <p:nvPr/>
        </p:nvSpPr>
        <p:spPr>
          <a:xfrm>
            <a:off x="6442043" y="5398902"/>
            <a:ext cx="5581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1" dirty="0">
                <a:effectLst/>
                <a:latin typeface="charter"/>
              </a:rPr>
              <a:t>Distancia </a:t>
            </a:r>
            <a:r>
              <a:rPr lang="es-ES" sz="1600" b="0" i="1" dirty="0" err="1">
                <a:effectLst/>
                <a:latin typeface="charter"/>
              </a:rPr>
              <a:t>euclídia</a:t>
            </a:r>
            <a:r>
              <a:rPr lang="es-ES" sz="1600" b="0" i="1" dirty="0">
                <a:effectLst/>
                <a:latin typeface="charter"/>
              </a:rPr>
              <a:t> = [(100000–80000) ^ 2 + (30–25) ^ 2] ^ (1/2)</a:t>
            </a:r>
            <a:endParaRPr lang="es-ES" sz="160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9D842E4-FE04-4741-BE8E-89F34F5EBAB4}"/>
              </a:ext>
            </a:extLst>
          </p:cNvPr>
          <p:cNvCxnSpPr>
            <a:cxnSpLocks/>
          </p:cNvCxnSpPr>
          <p:nvPr/>
        </p:nvCxnSpPr>
        <p:spPr>
          <a:xfrm>
            <a:off x="6428792" y="5234473"/>
            <a:ext cx="5430416" cy="563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CB09967-749D-47A9-82E9-FD399335B0FC}"/>
              </a:ext>
            </a:extLst>
          </p:cNvPr>
          <p:cNvCxnSpPr>
            <a:cxnSpLocks/>
          </p:cNvCxnSpPr>
          <p:nvPr/>
        </p:nvCxnSpPr>
        <p:spPr>
          <a:xfrm flipV="1">
            <a:off x="6442043" y="5327781"/>
            <a:ext cx="5417165" cy="587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6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spc="-1" dirty="0">
                <a:solidFill>
                  <a:srgbClr val="FF0000"/>
                </a:solidFill>
                <a:latin typeface="Calibri Light"/>
              </a:rPr>
              <a:t>¿Cómo evaluamos el modelo?</a:t>
            </a:r>
            <a:endParaRPr lang="es-ES" sz="4400" b="0" strike="noStrike" spc="-1" dirty="0"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89D3DF-67A6-4327-B866-005F142E13F8}"/>
              </a:ext>
            </a:extLst>
          </p:cNvPr>
          <p:cNvSpPr txBox="1"/>
          <p:nvPr/>
        </p:nvSpPr>
        <p:spPr>
          <a:xfrm>
            <a:off x="838080" y="2360645"/>
            <a:ext cx="6113227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Cambiar el valor de K puede afectar el rendimiento del modelo, por lo que debemos buscar su valor óptimo.</a:t>
            </a:r>
          </a:p>
          <a:p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escoger el valor óptimo de K utilizaremos las métricas de medida de performance: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Precisión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F1-score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Matriz de confusión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Problemas de rendimiento para </a:t>
            </a:r>
            <a:r>
              <a:rPr lang="es-ES" sz="1700" spc="-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s-ES" sz="1700" spc="-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muy grandes.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700" spc="-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AC45B7-B83D-48AE-B5C9-0D713C4E7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44" y="1938686"/>
            <a:ext cx="3881729" cy="31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0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265280" y="2766240"/>
            <a:ext cx="366084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600" b="0" strike="noStrike" spc="-1">
                <a:solidFill>
                  <a:srgbClr val="FF0000"/>
                </a:solidFill>
                <a:latin typeface="Calibri Light"/>
              </a:rPr>
              <a:t>Preguntas</a:t>
            </a:r>
            <a:endParaRPr lang="es-ES" sz="6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2597</TotalTime>
  <Words>438</Words>
  <Application>Microsoft Office PowerPoint</Application>
  <PresentationFormat>Panorámica</PresentationFormat>
  <Paragraphs>51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charter</vt:lpstr>
      <vt:lpstr>DejaVu Sans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 Regresión Lineal</dc:title>
  <dc:subject/>
  <dc:creator>Gabriel VT</dc:creator>
  <dc:description/>
  <cp:lastModifiedBy>TheBridge</cp:lastModifiedBy>
  <cp:revision>36</cp:revision>
  <dcterms:created xsi:type="dcterms:W3CDTF">2020-08-31T20:14:59Z</dcterms:created>
  <dcterms:modified xsi:type="dcterms:W3CDTF">2021-02-08T23:01:51Z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