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I2+buJccPNhD4BOfP2CSGrUhT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c522aaa2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9c522aaa2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33" name="Google Shape;233;g9c522aaa2e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c522aaa2e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9c522aaa2e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2" name="Google Shape;242;g9c522aaa2e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c522aaa2e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9c522aaa2e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2" name="Google Shape;252;g9c522aaa2e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c522aaa2e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9c522aaa2e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8" name="Google Shape;258;g9c522aaa2e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c522aaa2e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9c522aaa2e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66" name="Google Shape;266;g9c522aaa2e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c522aaa2e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9c522aaa2e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4" name="Google Shape;274;g9c522aaa2e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9c522aaa2e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9c522aaa2e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6" name="Google Shape;286;g9c522aaa2e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c522aaa2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9c522aaa2e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3" name="Google Shape;93;g9c522aaa2e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1f93e0ce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a1f93e0ce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9" name="Google Shape;169;ga1f93e0ce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522aaa2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9c522aaa2e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8" name="Google Shape;178;g9c522aaa2e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1f93e0ce7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a1f93e0ce7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6" name="Google Shape;196;ga1f93e0ce7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c522aaa2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9c522aaa2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4" name="Google Shape;204;g9c522aaa2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c522aaa2e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9c522aaa2e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0" name="Google Shape;210;g9c522aaa2e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c522aaa2e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9c522aaa2e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9" name="Google Shape;219;g9c522aaa2e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c522aaa2e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9c522aaa2e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27" name="Google Shape;227;g9c522aaa2e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learning.oreilly.com/library/view/hands-on-machine-learning/9781492032632/ch07.html#ensembles_chapter"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learning.oreilly.com/library/view/hands-on-machine-learning/9781492032632/ch07.html#ensembles_chapt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towardsdatascience.com/simple-guide-for-ensemble-learning-methods-d87cc68705a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aternova.github.io/random-forest-viz/"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2276518" y="2330166"/>
            <a:ext cx="7638964" cy="21976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Machine Learning – Ensembling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9c522aaa2e_0_66"/>
          <p:cNvSpPr txBox="1"/>
          <p:nvPr/>
        </p:nvSpPr>
        <p:spPr>
          <a:xfrm>
            <a:off x="684500" y="1877875"/>
            <a:ext cx="102351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El algoritmo de bagging que más se utiliza es el random forest. Implementa el sistema de votación de bagging mediante árboles de decisión. </a:t>
            </a:r>
            <a:r>
              <a:rPr lang="en-GB" sz="1700" b="1">
                <a:solidFill>
                  <a:schemeClr val="lt1"/>
                </a:solidFill>
                <a:latin typeface="Calibri"/>
                <a:ea typeface="Calibri"/>
                <a:cs typeface="Calibri"/>
                <a:sym typeface="Calibri"/>
              </a:rPr>
              <a:t>RandomForestClassifier y RandomForestRegressor. </a:t>
            </a:r>
            <a:r>
              <a:rPr lang="en-GB" sz="1700">
                <a:solidFill>
                  <a:schemeClr val="lt1"/>
                </a:solidFill>
                <a:latin typeface="Calibri"/>
                <a:ea typeface="Calibri"/>
                <a:cs typeface="Calibri"/>
                <a:sym typeface="Calibri"/>
              </a:rPr>
              <a:t>Funciona de la siguiente manera:</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36" name="Google Shape;236;g9c522aaa2e_0_66"/>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Random Forest</a:t>
            </a:r>
            <a:endParaRPr>
              <a:solidFill>
                <a:srgbClr val="FF0000"/>
              </a:solidFill>
            </a:endParaRPr>
          </a:p>
        </p:txBody>
      </p:sp>
      <p:sp>
        <p:nvSpPr>
          <p:cNvPr id="237" name="Google Shape;237;g9c522aaa2e_0_66"/>
          <p:cNvSpPr txBox="1"/>
          <p:nvPr/>
        </p:nvSpPr>
        <p:spPr>
          <a:xfrm>
            <a:off x="684500" y="2877900"/>
            <a:ext cx="4744800" cy="33066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Escogemos una cantidad de árboles que entrenaremos.</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Cada árbol escoge un conjunto aleatorio de features para realizar cada split. Este número lo podemos configurar en sklearn.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Aplicamos boostrapping, es decir, cada árbol entrena con una muestra aleatoria con reemplazamiento del conjunto de train.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Una vez entrenados los árboles, aplicamos el sistema de votación de bagging para las predicciones.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38" name="Google Shape;238;g9c522aaa2e_0_66"/>
          <p:cNvPicPr preferRelativeResize="0"/>
          <p:nvPr/>
        </p:nvPicPr>
        <p:blipFill>
          <a:blip r:embed="rId3">
            <a:alphaModFix/>
          </a:blip>
          <a:stretch>
            <a:fillRect/>
          </a:stretch>
        </p:blipFill>
        <p:spPr>
          <a:xfrm>
            <a:off x="6107317" y="2766275"/>
            <a:ext cx="4408808" cy="330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9c522aaa2e_0_133"/>
          <p:cNvSpPr txBox="1"/>
          <p:nvPr/>
        </p:nvSpPr>
        <p:spPr>
          <a:xfrm>
            <a:off x="684500" y="1653350"/>
            <a:ext cx="10235100" cy="18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Una característica interesante que tiene Random Forest es el feature importance. Nos da una medida de cuánto aporta cada feature a las predicciones. Se realiza un cálculo en función del pesos de cada nodo, y de en cuántas muestras divide el set de train.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Por suerte sklearn ya realiza esta operación por nosotros, y lo normaliza a 1, de tal manera que las features más importantes estarán cercanas a 1 (el sumatorio de todas no es 1, no es un %).</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45" name="Google Shape;245;g9c522aaa2e_0_13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Feature importance</a:t>
            </a:r>
            <a:endParaRPr>
              <a:solidFill>
                <a:srgbClr val="FF0000"/>
              </a:solidFill>
            </a:endParaRPr>
          </a:p>
        </p:txBody>
      </p:sp>
      <p:pic>
        <p:nvPicPr>
          <p:cNvPr id="246" name="Google Shape;246;g9c522aaa2e_0_133"/>
          <p:cNvPicPr preferRelativeResize="0"/>
          <p:nvPr/>
        </p:nvPicPr>
        <p:blipFill>
          <a:blip r:embed="rId3">
            <a:alphaModFix/>
          </a:blip>
          <a:stretch>
            <a:fillRect/>
          </a:stretch>
        </p:blipFill>
        <p:spPr>
          <a:xfrm>
            <a:off x="7084950" y="3681550"/>
            <a:ext cx="3345099" cy="2303700"/>
          </a:xfrm>
          <a:prstGeom prst="rect">
            <a:avLst/>
          </a:prstGeom>
          <a:noFill/>
          <a:ln>
            <a:noFill/>
          </a:ln>
        </p:spPr>
      </p:pic>
      <p:sp>
        <p:nvSpPr>
          <p:cNvPr id="247" name="Google Shape;247;g9c522aaa2e_0_133"/>
          <p:cNvSpPr txBox="1"/>
          <p:nvPr/>
        </p:nvSpPr>
        <p:spPr>
          <a:xfrm>
            <a:off x="6826600" y="6075975"/>
            <a:ext cx="4935600" cy="13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Feature importance para predicción de números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48" name="Google Shape;248;g9c522aaa2e_0_133"/>
          <p:cNvPicPr preferRelativeResize="0"/>
          <p:nvPr/>
        </p:nvPicPr>
        <p:blipFill>
          <a:blip r:embed="rId4">
            <a:alphaModFix/>
          </a:blip>
          <a:stretch>
            <a:fillRect/>
          </a:stretch>
        </p:blipFill>
        <p:spPr>
          <a:xfrm>
            <a:off x="684500" y="3764600"/>
            <a:ext cx="5770750" cy="21376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9c522aaa2e_0_5"/>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Boosting</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9c522aaa2e_0_84"/>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En el caso del bagging teníamos un conjunto de modelos independientes, cuyos outputs servían para el output final. En este caso de boosting los modelos se entrenan secuencialmente y por tanto existe una dependencia entre ellos.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Básicamente en esta técnica los modelos van intentando mejorar su predecesor, recibiendo los errores del mismo, e intentando mejorar su resultado</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Los algoritmos más utilizados son: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AdaBoost</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Gradient Boosting</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XGBoost</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61" name="Google Shape;261;g9c522aaa2e_0_84"/>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Boosting</a:t>
            </a:r>
            <a:endParaRPr>
              <a:solidFill>
                <a:srgbClr val="FF0000"/>
              </a:solidFill>
            </a:endParaRPr>
          </a:p>
        </p:txBody>
      </p:sp>
      <p:pic>
        <p:nvPicPr>
          <p:cNvPr id="262" name="Google Shape;262;g9c522aaa2e_0_84"/>
          <p:cNvPicPr preferRelativeResize="0"/>
          <p:nvPr/>
        </p:nvPicPr>
        <p:blipFill>
          <a:blip r:embed="rId3">
            <a:alphaModFix/>
          </a:blip>
          <a:stretch>
            <a:fillRect/>
          </a:stretch>
        </p:blipFill>
        <p:spPr>
          <a:xfrm>
            <a:off x="4964575" y="3571900"/>
            <a:ext cx="5955026" cy="2807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9c522aaa2e_0_98"/>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Se trata de un conjunto de modelos iguales (árboles de decisión normalmente) que actúan de manera secuencial. Las predicciones (junto con sus errores) del modelo predecesor sirven de input para el siguiente, de tal manera que se intenta corregir el error del modelo. Se pone foco en los peores errores.</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Según lo bien que lo haga cada modelo intentando corregir los errores, se le aplicará un parámetro α diferente.</a:t>
            </a: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Una vez entrenados, el output del modelo final será una combinación lineal de todos los estimadores, teniendo en cuenta el peso de cada uno, α. Éste último punto sí se parece más a un bagging que a un boosting.</a:t>
            </a:r>
            <a:endParaRPr sz="1500">
              <a:solidFill>
                <a:schemeClr val="lt1"/>
              </a:solidFill>
              <a:latin typeface="Calibri"/>
              <a:ea typeface="Calibri"/>
              <a:cs typeface="Calibri"/>
              <a:sym typeface="Calibri"/>
            </a:endParaRPr>
          </a:p>
        </p:txBody>
      </p:sp>
      <p:sp>
        <p:nvSpPr>
          <p:cNvPr id="269" name="Google Shape;269;g9c522aaa2e_0_98"/>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AdaBoost (Adaptive Boosting)</a:t>
            </a:r>
            <a:endParaRPr>
              <a:solidFill>
                <a:srgbClr val="FF0000"/>
              </a:solidFill>
            </a:endParaRPr>
          </a:p>
        </p:txBody>
      </p:sp>
      <p:pic>
        <p:nvPicPr>
          <p:cNvPr id="270" name="Google Shape;270;g9c522aaa2e_0_98"/>
          <p:cNvPicPr preferRelativeResize="0"/>
          <p:nvPr/>
        </p:nvPicPr>
        <p:blipFill>
          <a:blip r:embed="rId3">
            <a:alphaModFix/>
          </a:blip>
          <a:stretch>
            <a:fillRect/>
          </a:stretch>
        </p:blipFill>
        <p:spPr>
          <a:xfrm>
            <a:off x="2924850" y="3451425"/>
            <a:ext cx="5398539" cy="304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9c522aaa2e_0_108"/>
          <p:cNvSpPr txBox="1">
            <a:spLocks noGrp="1"/>
          </p:cNvSpPr>
          <p:nvPr>
            <p:ph type="title"/>
          </p:nvPr>
        </p:nvSpPr>
        <p:spPr>
          <a:xfrm>
            <a:off x="684500" y="574850"/>
            <a:ext cx="7638900" cy="87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AdaBoost</a:t>
            </a:r>
            <a:endParaRPr>
              <a:solidFill>
                <a:srgbClr val="FF0000"/>
              </a:solidFill>
            </a:endParaRPr>
          </a:p>
        </p:txBody>
      </p:sp>
      <p:sp>
        <p:nvSpPr>
          <p:cNvPr id="277" name="Google Shape;277;g9c522aaa2e_0_108"/>
          <p:cNvSpPr txBox="1"/>
          <p:nvPr/>
        </p:nvSpPr>
        <p:spPr>
          <a:xfrm>
            <a:off x="684500" y="1633600"/>
            <a:ext cx="5403900" cy="4859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Ponderamos todas las observaciones a 1. Este vector de ponderaciones se irá actualizando con cada modelo. En este punto inicial, todas las observaciones valen por igual.</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Entrenamos el modelo.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Obtenemos su error de entrenamiento.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Calculamos el coeficiente </a:t>
            </a:r>
            <a:r>
              <a:rPr lang="en-GB" sz="1500">
                <a:solidFill>
                  <a:schemeClr val="lt1"/>
                </a:solidFill>
                <a:latin typeface="Calibri"/>
                <a:ea typeface="Calibri"/>
                <a:cs typeface="Calibri"/>
                <a:sym typeface="Calibri"/>
              </a:rPr>
              <a:t>α en función de sus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Actualizamos las ponderaciones (que inicialmente valían 1). Ahora el siguiente modelo no tendrá en cuenta todas las observaciones por igual, sino que hará foco en los mayores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Se normaliza el vector de ponderaciones.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Continuamos con el siguiente predictor.</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Acabamos cuando alcanzamos un número máximo de estimadores o el error sea suficientemente bajo.</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Finalmente tendremos una combinación lineal de todos los modelos:</a:t>
            </a:r>
            <a:endParaRPr sz="1500">
              <a:solidFill>
                <a:schemeClr val="lt1"/>
              </a:solidFill>
              <a:latin typeface="Calibri"/>
              <a:ea typeface="Calibri"/>
              <a:cs typeface="Calibri"/>
              <a:sym typeface="Calibri"/>
            </a:endParaRPr>
          </a:p>
          <a:p>
            <a:pPr marL="457200" lvl="0" indent="0" algn="l" rtl="0">
              <a:spcBef>
                <a:spcPts val="0"/>
              </a:spcBef>
              <a:spcAft>
                <a:spcPts val="0"/>
              </a:spcAft>
              <a:buNone/>
            </a:pPr>
            <a:endParaRPr sz="1500">
              <a:solidFill>
                <a:schemeClr val="lt1"/>
              </a:solidFill>
              <a:latin typeface="Calibri"/>
              <a:ea typeface="Calibri"/>
              <a:cs typeface="Calibri"/>
              <a:sym typeface="Calibri"/>
            </a:endParaRPr>
          </a:p>
          <a:p>
            <a:pPr marL="457200" lvl="0" indent="0" algn="l" rtl="0">
              <a:spcBef>
                <a:spcPts val="0"/>
              </a:spcBef>
              <a:spcAft>
                <a:spcPts val="0"/>
              </a:spcAft>
              <a:buNone/>
            </a:pPr>
            <a:r>
              <a:rPr lang="en-GB" sz="1500">
                <a:solidFill>
                  <a:schemeClr val="lt1"/>
                </a:solidFill>
                <a:latin typeface="Calibri"/>
                <a:ea typeface="Calibri"/>
                <a:cs typeface="Calibri"/>
                <a:sym typeface="Calibri"/>
              </a:rPr>
              <a:t>y = α1(modelo 1) + α2(modelo 2) + …..αn(modelo n)</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300">
              <a:solidFill>
                <a:schemeClr val="lt1"/>
              </a:solidFill>
              <a:latin typeface="Calibri"/>
              <a:ea typeface="Calibri"/>
              <a:cs typeface="Calibri"/>
              <a:sym typeface="Calibri"/>
            </a:endParaRPr>
          </a:p>
        </p:txBody>
      </p:sp>
      <p:pic>
        <p:nvPicPr>
          <p:cNvPr id="278" name="Google Shape;278;g9c522aaa2e_0_108"/>
          <p:cNvPicPr preferRelativeResize="0"/>
          <p:nvPr/>
        </p:nvPicPr>
        <p:blipFill>
          <a:blip r:embed="rId3">
            <a:alphaModFix/>
          </a:blip>
          <a:stretch>
            <a:fillRect/>
          </a:stretch>
        </p:blipFill>
        <p:spPr>
          <a:xfrm>
            <a:off x="6718775" y="1681225"/>
            <a:ext cx="4796950" cy="1054235"/>
          </a:xfrm>
          <a:prstGeom prst="rect">
            <a:avLst/>
          </a:prstGeom>
          <a:noFill/>
          <a:ln>
            <a:noFill/>
          </a:ln>
        </p:spPr>
      </p:pic>
      <p:pic>
        <p:nvPicPr>
          <p:cNvPr id="279" name="Google Shape;279;g9c522aaa2e_0_108"/>
          <p:cNvPicPr preferRelativeResize="0"/>
          <p:nvPr/>
        </p:nvPicPr>
        <p:blipFill>
          <a:blip r:embed="rId4">
            <a:alphaModFix/>
          </a:blip>
          <a:stretch>
            <a:fillRect/>
          </a:stretch>
        </p:blipFill>
        <p:spPr>
          <a:xfrm>
            <a:off x="8239754" y="2846184"/>
            <a:ext cx="1686148" cy="634704"/>
          </a:xfrm>
          <a:prstGeom prst="rect">
            <a:avLst/>
          </a:prstGeom>
          <a:noFill/>
          <a:ln>
            <a:noFill/>
          </a:ln>
        </p:spPr>
      </p:pic>
      <p:pic>
        <p:nvPicPr>
          <p:cNvPr id="280" name="Google Shape;280;g9c522aaa2e_0_108"/>
          <p:cNvPicPr preferRelativeResize="0"/>
          <p:nvPr/>
        </p:nvPicPr>
        <p:blipFill>
          <a:blip r:embed="rId5">
            <a:alphaModFix/>
          </a:blip>
          <a:stretch>
            <a:fillRect/>
          </a:stretch>
        </p:blipFill>
        <p:spPr>
          <a:xfrm>
            <a:off x="7750162" y="3652475"/>
            <a:ext cx="2907745" cy="1043350"/>
          </a:xfrm>
          <a:prstGeom prst="rect">
            <a:avLst/>
          </a:prstGeom>
          <a:noFill/>
          <a:ln>
            <a:noFill/>
          </a:ln>
        </p:spPr>
      </p:pic>
      <p:sp>
        <p:nvSpPr>
          <p:cNvPr id="281" name="Google Shape;281;g9c522aaa2e_0_108"/>
          <p:cNvSpPr txBox="1"/>
          <p:nvPr/>
        </p:nvSpPr>
        <p:spPr>
          <a:xfrm>
            <a:off x="10094600" y="6048850"/>
            <a:ext cx="1697400" cy="6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Calibri"/>
                <a:ea typeface="Calibri"/>
                <a:cs typeface="Calibri"/>
                <a:sym typeface="Calibri"/>
                <a:hlinkClick r:id="rId6"/>
              </a:rPr>
              <a:t>Fuente</a:t>
            </a:r>
            <a:endParaRPr>
              <a:solidFill>
                <a:schemeClr val="lt1"/>
              </a:solidFill>
              <a:latin typeface="Calibri"/>
              <a:ea typeface="Calibri"/>
              <a:cs typeface="Calibri"/>
              <a:sym typeface="Calibri"/>
            </a:endParaRPr>
          </a:p>
        </p:txBody>
      </p:sp>
      <p:pic>
        <p:nvPicPr>
          <p:cNvPr id="282" name="Google Shape;282;g9c522aaa2e_0_108"/>
          <p:cNvPicPr preferRelativeResize="0"/>
          <p:nvPr/>
        </p:nvPicPr>
        <p:blipFill>
          <a:blip r:embed="rId7">
            <a:alphaModFix/>
          </a:blip>
          <a:stretch>
            <a:fillRect/>
          </a:stretch>
        </p:blipFill>
        <p:spPr>
          <a:xfrm>
            <a:off x="6869400" y="4919152"/>
            <a:ext cx="4669249" cy="74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9c522aaa2e_0_123"/>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Al igual que el AdaBoost, el GradientBoost trabaja sobre un conjunto secuencial de modelos, tratando de corregir a su predecesor. Sin embargo, cuando el AdaBoost iba actualizando los pesos de cada observación, el GradientBoosting intenta ajustar, minimizar los errores (residuos) del modelo predecesor.</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El modelo final será una combinación lineal de todos los estimadores.</a:t>
            </a:r>
            <a:endParaRPr sz="1500">
              <a:solidFill>
                <a:schemeClr val="lt1"/>
              </a:solidFill>
              <a:latin typeface="Calibri"/>
              <a:ea typeface="Calibri"/>
              <a:cs typeface="Calibri"/>
              <a:sym typeface="Calibri"/>
            </a:endParaRPr>
          </a:p>
        </p:txBody>
      </p:sp>
      <p:sp>
        <p:nvSpPr>
          <p:cNvPr id="289" name="Google Shape;289;g9c522aaa2e_0_12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GradientBoost</a:t>
            </a:r>
            <a:endParaRPr>
              <a:solidFill>
                <a:srgbClr val="FF0000"/>
              </a:solidFill>
            </a:endParaRPr>
          </a:p>
        </p:txBody>
      </p:sp>
      <p:pic>
        <p:nvPicPr>
          <p:cNvPr id="290" name="Google Shape;290;g9c522aaa2e_0_123"/>
          <p:cNvPicPr preferRelativeResize="0"/>
          <p:nvPr/>
        </p:nvPicPr>
        <p:blipFill>
          <a:blip r:embed="rId3">
            <a:alphaModFix/>
          </a:blip>
          <a:stretch>
            <a:fillRect/>
          </a:stretch>
        </p:blipFill>
        <p:spPr>
          <a:xfrm>
            <a:off x="793775" y="3209150"/>
            <a:ext cx="5570484" cy="3042550"/>
          </a:xfrm>
          <a:prstGeom prst="rect">
            <a:avLst/>
          </a:prstGeom>
          <a:noFill/>
          <a:ln>
            <a:noFill/>
          </a:ln>
        </p:spPr>
      </p:pic>
      <p:sp>
        <p:nvSpPr>
          <p:cNvPr id="291" name="Google Shape;291;g9c522aaa2e_0_123"/>
          <p:cNvSpPr txBox="1"/>
          <p:nvPr/>
        </p:nvSpPr>
        <p:spPr>
          <a:xfrm>
            <a:off x="7341525" y="3581950"/>
            <a:ext cx="3443700" cy="15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latin typeface="Calibri"/>
                <a:ea typeface="Calibri"/>
                <a:cs typeface="Calibri"/>
                <a:sym typeface="Calibri"/>
              </a:rPr>
              <a:t>Veamos cómo funciona este algoritmo en:</a:t>
            </a:r>
            <a:endParaRPr sz="1600">
              <a:solidFill>
                <a:schemeClr val="lt1"/>
              </a:solidFill>
              <a:latin typeface="Calibri"/>
              <a:ea typeface="Calibri"/>
              <a:cs typeface="Calibri"/>
              <a:sym typeface="Calibri"/>
            </a:endParaRPr>
          </a:p>
          <a:p>
            <a:pPr marL="0" lvl="0" indent="0" algn="l" rtl="0">
              <a:spcBef>
                <a:spcPts val="0"/>
              </a:spcBef>
              <a:spcAft>
                <a:spcPts val="0"/>
              </a:spcAft>
              <a:buNone/>
            </a:pPr>
            <a:r>
              <a:rPr lang="en-GB" sz="1600" i="1" u="sng">
                <a:solidFill>
                  <a:schemeClr val="hlink"/>
                </a:solidFill>
                <a:latin typeface="Calibri"/>
                <a:ea typeface="Calibri"/>
                <a:cs typeface="Calibri"/>
                <a:sym typeface="Calibri"/>
                <a:hlinkClick r:id="rId4"/>
              </a:rPr>
              <a:t>Hands On Machine Learning</a:t>
            </a:r>
            <a:endParaRPr sz="1600">
              <a:solidFill>
                <a:schemeClr val="lt1"/>
              </a:solidFill>
              <a:latin typeface="Calibri"/>
              <a:ea typeface="Calibri"/>
              <a:cs typeface="Calibri"/>
              <a:sym typeface="Calibri"/>
            </a:endParaRPr>
          </a:p>
          <a:p>
            <a:pPr marL="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9c522aaa2e_0_1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Concurso de la tele</a:t>
            </a:r>
            <a:endParaRPr>
              <a:solidFill>
                <a:srgbClr val="FF0000"/>
              </a:solidFill>
            </a:endParaRPr>
          </a:p>
        </p:txBody>
      </p:sp>
      <p:pic>
        <p:nvPicPr>
          <p:cNvPr id="96" name="Google Shape;96;g9c522aaa2e_0_10" descr="Icono&#10;&#10;Descripción generada automáticamente"/>
          <p:cNvPicPr preferRelativeResize="0"/>
          <p:nvPr/>
        </p:nvPicPr>
        <p:blipFill rotWithShape="1">
          <a:blip r:embed="rId3">
            <a:alphaModFix/>
          </a:blip>
          <a:srcRect/>
          <a:stretch/>
        </p:blipFill>
        <p:spPr>
          <a:xfrm>
            <a:off x="3623963" y="2806300"/>
            <a:ext cx="434059" cy="485706"/>
          </a:xfrm>
          <a:prstGeom prst="rect">
            <a:avLst/>
          </a:prstGeom>
          <a:noFill/>
          <a:ln>
            <a:noFill/>
          </a:ln>
        </p:spPr>
      </p:pic>
      <p:pic>
        <p:nvPicPr>
          <p:cNvPr id="97" name="Google Shape;97;g9c522aaa2e_0_10" descr="Icono&#10;&#10;Descripción generada automáticamente"/>
          <p:cNvPicPr preferRelativeResize="0"/>
          <p:nvPr/>
        </p:nvPicPr>
        <p:blipFill rotWithShape="1">
          <a:blip r:embed="rId4">
            <a:alphaModFix/>
          </a:blip>
          <a:srcRect/>
          <a:stretch/>
        </p:blipFill>
        <p:spPr>
          <a:xfrm>
            <a:off x="5008806" y="2806307"/>
            <a:ext cx="434059" cy="485706"/>
          </a:xfrm>
          <a:prstGeom prst="rect">
            <a:avLst/>
          </a:prstGeom>
          <a:noFill/>
          <a:ln>
            <a:noFill/>
          </a:ln>
        </p:spPr>
      </p:pic>
      <p:pic>
        <p:nvPicPr>
          <p:cNvPr id="98" name="Google Shape;98;g9c522aaa2e_0_10" descr="Icono&#10;&#10;Descripción generada automáticamente"/>
          <p:cNvPicPr preferRelativeResize="0"/>
          <p:nvPr/>
        </p:nvPicPr>
        <p:blipFill rotWithShape="1">
          <a:blip r:embed="rId5">
            <a:alphaModFix/>
          </a:blip>
          <a:srcRect/>
          <a:stretch/>
        </p:blipFill>
        <p:spPr>
          <a:xfrm>
            <a:off x="5719303" y="2806308"/>
            <a:ext cx="434059" cy="485706"/>
          </a:xfrm>
          <a:prstGeom prst="rect">
            <a:avLst/>
          </a:prstGeom>
          <a:noFill/>
          <a:ln>
            <a:noFill/>
          </a:ln>
        </p:spPr>
      </p:pic>
      <p:pic>
        <p:nvPicPr>
          <p:cNvPr id="99" name="Google Shape;99;g9c522aaa2e_0_10" descr="Icono&#10;&#10;Descripción generada automáticamente"/>
          <p:cNvPicPr preferRelativeResize="0"/>
          <p:nvPr/>
        </p:nvPicPr>
        <p:blipFill rotWithShape="1">
          <a:blip r:embed="rId6">
            <a:alphaModFix/>
          </a:blip>
          <a:srcRect/>
          <a:stretch/>
        </p:blipFill>
        <p:spPr>
          <a:xfrm>
            <a:off x="4264354" y="2806320"/>
            <a:ext cx="434059" cy="485706"/>
          </a:xfrm>
          <a:prstGeom prst="rect">
            <a:avLst/>
          </a:prstGeom>
          <a:noFill/>
          <a:ln>
            <a:noFill/>
          </a:ln>
        </p:spPr>
      </p:pic>
      <p:sp>
        <p:nvSpPr>
          <p:cNvPr id="100" name="Google Shape;100;g9c522aaa2e_0_10"/>
          <p:cNvSpPr txBox="1"/>
          <p:nvPr/>
        </p:nvSpPr>
        <p:spPr>
          <a:xfrm>
            <a:off x="2440313" y="34146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1</a:t>
            </a:r>
            <a:endParaRPr sz="1300"/>
          </a:p>
        </p:txBody>
      </p:sp>
      <p:cxnSp>
        <p:nvCxnSpPr>
          <p:cNvPr id="101" name="Google Shape;101;g9c522aaa2e_0_10"/>
          <p:cNvCxnSpPr/>
          <p:nvPr/>
        </p:nvCxnSpPr>
        <p:spPr>
          <a:xfrm>
            <a:off x="2530832" y="3364975"/>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2" name="Google Shape;102;g9c522aaa2e_0_10"/>
          <p:cNvSpPr txBox="1"/>
          <p:nvPr/>
        </p:nvSpPr>
        <p:spPr>
          <a:xfrm>
            <a:off x="36515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cxnSp>
        <p:nvCxnSpPr>
          <p:cNvPr id="103" name="Google Shape;103;g9c522aaa2e_0_10"/>
          <p:cNvCxnSpPr/>
          <p:nvPr/>
        </p:nvCxnSpPr>
        <p:spPr>
          <a:xfrm>
            <a:off x="2530817" y="419119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4" name="Google Shape;104;g9c522aaa2e_0_10"/>
          <p:cNvCxnSpPr/>
          <p:nvPr/>
        </p:nvCxnSpPr>
        <p:spPr>
          <a:xfrm>
            <a:off x="2530822" y="3772020"/>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5" name="Google Shape;105;g9c522aaa2e_0_10"/>
          <p:cNvCxnSpPr/>
          <p:nvPr/>
        </p:nvCxnSpPr>
        <p:spPr>
          <a:xfrm>
            <a:off x="2530813" y="465480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6" name="Google Shape;106;g9c522aaa2e_0_10"/>
          <p:cNvCxnSpPr/>
          <p:nvPr/>
        </p:nvCxnSpPr>
        <p:spPr>
          <a:xfrm>
            <a:off x="2530831" y="5099976"/>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7" name="Google Shape;107;g9c522aaa2e_0_10"/>
          <p:cNvSpPr txBox="1"/>
          <p:nvPr/>
        </p:nvSpPr>
        <p:spPr>
          <a:xfrm>
            <a:off x="5036385" y="3395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08" name="Google Shape;108;g9c522aaa2e_0_10"/>
          <p:cNvSpPr txBox="1"/>
          <p:nvPr/>
        </p:nvSpPr>
        <p:spPr>
          <a:xfrm>
            <a:off x="2440313" y="382771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2</a:t>
            </a:r>
            <a:endParaRPr sz="1300"/>
          </a:p>
        </p:txBody>
      </p:sp>
      <p:sp>
        <p:nvSpPr>
          <p:cNvPr id="109" name="Google Shape;109;g9c522aaa2e_0_10"/>
          <p:cNvSpPr txBox="1"/>
          <p:nvPr/>
        </p:nvSpPr>
        <p:spPr>
          <a:xfrm>
            <a:off x="2440313" y="42691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3</a:t>
            </a:r>
            <a:endParaRPr sz="1300"/>
          </a:p>
        </p:txBody>
      </p:sp>
      <p:sp>
        <p:nvSpPr>
          <p:cNvPr id="110" name="Google Shape;110;g9c522aaa2e_0_10"/>
          <p:cNvSpPr txBox="1"/>
          <p:nvPr/>
        </p:nvSpPr>
        <p:spPr>
          <a:xfrm>
            <a:off x="2440313" y="4723488"/>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4</a:t>
            </a:r>
            <a:endParaRPr sz="1300"/>
          </a:p>
        </p:txBody>
      </p:sp>
      <p:pic>
        <p:nvPicPr>
          <p:cNvPr id="111" name="Google Shape;111;g9c522aaa2e_0_10" descr="Icono&#10;&#10;Descripción generada automáticamente"/>
          <p:cNvPicPr preferRelativeResize="0"/>
          <p:nvPr/>
        </p:nvPicPr>
        <p:blipFill rotWithShape="1">
          <a:blip r:embed="rId3">
            <a:alphaModFix/>
          </a:blip>
          <a:srcRect/>
          <a:stretch/>
        </p:blipFill>
        <p:spPr>
          <a:xfrm>
            <a:off x="6429813" y="2806325"/>
            <a:ext cx="434059" cy="485706"/>
          </a:xfrm>
          <a:prstGeom prst="rect">
            <a:avLst/>
          </a:prstGeom>
          <a:noFill/>
          <a:ln>
            <a:noFill/>
          </a:ln>
        </p:spPr>
      </p:pic>
      <p:cxnSp>
        <p:nvCxnSpPr>
          <p:cNvPr id="112" name="Google Shape;112;g9c522aaa2e_0_10"/>
          <p:cNvCxnSpPr/>
          <p:nvPr/>
        </p:nvCxnSpPr>
        <p:spPr>
          <a:xfrm>
            <a:off x="2530831" y="5545150"/>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13" name="Google Shape;113;g9c522aaa2e_0_10"/>
          <p:cNvSpPr txBox="1"/>
          <p:nvPr/>
        </p:nvSpPr>
        <p:spPr>
          <a:xfrm>
            <a:off x="2440313" y="516866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5</a:t>
            </a:r>
            <a:endParaRPr sz="1300"/>
          </a:p>
        </p:txBody>
      </p:sp>
      <p:pic>
        <p:nvPicPr>
          <p:cNvPr id="114" name="Google Shape;114;g9c522aaa2e_0_10" descr="Icono&#10;&#10;Descripción generada automáticamente"/>
          <p:cNvPicPr preferRelativeResize="0"/>
          <p:nvPr/>
        </p:nvPicPr>
        <p:blipFill rotWithShape="1">
          <a:blip r:embed="rId4">
            <a:alphaModFix/>
          </a:blip>
          <a:srcRect/>
          <a:stretch/>
        </p:blipFill>
        <p:spPr>
          <a:xfrm>
            <a:off x="7856781" y="2774670"/>
            <a:ext cx="434059" cy="485706"/>
          </a:xfrm>
          <a:prstGeom prst="rect">
            <a:avLst/>
          </a:prstGeom>
          <a:noFill/>
          <a:ln>
            <a:noFill/>
          </a:ln>
        </p:spPr>
      </p:pic>
      <p:pic>
        <p:nvPicPr>
          <p:cNvPr id="115" name="Google Shape;115;g9c522aaa2e_0_10" descr="Icono&#10;&#10;Descripción generada automáticamente"/>
          <p:cNvPicPr preferRelativeResize="0"/>
          <p:nvPr/>
        </p:nvPicPr>
        <p:blipFill rotWithShape="1">
          <a:blip r:embed="rId6">
            <a:alphaModFix/>
          </a:blip>
          <a:srcRect/>
          <a:stretch/>
        </p:blipFill>
        <p:spPr>
          <a:xfrm>
            <a:off x="7112329" y="2774682"/>
            <a:ext cx="434059" cy="485706"/>
          </a:xfrm>
          <a:prstGeom prst="rect">
            <a:avLst/>
          </a:prstGeom>
          <a:noFill/>
          <a:ln>
            <a:noFill/>
          </a:ln>
        </p:spPr>
      </p:pic>
      <p:sp>
        <p:nvSpPr>
          <p:cNvPr id="116" name="Google Shape;116;g9c522aaa2e_0_10"/>
          <p:cNvSpPr txBox="1"/>
          <p:nvPr/>
        </p:nvSpPr>
        <p:spPr>
          <a:xfrm>
            <a:off x="42919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7" name="Google Shape;117;g9c522aaa2e_0_10"/>
          <p:cNvSpPr txBox="1"/>
          <p:nvPr/>
        </p:nvSpPr>
        <p:spPr>
          <a:xfrm>
            <a:off x="57468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8" name="Google Shape;118;g9c522aaa2e_0_10"/>
          <p:cNvSpPr txBox="1"/>
          <p:nvPr/>
        </p:nvSpPr>
        <p:spPr>
          <a:xfrm>
            <a:off x="6457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9" name="Google Shape;119;g9c522aaa2e_0_10"/>
          <p:cNvSpPr txBox="1"/>
          <p:nvPr/>
        </p:nvSpPr>
        <p:spPr>
          <a:xfrm>
            <a:off x="713991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0" name="Google Shape;120;g9c522aaa2e_0_10"/>
          <p:cNvSpPr txBox="1"/>
          <p:nvPr/>
        </p:nvSpPr>
        <p:spPr>
          <a:xfrm>
            <a:off x="7878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1" name="Google Shape;121;g9c522aaa2e_0_10"/>
          <p:cNvSpPr txBox="1"/>
          <p:nvPr/>
        </p:nvSpPr>
        <p:spPr>
          <a:xfrm>
            <a:off x="36632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2" name="Google Shape;122;g9c522aaa2e_0_10"/>
          <p:cNvSpPr txBox="1"/>
          <p:nvPr/>
        </p:nvSpPr>
        <p:spPr>
          <a:xfrm>
            <a:off x="429193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3" name="Google Shape;123;g9c522aaa2e_0_10"/>
          <p:cNvSpPr txBox="1"/>
          <p:nvPr/>
        </p:nvSpPr>
        <p:spPr>
          <a:xfrm>
            <a:off x="78783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4" name="Google Shape;124;g9c522aaa2e_0_10"/>
          <p:cNvSpPr txBox="1"/>
          <p:nvPr/>
        </p:nvSpPr>
        <p:spPr>
          <a:xfrm>
            <a:off x="5036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5" name="Google Shape;125;g9c522aaa2e_0_10"/>
          <p:cNvSpPr txBox="1"/>
          <p:nvPr/>
        </p:nvSpPr>
        <p:spPr>
          <a:xfrm>
            <a:off x="57468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6" name="Google Shape;126;g9c522aaa2e_0_10"/>
          <p:cNvSpPr txBox="1"/>
          <p:nvPr/>
        </p:nvSpPr>
        <p:spPr>
          <a:xfrm>
            <a:off x="6457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7" name="Google Shape;127;g9c522aaa2e_0_10"/>
          <p:cNvSpPr txBox="1"/>
          <p:nvPr/>
        </p:nvSpPr>
        <p:spPr>
          <a:xfrm>
            <a:off x="7139910"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8" name="Google Shape;128;g9c522aaa2e_0_10"/>
          <p:cNvSpPr txBox="1"/>
          <p:nvPr/>
        </p:nvSpPr>
        <p:spPr>
          <a:xfrm>
            <a:off x="36632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9" name="Google Shape;129;g9c522aaa2e_0_10"/>
          <p:cNvSpPr txBox="1"/>
          <p:nvPr/>
        </p:nvSpPr>
        <p:spPr>
          <a:xfrm>
            <a:off x="42919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0" name="Google Shape;130;g9c522aaa2e_0_10"/>
          <p:cNvSpPr txBox="1"/>
          <p:nvPr/>
        </p:nvSpPr>
        <p:spPr>
          <a:xfrm>
            <a:off x="5036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1" name="Google Shape;131;g9c522aaa2e_0_10"/>
          <p:cNvSpPr txBox="1"/>
          <p:nvPr/>
        </p:nvSpPr>
        <p:spPr>
          <a:xfrm>
            <a:off x="57468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2" name="Google Shape;132;g9c522aaa2e_0_10"/>
          <p:cNvSpPr txBox="1"/>
          <p:nvPr/>
        </p:nvSpPr>
        <p:spPr>
          <a:xfrm>
            <a:off x="6457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3" name="Google Shape;133;g9c522aaa2e_0_10"/>
          <p:cNvSpPr txBox="1"/>
          <p:nvPr/>
        </p:nvSpPr>
        <p:spPr>
          <a:xfrm>
            <a:off x="7139910"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4" name="Google Shape;134;g9c522aaa2e_0_10"/>
          <p:cNvSpPr txBox="1"/>
          <p:nvPr/>
        </p:nvSpPr>
        <p:spPr>
          <a:xfrm>
            <a:off x="7881372"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5" name="Google Shape;135;g9c522aaa2e_0_10"/>
          <p:cNvSpPr txBox="1"/>
          <p:nvPr/>
        </p:nvSpPr>
        <p:spPr>
          <a:xfrm>
            <a:off x="3651535" y="46927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6" name="Google Shape;136;g9c522aaa2e_0_10"/>
          <p:cNvSpPr txBox="1"/>
          <p:nvPr/>
        </p:nvSpPr>
        <p:spPr>
          <a:xfrm>
            <a:off x="574688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7" name="Google Shape;137;g9c522aaa2e_0_10"/>
          <p:cNvSpPr txBox="1"/>
          <p:nvPr/>
        </p:nvSpPr>
        <p:spPr>
          <a:xfrm>
            <a:off x="429193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8" name="Google Shape;138;g9c522aaa2e_0_10"/>
          <p:cNvSpPr txBox="1"/>
          <p:nvPr/>
        </p:nvSpPr>
        <p:spPr>
          <a:xfrm>
            <a:off x="5036385" y="46691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9" name="Google Shape;139;g9c522aaa2e_0_10"/>
          <p:cNvSpPr txBox="1"/>
          <p:nvPr/>
        </p:nvSpPr>
        <p:spPr>
          <a:xfrm>
            <a:off x="6457385"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0" name="Google Shape;140;g9c522aaa2e_0_10"/>
          <p:cNvSpPr txBox="1"/>
          <p:nvPr/>
        </p:nvSpPr>
        <p:spPr>
          <a:xfrm>
            <a:off x="7139910"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1" name="Google Shape;141;g9c522aaa2e_0_10"/>
          <p:cNvSpPr txBox="1"/>
          <p:nvPr/>
        </p:nvSpPr>
        <p:spPr>
          <a:xfrm>
            <a:off x="7911947"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2" name="Google Shape;142;g9c522aaa2e_0_10"/>
          <p:cNvSpPr txBox="1"/>
          <p:nvPr/>
        </p:nvSpPr>
        <p:spPr>
          <a:xfrm>
            <a:off x="36515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3" name="Google Shape;143;g9c522aaa2e_0_10"/>
          <p:cNvSpPr txBox="1"/>
          <p:nvPr/>
        </p:nvSpPr>
        <p:spPr>
          <a:xfrm>
            <a:off x="5036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4" name="Google Shape;144;g9c522aaa2e_0_10"/>
          <p:cNvSpPr txBox="1"/>
          <p:nvPr/>
        </p:nvSpPr>
        <p:spPr>
          <a:xfrm>
            <a:off x="7139910" y="516147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5" name="Google Shape;145;g9c522aaa2e_0_10"/>
          <p:cNvSpPr txBox="1"/>
          <p:nvPr/>
        </p:nvSpPr>
        <p:spPr>
          <a:xfrm>
            <a:off x="79119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6" name="Google Shape;146;g9c522aaa2e_0_10"/>
          <p:cNvSpPr txBox="1"/>
          <p:nvPr/>
        </p:nvSpPr>
        <p:spPr>
          <a:xfrm>
            <a:off x="6457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7" name="Google Shape;147;g9c522aaa2e_0_10"/>
          <p:cNvSpPr txBox="1"/>
          <p:nvPr/>
        </p:nvSpPr>
        <p:spPr>
          <a:xfrm>
            <a:off x="574688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8" name="Google Shape;148;g9c522aaa2e_0_10"/>
          <p:cNvSpPr txBox="1"/>
          <p:nvPr/>
        </p:nvSpPr>
        <p:spPr>
          <a:xfrm>
            <a:off x="429193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9" name="Google Shape;149;g9c522aaa2e_0_10"/>
          <p:cNvSpPr txBox="1"/>
          <p:nvPr/>
        </p:nvSpPr>
        <p:spPr>
          <a:xfrm>
            <a:off x="2310613" y="5629475"/>
            <a:ext cx="12231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 ACIERTOS</a:t>
            </a:r>
            <a:endParaRPr sz="1300" b="1">
              <a:solidFill>
                <a:srgbClr val="FFFFFF"/>
              </a:solidFill>
              <a:latin typeface="Calibri"/>
              <a:ea typeface="Calibri"/>
              <a:cs typeface="Calibri"/>
              <a:sym typeface="Calibri"/>
            </a:endParaRPr>
          </a:p>
        </p:txBody>
      </p:sp>
      <p:sp>
        <p:nvSpPr>
          <p:cNvPr id="150" name="Google Shape;150;g9c522aaa2e_0_10"/>
          <p:cNvSpPr txBox="1"/>
          <p:nvPr/>
        </p:nvSpPr>
        <p:spPr>
          <a:xfrm>
            <a:off x="35356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1" name="Google Shape;151;g9c522aaa2e_0_10"/>
          <p:cNvSpPr txBox="1"/>
          <p:nvPr/>
        </p:nvSpPr>
        <p:spPr>
          <a:xfrm>
            <a:off x="41760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2" name="Google Shape;152;g9c522aaa2e_0_10"/>
          <p:cNvSpPr txBox="1"/>
          <p:nvPr/>
        </p:nvSpPr>
        <p:spPr>
          <a:xfrm>
            <a:off x="4890412"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3" name="Google Shape;153;g9c522aaa2e_0_10"/>
          <p:cNvSpPr txBox="1"/>
          <p:nvPr/>
        </p:nvSpPr>
        <p:spPr>
          <a:xfrm>
            <a:off x="56309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4" name="Google Shape;154;g9c522aaa2e_0_10"/>
          <p:cNvSpPr txBox="1"/>
          <p:nvPr/>
        </p:nvSpPr>
        <p:spPr>
          <a:xfrm>
            <a:off x="6341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5" name="Google Shape;155;g9c522aaa2e_0_10"/>
          <p:cNvSpPr txBox="1"/>
          <p:nvPr/>
        </p:nvSpPr>
        <p:spPr>
          <a:xfrm>
            <a:off x="7085937" y="558307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6" name="Google Shape;156;g9c522aaa2e_0_10"/>
          <p:cNvSpPr txBox="1"/>
          <p:nvPr/>
        </p:nvSpPr>
        <p:spPr>
          <a:xfrm>
            <a:off x="7762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7" name="Google Shape;157;g9c522aaa2e_0_10"/>
          <p:cNvSpPr txBox="1"/>
          <p:nvPr/>
        </p:nvSpPr>
        <p:spPr>
          <a:xfrm>
            <a:off x="8392588" y="293195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VOTACIÓN</a:t>
            </a:r>
            <a:endParaRPr sz="1300" b="1">
              <a:solidFill>
                <a:srgbClr val="FFFFFF"/>
              </a:solidFill>
              <a:latin typeface="Calibri"/>
              <a:ea typeface="Calibri"/>
              <a:cs typeface="Calibri"/>
              <a:sym typeface="Calibri"/>
            </a:endParaRPr>
          </a:p>
        </p:txBody>
      </p:sp>
      <p:sp>
        <p:nvSpPr>
          <p:cNvPr id="158" name="Google Shape;158;g9c522aaa2e_0_10"/>
          <p:cNvSpPr txBox="1"/>
          <p:nvPr/>
        </p:nvSpPr>
        <p:spPr>
          <a:xfrm>
            <a:off x="861686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59" name="Google Shape;159;g9c522aaa2e_0_10"/>
          <p:cNvSpPr txBox="1"/>
          <p:nvPr/>
        </p:nvSpPr>
        <p:spPr>
          <a:xfrm>
            <a:off x="8616860"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0" name="Google Shape;160;g9c522aaa2e_0_10"/>
          <p:cNvSpPr txBox="1"/>
          <p:nvPr/>
        </p:nvSpPr>
        <p:spPr>
          <a:xfrm>
            <a:off x="8646635" y="46835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1" name="Google Shape;161;g9c522aaa2e_0_10"/>
          <p:cNvSpPr txBox="1"/>
          <p:nvPr/>
        </p:nvSpPr>
        <p:spPr>
          <a:xfrm>
            <a:off x="86466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2" name="Google Shape;162;g9c522aaa2e_0_10"/>
          <p:cNvSpPr txBox="1"/>
          <p:nvPr/>
        </p:nvSpPr>
        <p:spPr>
          <a:xfrm>
            <a:off x="86228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63" name="Google Shape;163;g9c522aaa2e_0_10"/>
          <p:cNvSpPr txBox="1"/>
          <p:nvPr/>
        </p:nvSpPr>
        <p:spPr>
          <a:xfrm>
            <a:off x="8439013" y="5583075"/>
            <a:ext cx="799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900" b="1">
                <a:solidFill>
                  <a:srgbClr val="FFFF00"/>
                </a:solidFill>
                <a:latin typeface="Calibri"/>
                <a:ea typeface="Calibri"/>
                <a:cs typeface="Calibri"/>
                <a:sym typeface="Calibri"/>
              </a:rPr>
              <a:t>80%</a:t>
            </a:r>
            <a:endParaRPr sz="1500" b="1">
              <a:solidFill>
                <a:srgbClr val="FFFF00"/>
              </a:solidFill>
            </a:endParaRPr>
          </a:p>
        </p:txBody>
      </p:sp>
      <p:sp>
        <p:nvSpPr>
          <p:cNvPr id="164" name="Google Shape;164;g9c522aaa2e_0_10"/>
          <p:cNvSpPr txBox="1"/>
          <p:nvPr/>
        </p:nvSpPr>
        <p:spPr>
          <a:xfrm>
            <a:off x="684500" y="1653350"/>
            <a:ext cx="10307400" cy="8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En un concurso de la tele tenemos varios participantes. Se trata de acertar preguntas. Cuantas más aciertes, más dinero ganas. Veamos cómo lo hacen los participantes:</a:t>
            </a:r>
            <a:endParaRPr sz="1700">
              <a:solidFill>
                <a:schemeClr val="lt1"/>
              </a:solidFill>
              <a:latin typeface="Calibri"/>
              <a:ea typeface="Calibri"/>
              <a:cs typeface="Calibri"/>
              <a:sym typeface="Calibri"/>
            </a:endParaRPr>
          </a:p>
        </p:txBody>
      </p:sp>
      <p:sp>
        <p:nvSpPr>
          <p:cNvPr id="165" name="Google Shape;165;g9c522aaa2e_0_10"/>
          <p:cNvSpPr txBox="1"/>
          <p:nvPr/>
        </p:nvSpPr>
        <p:spPr>
          <a:xfrm>
            <a:off x="684500" y="6090275"/>
            <a:ext cx="103074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Calibri"/>
                <a:ea typeface="Calibri"/>
                <a:cs typeface="Calibri"/>
                <a:sym typeface="Calibri"/>
              </a:rPr>
              <a:t>¿Resultado? 7 concursantes trabajan mejor en equipo que de manera individual.</a:t>
            </a:r>
            <a:endParaRPr>
              <a:solidFill>
                <a:schemeClr val="lt1"/>
              </a:solidFill>
              <a:latin typeface="Calibri"/>
              <a:ea typeface="Calibri"/>
              <a:cs typeface="Calibri"/>
              <a:sym typeface="Calibri"/>
            </a:endParaRPr>
          </a:p>
          <a:p>
            <a:pPr marL="0" lvl="0" indent="0" algn="ctr" rtl="0">
              <a:spcBef>
                <a:spcPts val="0"/>
              </a:spcBef>
              <a:spcAft>
                <a:spcPts val="0"/>
              </a:spcAft>
              <a:buNone/>
            </a:pPr>
            <a:r>
              <a:rPr lang="en-GB">
                <a:solidFill>
                  <a:schemeClr val="lt1"/>
                </a:solidFill>
                <a:latin typeface="Calibri"/>
                <a:ea typeface="Calibri"/>
                <a:cs typeface="Calibri"/>
                <a:sym typeface="Calibri"/>
              </a:rPr>
              <a:t>Este mismo comportamiento lo podemos extrapolar a los modelos</a:t>
            </a:r>
            <a:endParaRPr>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1000"/>
                                        <p:tgtEl>
                                          <p:spTgt spid="10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10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1000"/>
                                        <p:tgtEl>
                                          <p:spTgt spid="105"/>
                                        </p:tgtEl>
                                      </p:cBhvr>
                                    </p:animEffect>
                                  </p:childTnLst>
                                </p:cTn>
                              </p:par>
                              <p:par>
                                <p:cTn id="20" presetID="10"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childTnLst>
                                </p:cTn>
                              </p:par>
                              <p:par>
                                <p:cTn id="23" presetID="10" presetClass="entr" presetSubtype="0" fill="hold"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1000"/>
                                        <p:tgtEl>
                                          <p:spTgt spid="108"/>
                                        </p:tgtEl>
                                      </p:cBhvr>
                                    </p:animEffect>
                                  </p:childTnLst>
                                </p:cTn>
                              </p:par>
                              <p:par>
                                <p:cTn id="26" presetID="10" presetClass="entr" presetSubtype="0" fill="hold"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1000"/>
                                        <p:tgtEl>
                                          <p:spTgt spid="109"/>
                                        </p:tgtEl>
                                      </p:cBhvr>
                                    </p:animEffect>
                                  </p:childTnLst>
                                </p:cTn>
                              </p:par>
                              <p:par>
                                <p:cTn id="29" presetID="10"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1000"/>
                                        <p:tgtEl>
                                          <p:spTgt spid="110"/>
                                        </p:tgtEl>
                                      </p:cBhvr>
                                    </p:animEffect>
                                  </p:childTnLst>
                                </p:cTn>
                              </p:par>
                              <p:par>
                                <p:cTn id="32" presetID="10" presetClass="entr" presetSubtype="0"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1000"/>
                                        <p:tgtEl>
                                          <p:spTgt spid="113"/>
                                        </p:tgtEl>
                                      </p:cBhvr>
                                    </p:animEffect>
                                  </p:childTnLst>
                                </p:cTn>
                              </p:par>
                              <p:par>
                                <p:cTn id="35" presetID="10"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1000"/>
                                        <p:tgtEl>
                                          <p:spTgt spid="1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fade">
                                      <p:cBhvr>
                                        <p:cTn id="42" dur="10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10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1"/>
                                        </p:tgtEl>
                                        <p:attrNameLst>
                                          <p:attrName>style.visibility</p:attrName>
                                        </p:attrNameLst>
                                      </p:cBhvr>
                                      <p:to>
                                        <p:strVal val="visible"/>
                                      </p:to>
                                    </p:set>
                                    <p:animEffect transition="in" filter="fade">
                                      <p:cBhvr>
                                        <p:cTn id="52" dur="1000"/>
                                        <p:tgtEl>
                                          <p:spTgt spid="1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1000"/>
                                        <p:tgtEl>
                                          <p:spTgt spid="1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1000"/>
                                        <p:tgtEl>
                                          <p:spTgt spid="1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fade">
                                      <p:cBhvr>
                                        <p:cTn id="67" dur="1000"/>
                                        <p:tgtEl>
                                          <p:spTgt spid="1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9"/>
                                        </p:tgtEl>
                                        <p:attrNameLst>
                                          <p:attrName>style.visibility</p:attrName>
                                        </p:attrNameLst>
                                      </p:cBhvr>
                                      <p:to>
                                        <p:strVal val="visible"/>
                                      </p:to>
                                    </p:set>
                                    <p:animEffect transition="in" filter="fade">
                                      <p:cBhvr>
                                        <p:cTn id="72" dur="1000"/>
                                        <p:tgtEl>
                                          <p:spTgt spid="14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0"/>
                                        </p:tgtEl>
                                        <p:attrNameLst>
                                          <p:attrName>style.visibility</p:attrName>
                                        </p:attrNameLst>
                                      </p:cBhvr>
                                      <p:to>
                                        <p:strVal val="visible"/>
                                      </p:to>
                                    </p:set>
                                    <p:animEffect transition="in" filter="fade">
                                      <p:cBhvr>
                                        <p:cTn id="77" dur="1000"/>
                                        <p:tgtEl>
                                          <p:spTgt spid="15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fade">
                                      <p:cBhvr>
                                        <p:cTn id="82" dur="1000"/>
                                        <p:tgtEl>
                                          <p:spTgt spid="99"/>
                                        </p:tgtEl>
                                      </p:cBhvr>
                                    </p:animEffect>
                                  </p:childTnLst>
                                </p:cTn>
                              </p:par>
                              <p:par>
                                <p:cTn id="83" presetID="10" presetClass="entr" presetSubtype="0" fill="hold" nodeType="with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fade">
                                      <p:cBhvr>
                                        <p:cTn id="85" dur="1000"/>
                                        <p:tgtEl>
                                          <p:spTgt spid="116"/>
                                        </p:tgtEl>
                                      </p:cBhvr>
                                    </p:animEffect>
                                  </p:childTnLst>
                                </p:cTn>
                              </p:par>
                              <p:par>
                                <p:cTn id="86" presetID="10" presetClass="entr" presetSubtype="0" fill="hold"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fade">
                                      <p:cBhvr>
                                        <p:cTn id="88" dur="1000"/>
                                        <p:tgtEl>
                                          <p:spTgt spid="122"/>
                                        </p:tgtEl>
                                      </p:cBhvr>
                                    </p:animEffect>
                                  </p:childTnLst>
                                </p:cTn>
                              </p:par>
                              <p:par>
                                <p:cTn id="89" presetID="10" presetClass="entr" presetSubtype="0" fill="hold" nodeType="withEffect">
                                  <p:stCondLst>
                                    <p:cond delay="0"/>
                                  </p:stCondLst>
                                  <p:childTnLst>
                                    <p:set>
                                      <p:cBhvr>
                                        <p:cTn id="90" dur="1" fill="hold">
                                          <p:stCondLst>
                                            <p:cond delay="0"/>
                                          </p:stCondLst>
                                        </p:cTn>
                                        <p:tgtEl>
                                          <p:spTgt spid="129"/>
                                        </p:tgtEl>
                                        <p:attrNameLst>
                                          <p:attrName>style.visibility</p:attrName>
                                        </p:attrNameLst>
                                      </p:cBhvr>
                                      <p:to>
                                        <p:strVal val="visible"/>
                                      </p:to>
                                    </p:set>
                                    <p:animEffect transition="in" filter="fade">
                                      <p:cBhvr>
                                        <p:cTn id="91" dur="1000"/>
                                        <p:tgtEl>
                                          <p:spTgt spid="129"/>
                                        </p:tgtEl>
                                      </p:cBhvr>
                                    </p:animEffect>
                                  </p:childTnLst>
                                </p:cTn>
                              </p:par>
                              <p:par>
                                <p:cTn id="92" presetID="10" presetClass="entr" presetSubtype="0" fill="hold" nodeType="with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fade">
                                      <p:cBhvr>
                                        <p:cTn id="94" dur="1000"/>
                                        <p:tgtEl>
                                          <p:spTgt spid="137"/>
                                        </p:tgtEl>
                                      </p:cBhvr>
                                    </p:animEffect>
                                  </p:childTnLst>
                                </p:cTn>
                              </p:par>
                              <p:par>
                                <p:cTn id="95" presetID="10" presetClass="entr" presetSubtype="0" fill="hold" nodeType="withEffect">
                                  <p:stCondLst>
                                    <p:cond delay="0"/>
                                  </p:stCondLst>
                                  <p:childTnLst>
                                    <p:set>
                                      <p:cBhvr>
                                        <p:cTn id="96" dur="1" fill="hold">
                                          <p:stCondLst>
                                            <p:cond delay="0"/>
                                          </p:stCondLst>
                                        </p:cTn>
                                        <p:tgtEl>
                                          <p:spTgt spid="148"/>
                                        </p:tgtEl>
                                        <p:attrNameLst>
                                          <p:attrName>style.visibility</p:attrName>
                                        </p:attrNameLst>
                                      </p:cBhvr>
                                      <p:to>
                                        <p:strVal val="visible"/>
                                      </p:to>
                                    </p:set>
                                    <p:animEffect transition="in" filter="fade">
                                      <p:cBhvr>
                                        <p:cTn id="97" dur="1000"/>
                                        <p:tgtEl>
                                          <p:spTgt spid="148"/>
                                        </p:tgtEl>
                                      </p:cBhvr>
                                    </p:animEffect>
                                  </p:childTnLst>
                                </p:cTn>
                              </p:par>
                              <p:par>
                                <p:cTn id="98" presetID="10" presetClass="entr" presetSubtype="0" fill="hold" nodeType="withEffect">
                                  <p:stCondLst>
                                    <p:cond delay="0"/>
                                  </p:stCondLst>
                                  <p:childTnLst>
                                    <p:set>
                                      <p:cBhvr>
                                        <p:cTn id="99" dur="1" fill="hold">
                                          <p:stCondLst>
                                            <p:cond delay="0"/>
                                          </p:stCondLst>
                                        </p:cTn>
                                        <p:tgtEl>
                                          <p:spTgt spid="151"/>
                                        </p:tgtEl>
                                        <p:attrNameLst>
                                          <p:attrName>style.visibility</p:attrName>
                                        </p:attrNameLst>
                                      </p:cBhvr>
                                      <p:to>
                                        <p:strVal val="visible"/>
                                      </p:to>
                                    </p:set>
                                    <p:animEffect transition="in" filter="fade">
                                      <p:cBhvr>
                                        <p:cTn id="100" dur="1000"/>
                                        <p:tgtEl>
                                          <p:spTgt spid="15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fade">
                                      <p:cBhvr>
                                        <p:cTn id="105" dur="1000"/>
                                        <p:tgtEl>
                                          <p:spTgt spid="97"/>
                                        </p:tgtEl>
                                      </p:cBhvr>
                                    </p:animEffect>
                                  </p:childTnLst>
                                </p:cTn>
                              </p:par>
                              <p:par>
                                <p:cTn id="106" presetID="10" presetClass="entr" presetSubtype="0" fill="hold" nodeType="withEffect">
                                  <p:stCondLst>
                                    <p:cond delay="0"/>
                                  </p:stCondLst>
                                  <p:childTnLst>
                                    <p:set>
                                      <p:cBhvr>
                                        <p:cTn id="107" dur="1" fill="hold">
                                          <p:stCondLst>
                                            <p:cond delay="0"/>
                                          </p:stCondLst>
                                        </p:cTn>
                                        <p:tgtEl>
                                          <p:spTgt spid="98"/>
                                        </p:tgtEl>
                                        <p:attrNameLst>
                                          <p:attrName>style.visibility</p:attrName>
                                        </p:attrNameLst>
                                      </p:cBhvr>
                                      <p:to>
                                        <p:strVal val="visible"/>
                                      </p:to>
                                    </p:set>
                                    <p:animEffect transition="in" filter="fade">
                                      <p:cBhvr>
                                        <p:cTn id="108" dur="1000"/>
                                        <p:tgtEl>
                                          <p:spTgt spid="98"/>
                                        </p:tgtEl>
                                      </p:cBhvr>
                                    </p:animEffect>
                                  </p:childTnLst>
                                </p:cTn>
                              </p:par>
                              <p:par>
                                <p:cTn id="109" presetID="10" presetClass="entr" presetSubtype="0" fill="hold" nodeType="withEffect">
                                  <p:stCondLst>
                                    <p:cond delay="0"/>
                                  </p:stCondLst>
                                  <p:childTnLst>
                                    <p:set>
                                      <p:cBhvr>
                                        <p:cTn id="110" dur="1" fill="hold">
                                          <p:stCondLst>
                                            <p:cond delay="0"/>
                                          </p:stCondLst>
                                        </p:cTn>
                                        <p:tgtEl>
                                          <p:spTgt spid="107"/>
                                        </p:tgtEl>
                                        <p:attrNameLst>
                                          <p:attrName>style.visibility</p:attrName>
                                        </p:attrNameLst>
                                      </p:cBhvr>
                                      <p:to>
                                        <p:strVal val="visible"/>
                                      </p:to>
                                    </p:set>
                                    <p:animEffect transition="in" filter="fade">
                                      <p:cBhvr>
                                        <p:cTn id="111" dur="1000"/>
                                        <p:tgtEl>
                                          <p:spTgt spid="107"/>
                                        </p:tgtEl>
                                      </p:cBhvr>
                                    </p:animEffect>
                                  </p:childTnLst>
                                </p:cTn>
                              </p:par>
                              <p:par>
                                <p:cTn id="112" presetID="10" presetClass="entr" presetSubtype="0" fill="hold" nodeType="withEffect">
                                  <p:stCondLst>
                                    <p:cond delay="0"/>
                                  </p:stCondLst>
                                  <p:childTnLst>
                                    <p:set>
                                      <p:cBhvr>
                                        <p:cTn id="113" dur="1" fill="hold">
                                          <p:stCondLst>
                                            <p:cond delay="0"/>
                                          </p:stCondLst>
                                        </p:cTn>
                                        <p:tgtEl>
                                          <p:spTgt spid="111"/>
                                        </p:tgtEl>
                                        <p:attrNameLst>
                                          <p:attrName>style.visibility</p:attrName>
                                        </p:attrNameLst>
                                      </p:cBhvr>
                                      <p:to>
                                        <p:strVal val="visible"/>
                                      </p:to>
                                    </p:set>
                                    <p:animEffect transition="in" filter="fade">
                                      <p:cBhvr>
                                        <p:cTn id="114" dur="1000"/>
                                        <p:tgtEl>
                                          <p:spTgt spid="111"/>
                                        </p:tgtEl>
                                      </p:cBhvr>
                                    </p:animEffect>
                                  </p:childTnLst>
                                </p:cTn>
                              </p:par>
                              <p:par>
                                <p:cTn id="115" presetID="10" presetClass="entr" presetSubtype="0" fill="hold" nodeType="with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fade">
                                      <p:cBhvr>
                                        <p:cTn id="117" dur="1000"/>
                                        <p:tgtEl>
                                          <p:spTgt spid="114"/>
                                        </p:tgtEl>
                                      </p:cBhvr>
                                    </p:animEffect>
                                  </p:childTnLst>
                                </p:cTn>
                              </p:par>
                              <p:par>
                                <p:cTn id="118" presetID="10" presetClass="entr" presetSubtype="0" fill="hold" nodeType="with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fade">
                                      <p:cBhvr>
                                        <p:cTn id="120" dur="1000"/>
                                        <p:tgtEl>
                                          <p:spTgt spid="115"/>
                                        </p:tgtEl>
                                      </p:cBhvr>
                                    </p:animEffect>
                                  </p:childTnLst>
                                </p:cTn>
                              </p:par>
                              <p:par>
                                <p:cTn id="121" presetID="10" presetClass="entr" presetSubtype="0" fill="hold"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fade">
                                      <p:cBhvr>
                                        <p:cTn id="123" dur="1000"/>
                                        <p:tgtEl>
                                          <p:spTgt spid="117"/>
                                        </p:tgtEl>
                                      </p:cBhvr>
                                    </p:animEffect>
                                  </p:childTnLst>
                                </p:cTn>
                              </p:par>
                              <p:par>
                                <p:cTn id="124" presetID="10" presetClass="entr" presetSubtype="0" fill="hold" nodeType="withEffect">
                                  <p:stCondLst>
                                    <p:cond delay="0"/>
                                  </p:stCondLst>
                                  <p:childTnLst>
                                    <p:set>
                                      <p:cBhvr>
                                        <p:cTn id="125" dur="1" fill="hold">
                                          <p:stCondLst>
                                            <p:cond delay="0"/>
                                          </p:stCondLst>
                                        </p:cTn>
                                        <p:tgtEl>
                                          <p:spTgt spid="118"/>
                                        </p:tgtEl>
                                        <p:attrNameLst>
                                          <p:attrName>style.visibility</p:attrName>
                                        </p:attrNameLst>
                                      </p:cBhvr>
                                      <p:to>
                                        <p:strVal val="visible"/>
                                      </p:to>
                                    </p:set>
                                    <p:animEffect transition="in" filter="fade">
                                      <p:cBhvr>
                                        <p:cTn id="126" dur="1000"/>
                                        <p:tgtEl>
                                          <p:spTgt spid="118"/>
                                        </p:tgtEl>
                                      </p:cBhvr>
                                    </p:animEffect>
                                  </p:childTnLst>
                                </p:cTn>
                              </p:par>
                              <p:par>
                                <p:cTn id="127" presetID="10" presetClass="entr" presetSubtype="0" fill="hold" nodeType="with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1000"/>
                                        <p:tgtEl>
                                          <p:spTgt spid="119"/>
                                        </p:tgtEl>
                                      </p:cBhvr>
                                    </p:animEffect>
                                  </p:childTnLst>
                                </p:cTn>
                              </p:par>
                              <p:par>
                                <p:cTn id="130" presetID="10" presetClass="entr" presetSubtype="0" fill="hold" nodeType="withEffect">
                                  <p:stCondLst>
                                    <p:cond delay="0"/>
                                  </p:stCondLst>
                                  <p:childTnLst>
                                    <p:set>
                                      <p:cBhvr>
                                        <p:cTn id="131" dur="1" fill="hold">
                                          <p:stCondLst>
                                            <p:cond delay="0"/>
                                          </p:stCondLst>
                                        </p:cTn>
                                        <p:tgtEl>
                                          <p:spTgt spid="120"/>
                                        </p:tgtEl>
                                        <p:attrNameLst>
                                          <p:attrName>style.visibility</p:attrName>
                                        </p:attrNameLst>
                                      </p:cBhvr>
                                      <p:to>
                                        <p:strVal val="visible"/>
                                      </p:to>
                                    </p:set>
                                    <p:animEffect transition="in" filter="fade">
                                      <p:cBhvr>
                                        <p:cTn id="132" dur="1000"/>
                                        <p:tgtEl>
                                          <p:spTgt spid="120"/>
                                        </p:tgtEl>
                                      </p:cBhvr>
                                    </p:animEffect>
                                  </p:childTnLst>
                                </p:cTn>
                              </p:par>
                              <p:par>
                                <p:cTn id="133" presetID="10" presetClass="entr" presetSubtype="0" fill="hold" nodeType="withEffect">
                                  <p:stCondLst>
                                    <p:cond delay="0"/>
                                  </p:stCondLst>
                                  <p:childTnLst>
                                    <p:set>
                                      <p:cBhvr>
                                        <p:cTn id="134" dur="1" fill="hold">
                                          <p:stCondLst>
                                            <p:cond delay="0"/>
                                          </p:stCondLst>
                                        </p:cTn>
                                        <p:tgtEl>
                                          <p:spTgt spid="123"/>
                                        </p:tgtEl>
                                        <p:attrNameLst>
                                          <p:attrName>style.visibility</p:attrName>
                                        </p:attrNameLst>
                                      </p:cBhvr>
                                      <p:to>
                                        <p:strVal val="visible"/>
                                      </p:to>
                                    </p:set>
                                    <p:animEffect transition="in" filter="fade">
                                      <p:cBhvr>
                                        <p:cTn id="135" dur="1000"/>
                                        <p:tgtEl>
                                          <p:spTgt spid="123"/>
                                        </p:tgtEl>
                                      </p:cBhvr>
                                    </p:animEffect>
                                  </p:childTnLst>
                                </p:cTn>
                              </p:par>
                              <p:par>
                                <p:cTn id="136" presetID="10" presetClass="entr" presetSubtype="0" fill="hold" nodeType="withEffect">
                                  <p:stCondLst>
                                    <p:cond delay="0"/>
                                  </p:stCondLst>
                                  <p:childTnLst>
                                    <p:set>
                                      <p:cBhvr>
                                        <p:cTn id="137" dur="1" fill="hold">
                                          <p:stCondLst>
                                            <p:cond delay="0"/>
                                          </p:stCondLst>
                                        </p:cTn>
                                        <p:tgtEl>
                                          <p:spTgt spid="124"/>
                                        </p:tgtEl>
                                        <p:attrNameLst>
                                          <p:attrName>style.visibility</p:attrName>
                                        </p:attrNameLst>
                                      </p:cBhvr>
                                      <p:to>
                                        <p:strVal val="visible"/>
                                      </p:to>
                                    </p:set>
                                    <p:animEffect transition="in" filter="fade">
                                      <p:cBhvr>
                                        <p:cTn id="138" dur="1000"/>
                                        <p:tgtEl>
                                          <p:spTgt spid="124"/>
                                        </p:tgtEl>
                                      </p:cBhvr>
                                    </p:animEffect>
                                  </p:childTnLst>
                                </p:cTn>
                              </p:par>
                              <p:par>
                                <p:cTn id="139" presetID="10" presetClass="entr" presetSubtype="0" fill="hold" nodeType="withEffect">
                                  <p:stCondLst>
                                    <p:cond delay="0"/>
                                  </p:stCondLst>
                                  <p:childTnLst>
                                    <p:set>
                                      <p:cBhvr>
                                        <p:cTn id="140" dur="1" fill="hold">
                                          <p:stCondLst>
                                            <p:cond delay="0"/>
                                          </p:stCondLst>
                                        </p:cTn>
                                        <p:tgtEl>
                                          <p:spTgt spid="125"/>
                                        </p:tgtEl>
                                        <p:attrNameLst>
                                          <p:attrName>style.visibility</p:attrName>
                                        </p:attrNameLst>
                                      </p:cBhvr>
                                      <p:to>
                                        <p:strVal val="visible"/>
                                      </p:to>
                                    </p:set>
                                    <p:animEffect transition="in" filter="fade">
                                      <p:cBhvr>
                                        <p:cTn id="141" dur="1000"/>
                                        <p:tgtEl>
                                          <p:spTgt spid="125"/>
                                        </p:tgtEl>
                                      </p:cBhvr>
                                    </p:animEffect>
                                  </p:childTnLst>
                                </p:cTn>
                              </p:par>
                              <p:par>
                                <p:cTn id="142" presetID="10" presetClass="entr" presetSubtype="0" fill="hold" nodeType="withEffect">
                                  <p:stCondLst>
                                    <p:cond delay="0"/>
                                  </p:stCondLst>
                                  <p:childTnLst>
                                    <p:set>
                                      <p:cBhvr>
                                        <p:cTn id="143" dur="1" fill="hold">
                                          <p:stCondLst>
                                            <p:cond delay="0"/>
                                          </p:stCondLst>
                                        </p:cTn>
                                        <p:tgtEl>
                                          <p:spTgt spid="126"/>
                                        </p:tgtEl>
                                        <p:attrNameLst>
                                          <p:attrName>style.visibility</p:attrName>
                                        </p:attrNameLst>
                                      </p:cBhvr>
                                      <p:to>
                                        <p:strVal val="visible"/>
                                      </p:to>
                                    </p:set>
                                    <p:animEffect transition="in" filter="fade">
                                      <p:cBhvr>
                                        <p:cTn id="144" dur="1000"/>
                                        <p:tgtEl>
                                          <p:spTgt spid="126"/>
                                        </p:tgtEl>
                                      </p:cBhvr>
                                    </p:animEffect>
                                  </p:childTnLst>
                                </p:cTn>
                              </p:par>
                              <p:par>
                                <p:cTn id="145" presetID="10" presetClass="entr" presetSubtype="0" fill="hold" nodeType="withEffect">
                                  <p:stCondLst>
                                    <p:cond delay="0"/>
                                  </p:stCondLst>
                                  <p:childTnLst>
                                    <p:set>
                                      <p:cBhvr>
                                        <p:cTn id="146" dur="1" fill="hold">
                                          <p:stCondLst>
                                            <p:cond delay="0"/>
                                          </p:stCondLst>
                                        </p:cTn>
                                        <p:tgtEl>
                                          <p:spTgt spid="127"/>
                                        </p:tgtEl>
                                        <p:attrNameLst>
                                          <p:attrName>style.visibility</p:attrName>
                                        </p:attrNameLst>
                                      </p:cBhvr>
                                      <p:to>
                                        <p:strVal val="visible"/>
                                      </p:to>
                                    </p:set>
                                    <p:animEffect transition="in" filter="fade">
                                      <p:cBhvr>
                                        <p:cTn id="147" dur="1000"/>
                                        <p:tgtEl>
                                          <p:spTgt spid="127"/>
                                        </p:tgtEl>
                                      </p:cBhvr>
                                    </p:animEffect>
                                  </p:childTnLst>
                                </p:cTn>
                              </p:par>
                              <p:par>
                                <p:cTn id="148" presetID="10" presetClass="entr" presetSubtype="0" fill="hold" nodeType="withEffect">
                                  <p:stCondLst>
                                    <p:cond delay="0"/>
                                  </p:stCondLst>
                                  <p:childTnLst>
                                    <p:set>
                                      <p:cBhvr>
                                        <p:cTn id="149" dur="1" fill="hold">
                                          <p:stCondLst>
                                            <p:cond delay="0"/>
                                          </p:stCondLst>
                                        </p:cTn>
                                        <p:tgtEl>
                                          <p:spTgt spid="130"/>
                                        </p:tgtEl>
                                        <p:attrNameLst>
                                          <p:attrName>style.visibility</p:attrName>
                                        </p:attrNameLst>
                                      </p:cBhvr>
                                      <p:to>
                                        <p:strVal val="visible"/>
                                      </p:to>
                                    </p:set>
                                    <p:animEffect transition="in" filter="fade">
                                      <p:cBhvr>
                                        <p:cTn id="150" dur="1000"/>
                                        <p:tgtEl>
                                          <p:spTgt spid="130"/>
                                        </p:tgtEl>
                                      </p:cBhvr>
                                    </p:animEffect>
                                  </p:childTnLst>
                                </p:cTn>
                              </p:par>
                              <p:par>
                                <p:cTn id="151" presetID="10" presetClass="entr" presetSubtype="0" fill="hold" nodeType="withEffect">
                                  <p:stCondLst>
                                    <p:cond delay="0"/>
                                  </p:stCondLst>
                                  <p:childTnLst>
                                    <p:set>
                                      <p:cBhvr>
                                        <p:cTn id="152" dur="1" fill="hold">
                                          <p:stCondLst>
                                            <p:cond delay="0"/>
                                          </p:stCondLst>
                                        </p:cTn>
                                        <p:tgtEl>
                                          <p:spTgt spid="131"/>
                                        </p:tgtEl>
                                        <p:attrNameLst>
                                          <p:attrName>style.visibility</p:attrName>
                                        </p:attrNameLst>
                                      </p:cBhvr>
                                      <p:to>
                                        <p:strVal val="visible"/>
                                      </p:to>
                                    </p:set>
                                    <p:animEffect transition="in" filter="fade">
                                      <p:cBhvr>
                                        <p:cTn id="153" dur="1000"/>
                                        <p:tgtEl>
                                          <p:spTgt spid="131"/>
                                        </p:tgtEl>
                                      </p:cBhvr>
                                    </p:animEffect>
                                  </p:childTnLst>
                                </p:cTn>
                              </p:par>
                              <p:par>
                                <p:cTn id="154" presetID="10" presetClass="entr" presetSubtype="0" fill="hold" nodeType="withEffect">
                                  <p:stCondLst>
                                    <p:cond delay="0"/>
                                  </p:stCondLst>
                                  <p:childTnLst>
                                    <p:set>
                                      <p:cBhvr>
                                        <p:cTn id="155" dur="1" fill="hold">
                                          <p:stCondLst>
                                            <p:cond delay="0"/>
                                          </p:stCondLst>
                                        </p:cTn>
                                        <p:tgtEl>
                                          <p:spTgt spid="132"/>
                                        </p:tgtEl>
                                        <p:attrNameLst>
                                          <p:attrName>style.visibility</p:attrName>
                                        </p:attrNameLst>
                                      </p:cBhvr>
                                      <p:to>
                                        <p:strVal val="visible"/>
                                      </p:to>
                                    </p:set>
                                    <p:animEffect transition="in" filter="fade">
                                      <p:cBhvr>
                                        <p:cTn id="156" dur="1000"/>
                                        <p:tgtEl>
                                          <p:spTgt spid="132"/>
                                        </p:tgtEl>
                                      </p:cBhvr>
                                    </p:animEffect>
                                  </p:childTnLst>
                                </p:cTn>
                              </p:par>
                              <p:par>
                                <p:cTn id="157" presetID="10" presetClass="entr" presetSubtype="0" fill="hold" nodeType="withEffect">
                                  <p:stCondLst>
                                    <p:cond delay="0"/>
                                  </p:stCondLst>
                                  <p:childTnLst>
                                    <p:set>
                                      <p:cBhvr>
                                        <p:cTn id="158" dur="1" fill="hold">
                                          <p:stCondLst>
                                            <p:cond delay="0"/>
                                          </p:stCondLst>
                                        </p:cTn>
                                        <p:tgtEl>
                                          <p:spTgt spid="133"/>
                                        </p:tgtEl>
                                        <p:attrNameLst>
                                          <p:attrName>style.visibility</p:attrName>
                                        </p:attrNameLst>
                                      </p:cBhvr>
                                      <p:to>
                                        <p:strVal val="visible"/>
                                      </p:to>
                                    </p:set>
                                    <p:animEffect transition="in" filter="fade">
                                      <p:cBhvr>
                                        <p:cTn id="159" dur="1000"/>
                                        <p:tgtEl>
                                          <p:spTgt spid="133"/>
                                        </p:tgtEl>
                                      </p:cBhvr>
                                    </p:animEffect>
                                  </p:childTnLst>
                                </p:cTn>
                              </p:par>
                              <p:par>
                                <p:cTn id="160" presetID="10" presetClass="entr" presetSubtype="0" fill="hold" nodeType="withEffect">
                                  <p:stCondLst>
                                    <p:cond delay="0"/>
                                  </p:stCondLst>
                                  <p:childTnLst>
                                    <p:set>
                                      <p:cBhvr>
                                        <p:cTn id="161" dur="1" fill="hold">
                                          <p:stCondLst>
                                            <p:cond delay="0"/>
                                          </p:stCondLst>
                                        </p:cTn>
                                        <p:tgtEl>
                                          <p:spTgt spid="134"/>
                                        </p:tgtEl>
                                        <p:attrNameLst>
                                          <p:attrName>style.visibility</p:attrName>
                                        </p:attrNameLst>
                                      </p:cBhvr>
                                      <p:to>
                                        <p:strVal val="visible"/>
                                      </p:to>
                                    </p:set>
                                    <p:animEffect transition="in" filter="fade">
                                      <p:cBhvr>
                                        <p:cTn id="162" dur="1000"/>
                                        <p:tgtEl>
                                          <p:spTgt spid="134"/>
                                        </p:tgtEl>
                                      </p:cBhvr>
                                    </p:animEffect>
                                  </p:childTnLst>
                                </p:cTn>
                              </p:par>
                              <p:par>
                                <p:cTn id="163" presetID="10" presetClass="entr" presetSubtype="0" fill="hold" nodeType="withEffect">
                                  <p:stCondLst>
                                    <p:cond delay="0"/>
                                  </p:stCondLst>
                                  <p:childTnLst>
                                    <p:set>
                                      <p:cBhvr>
                                        <p:cTn id="164" dur="1" fill="hold">
                                          <p:stCondLst>
                                            <p:cond delay="0"/>
                                          </p:stCondLst>
                                        </p:cTn>
                                        <p:tgtEl>
                                          <p:spTgt spid="136"/>
                                        </p:tgtEl>
                                        <p:attrNameLst>
                                          <p:attrName>style.visibility</p:attrName>
                                        </p:attrNameLst>
                                      </p:cBhvr>
                                      <p:to>
                                        <p:strVal val="visible"/>
                                      </p:to>
                                    </p:set>
                                    <p:animEffect transition="in" filter="fade">
                                      <p:cBhvr>
                                        <p:cTn id="165" dur="1000"/>
                                        <p:tgtEl>
                                          <p:spTgt spid="136"/>
                                        </p:tgtEl>
                                      </p:cBhvr>
                                    </p:animEffect>
                                  </p:childTnLst>
                                </p:cTn>
                              </p:par>
                              <p:par>
                                <p:cTn id="166" presetID="10" presetClass="entr" presetSubtype="0" fill="hold" nodeType="withEffect">
                                  <p:stCondLst>
                                    <p:cond delay="0"/>
                                  </p:stCondLst>
                                  <p:childTnLst>
                                    <p:set>
                                      <p:cBhvr>
                                        <p:cTn id="167" dur="1" fill="hold">
                                          <p:stCondLst>
                                            <p:cond delay="0"/>
                                          </p:stCondLst>
                                        </p:cTn>
                                        <p:tgtEl>
                                          <p:spTgt spid="138"/>
                                        </p:tgtEl>
                                        <p:attrNameLst>
                                          <p:attrName>style.visibility</p:attrName>
                                        </p:attrNameLst>
                                      </p:cBhvr>
                                      <p:to>
                                        <p:strVal val="visible"/>
                                      </p:to>
                                    </p:set>
                                    <p:animEffect transition="in" filter="fade">
                                      <p:cBhvr>
                                        <p:cTn id="168" dur="1000"/>
                                        <p:tgtEl>
                                          <p:spTgt spid="138"/>
                                        </p:tgtEl>
                                      </p:cBhvr>
                                    </p:animEffect>
                                  </p:childTnLst>
                                </p:cTn>
                              </p:par>
                              <p:par>
                                <p:cTn id="169" presetID="10" presetClass="entr" presetSubtype="0" fill="hold" nodeType="withEffect">
                                  <p:stCondLst>
                                    <p:cond delay="0"/>
                                  </p:stCondLst>
                                  <p:childTnLst>
                                    <p:set>
                                      <p:cBhvr>
                                        <p:cTn id="170" dur="1" fill="hold">
                                          <p:stCondLst>
                                            <p:cond delay="0"/>
                                          </p:stCondLst>
                                        </p:cTn>
                                        <p:tgtEl>
                                          <p:spTgt spid="139"/>
                                        </p:tgtEl>
                                        <p:attrNameLst>
                                          <p:attrName>style.visibility</p:attrName>
                                        </p:attrNameLst>
                                      </p:cBhvr>
                                      <p:to>
                                        <p:strVal val="visible"/>
                                      </p:to>
                                    </p:set>
                                    <p:animEffect transition="in" filter="fade">
                                      <p:cBhvr>
                                        <p:cTn id="171" dur="1000"/>
                                        <p:tgtEl>
                                          <p:spTgt spid="139"/>
                                        </p:tgtEl>
                                      </p:cBhvr>
                                    </p:animEffect>
                                  </p:childTnLst>
                                </p:cTn>
                              </p:par>
                              <p:par>
                                <p:cTn id="172" presetID="10" presetClass="entr" presetSubtype="0" fill="hold" nodeType="withEffect">
                                  <p:stCondLst>
                                    <p:cond delay="0"/>
                                  </p:stCondLst>
                                  <p:childTnLst>
                                    <p:set>
                                      <p:cBhvr>
                                        <p:cTn id="173" dur="1" fill="hold">
                                          <p:stCondLst>
                                            <p:cond delay="0"/>
                                          </p:stCondLst>
                                        </p:cTn>
                                        <p:tgtEl>
                                          <p:spTgt spid="140"/>
                                        </p:tgtEl>
                                        <p:attrNameLst>
                                          <p:attrName>style.visibility</p:attrName>
                                        </p:attrNameLst>
                                      </p:cBhvr>
                                      <p:to>
                                        <p:strVal val="visible"/>
                                      </p:to>
                                    </p:set>
                                    <p:animEffect transition="in" filter="fade">
                                      <p:cBhvr>
                                        <p:cTn id="174" dur="1000"/>
                                        <p:tgtEl>
                                          <p:spTgt spid="140"/>
                                        </p:tgtEl>
                                      </p:cBhvr>
                                    </p:animEffect>
                                  </p:childTnLst>
                                </p:cTn>
                              </p:par>
                              <p:par>
                                <p:cTn id="175" presetID="10" presetClass="entr" presetSubtype="0" fill="hold" nodeType="withEffect">
                                  <p:stCondLst>
                                    <p:cond delay="0"/>
                                  </p:stCondLst>
                                  <p:childTnLst>
                                    <p:set>
                                      <p:cBhvr>
                                        <p:cTn id="176" dur="1" fill="hold">
                                          <p:stCondLst>
                                            <p:cond delay="0"/>
                                          </p:stCondLst>
                                        </p:cTn>
                                        <p:tgtEl>
                                          <p:spTgt spid="141"/>
                                        </p:tgtEl>
                                        <p:attrNameLst>
                                          <p:attrName>style.visibility</p:attrName>
                                        </p:attrNameLst>
                                      </p:cBhvr>
                                      <p:to>
                                        <p:strVal val="visible"/>
                                      </p:to>
                                    </p:set>
                                    <p:animEffect transition="in" filter="fade">
                                      <p:cBhvr>
                                        <p:cTn id="177" dur="1000"/>
                                        <p:tgtEl>
                                          <p:spTgt spid="141"/>
                                        </p:tgtEl>
                                      </p:cBhvr>
                                    </p:animEffect>
                                  </p:childTnLst>
                                </p:cTn>
                              </p:par>
                              <p:par>
                                <p:cTn id="178" presetID="10" presetClass="entr" presetSubtype="0" fill="hold" nodeType="withEffect">
                                  <p:stCondLst>
                                    <p:cond delay="0"/>
                                  </p:stCondLst>
                                  <p:childTnLst>
                                    <p:set>
                                      <p:cBhvr>
                                        <p:cTn id="179" dur="1" fill="hold">
                                          <p:stCondLst>
                                            <p:cond delay="0"/>
                                          </p:stCondLst>
                                        </p:cTn>
                                        <p:tgtEl>
                                          <p:spTgt spid="143"/>
                                        </p:tgtEl>
                                        <p:attrNameLst>
                                          <p:attrName>style.visibility</p:attrName>
                                        </p:attrNameLst>
                                      </p:cBhvr>
                                      <p:to>
                                        <p:strVal val="visible"/>
                                      </p:to>
                                    </p:set>
                                    <p:animEffect transition="in" filter="fade">
                                      <p:cBhvr>
                                        <p:cTn id="180" dur="1000"/>
                                        <p:tgtEl>
                                          <p:spTgt spid="143"/>
                                        </p:tgtEl>
                                      </p:cBhvr>
                                    </p:animEffect>
                                  </p:childTnLst>
                                </p:cTn>
                              </p:par>
                              <p:par>
                                <p:cTn id="181" presetID="10" presetClass="entr" presetSubtype="0" fill="hold" nodeType="withEffect">
                                  <p:stCondLst>
                                    <p:cond delay="0"/>
                                  </p:stCondLst>
                                  <p:childTnLst>
                                    <p:set>
                                      <p:cBhvr>
                                        <p:cTn id="182" dur="1" fill="hold">
                                          <p:stCondLst>
                                            <p:cond delay="0"/>
                                          </p:stCondLst>
                                        </p:cTn>
                                        <p:tgtEl>
                                          <p:spTgt spid="144"/>
                                        </p:tgtEl>
                                        <p:attrNameLst>
                                          <p:attrName>style.visibility</p:attrName>
                                        </p:attrNameLst>
                                      </p:cBhvr>
                                      <p:to>
                                        <p:strVal val="visible"/>
                                      </p:to>
                                    </p:set>
                                    <p:animEffect transition="in" filter="fade">
                                      <p:cBhvr>
                                        <p:cTn id="183" dur="1000"/>
                                        <p:tgtEl>
                                          <p:spTgt spid="144"/>
                                        </p:tgtEl>
                                      </p:cBhvr>
                                    </p:animEffect>
                                  </p:childTnLst>
                                </p:cTn>
                              </p:par>
                              <p:par>
                                <p:cTn id="184" presetID="10" presetClass="entr" presetSubtype="0" fill="hold" nodeType="withEffect">
                                  <p:stCondLst>
                                    <p:cond delay="0"/>
                                  </p:stCondLst>
                                  <p:childTnLst>
                                    <p:set>
                                      <p:cBhvr>
                                        <p:cTn id="185" dur="1" fill="hold">
                                          <p:stCondLst>
                                            <p:cond delay="0"/>
                                          </p:stCondLst>
                                        </p:cTn>
                                        <p:tgtEl>
                                          <p:spTgt spid="145"/>
                                        </p:tgtEl>
                                        <p:attrNameLst>
                                          <p:attrName>style.visibility</p:attrName>
                                        </p:attrNameLst>
                                      </p:cBhvr>
                                      <p:to>
                                        <p:strVal val="visible"/>
                                      </p:to>
                                    </p:set>
                                    <p:animEffect transition="in" filter="fade">
                                      <p:cBhvr>
                                        <p:cTn id="186" dur="1000"/>
                                        <p:tgtEl>
                                          <p:spTgt spid="145"/>
                                        </p:tgtEl>
                                      </p:cBhvr>
                                    </p:animEffect>
                                  </p:childTnLst>
                                </p:cTn>
                              </p:par>
                              <p:par>
                                <p:cTn id="187" presetID="10" presetClass="entr" presetSubtype="0" fill="hold" nodeType="withEffect">
                                  <p:stCondLst>
                                    <p:cond delay="0"/>
                                  </p:stCondLst>
                                  <p:childTnLst>
                                    <p:set>
                                      <p:cBhvr>
                                        <p:cTn id="188" dur="1" fill="hold">
                                          <p:stCondLst>
                                            <p:cond delay="0"/>
                                          </p:stCondLst>
                                        </p:cTn>
                                        <p:tgtEl>
                                          <p:spTgt spid="146"/>
                                        </p:tgtEl>
                                        <p:attrNameLst>
                                          <p:attrName>style.visibility</p:attrName>
                                        </p:attrNameLst>
                                      </p:cBhvr>
                                      <p:to>
                                        <p:strVal val="visible"/>
                                      </p:to>
                                    </p:set>
                                    <p:animEffect transition="in" filter="fade">
                                      <p:cBhvr>
                                        <p:cTn id="189" dur="1000"/>
                                        <p:tgtEl>
                                          <p:spTgt spid="146"/>
                                        </p:tgtEl>
                                      </p:cBhvr>
                                    </p:animEffect>
                                  </p:childTnLst>
                                </p:cTn>
                              </p:par>
                              <p:par>
                                <p:cTn id="190" presetID="10" presetClass="entr" presetSubtype="0" fill="hold" nodeType="withEffect">
                                  <p:stCondLst>
                                    <p:cond delay="0"/>
                                  </p:stCondLst>
                                  <p:childTnLst>
                                    <p:set>
                                      <p:cBhvr>
                                        <p:cTn id="191" dur="1" fill="hold">
                                          <p:stCondLst>
                                            <p:cond delay="0"/>
                                          </p:stCondLst>
                                        </p:cTn>
                                        <p:tgtEl>
                                          <p:spTgt spid="147"/>
                                        </p:tgtEl>
                                        <p:attrNameLst>
                                          <p:attrName>style.visibility</p:attrName>
                                        </p:attrNameLst>
                                      </p:cBhvr>
                                      <p:to>
                                        <p:strVal val="visible"/>
                                      </p:to>
                                    </p:set>
                                    <p:animEffect transition="in" filter="fade">
                                      <p:cBhvr>
                                        <p:cTn id="192" dur="1000"/>
                                        <p:tgtEl>
                                          <p:spTgt spid="147"/>
                                        </p:tgtEl>
                                      </p:cBhvr>
                                    </p:animEffect>
                                  </p:childTnLst>
                                </p:cTn>
                              </p:par>
                              <p:par>
                                <p:cTn id="193" presetID="10" presetClass="entr" presetSubtype="0" fill="hold" nodeType="withEffect">
                                  <p:stCondLst>
                                    <p:cond delay="0"/>
                                  </p:stCondLst>
                                  <p:childTnLst>
                                    <p:set>
                                      <p:cBhvr>
                                        <p:cTn id="194" dur="1" fill="hold">
                                          <p:stCondLst>
                                            <p:cond delay="0"/>
                                          </p:stCondLst>
                                        </p:cTn>
                                        <p:tgtEl>
                                          <p:spTgt spid="153"/>
                                        </p:tgtEl>
                                        <p:attrNameLst>
                                          <p:attrName>style.visibility</p:attrName>
                                        </p:attrNameLst>
                                      </p:cBhvr>
                                      <p:to>
                                        <p:strVal val="visible"/>
                                      </p:to>
                                    </p:set>
                                    <p:animEffect transition="in" filter="fade">
                                      <p:cBhvr>
                                        <p:cTn id="195" dur="1000"/>
                                        <p:tgtEl>
                                          <p:spTgt spid="153"/>
                                        </p:tgtEl>
                                      </p:cBhvr>
                                    </p:animEffect>
                                  </p:childTnLst>
                                </p:cTn>
                              </p:par>
                              <p:par>
                                <p:cTn id="196" presetID="10" presetClass="entr" presetSubtype="0" fill="hold" nodeType="withEffect">
                                  <p:stCondLst>
                                    <p:cond delay="0"/>
                                  </p:stCondLst>
                                  <p:childTnLst>
                                    <p:set>
                                      <p:cBhvr>
                                        <p:cTn id="197" dur="1" fill="hold">
                                          <p:stCondLst>
                                            <p:cond delay="0"/>
                                          </p:stCondLst>
                                        </p:cTn>
                                        <p:tgtEl>
                                          <p:spTgt spid="154"/>
                                        </p:tgtEl>
                                        <p:attrNameLst>
                                          <p:attrName>style.visibility</p:attrName>
                                        </p:attrNameLst>
                                      </p:cBhvr>
                                      <p:to>
                                        <p:strVal val="visible"/>
                                      </p:to>
                                    </p:set>
                                    <p:animEffect transition="in" filter="fade">
                                      <p:cBhvr>
                                        <p:cTn id="198" dur="1000"/>
                                        <p:tgtEl>
                                          <p:spTgt spid="154"/>
                                        </p:tgtEl>
                                      </p:cBhvr>
                                    </p:animEffect>
                                  </p:childTnLst>
                                </p:cTn>
                              </p:par>
                              <p:par>
                                <p:cTn id="199" presetID="10" presetClass="entr" presetSubtype="0" fill="hold" nodeType="withEffect">
                                  <p:stCondLst>
                                    <p:cond delay="0"/>
                                  </p:stCondLst>
                                  <p:childTnLst>
                                    <p:set>
                                      <p:cBhvr>
                                        <p:cTn id="200" dur="1" fill="hold">
                                          <p:stCondLst>
                                            <p:cond delay="0"/>
                                          </p:stCondLst>
                                        </p:cTn>
                                        <p:tgtEl>
                                          <p:spTgt spid="155"/>
                                        </p:tgtEl>
                                        <p:attrNameLst>
                                          <p:attrName>style.visibility</p:attrName>
                                        </p:attrNameLst>
                                      </p:cBhvr>
                                      <p:to>
                                        <p:strVal val="visible"/>
                                      </p:to>
                                    </p:set>
                                    <p:animEffect transition="in" filter="fade">
                                      <p:cBhvr>
                                        <p:cTn id="201" dur="1000"/>
                                        <p:tgtEl>
                                          <p:spTgt spid="155"/>
                                        </p:tgtEl>
                                      </p:cBhvr>
                                    </p:animEffect>
                                  </p:childTnLst>
                                </p:cTn>
                              </p:par>
                              <p:par>
                                <p:cTn id="202" presetID="10" presetClass="entr" presetSubtype="0" fill="hold" nodeType="withEffect">
                                  <p:stCondLst>
                                    <p:cond delay="0"/>
                                  </p:stCondLst>
                                  <p:childTnLst>
                                    <p:set>
                                      <p:cBhvr>
                                        <p:cTn id="203" dur="1" fill="hold">
                                          <p:stCondLst>
                                            <p:cond delay="0"/>
                                          </p:stCondLst>
                                        </p:cTn>
                                        <p:tgtEl>
                                          <p:spTgt spid="156"/>
                                        </p:tgtEl>
                                        <p:attrNameLst>
                                          <p:attrName>style.visibility</p:attrName>
                                        </p:attrNameLst>
                                      </p:cBhvr>
                                      <p:to>
                                        <p:strVal val="visible"/>
                                      </p:to>
                                    </p:set>
                                    <p:animEffect transition="in" filter="fade">
                                      <p:cBhvr>
                                        <p:cTn id="204" dur="1000"/>
                                        <p:tgtEl>
                                          <p:spTgt spid="156"/>
                                        </p:tgtEl>
                                      </p:cBhvr>
                                    </p:animEffect>
                                  </p:childTnLst>
                                </p:cTn>
                              </p:par>
                              <p:par>
                                <p:cTn id="205" presetID="10" presetClass="entr" presetSubtype="0" fill="hold" nodeType="withEffect">
                                  <p:stCondLst>
                                    <p:cond delay="0"/>
                                  </p:stCondLst>
                                  <p:childTnLst>
                                    <p:set>
                                      <p:cBhvr>
                                        <p:cTn id="206" dur="1" fill="hold">
                                          <p:stCondLst>
                                            <p:cond delay="0"/>
                                          </p:stCondLst>
                                        </p:cTn>
                                        <p:tgtEl>
                                          <p:spTgt spid="152"/>
                                        </p:tgtEl>
                                        <p:attrNameLst>
                                          <p:attrName>style.visibility</p:attrName>
                                        </p:attrNameLst>
                                      </p:cBhvr>
                                      <p:to>
                                        <p:strVal val="visible"/>
                                      </p:to>
                                    </p:set>
                                    <p:animEffect transition="in" filter="fade">
                                      <p:cBhvr>
                                        <p:cTn id="207" dur="1000"/>
                                        <p:tgtEl>
                                          <p:spTgt spid="152"/>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157"/>
                                        </p:tgtEl>
                                        <p:attrNameLst>
                                          <p:attrName>style.visibility</p:attrName>
                                        </p:attrNameLst>
                                      </p:cBhvr>
                                      <p:to>
                                        <p:strVal val="visible"/>
                                      </p:to>
                                    </p:set>
                                    <p:animEffect transition="in" filter="fade">
                                      <p:cBhvr>
                                        <p:cTn id="212" dur="1000"/>
                                        <p:tgtEl>
                                          <p:spTgt spid="157"/>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58"/>
                                        </p:tgtEl>
                                        <p:attrNameLst>
                                          <p:attrName>style.visibility</p:attrName>
                                        </p:attrNameLst>
                                      </p:cBhvr>
                                      <p:to>
                                        <p:strVal val="visible"/>
                                      </p:to>
                                    </p:set>
                                    <p:animEffect transition="in" filter="fade">
                                      <p:cBhvr>
                                        <p:cTn id="217" dur="1000"/>
                                        <p:tgtEl>
                                          <p:spTgt spid="158"/>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159"/>
                                        </p:tgtEl>
                                        <p:attrNameLst>
                                          <p:attrName>style.visibility</p:attrName>
                                        </p:attrNameLst>
                                      </p:cBhvr>
                                      <p:to>
                                        <p:strVal val="visible"/>
                                      </p:to>
                                    </p:set>
                                    <p:animEffect transition="in" filter="fade">
                                      <p:cBhvr>
                                        <p:cTn id="222" dur="1000"/>
                                        <p:tgtEl>
                                          <p:spTgt spid="159"/>
                                        </p:tgtEl>
                                      </p:cBhvr>
                                    </p:animEffect>
                                  </p:childTnLst>
                                </p:cTn>
                              </p:par>
                              <p:par>
                                <p:cTn id="223" presetID="10" presetClass="entr" presetSubtype="0" fill="hold" nodeType="withEffect">
                                  <p:stCondLst>
                                    <p:cond delay="0"/>
                                  </p:stCondLst>
                                  <p:childTnLst>
                                    <p:set>
                                      <p:cBhvr>
                                        <p:cTn id="224" dur="1" fill="hold">
                                          <p:stCondLst>
                                            <p:cond delay="0"/>
                                          </p:stCondLst>
                                        </p:cTn>
                                        <p:tgtEl>
                                          <p:spTgt spid="160"/>
                                        </p:tgtEl>
                                        <p:attrNameLst>
                                          <p:attrName>style.visibility</p:attrName>
                                        </p:attrNameLst>
                                      </p:cBhvr>
                                      <p:to>
                                        <p:strVal val="visible"/>
                                      </p:to>
                                    </p:set>
                                    <p:animEffect transition="in" filter="fade">
                                      <p:cBhvr>
                                        <p:cTn id="225" dur="1000"/>
                                        <p:tgtEl>
                                          <p:spTgt spid="160"/>
                                        </p:tgtEl>
                                      </p:cBhvr>
                                    </p:animEffect>
                                  </p:childTnLst>
                                </p:cTn>
                              </p:par>
                              <p:par>
                                <p:cTn id="226" presetID="10" presetClass="entr" presetSubtype="0" fill="hold" nodeType="withEffect">
                                  <p:stCondLst>
                                    <p:cond delay="0"/>
                                  </p:stCondLst>
                                  <p:childTnLst>
                                    <p:set>
                                      <p:cBhvr>
                                        <p:cTn id="227" dur="1" fill="hold">
                                          <p:stCondLst>
                                            <p:cond delay="0"/>
                                          </p:stCondLst>
                                        </p:cTn>
                                        <p:tgtEl>
                                          <p:spTgt spid="162"/>
                                        </p:tgtEl>
                                        <p:attrNameLst>
                                          <p:attrName>style.visibility</p:attrName>
                                        </p:attrNameLst>
                                      </p:cBhvr>
                                      <p:to>
                                        <p:strVal val="visible"/>
                                      </p:to>
                                    </p:set>
                                    <p:animEffect transition="in" filter="fade">
                                      <p:cBhvr>
                                        <p:cTn id="228" dur="1000"/>
                                        <p:tgtEl>
                                          <p:spTgt spid="162"/>
                                        </p:tgtEl>
                                      </p:cBhvr>
                                    </p:animEffect>
                                  </p:childTnLst>
                                </p:cTn>
                              </p:par>
                              <p:par>
                                <p:cTn id="229" presetID="10" presetClass="entr" presetSubtype="0" fill="hold" nodeType="withEffect">
                                  <p:stCondLst>
                                    <p:cond delay="0"/>
                                  </p:stCondLst>
                                  <p:childTnLst>
                                    <p:set>
                                      <p:cBhvr>
                                        <p:cTn id="230" dur="1" fill="hold">
                                          <p:stCondLst>
                                            <p:cond delay="0"/>
                                          </p:stCondLst>
                                        </p:cTn>
                                        <p:tgtEl>
                                          <p:spTgt spid="161"/>
                                        </p:tgtEl>
                                        <p:attrNameLst>
                                          <p:attrName>style.visibility</p:attrName>
                                        </p:attrNameLst>
                                      </p:cBhvr>
                                      <p:to>
                                        <p:strVal val="visible"/>
                                      </p:to>
                                    </p:set>
                                    <p:animEffect transition="in" filter="fade">
                                      <p:cBhvr>
                                        <p:cTn id="231" dur="1000"/>
                                        <p:tgtEl>
                                          <p:spTgt spid="161"/>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nodeType="clickEffect">
                                  <p:stCondLst>
                                    <p:cond delay="0"/>
                                  </p:stCondLst>
                                  <p:childTnLst>
                                    <p:set>
                                      <p:cBhvr>
                                        <p:cTn id="235" dur="1" fill="hold">
                                          <p:stCondLst>
                                            <p:cond delay="0"/>
                                          </p:stCondLst>
                                        </p:cTn>
                                        <p:tgtEl>
                                          <p:spTgt spid="163"/>
                                        </p:tgtEl>
                                        <p:attrNameLst>
                                          <p:attrName>style.visibility</p:attrName>
                                        </p:attrNameLst>
                                      </p:cBhvr>
                                      <p:to>
                                        <p:strVal val="visible"/>
                                      </p:to>
                                    </p:set>
                                    <p:animEffect transition="in" filter="fade">
                                      <p:cBhvr>
                                        <p:cTn id="236" dur="1000"/>
                                        <p:tgtEl>
                                          <p:spTgt spid="163"/>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165"/>
                                        </p:tgtEl>
                                        <p:attrNameLst>
                                          <p:attrName>style.visibility</p:attrName>
                                        </p:attrNameLst>
                                      </p:cBhvr>
                                      <p:to>
                                        <p:strVal val="visible"/>
                                      </p:to>
                                    </p:set>
                                    <p:animEffect transition="in" filter="fade">
                                      <p:cBhvr>
                                        <p:cTn id="241"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a1f93e0ce7_0_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Definición</a:t>
            </a:r>
            <a:endParaRPr>
              <a:solidFill>
                <a:srgbClr val="FF0000"/>
              </a:solidFill>
            </a:endParaRPr>
          </a:p>
        </p:txBody>
      </p:sp>
      <p:sp>
        <p:nvSpPr>
          <p:cNvPr id="172" name="Google Shape;172;ga1f93e0ce7_0_0"/>
          <p:cNvSpPr txBox="1"/>
          <p:nvPr/>
        </p:nvSpPr>
        <p:spPr>
          <a:xfrm>
            <a:off x="684500" y="1653350"/>
            <a:ext cx="103074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Los modelos ensamblados (ensemble models) combinan las decisiones de múltiples modelos para mejorar su precisión y estabilidad.</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Se trata de modelos que se comportan muy bien y reducen bastante el variance. Este tipo de modelos son los que se suelen utilizar para ganar competiciones de Kaggle</a:t>
            </a:r>
            <a:endParaRPr sz="1700">
              <a:solidFill>
                <a:schemeClr val="lt1"/>
              </a:solidFill>
              <a:latin typeface="Calibri"/>
              <a:ea typeface="Calibri"/>
              <a:cs typeface="Calibri"/>
              <a:sym typeface="Calibri"/>
            </a:endParaRPr>
          </a:p>
        </p:txBody>
      </p:sp>
      <p:sp>
        <p:nvSpPr>
          <p:cNvPr id="173" name="Google Shape;173;ga1f93e0ce7_0_0"/>
          <p:cNvSpPr txBox="1"/>
          <p:nvPr/>
        </p:nvSpPr>
        <p:spPr>
          <a:xfrm>
            <a:off x="853850" y="3729971"/>
            <a:ext cx="3989400" cy="238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dirty="0" err="1">
                <a:solidFill>
                  <a:schemeClr val="lt1"/>
                </a:solidFill>
                <a:latin typeface="Calibri"/>
                <a:ea typeface="Calibri"/>
                <a:cs typeface="Calibri"/>
                <a:sym typeface="Calibri"/>
              </a:rPr>
              <a:t>Tipos</a:t>
            </a:r>
            <a:r>
              <a:rPr lang="en-GB" sz="2100" dirty="0">
                <a:solidFill>
                  <a:schemeClr val="lt1"/>
                </a:solidFill>
                <a:latin typeface="Calibri"/>
                <a:ea typeface="Calibri"/>
                <a:cs typeface="Calibri"/>
                <a:sym typeface="Calibri"/>
              </a:rPr>
              <a:t> de ensembles:</a:t>
            </a:r>
            <a:endParaRPr sz="2100" dirty="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dirty="0">
                <a:solidFill>
                  <a:schemeClr val="lt1"/>
                </a:solidFill>
                <a:latin typeface="Calibri"/>
                <a:ea typeface="Calibri"/>
                <a:cs typeface="Calibri"/>
                <a:sym typeface="Calibri"/>
              </a:rPr>
              <a:t>Bagging</a:t>
            </a:r>
            <a:endParaRPr sz="2100" dirty="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dirty="0">
                <a:solidFill>
                  <a:schemeClr val="lt1"/>
                </a:solidFill>
                <a:latin typeface="Calibri"/>
                <a:ea typeface="Calibri"/>
                <a:cs typeface="Calibri"/>
                <a:sym typeface="Calibri"/>
              </a:rPr>
              <a:t>Random Forest</a:t>
            </a:r>
            <a:endParaRPr sz="2100" dirty="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dirty="0">
                <a:solidFill>
                  <a:schemeClr val="lt1"/>
                </a:solidFill>
                <a:latin typeface="Calibri"/>
                <a:ea typeface="Calibri"/>
                <a:cs typeface="Calibri"/>
                <a:sym typeface="Calibri"/>
              </a:rPr>
              <a:t>Boosting</a:t>
            </a:r>
            <a:endParaRPr sz="2100" dirty="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dirty="0" err="1">
                <a:solidFill>
                  <a:schemeClr val="lt1"/>
                </a:solidFill>
                <a:latin typeface="Calibri"/>
                <a:ea typeface="Calibri"/>
                <a:cs typeface="Calibri"/>
                <a:sym typeface="Calibri"/>
              </a:rPr>
              <a:t>GradientBoost</a:t>
            </a:r>
            <a:endParaRPr sz="2100" dirty="0">
              <a:solidFill>
                <a:schemeClr val="lt1"/>
              </a:solidFill>
              <a:latin typeface="Calibri"/>
              <a:ea typeface="Calibri"/>
              <a:cs typeface="Calibri"/>
              <a:sym typeface="Calibri"/>
            </a:endParaRPr>
          </a:p>
          <a:p>
            <a:pPr marL="914400" lvl="1" indent="-361950">
              <a:buClr>
                <a:schemeClr val="lt1"/>
              </a:buClr>
              <a:buSzPts val="2100"/>
              <a:buFont typeface="Calibri"/>
              <a:buAutoNum type="alphaLcPeriod"/>
            </a:pPr>
            <a:r>
              <a:rPr lang="en-GB" sz="2100" dirty="0">
                <a:solidFill>
                  <a:schemeClr val="lt1"/>
                </a:solidFill>
                <a:latin typeface="Calibri"/>
                <a:ea typeface="Calibri"/>
                <a:cs typeface="Calibri"/>
                <a:sym typeface="Calibri"/>
              </a:rPr>
              <a:t>AdaBoost</a:t>
            </a:r>
          </a:p>
          <a:p>
            <a:pPr marL="914400" lvl="1" indent="-361950" algn="l" rtl="0">
              <a:spcBef>
                <a:spcPts val="0"/>
              </a:spcBef>
              <a:spcAft>
                <a:spcPts val="0"/>
              </a:spcAft>
              <a:buClr>
                <a:schemeClr val="lt1"/>
              </a:buClr>
              <a:buSzPts val="2100"/>
              <a:buFont typeface="Calibri"/>
              <a:buAutoNum type="alphaLcPeriod"/>
            </a:pPr>
            <a:endParaRPr sz="2100" dirty="0">
              <a:solidFill>
                <a:schemeClr val="lt1"/>
              </a:solidFill>
              <a:latin typeface="Calibri"/>
              <a:ea typeface="Calibri"/>
              <a:cs typeface="Calibri"/>
              <a:sym typeface="Calibri"/>
            </a:endParaRPr>
          </a:p>
        </p:txBody>
      </p:sp>
      <p:pic>
        <p:nvPicPr>
          <p:cNvPr id="174" name="Google Shape;174;ga1f93e0ce7_0_0"/>
          <p:cNvPicPr preferRelativeResize="0"/>
          <p:nvPr/>
        </p:nvPicPr>
        <p:blipFill>
          <a:blip r:embed="rId3">
            <a:alphaModFix/>
          </a:blip>
          <a:stretch>
            <a:fillRect/>
          </a:stretch>
        </p:blipFill>
        <p:spPr>
          <a:xfrm>
            <a:off x="5173275" y="3581450"/>
            <a:ext cx="5538568" cy="312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c522aaa2e_0_17"/>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81" name="Google Shape;181;g9c522aaa2e_0_17"/>
          <p:cNvSpPr txBox="1"/>
          <p:nvPr/>
        </p:nvSpPr>
        <p:spPr>
          <a:xfrm>
            <a:off x="684500" y="1653350"/>
            <a:ext cx="106230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Imagina que quieres comprarte un móvil. ¿Vas a la tienda y simplemente compras el que te recomienda el vendedor? NO! Buscas, comparas, ves reviews, preguntas a tus amigos… y dependiendo del output que te den todas esas fuentes, tomas una decisión.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No la tomas a la ligera, sino que tienes en cuenta diferentes fuentes.</a:t>
            </a:r>
            <a:endParaRPr sz="1700">
              <a:solidFill>
                <a:schemeClr val="lt1"/>
              </a:solidFill>
              <a:latin typeface="Calibri"/>
              <a:ea typeface="Calibri"/>
              <a:cs typeface="Calibri"/>
              <a:sym typeface="Calibri"/>
            </a:endParaRPr>
          </a:p>
        </p:txBody>
      </p:sp>
      <p:pic>
        <p:nvPicPr>
          <p:cNvPr id="182" name="Google Shape;182;g9c522aaa2e_0_17"/>
          <p:cNvPicPr preferRelativeResize="0"/>
          <p:nvPr/>
        </p:nvPicPr>
        <p:blipFill>
          <a:blip r:embed="rId3">
            <a:alphaModFix/>
          </a:blip>
          <a:stretch>
            <a:fillRect/>
          </a:stretch>
        </p:blipFill>
        <p:spPr>
          <a:xfrm>
            <a:off x="4806050" y="3429050"/>
            <a:ext cx="2143125" cy="2857500"/>
          </a:xfrm>
          <a:prstGeom prst="rect">
            <a:avLst/>
          </a:prstGeom>
          <a:noFill/>
          <a:ln>
            <a:noFill/>
          </a:ln>
        </p:spPr>
      </p:pic>
      <p:sp>
        <p:nvSpPr>
          <p:cNvPr id="183" name="Google Shape;183;g9c522aaa2e_0_17"/>
          <p:cNvSpPr txBox="1"/>
          <p:nvPr/>
        </p:nvSpPr>
        <p:spPr>
          <a:xfrm>
            <a:off x="796025" y="5919125"/>
            <a:ext cx="33270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dirty="0">
                <a:solidFill>
                  <a:schemeClr val="hlink"/>
                </a:solidFill>
                <a:latin typeface="Calibri"/>
                <a:ea typeface="Calibri"/>
                <a:cs typeface="Calibri"/>
                <a:sym typeface="Calibri"/>
                <a:hlinkClick r:id="rId4"/>
              </a:rPr>
              <a:t>Fuente</a:t>
            </a:r>
            <a:endParaRPr sz="2000" dirty="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a1f93e0ce7_0_9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dirty="0">
                <a:solidFill>
                  <a:srgbClr val="FF0000"/>
                </a:solidFill>
              </a:rPr>
              <a:t>Voting</a:t>
            </a:r>
            <a:endParaRPr dirty="0">
              <a:solidFill>
                <a:srgbClr val="FF0000"/>
              </a:solidFill>
            </a:endParaRPr>
          </a:p>
        </p:txBody>
      </p:sp>
      <p:sp>
        <p:nvSpPr>
          <p:cNvPr id="199" name="Google Shape;199;ga1f93e0ce7_0_93"/>
          <p:cNvSpPr txBox="1"/>
          <p:nvPr/>
        </p:nvSpPr>
        <p:spPr>
          <a:xfrm>
            <a:off x="684500" y="1653350"/>
            <a:ext cx="10307400" cy="17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dirty="0">
                <a:solidFill>
                  <a:schemeClr val="lt1"/>
                </a:solidFill>
                <a:latin typeface="Calibri"/>
                <a:ea typeface="Calibri"/>
                <a:cs typeface="Calibri"/>
                <a:sym typeface="Calibri"/>
              </a:rPr>
              <a:t>Hard voting: los </a:t>
            </a:r>
            <a:r>
              <a:rPr lang="en-GB" sz="1700" dirty="0" err="1">
                <a:solidFill>
                  <a:schemeClr val="lt1"/>
                </a:solidFill>
                <a:latin typeface="Calibri"/>
                <a:ea typeface="Calibri"/>
                <a:cs typeface="Calibri"/>
                <a:sym typeface="Calibri"/>
              </a:rPr>
              <a:t>clasificadores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votan</a:t>
            </a:r>
            <a:r>
              <a:rPr lang="en-GB" sz="1700" dirty="0">
                <a:solidFill>
                  <a:schemeClr val="lt1"/>
                </a:solidFill>
                <a:latin typeface="Calibri"/>
                <a:ea typeface="Calibri"/>
                <a:cs typeface="Calibri"/>
                <a:sym typeface="Calibri"/>
              </a:rPr>
              <a:t> una </a:t>
            </a:r>
            <a:r>
              <a:rPr lang="en-GB" sz="1700" dirty="0" err="1">
                <a:solidFill>
                  <a:schemeClr val="lt1"/>
                </a:solidFill>
                <a:latin typeface="Calibri"/>
                <a:ea typeface="Calibri"/>
                <a:cs typeface="Calibri"/>
                <a:sym typeface="Calibri"/>
              </a:rPr>
              <a:t>respuesta</a:t>
            </a:r>
            <a:r>
              <a:rPr lang="en-GB" sz="1700" dirty="0">
                <a:solidFill>
                  <a:schemeClr val="lt1"/>
                </a:solidFill>
                <a:latin typeface="Calibri"/>
                <a:ea typeface="Calibri"/>
                <a:cs typeface="Calibri"/>
                <a:sym typeface="Calibri"/>
              </a:rPr>
              <a:t>, y la </a:t>
            </a:r>
            <a:r>
              <a:rPr lang="en-GB" sz="1700" dirty="0" err="1">
                <a:solidFill>
                  <a:schemeClr val="lt1"/>
                </a:solidFill>
                <a:latin typeface="Calibri"/>
                <a:ea typeface="Calibri"/>
                <a:cs typeface="Calibri"/>
                <a:sym typeface="Calibri"/>
              </a:rPr>
              <a:t>decisión</a:t>
            </a:r>
            <a:r>
              <a:rPr lang="en-GB" sz="1700" dirty="0">
                <a:solidFill>
                  <a:schemeClr val="lt1"/>
                </a:solidFill>
                <a:latin typeface="Calibri"/>
                <a:ea typeface="Calibri"/>
                <a:cs typeface="Calibri"/>
                <a:sym typeface="Calibri"/>
              </a:rPr>
              <a:t> final lo </a:t>
            </a:r>
            <a:r>
              <a:rPr lang="en-GB" sz="1700" dirty="0" err="1">
                <a:solidFill>
                  <a:schemeClr val="lt1"/>
                </a:solidFill>
                <a:latin typeface="Calibri"/>
                <a:ea typeface="Calibri"/>
                <a:cs typeface="Calibri"/>
                <a:sym typeface="Calibri"/>
              </a:rPr>
              <a:t>determinará</a:t>
            </a:r>
            <a:r>
              <a:rPr lang="en-GB" sz="1700" dirty="0">
                <a:solidFill>
                  <a:schemeClr val="lt1"/>
                </a:solidFill>
                <a:latin typeface="Calibri"/>
                <a:ea typeface="Calibri"/>
                <a:cs typeface="Calibri"/>
                <a:sym typeface="Calibri"/>
              </a:rPr>
              <a:t> la </a:t>
            </a:r>
            <a:r>
              <a:rPr lang="en-GB" sz="1700" dirty="0" err="1">
                <a:solidFill>
                  <a:schemeClr val="lt1"/>
                </a:solidFill>
                <a:latin typeface="Calibri"/>
                <a:ea typeface="Calibri"/>
                <a:cs typeface="Calibri"/>
                <a:sym typeface="Calibri"/>
              </a:rPr>
              <a:t>respuesta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más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votada</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a:solidFill>
                  <a:schemeClr val="lt1"/>
                </a:solidFill>
                <a:latin typeface="Calibri"/>
                <a:ea typeface="Calibri"/>
                <a:cs typeface="Calibri"/>
                <a:sym typeface="Calibri"/>
              </a:rPr>
              <a:t>Soft voting: </a:t>
            </a:r>
            <a:r>
              <a:rPr lang="en-GB" sz="1700" dirty="0" err="1">
                <a:solidFill>
                  <a:schemeClr val="lt1"/>
                </a:solidFill>
                <a:latin typeface="Calibri"/>
                <a:ea typeface="Calibri"/>
                <a:cs typeface="Calibri"/>
                <a:sym typeface="Calibri"/>
              </a:rPr>
              <a:t>está</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basado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las </a:t>
            </a:r>
            <a:r>
              <a:rPr lang="en-GB" sz="1700" dirty="0" err="1">
                <a:solidFill>
                  <a:schemeClr val="lt1"/>
                </a:solidFill>
                <a:latin typeface="Calibri"/>
                <a:ea typeface="Calibri"/>
                <a:cs typeface="Calibri"/>
                <a:sym typeface="Calibri"/>
              </a:rPr>
              <a:t>probabilidades</a:t>
            </a:r>
            <a:r>
              <a:rPr lang="en-GB" sz="1700" dirty="0">
                <a:solidFill>
                  <a:schemeClr val="lt1"/>
                </a:solidFill>
                <a:latin typeface="Calibri"/>
                <a:ea typeface="Calibri"/>
                <a:cs typeface="Calibri"/>
                <a:sym typeface="Calibri"/>
              </a:rPr>
              <a:t> de las </a:t>
            </a:r>
            <a:r>
              <a:rPr lang="en-GB" sz="1700" dirty="0" err="1">
                <a:solidFill>
                  <a:schemeClr val="lt1"/>
                </a:solidFill>
                <a:latin typeface="Calibri"/>
                <a:ea typeface="Calibri"/>
                <a:cs typeface="Calibri"/>
                <a:sym typeface="Calibri"/>
              </a:rPr>
              <a:t>respuestas</a:t>
            </a:r>
            <a:r>
              <a:rPr lang="en-GB" sz="1700" dirty="0">
                <a:solidFill>
                  <a:schemeClr val="lt1"/>
                </a:solidFill>
                <a:latin typeface="Calibri"/>
                <a:ea typeface="Calibri"/>
                <a:cs typeface="Calibri"/>
                <a:sym typeface="Calibri"/>
              </a:rPr>
              <a:t> de los </a:t>
            </a:r>
            <a:r>
              <a:rPr lang="en-GB" sz="1700" dirty="0" err="1">
                <a:solidFill>
                  <a:schemeClr val="lt1"/>
                </a:solidFill>
                <a:latin typeface="Calibri"/>
                <a:ea typeface="Calibri"/>
                <a:cs typeface="Calibri"/>
                <a:sym typeface="Calibri"/>
              </a:rPr>
              <a:t>clasificadores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Suele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funcionar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mejor</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p:txBody>
      </p:sp>
      <p:pic>
        <p:nvPicPr>
          <p:cNvPr id="200" name="Google Shape;200;ga1f93e0ce7_0_93"/>
          <p:cNvPicPr preferRelativeResize="0"/>
          <p:nvPr/>
        </p:nvPicPr>
        <p:blipFill>
          <a:blip r:embed="rId3">
            <a:alphaModFix/>
          </a:blip>
          <a:stretch>
            <a:fillRect/>
          </a:stretch>
        </p:blipFill>
        <p:spPr>
          <a:xfrm>
            <a:off x="3004925" y="2914700"/>
            <a:ext cx="7043950" cy="31215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9c522aaa2e_0_0"/>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Bagging</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c522aaa2e_0_44"/>
          <p:cNvSpPr txBox="1"/>
          <p:nvPr/>
        </p:nvSpPr>
        <p:spPr>
          <a:xfrm>
            <a:off x="684500" y="1653350"/>
            <a:ext cx="10521000" cy="23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dirty="0">
                <a:solidFill>
                  <a:schemeClr val="lt1"/>
                </a:solidFill>
                <a:latin typeface="Calibri"/>
                <a:ea typeface="Calibri"/>
                <a:cs typeface="Calibri"/>
                <a:sym typeface="Calibri"/>
              </a:rPr>
              <a:t>Con </a:t>
            </a:r>
            <a:r>
              <a:rPr lang="en-GB" sz="1700" dirty="0" err="1">
                <a:solidFill>
                  <a:schemeClr val="lt1"/>
                </a:solidFill>
                <a:latin typeface="Calibri"/>
                <a:ea typeface="Calibri"/>
                <a:cs typeface="Calibri"/>
                <a:sym typeface="Calibri"/>
              </a:rPr>
              <a:t>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técnica</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entrenan</a:t>
            </a:r>
            <a:r>
              <a:rPr lang="en-GB" sz="1700" dirty="0">
                <a:solidFill>
                  <a:schemeClr val="lt1"/>
                </a:solidFill>
                <a:latin typeface="Calibri"/>
                <a:ea typeface="Calibri"/>
                <a:cs typeface="Calibri"/>
                <a:sym typeface="Calibri"/>
              </a:rPr>
              <a:t> un conjunto de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mediante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muestras</a:t>
            </a:r>
            <a:r>
              <a:rPr lang="en-GB" sz="1700" dirty="0">
                <a:solidFill>
                  <a:schemeClr val="lt1"/>
                </a:solidFill>
                <a:latin typeface="Calibri"/>
                <a:ea typeface="Calibri"/>
                <a:cs typeface="Calibri"/>
                <a:sym typeface="Calibri"/>
              </a:rPr>
              <a:t> </a:t>
            </a:r>
            <a:r>
              <a:rPr lang="en-GB" sz="1700" b="1" dirty="0">
                <a:solidFill>
                  <a:schemeClr val="lt1"/>
                </a:solidFill>
                <a:latin typeface="Calibri"/>
                <a:ea typeface="Calibri"/>
                <a:cs typeface="Calibri"/>
                <a:sym typeface="Calibri"/>
              </a:rPr>
              <a:t>con </a:t>
            </a:r>
            <a:r>
              <a:rPr lang="en-GB" sz="1700" b="1"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Para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predicción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todos</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dan un output, y </a:t>
            </a:r>
            <a:r>
              <a:rPr lang="en-GB" sz="1700" dirty="0" err="1">
                <a:solidFill>
                  <a:schemeClr val="lt1"/>
                </a:solidFill>
                <a:latin typeface="Calibri"/>
                <a:ea typeface="Calibri"/>
                <a:cs typeface="Calibri"/>
                <a:sym typeface="Calibri"/>
              </a:rPr>
              <a:t>como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si</a:t>
            </a:r>
            <a:r>
              <a:rPr lang="en-GB" sz="1700" dirty="0">
                <a:solidFill>
                  <a:schemeClr val="lt1"/>
                </a:solidFill>
                <a:latin typeface="Calibri"/>
                <a:ea typeface="Calibri"/>
                <a:cs typeface="Calibri"/>
                <a:sym typeface="Calibri"/>
              </a:rPr>
              <a:t> de un </a:t>
            </a:r>
            <a:r>
              <a:rPr lang="en-GB" sz="1700" dirty="0" err="1">
                <a:solidFill>
                  <a:schemeClr val="lt1"/>
                </a:solidFill>
                <a:latin typeface="Calibri"/>
                <a:ea typeface="Calibri"/>
                <a:cs typeface="Calibri"/>
                <a:sym typeface="Calibri"/>
              </a:rPr>
              <a:t>sistema</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votación</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tratase</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escoge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como</a:t>
            </a:r>
            <a:r>
              <a:rPr lang="en-GB" sz="1700" dirty="0">
                <a:solidFill>
                  <a:schemeClr val="lt1"/>
                </a:solidFill>
                <a:latin typeface="Calibri"/>
                <a:ea typeface="Calibri"/>
                <a:cs typeface="Calibri"/>
                <a:sym typeface="Calibri"/>
              </a:rPr>
              <a:t> output final el </a:t>
            </a:r>
            <a:r>
              <a:rPr lang="en-GB" sz="1700" dirty="0" err="1">
                <a:solidFill>
                  <a:schemeClr val="lt1"/>
                </a:solidFill>
                <a:latin typeface="Calibri"/>
                <a:ea typeface="Calibri"/>
                <a:cs typeface="Calibri"/>
                <a:sym typeface="Calibri"/>
              </a:rPr>
              <a:t>más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frecuente</a:t>
            </a:r>
            <a:r>
              <a:rPr lang="en-GB" sz="1700" dirty="0">
                <a:solidFill>
                  <a:schemeClr val="lt1"/>
                </a:solidFill>
                <a:latin typeface="Calibri"/>
                <a:ea typeface="Calibri"/>
                <a:cs typeface="Calibri"/>
                <a:sym typeface="Calibri"/>
              </a:rPr>
              <a:t>. </a:t>
            </a:r>
            <a:r>
              <a:rPr lang="en-GB" sz="1700" b="1" dirty="0" err="1">
                <a:solidFill>
                  <a:schemeClr val="lt1"/>
                </a:solidFill>
                <a:latin typeface="Calibri"/>
                <a:ea typeface="Calibri"/>
                <a:cs typeface="Calibri"/>
                <a:sym typeface="Calibri"/>
              </a:rPr>
              <a:t>Utiliza</a:t>
            </a:r>
            <a:r>
              <a:rPr lang="en-GB" sz="1700" b="1" dirty="0">
                <a:solidFill>
                  <a:schemeClr val="lt1"/>
                </a:solidFill>
                <a:latin typeface="Calibri"/>
                <a:ea typeface="Calibri"/>
                <a:cs typeface="Calibri"/>
                <a:sym typeface="Calibri"/>
              </a:rPr>
              <a:t> soft voting</a:t>
            </a:r>
            <a:endParaRPr sz="1700" b="1" dirty="0">
              <a:solidFill>
                <a:schemeClr val="lt1"/>
              </a:solidFill>
              <a:latin typeface="Calibri"/>
              <a:ea typeface="Calibri"/>
              <a:cs typeface="Calibri"/>
              <a:sym typeface="Calibri"/>
            </a:endParaRPr>
          </a:p>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err="1">
                <a:solidFill>
                  <a:schemeClr val="lt1"/>
                </a:solidFill>
                <a:latin typeface="Calibri"/>
                <a:ea typeface="Calibri"/>
                <a:cs typeface="Calibri"/>
                <a:sym typeface="Calibri"/>
              </a:rPr>
              <a:t>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técnica</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usa</a:t>
            </a:r>
            <a:r>
              <a:rPr lang="en-GB" sz="1700" dirty="0">
                <a:solidFill>
                  <a:schemeClr val="lt1"/>
                </a:solidFill>
                <a:latin typeface="Calibri"/>
                <a:ea typeface="Calibri"/>
                <a:cs typeface="Calibri"/>
                <a:sym typeface="Calibri"/>
              </a:rPr>
              <a:t> tanto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b="1" dirty="0" err="1">
                <a:solidFill>
                  <a:schemeClr val="lt1"/>
                </a:solidFill>
                <a:latin typeface="Calibri"/>
                <a:ea typeface="Calibri"/>
                <a:cs typeface="Calibri"/>
                <a:sym typeface="Calibri"/>
              </a:rPr>
              <a:t>clasificación</a:t>
            </a:r>
            <a:r>
              <a:rPr lang="en-GB" sz="1700" b="1" dirty="0">
                <a:solidFill>
                  <a:schemeClr val="lt1"/>
                </a:solidFill>
                <a:latin typeface="Calibri"/>
                <a:ea typeface="Calibri"/>
                <a:cs typeface="Calibri"/>
                <a:sym typeface="Calibri"/>
              </a:rPr>
              <a:t>, </a:t>
            </a:r>
            <a:r>
              <a:rPr lang="en-GB" sz="1700" b="1" dirty="0" err="1">
                <a:solidFill>
                  <a:schemeClr val="lt1"/>
                </a:solidFill>
                <a:latin typeface="Calibri"/>
                <a:ea typeface="Calibri"/>
                <a:cs typeface="Calibri"/>
                <a:sym typeface="Calibri"/>
              </a:rPr>
              <a:t>como</a:t>
            </a:r>
            <a:r>
              <a:rPr lang="en-GB" sz="1700" b="1" dirty="0">
                <a:solidFill>
                  <a:schemeClr val="lt1"/>
                </a:solidFill>
                <a:latin typeface="Calibri"/>
                <a:ea typeface="Calibri"/>
                <a:cs typeface="Calibri"/>
                <a:sym typeface="Calibri"/>
              </a:rPr>
              <a:t> </a:t>
            </a:r>
            <a:r>
              <a:rPr lang="en-GB" sz="1700" b="1" dirty="0" err="1">
                <a:solidFill>
                  <a:schemeClr val="lt1"/>
                </a:solidFill>
                <a:latin typeface="Calibri"/>
                <a:ea typeface="Calibri"/>
                <a:cs typeface="Calibri"/>
                <a:sym typeface="Calibri"/>
              </a:rPr>
              <a:t>en</a:t>
            </a:r>
            <a:r>
              <a:rPr lang="en-GB" sz="1700" b="1" dirty="0">
                <a:solidFill>
                  <a:schemeClr val="lt1"/>
                </a:solidFill>
                <a:latin typeface="Calibri"/>
                <a:ea typeface="Calibri"/>
                <a:cs typeface="Calibri"/>
                <a:sym typeface="Calibri"/>
              </a:rPr>
              <a:t> </a:t>
            </a:r>
            <a:r>
              <a:rPr lang="en-GB" sz="1700" b="1" dirty="0" err="1">
                <a:solidFill>
                  <a:schemeClr val="lt1"/>
                </a:solidFill>
                <a:latin typeface="Calibri"/>
                <a:ea typeface="Calibri"/>
                <a:cs typeface="Calibri"/>
                <a:sym typeface="Calibri"/>
              </a:rPr>
              <a:t>regresión</a:t>
            </a:r>
            <a:r>
              <a:rPr lang="en-GB" sz="1700" dirty="0">
                <a:solidFill>
                  <a:schemeClr val="lt1"/>
                </a:solidFill>
                <a:latin typeface="Calibri"/>
                <a:ea typeface="Calibri"/>
                <a:cs typeface="Calibri"/>
                <a:sym typeface="Calibri"/>
              </a:rPr>
              <a:t>. Si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clasificación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utiliza</a:t>
            </a:r>
            <a:r>
              <a:rPr lang="en-GB" sz="1700" dirty="0">
                <a:solidFill>
                  <a:schemeClr val="lt1"/>
                </a:solidFill>
                <a:latin typeface="Calibri"/>
                <a:ea typeface="Calibri"/>
                <a:cs typeface="Calibri"/>
                <a:sym typeface="Calibri"/>
              </a:rPr>
              <a:t> la </a:t>
            </a:r>
            <a:r>
              <a:rPr lang="en-GB" sz="1700" dirty="0" err="1">
                <a:solidFill>
                  <a:schemeClr val="lt1"/>
                </a:solidFill>
                <a:latin typeface="Calibri"/>
                <a:ea typeface="Calibri"/>
                <a:cs typeface="Calibri"/>
                <a:sym typeface="Calibri"/>
              </a:rPr>
              <a:t>moda</a:t>
            </a:r>
            <a:r>
              <a:rPr lang="en-GB" sz="1700" dirty="0">
                <a:solidFill>
                  <a:schemeClr val="lt1"/>
                </a:solidFill>
                <a:latin typeface="Calibri"/>
                <a:ea typeface="Calibri"/>
                <a:cs typeface="Calibri"/>
                <a:sym typeface="Calibri"/>
              </a:rPr>
              <a:t> para </a:t>
            </a:r>
            <a:r>
              <a:rPr lang="en-GB" sz="1700" dirty="0" err="1">
                <a:solidFill>
                  <a:schemeClr val="lt1"/>
                </a:solidFill>
                <a:latin typeface="Calibri"/>
                <a:ea typeface="Calibri"/>
                <a:cs typeface="Calibri"/>
                <a:sym typeface="Calibri"/>
              </a:rPr>
              <a:t>elegir</a:t>
            </a:r>
            <a:r>
              <a:rPr lang="en-GB" sz="1700" dirty="0">
                <a:solidFill>
                  <a:schemeClr val="lt1"/>
                </a:solidFill>
                <a:latin typeface="Calibri"/>
                <a:ea typeface="Calibri"/>
                <a:cs typeface="Calibri"/>
                <a:sym typeface="Calibri"/>
              </a:rPr>
              <a:t> output,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regresión</a:t>
            </a:r>
            <a:r>
              <a:rPr lang="en-GB" sz="1700" dirty="0">
                <a:solidFill>
                  <a:schemeClr val="lt1"/>
                </a:solidFill>
                <a:latin typeface="Calibri"/>
                <a:ea typeface="Calibri"/>
                <a:cs typeface="Calibri"/>
                <a:sym typeface="Calibri"/>
              </a:rPr>
              <a:t> es la media de los outputs de </a:t>
            </a:r>
            <a:r>
              <a:rPr lang="en-GB" sz="1700" dirty="0" err="1">
                <a:solidFill>
                  <a:schemeClr val="lt1"/>
                </a:solidFill>
                <a:latin typeface="Calibri"/>
                <a:ea typeface="Calibri"/>
                <a:cs typeface="Calibri"/>
                <a:sym typeface="Calibri"/>
              </a:rPr>
              <a:t>todos</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p:txBody>
      </p:sp>
      <p:sp>
        <p:nvSpPr>
          <p:cNvPr id="213" name="Google Shape;213;g9c522aaa2e_0_44"/>
          <p:cNvSpPr txBox="1">
            <a:spLocks noGrp="1"/>
          </p:cNvSpPr>
          <p:nvPr>
            <p:ph type="title"/>
          </p:nvPr>
        </p:nvSpPr>
        <p:spPr>
          <a:xfrm>
            <a:off x="684500" y="574850"/>
            <a:ext cx="8558354"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dirty="0">
                <a:solidFill>
                  <a:srgbClr val="FF0000"/>
                </a:solidFill>
              </a:rPr>
              <a:t>Bagging (</a:t>
            </a:r>
            <a:r>
              <a:rPr lang="en-GB" dirty="0" err="1">
                <a:solidFill>
                  <a:srgbClr val="FF0000"/>
                </a:solidFill>
              </a:rPr>
              <a:t>Boostrap</a:t>
            </a:r>
            <a:r>
              <a:rPr lang="en-GB" dirty="0">
                <a:solidFill>
                  <a:srgbClr val="FF0000"/>
                </a:solidFill>
              </a:rPr>
              <a:t> &amp; Aggregating)</a:t>
            </a:r>
            <a:endParaRPr dirty="0">
              <a:solidFill>
                <a:srgbClr val="FF0000"/>
              </a:solidFill>
            </a:endParaRPr>
          </a:p>
        </p:txBody>
      </p:sp>
      <p:pic>
        <p:nvPicPr>
          <p:cNvPr id="214" name="Google Shape;214;g9c522aaa2e_0_44"/>
          <p:cNvPicPr preferRelativeResize="0"/>
          <p:nvPr/>
        </p:nvPicPr>
        <p:blipFill>
          <a:blip r:embed="rId3">
            <a:alphaModFix/>
          </a:blip>
          <a:stretch>
            <a:fillRect/>
          </a:stretch>
        </p:blipFill>
        <p:spPr>
          <a:xfrm>
            <a:off x="5959999" y="3551525"/>
            <a:ext cx="4766625" cy="2831375"/>
          </a:xfrm>
          <a:prstGeom prst="rect">
            <a:avLst/>
          </a:prstGeom>
          <a:noFill/>
          <a:ln>
            <a:noFill/>
          </a:ln>
        </p:spPr>
      </p:pic>
      <p:sp>
        <p:nvSpPr>
          <p:cNvPr id="215" name="Google Shape;215;g9c522aaa2e_0_44"/>
          <p:cNvSpPr txBox="1"/>
          <p:nvPr/>
        </p:nvSpPr>
        <p:spPr>
          <a:xfrm>
            <a:off x="808325" y="5211700"/>
            <a:ext cx="4640100" cy="11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puede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utilizar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técnica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muestreos</a:t>
            </a:r>
            <a:r>
              <a:rPr lang="en-GB" sz="1700" dirty="0">
                <a:solidFill>
                  <a:schemeClr val="lt1"/>
                </a:solidFill>
                <a:latin typeface="Calibri"/>
                <a:ea typeface="Calibri"/>
                <a:cs typeface="Calibri"/>
                <a:sym typeface="Calibri"/>
              </a:rPr>
              <a:t> sin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caso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estaríamos</a:t>
            </a:r>
            <a:r>
              <a:rPr lang="en-GB" sz="1700" dirty="0">
                <a:solidFill>
                  <a:schemeClr val="lt1"/>
                </a:solidFill>
                <a:latin typeface="Calibri"/>
                <a:ea typeface="Calibri"/>
                <a:cs typeface="Calibri"/>
                <a:sym typeface="Calibri"/>
              </a:rPr>
              <a:t> ante un </a:t>
            </a:r>
            <a:r>
              <a:rPr lang="en-GB" sz="1700" b="1" dirty="0">
                <a:solidFill>
                  <a:schemeClr val="lt1"/>
                </a:solidFill>
                <a:latin typeface="Calibri"/>
                <a:ea typeface="Calibri"/>
                <a:cs typeface="Calibri"/>
                <a:sym typeface="Calibri"/>
              </a:rPr>
              <a:t>pasting</a:t>
            </a:r>
            <a:endParaRPr sz="1700" b="1"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9c522aaa2e_0_53"/>
          <p:cNvSpPr txBox="1"/>
          <p:nvPr/>
        </p:nvSpPr>
        <p:spPr>
          <a:xfrm>
            <a:off x="684500" y="1877875"/>
            <a:ext cx="5418300" cy="3837000"/>
          </a:xfrm>
          <a:prstGeom prst="rect">
            <a:avLst/>
          </a:prstGeom>
          <a:noFill/>
          <a:ln>
            <a:noFill/>
          </a:ln>
        </p:spPr>
        <p:txBody>
          <a:bodyPr spcFirstLastPara="1" wrap="square" lIns="91425" tIns="91425" rIns="91425" bIns="91425" anchor="ctr" anchorCtr="0">
            <a:noAutofit/>
          </a:bodyPr>
          <a:lstStyle/>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escoge</a:t>
            </a:r>
            <a:r>
              <a:rPr lang="en-GB" sz="1700" dirty="0">
                <a:solidFill>
                  <a:schemeClr val="lt1"/>
                </a:solidFill>
                <a:latin typeface="Calibri"/>
                <a:ea typeface="Calibri"/>
                <a:cs typeface="Calibri"/>
                <a:sym typeface="Calibri"/>
              </a:rPr>
              <a:t> un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Normalmente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árboles</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decisión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aunque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podría</a:t>
            </a:r>
            <a:r>
              <a:rPr lang="en-GB" sz="1700" dirty="0">
                <a:solidFill>
                  <a:schemeClr val="lt1"/>
                </a:solidFill>
                <a:latin typeface="Calibri"/>
                <a:ea typeface="Calibri"/>
                <a:cs typeface="Calibri"/>
                <a:sym typeface="Calibri"/>
              </a:rPr>
              <a:t> ser un KNN, SVM…</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Elegimos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cuántos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queremos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entrenar</a:t>
            </a:r>
            <a:r>
              <a:rPr lang="en-GB" sz="1700" dirty="0">
                <a:solidFill>
                  <a:schemeClr val="lt1"/>
                </a:solidFill>
                <a:latin typeface="Calibri"/>
                <a:ea typeface="Calibri"/>
                <a:cs typeface="Calibri"/>
                <a:sym typeface="Calibri"/>
              </a:rPr>
              <a:t>, por </a:t>
            </a:r>
            <a:r>
              <a:rPr lang="en-GB" sz="1700" dirty="0" err="1">
                <a:solidFill>
                  <a:schemeClr val="lt1"/>
                </a:solidFill>
                <a:latin typeface="Calibri"/>
                <a:ea typeface="Calibri"/>
                <a:cs typeface="Calibri"/>
                <a:sym typeface="Calibri"/>
              </a:rPr>
              <a:t>ejemplo</a:t>
            </a:r>
            <a:r>
              <a:rPr lang="en-GB" sz="1700" dirty="0">
                <a:solidFill>
                  <a:schemeClr val="lt1"/>
                </a:solidFill>
                <a:latin typeface="Calibri"/>
                <a:ea typeface="Calibri"/>
                <a:cs typeface="Calibri"/>
                <a:sym typeface="Calibri"/>
              </a:rPr>
              <a:t> 10</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Entrenamos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con una </a:t>
            </a:r>
            <a:r>
              <a:rPr lang="en-GB" sz="1700" dirty="0" err="1">
                <a:solidFill>
                  <a:schemeClr val="lt1"/>
                </a:solidFill>
                <a:latin typeface="Calibri"/>
                <a:ea typeface="Calibri"/>
                <a:cs typeface="Calibri"/>
                <a:sym typeface="Calibri"/>
              </a:rPr>
              <a:t>muestra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del conjunto de training (</a:t>
            </a:r>
            <a:r>
              <a:rPr lang="en-GB" sz="1700" dirty="0" err="1">
                <a:solidFill>
                  <a:schemeClr val="lt1"/>
                </a:solidFill>
                <a:latin typeface="Calibri"/>
                <a:ea typeface="Calibri"/>
                <a:cs typeface="Calibri"/>
                <a:sym typeface="Calibri"/>
              </a:rPr>
              <a:t>boostrapping</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Una </a:t>
            </a:r>
            <a:r>
              <a:rPr lang="en-GB" sz="1700" dirty="0" err="1">
                <a:solidFill>
                  <a:schemeClr val="lt1"/>
                </a:solidFill>
                <a:latin typeface="Calibri"/>
                <a:ea typeface="Calibri"/>
                <a:cs typeface="Calibri"/>
                <a:sym typeface="Calibri"/>
              </a:rPr>
              <a:t>vez</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entrenados</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haya</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hacer</a:t>
            </a:r>
            <a:r>
              <a:rPr lang="en-GB" sz="1700" dirty="0">
                <a:solidFill>
                  <a:schemeClr val="lt1"/>
                </a:solidFill>
                <a:latin typeface="Calibri"/>
                <a:ea typeface="Calibri"/>
                <a:cs typeface="Calibri"/>
                <a:sym typeface="Calibri"/>
              </a:rPr>
              <a:t> una </a:t>
            </a:r>
            <a:r>
              <a:rPr lang="en-GB" sz="1700" dirty="0" err="1">
                <a:solidFill>
                  <a:schemeClr val="lt1"/>
                </a:solidFill>
                <a:latin typeface="Calibri"/>
                <a:ea typeface="Calibri"/>
                <a:cs typeface="Calibri"/>
                <a:sym typeface="Calibri"/>
              </a:rPr>
              <a:t>predicción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uno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dará</a:t>
            </a:r>
            <a:r>
              <a:rPr lang="en-GB" sz="1700" dirty="0">
                <a:solidFill>
                  <a:schemeClr val="lt1"/>
                </a:solidFill>
                <a:latin typeface="Calibri"/>
                <a:ea typeface="Calibri"/>
                <a:cs typeface="Calibri"/>
                <a:sym typeface="Calibri"/>
              </a:rPr>
              <a:t> un output. Si es un </a:t>
            </a:r>
            <a:r>
              <a:rPr lang="en-GB" sz="1700" dirty="0" err="1">
                <a:solidFill>
                  <a:schemeClr val="lt1"/>
                </a:solidFill>
                <a:latin typeface="Calibri"/>
                <a:ea typeface="Calibri"/>
                <a:cs typeface="Calibri"/>
                <a:sym typeface="Calibri"/>
              </a:rPr>
              <a:t>problema</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clasificación</a:t>
            </a:r>
            <a:r>
              <a:rPr lang="en-GB" sz="1700" dirty="0">
                <a:solidFill>
                  <a:schemeClr val="lt1"/>
                </a:solidFill>
                <a:latin typeface="Calibri"/>
                <a:ea typeface="Calibri"/>
                <a:cs typeface="Calibri"/>
                <a:sym typeface="Calibri"/>
              </a:rPr>
              <a:t>, el output final </a:t>
            </a:r>
            <a:r>
              <a:rPr lang="en-GB" sz="1700" dirty="0" err="1">
                <a:solidFill>
                  <a:schemeClr val="lt1"/>
                </a:solidFill>
                <a:latin typeface="Calibri"/>
                <a:ea typeface="Calibri"/>
                <a:cs typeface="Calibri"/>
                <a:sym typeface="Calibri"/>
              </a:rPr>
              <a:t>será</a:t>
            </a:r>
            <a:r>
              <a:rPr lang="en-GB" sz="1700" dirty="0">
                <a:solidFill>
                  <a:schemeClr val="lt1"/>
                </a:solidFill>
                <a:latin typeface="Calibri"/>
                <a:ea typeface="Calibri"/>
                <a:cs typeface="Calibri"/>
                <a:sym typeface="Calibri"/>
              </a:rPr>
              <a:t> el </a:t>
            </a:r>
            <a:r>
              <a:rPr lang="en-GB" sz="1700" dirty="0" err="1">
                <a:solidFill>
                  <a:schemeClr val="lt1"/>
                </a:solidFill>
                <a:latin typeface="Calibri"/>
                <a:ea typeface="Calibri"/>
                <a:cs typeface="Calibri"/>
                <a:sym typeface="Calibri"/>
              </a:rPr>
              <a:t>valor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más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frecuente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mientras</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si</a:t>
            </a:r>
            <a:r>
              <a:rPr lang="en-GB" sz="1700" dirty="0">
                <a:solidFill>
                  <a:schemeClr val="lt1"/>
                </a:solidFill>
                <a:latin typeface="Calibri"/>
                <a:ea typeface="Calibri"/>
                <a:cs typeface="Calibri"/>
                <a:sym typeface="Calibri"/>
              </a:rPr>
              <a:t> es de </a:t>
            </a:r>
            <a:r>
              <a:rPr lang="en-GB" sz="1700" dirty="0" err="1">
                <a:solidFill>
                  <a:schemeClr val="lt1"/>
                </a:solidFill>
                <a:latin typeface="Calibri"/>
                <a:ea typeface="Calibri"/>
                <a:cs typeface="Calibri"/>
                <a:sym typeface="Calibri"/>
              </a:rPr>
              <a:t>regresión</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calculará</a:t>
            </a:r>
            <a:r>
              <a:rPr lang="en-GB" sz="1700" dirty="0">
                <a:solidFill>
                  <a:schemeClr val="lt1"/>
                </a:solidFill>
                <a:latin typeface="Calibri"/>
                <a:ea typeface="Calibri"/>
                <a:cs typeface="Calibri"/>
                <a:sym typeface="Calibri"/>
              </a:rPr>
              <a:t> la media de </a:t>
            </a:r>
            <a:r>
              <a:rPr lang="en-GB" sz="1700" dirty="0" err="1">
                <a:solidFill>
                  <a:schemeClr val="lt1"/>
                </a:solidFill>
                <a:latin typeface="Calibri"/>
                <a:ea typeface="Calibri"/>
                <a:cs typeface="Calibri"/>
                <a:sym typeface="Calibri"/>
              </a:rPr>
              <a:t>todos</a:t>
            </a:r>
            <a:r>
              <a:rPr lang="en-GB" sz="1700" dirty="0">
                <a:solidFill>
                  <a:schemeClr val="lt1"/>
                </a:solidFill>
                <a:latin typeface="Calibri"/>
                <a:ea typeface="Calibri"/>
                <a:cs typeface="Calibri"/>
                <a:sym typeface="Calibri"/>
              </a:rPr>
              <a:t> los outputs.</a:t>
            </a:r>
            <a:endParaRPr sz="1700" dirty="0">
              <a:solidFill>
                <a:schemeClr val="lt1"/>
              </a:solidFill>
              <a:latin typeface="Calibri"/>
              <a:ea typeface="Calibri"/>
              <a:cs typeface="Calibri"/>
              <a:sym typeface="Calibri"/>
            </a:endParaRPr>
          </a:p>
        </p:txBody>
      </p:sp>
      <p:sp>
        <p:nvSpPr>
          <p:cNvPr id="222" name="Google Shape;222;g9c522aaa2e_0_5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Bagging</a:t>
            </a:r>
            <a:endParaRPr>
              <a:solidFill>
                <a:srgbClr val="FF0000"/>
              </a:solidFill>
            </a:endParaRPr>
          </a:p>
        </p:txBody>
      </p:sp>
      <p:pic>
        <p:nvPicPr>
          <p:cNvPr id="223" name="Google Shape;223;g9c522aaa2e_0_53"/>
          <p:cNvPicPr preferRelativeResize="0"/>
          <p:nvPr/>
        </p:nvPicPr>
        <p:blipFill>
          <a:blip r:embed="rId3">
            <a:alphaModFix/>
          </a:blip>
          <a:stretch>
            <a:fillRect/>
          </a:stretch>
        </p:blipFill>
        <p:spPr>
          <a:xfrm>
            <a:off x="6634875" y="2020750"/>
            <a:ext cx="4366475" cy="4089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9c522aaa2e_0_78"/>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Random Forest Demo</a:t>
            </a:r>
            <a:endParaRPr>
              <a:solidFill>
                <a:srgbClr val="FF0000"/>
              </a:solidFill>
            </a:endParaRPr>
          </a:p>
          <a:p>
            <a:pPr marL="0" lvl="0" indent="0" algn="ctr" rtl="0">
              <a:lnSpc>
                <a:spcPct val="90000"/>
              </a:lnSpc>
              <a:spcBef>
                <a:spcPts val="0"/>
              </a:spcBef>
              <a:spcAft>
                <a:spcPts val="0"/>
              </a:spcAft>
              <a:buNone/>
            </a:pPr>
            <a:r>
              <a:rPr lang="en-GB" sz="2800" u="sng">
                <a:solidFill>
                  <a:schemeClr val="hlink"/>
                </a:solidFill>
                <a:hlinkClick r:id="rId3"/>
              </a:rPr>
              <a:t>https://waternova.github.io/random-forest-viz/</a:t>
            </a:r>
            <a:endParaRPr sz="2800">
              <a:solidFill>
                <a:srgbClr val="FF0000"/>
              </a:solidFill>
            </a:endParaRPr>
          </a:p>
          <a:p>
            <a:pPr marL="0" lvl="0" indent="0" algn="ctr" rtl="0">
              <a:lnSpc>
                <a:spcPct val="90000"/>
              </a:lnSpc>
              <a:spcBef>
                <a:spcPts val="0"/>
              </a:spcBef>
              <a:spcAft>
                <a:spcPts val="0"/>
              </a:spcAft>
              <a:buNone/>
            </a:pPr>
            <a:endParaRPr>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3312</TotalTime>
  <Words>1155</Words>
  <Application>Microsoft Office PowerPoint</Application>
  <PresentationFormat>Panorámica</PresentationFormat>
  <Paragraphs>154</Paragraphs>
  <Slides>16</Slides>
  <Notes>16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Office Theme</vt:lpstr>
      <vt:lpstr>Machine Learning – Ensembling</vt:lpstr>
      <vt:lpstr>Concurso de la tele</vt:lpstr>
      <vt:lpstr>Definición</vt:lpstr>
      <vt:lpstr>Ejemplo</vt:lpstr>
      <vt:lpstr>Voting</vt:lpstr>
      <vt:lpstr>Bagging</vt:lpstr>
      <vt:lpstr>Bagging (Boostrap &amp; Aggregating)</vt:lpstr>
      <vt:lpstr>Cómo funciona el Bagging</vt:lpstr>
      <vt:lpstr>Random Forest Demo https://waternova.github.io/random-forest-viz/ </vt:lpstr>
      <vt:lpstr>Random Forest</vt:lpstr>
      <vt:lpstr>Feature importance</vt:lpstr>
      <vt:lpstr>Boosting</vt:lpstr>
      <vt:lpstr>Boosting</vt:lpstr>
      <vt:lpstr>AdaBoost (Adaptive Boosting)</vt:lpstr>
      <vt:lpstr>Cómo funciona el AdaBoost</vt:lpstr>
      <vt:lpstr>GradientBoost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Ensembling</dc:title>
  <dc:creator>Gabriel VT</dc:creator>
  <cp:lastModifiedBy>TheBridge</cp:lastModifiedBy>
  <cp:revision>4</cp:revision>
  <dcterms:created xsi:type="dcterms:W3CDTF">2020-05-12T19:48:30Z</dcterms:created>
  <dcterms:modified xsi:type="dcterms:W3CDTF">2021-02-20T05:24:04Z</dcterms:modified>
</cp:coreProperties>
</file>