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80" r:id="rId4"/>
    <p:sldId id="286" r:id="rId5"/>
    <p:sldId id="289" r:id="rId6"/>
    <p:sldId id="290" r:id="rId7"/>
    <p:sldId id="275" r:id="rId8"/>
    <p:sldId id="288" r:id="rId9"/>
    <p:sldId id="291" r:id="rId10"/>
    <p:sldId id="281" r:id="rId11"/>
    <p:sldId id="282" r:id="rId12"/>
    <p:sldId id="283" r:id="rId13"/>
    <p:sldId id="258" r:id="rId14"/>
    <p:sldId id="284" r:id="rId15"/>
    <p:sldId id="285" r:id="rId16"/>
    <p:sldId id="274"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12</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13</a:t>
            </a:fld>
            <a:endParaRPr lang="es-E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15</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313790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75448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dirty="0">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1581832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98342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 Esto lo podemos conseguir resolviendo el determinante de la matriz de covarianzas.</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(la mayor parte de)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2" name="Tabla 1">
            <a:extLst>
              <a:ext uri="{FF2B5EF4-FFF2-40B4-BE49-F238E27FC236}">
                <a16:creationId xmlns:a16="http://schemas.microsoft.com/office/drawing/2014/main" id="{0C81FEAB-23DE-4637-BFE4-AE1011F5B75C}"/>
              </a:ext>
            </a:extLst>
          </p:cNvPr>
          <p:cNvGraphicFramePr>
            <a:graphicFrameLocks noGrp="1"/>
          </p:cNvGraphicFramePr>
          <p:nvPr>
            <p:extLst>
              <p:ext uri="{D42A27DB-BD31-4B8C-83A1-F6EECF244321}">
                <p14:modId xmlns:p14="http://schemas.microsoft.com/office/powerpoint/2010/main" val="961480045"/>
              </p:ext>
            </p:extLst>
          </p:nvPr>
        </p:nvGraphicFramePr>
        <p:xfrm>
          <a:off x="6488327" y="655461"/>
          <a:ext cx="5489145"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3287278245"/>
                    </a:ext>
                  </a:extLst>
                </a:gridCol>
                <a:gridCol w="609905">
                  <a:extLst>
                    <a:ext uri="{9D8B030D-6E8A-4147-A177-3AD203B41FA5}">
                      <a16:colId xmlns:a16="http://schemas.microsoft.com/office/drawing/2014/main" val="1277500577"/>
                    </a:ext>
                  </a:extLst>
                </a:gridCol>
                <a:gridCol w="609905">
                  <a:extLst>
                    <a:ext uri="{9D8B030D-6E8A-4147-A177-3AD203B41FA5}">
                      <a16:colId xmlns:a16="http://schemas.microsoft.com/office/drawing/2014/main" val="4218238094"/>
                    </a:ext>
                  </a:extLst>
                </a:gridCol>
                <a:gridCol w="609905">
                  <a:extLst>
                    <a:ext uri="{9D8B030D-6E8A-4147-A177-3AD203B41FA5}">
                      <a16:colId xmlns:a16="http://schemas.microsoft.com/office/drawing/2014/main" val="143089045"/>
                    </a:ext>
                  </a:extLst>
                </a:gridCol>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gridCol w="609905">
                  <a:extLst>
                    <a:ext uri="{9D8B030D-6E8A-4147-A177-3AD203B41FA5}">
                      <a16:colId xmlns:a16="http://schemas.microsoft.com/office/drawing/2014/main" val="3104535546"/>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tc>
                  <a:txBody>
                    <a:bodyPr/>
                    <a:lstStyle/>
                    <a:p>
                      <a:r>
                        <a:rPr lang="es-ES" dirty="0"/>
                        <a:t>X5</a:t>
                      </a:r>
                    </a:p>
                  </a:txBody>
                  <a:tcPr/>
                </a:tc>
                <a:tc>
                  <a:txBody>
                    <a:bodyPr/>
                    <a:lstStyle/>
                    <a:p>
                      <a:r>
                        <a:rPr lang="es-ES" dirty="0"/>
                        <a:t>X6</a:t>
                      </a:r>
                    </a:p>
                  </a:txBody>
                  <a:tcPr/>
                </a:tc>
                <a:tc>
                  <a:txBody>
                    <a:bodyPr/>
                    <a:lstStyle/>
                    <a:p>
                      <a:r>
                        <a:rPr lang="es-ES" dirty="0"/>
                        <a:t>X7</a:t>
                      </a:r>
                    </a:p>
                  </a:txBody>
                  <a:tcPr/>
                </a:tc>
                <a:tc>
                  <a:txBody>
                    <a:bodyPr/>
                    <a:lstStyle/>
                    <a:p>
                      <a:r>
                        <a:rPr lang="es-ES" dirty="0"/>
                        <a:t>X8</a:t>
                      </a:r>
                    </a:p>
                  </a:txBody>
                  <a:tcPr/>
                </a:tc>
                <a:tc>
                  <a:txBody>
                    <a:bodyPr/>
                    <a:lstStyle/>
                    <a:p>
                      <a:r>
                        <a:rPr lang="es-ES" dirty="0"/>
                        <a:t>X9</a:t>
                      </a:r>
                    </a:p>
                  </a:txBody>
                  <a:tcPr/>
                </a:tc>
                <a:extLst>
                  <a:ext uri="{0D108BD9-81ED-4DB2-BD59-A6C34878D82A}">
                    <a16:rowId xmlns:a16="http://schemas.microsoft.com/office/drawing/2014/main" val="707549319"/>
                  </a:ext>
                </a:extLst>
              </a:tr>
              <a:tr h="409833">
                <a:tc>
                  <a:txBody>
                    <a:bodyPr/>
                    <a:lstStyle/>
                    <a:p>
                      <a:r>
                        <a:rPr lang="es-ES" dirty="0"/>
                        <a:t>1</a:t>
                      </a:r>
                    </a:p>
                  </a:txBody>
                  <a:tcPr/>
                </a:tc>
                <a:tc>
                  <a:txBody>
                    <a:bodyPr/>
                    <a:lstStyle/>
                    <a:p>
                      <a:r>
                        <a:rPr lang="es-ES" dirty="0"/>
                        <a:t>2</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4</a:t>
                      </a:r>
                    </a:p>
                  </a:txBody>
                  <a:tcPr/>
                </a:tc>
                <a:tc>
                  <a:txBody>
                    <a:bodyPr/>
                    <a:lstStyle/>
                    <a:p>
                      <a:r>
                        <a:rPr lang="es-ES" dirty="0"/>
                        <a:t>1</a:t>
                      </a:r>
                    </a:p>
                  </a:txBody>
                  <a:tcPr/>
                </a:tc>
                <a:tc>
                  <a:txBody>
                    <a:bodyPr/>
                    <a:lstStyle/>
                    <a:p>
                      <a:r>
                        <a:rPr lang="es-ES" dirty="0"/>
                        <a:t>1</a:t>
                      </a:r>
                    </a:p>
                  </a:txBody>
                  <a:tcPr/>
                </a:tc>
                <a:tc>
                  <a:txBody>
                    <a:bodyPr/>
                    <a:lstStyle/>
                    <a:p>
                      <a:r>
                        <a:rPr lang="es-ES" dirty="0"/>
                        <a:t>2</a:t>
                      </a:r>
                    </a:p>
                  </a:txBody>
                  <a:tcPr/>
                </a:tc>
                <a:extLst>
                  <a:ext uri="{0D108BD9-81ED-4DB2-BD59-A6C34878D82A}">
                    <a16:rowId xmlns:a16="http://schemas.microsoft.com/office/drawing/2014/main" val="1572553048"/>
                  </a:ext>
                </a:extLst>
              </a:tr>
              <a:tr h="409833">
                <a:tc>
                  <a:txBody>
                    <a:bodyPr/>
                    <a:lstStyle/>
                    <a:p>
                      <a:r>
                        <a:rPr lang="es-ES" dirty="0"/>
                        <a:t>2</a:t>
                      </a:r>
                    </a:p>
                  </a:txBody>
                  <a:tcPr/>
                </a:tc>
                <a:tc>
                  <a:txBody>
                    <a:bodyPr/>
                    <a:lstStyle/>
                    <a:p>
                      <a:r>
                        <a:rPr lang="es-ES" dirty="0"/>
                        <a:t>3</a:t>
                      </a:r>
                    </a:p>
                  </a:txBody>
                  <a:tcPr/>
                </a:tc>
                <a:tc>
                  <a:txBody>
                    <a:bodyPr/>
                    <a:lstStyle/>
                    <a:p>
                      <a:r>
                        <a:rPr lang="es-ES" dirty="0"/>
                        <a:t>1</a:t>
                      </a:r>
                    </a:p>
                  </a:txBody>
                  <a:tcPr/>
                </a:tc>
                <a:tc>
                  <a:txBody>
                    <a:bodyPr/>
                    <a:lstStyle/>
                    <a:p>
                      <a:r>
                        <a:rPr lang="es-ES" dirty="0"/>
                        <a:t>2</a:t>
                      </a:r>
                    </a:p>
                  </a:txBody>
                  <a:tcPr/>
                </a:tc>
                <a:tc>
                  <a:txBody>
                    <a:bodyPr/>
                    <a:lstStyle/>
                    <a:p>
                      <a:r>
                        <a:rPr lang="es-ES" dirty="0"/>
                        <a:t>1</a:t>
                      </a:r>
                    </a:p>
                  </a:txBody>
                  <a:tcPr/>
                </a:tc>
                <a:tc>
                  <a:txBody>
                    <a:bodyPr/>
                    <a:lstStyle/>
                    <a:p>
                      <a:r>
                        <a:rPr lang="es-ES" dirty="0"/>
                        <a:t>5</a:t>
                      </a:r>
                    </a:p>
                  </a:txBody>
                  <a:tcPr/>
                </a:tc>
                <a:tc>
                  <a:txBody>
                    <a:bodyPr/>
                    <a:lstStyle/>
                    <a:p>
                      <a:r>
                        <a:rPr lang="es-ES" dirty="0"/>
                        <a:t>1</a:t>
                      </a:r>
                    </a:p>
                  </a:txBody>
                  <a:tcPr/>
                </a:tc>
                <a:tc>
                  <a:txBody>
                    <a:bodyPr/>
                    <a:lstStyle/>
                    <a:p>
                      <a:r>
                        <a:rPr lang="es-ES" dirty="0"/>
                        <a:t>2</a:t>
                      </a:r>
                    </a:p>
                  </a:txBody>
                  <a:tcPr/>
                </a:tc>
                <a:tc>
                  <a:txBody>
                    <a:bodyPr/>
                    <a:lstStyle/>
                    <a:p>
                      <a:r>
                        <a:rPr lang="es-ES" dirty="0"/>
                        <a:t>5</a:t>
                      </a:r>
                    </a:p>
                  </a:txBody>
                  <a:tcPr/>
                </a:tc>
                <a:extLst>
                  <a:ext uri="{0D108BD9-81ED-4DB2-BD59-A6C34878D82A}">
                    <a16:rowId xmlns:a16="http://schemas.microsoft.com/office/drawing/2014/main" val="2677093384"/>
                  </a:ext>
                </a:extLst>
              </a:tr>
              <a:tr h="409833">
                <a:tc>
                  <a:txBody>
                    <a:bodyPr/>
                    <a:lstStyle/>
                    <a:p>
                      <a:r>
                        <a:rPr lang="es-ES" dirty="0"/>
                        <a:t>1</a:t>
                      </a:r>
                    </a:p>
                  </a:txBody>
                  <a:tcPr/>
                </a:tc>
                <a:tc>
                  <a:txBody>
                    <a:bodyPr/>
                    <a:lstStyle/>
                    <a:p>
                      <a:r>
                        <a:rPr lang="es-ES" dirty="0"/>
                        <a:t>1</a:t>
                      </a:r>
                    </a:p>
                  </a:txBody>
                  <a:tcPr/>
                </a:tc>
                <a:tc>
                  <a:txBody>
                    <a:bodyPr/>
                    <a:lstStyle/>
                    <a:p>
                      <a:r>
                        <a:rPr lang="es-ES" dirty="0"/>
                        <a:t>1</a:t>
                      </a:r>
                    </a:p>
                  </a:txBody>
                  <a:tcPr/>
                </a:tc>
                <a:tc>
                  <a:txBody>
                    <a:bodyPr/>
                    <a:lstStyle/>
                    <a:p>
                      <a:r>
                        <a:rPr lang="es-ES" dirty="0"/>
                        <a:t>6</a:t>
                      </a:r>
                    </a:p>
                  </a:txBody>
                  <a:tcPr/>
                </a:tc>
                <a:tc>
                  <a:txBody>
                    <a:bodyPr/>
                    <a:lstStyle/>
                    <a:p>
                      <a:r>
                        <a:rPr lang="es-ES" dirty="0"/>
                        <a:t>2</a:t>
                      </a:r>
                    </a:p>
                  </a:txBody>
                  <a:tcPr/>
                </a:tc>
                <a:tc>
                  <a:txBody>
                    <a:bodyPr/>
                    <a:lstStyle/>
                    <a:p>
                      <a:r>
                        <a:rPr lang="es-ES" dirty="0"/>
                        <a:t>5</a:t>
                      </a:r>
                    </a:p>
                  </a:txBody>
                  <a:tcPr/>
                </a:tc>
                <a:tc>
                  <a:txBody>
                    <a:bodyPr/>
                    <a:lstStyle/>
                    <a:p>
                      <a:r>
                        <a:rPr lang="es-ES" dirty="0"/>
                        <a:t>1</a:t>
                      </a:r>
                    </a:p>
                  </a:txBody>
                  <a:tcPr/>
                </a:tc>
                <a:tc>
                  <a:txBody>
                    <a:bodyPr/>
                    <a:lstStyle/>
                    <a:p>
                      <a:r>
                        <a:rPr lang="es-ES" dirty="0"/>
                        <a:t>5</a:t>
                      </a:r>
                    </a:p>
                  </a:txBody>
                  <a:tcPr/>
                </a:tc>
                <a:tc>
                  <a:txBody>
                    <a:bodyPr/>
                    <a:lstStyle/>
                    <a:p>
                      <a:r>
                        <a:rPr lang="es-ES" dirty="0"/>
                        <a:t>6</a:t>
                      </a:r>
                    </a:p>
                  </a:txBody>
                  <a:tcPr/>
                </a:tc>
                <a:extLst>
                  <a:ext uri="{0D108BD9-81ED-4DB2-BD59-A6C34878D82A}">
                    <a16:rowId xmlns:a16="http://schemas.microsoft.com/office/drawing/2014/main" val="3530335545"/>
                  </a:ext>
                </a:extLst>
              </a:tr>
            </a:tbl>
          </a:graphicData>
        </a:graphic>
      </p:graphicFrame>
      <p:graphicFrame>
        <p:nvGraphicFramePr>
          <p:cNvPr id="9" name="Tabla 8">
            <a:extLst>
              <a:ext uri="{FF2B5EF4-FFF2-40B4-BE49-F238E27FC236}">
                <a16:creationId xmlns:a16="http://schemas.microsoft.com/office/drawing/2014/main" id="{11ECB933-F833-4351-879C-759BDD568972}"/>
              </a:ext>
            </a:extLst>
          </p:cNvPr>
          <p:cNvGraphicFramePr>
            <a:graphicFrameLocks noGrp="1"/>
          </p:cNvGraphicFramePr>
          <p:nvPr>
            <p:extLst>
              <p:ext uri="{D42A27DB-BD31-4B8C-83A1-F6EECF244321}">
                <p14:modId xmlns:p14="http://schemas.microsoft.com/office/powerpoint/2010/main" val="294447724"/>
              </p:ext>
            </p:extLst>
          </p:nvPr>
        </p:nvGraphicFramePr>
        <p:xfrm>
          <a:off x="8165490" y="3428640"/>
          <a:ext cx="2439620"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extLst>
                  <a:ext uri="{0D108BD9-81ED-4DB2-BD59-A6C34878D82A}">
                    <a16:rowId xmlns:a16="http://schemas.microsoft.com/office/drawing/2014/main" val="707549319"/>
                  </a:ext>
                </a:extLst>
              </a:tr>
              <a:tr h="409833">
                <a:tc>
                  <a:txBody>
                    <a:bodyPr/>
                    <a:lstStyle/>
                    <a:p>
                      <a:r>
                        <a:rPr lang="es-ES" dirty="0"/>
                        <a:t>9</a:t>
                      </a:r>
                    </a:p>
                  </a:txBody>
                  <a:tcPr/>
                </a:tc>
                <a:tc>
                  <a:txBody>
                    <a:bodyPr/>
                    <a:lstStyle/>
                    <a:p>
                      <a:r>
                        <a:rPr lang="es-ES" dirty="0"/>
                        <a:t>1</a:t>
                      </a:r>
                    </a:p>
                  </a:txBody>
                  <a:tcPr/>
                </a:tc>
                <a:tc>
                  <a:txBody>
                    <a:bodyPr/>
                    <a:lstStyle/>
                    <a:p>
                      <a:r>
                        <a:rPr lang="es-ES" dirty="0"/>
                        <a:t>16</a:t>
                      </a:r>
                    </a:p>
                  </a:txBody>
                  <a:tcPr/>
                </a:tc>
                <a:tc>
                  <a:txBody>
                    <a:bodyPr/>
                    <a:lstStyle/>
                    <a:p>
                      <a:r>
                        <a:rPr lang="es-ES" dirty="0"/>
                        <a:t>-24</a:t>
                      </a:r>
                    </a:p>
                  </a:txBody>
                  <a:tcPr/>
                </a:tc>
                <a:extLst>
                  <a:ext uri="{0D108BD9-81ED-4DB2-BD59-A6C34878D82A}">
                    <a16:rowId xmlns:a16="http://schemas.microsoft.com/office/drawing/2014/main" val="1572553048"/>
                  </a:ext>
                </a:extLst>
              </a:tr>
              <a:tr h="409833">
                <a:tc>
                  <a:txBody>
                    <a:bodyPr/>
                    <a:lstStyle/>
                    <a:p>
                      <a:r>
                        <a:rPr lang="es-ES" dirty="0"/>
                        <a:t>26</a:t>
                      </a:r>
                    </a:p>
                  </a:txBody>
                  <a:tcPr/>
                </a:tc>
                <a:tc>
                  <a:txBody>
                    <a:bodyPr/>
                    <a:lstStyle/>
                    <a:p>
                      <a:r>
                        <a:rPr lang="es-ES" dirty="0"/>
                        <a:t>-4</a:t>
                      </a:r>
                    </a:p>
                  </a:txBody>
                  <a:tcPr/>
                </a:tc>
                <a:tc>
                  <a:txBody>
                    <a:bodyPr/>
                    <a:lstStyle/>
                    <a:p>
                      <a:r>
                        <a:rPr lang="es-ES" dirty="0"/>
                        <a:t>-9</a:t>
                      </a:r>
                    </a:p>
                  </a:txBody>
                  <a:tcPr/>
                </a:tc>
                <a:tc>
                  <a:txBody>
                    <a:bodyPr/>
                    <a:lstStyle/>
                    <a:p>
                      <a:r>
                        <a:rPr lang="es-ES" dirty="0"/>
                        <a:t>-32</a:t>
                      </a:r>
                    </a:p>
                  </a:txBody>
                  <a:tcPr/>
                </a:tc>
                <a:extLst>
                  <a:ext uri="{0D108BD9-81ED-4DB2-BD59-A6C34878D82A}">
                    <a16:rowId xmlns:a16="http://schemas.microsoft.com/office/drawing/2014/main" val="2677093384"/>
                  </a:ext>
                </a:extLst>
              </a:tr>
              <a:tr h="409833">
                <a:tc>
                  <a:txBody>
                    <a:bodyPr/>
                    <a:lstStyle/>
                    <a:p>
                      <a:r>
                        <a:rPr lang="es-ES" dirty="0"/>
                        <a:t>42</a:t>
                      </a:r>
                    </a:p>
                  </a:txBody>
                  <a:tcPr/>
                </a:tc>
                <a:tc>
                  <a:txBody>
                    <a:bodyPr/>
                    <a:lstStyle/>
                    <a:p>
                      <a:r>
                        <a:rPr lang="es-ES" dirty="0"/>
                        <a:t>-6</a:t>
                      </a:r>
                    </a:p>
                  </a:txBody>
                  <a:tcPr/>
                </a:tc>
                <a:tc>
                  <a:txBody>
                    <a:bodyPr/>
                    <a:lstStyle/>
                    <a:p>
                      <a:r>
                        <a:rPr lang="es-ES" dirty="0"/>
                        <a:t>-2</a:t>
                      </a:r>
                    </a:p>
                  </a:txBody>
                  <a:tcPr/>
                </a:tc>
                <a:tc>
                  <a:txBody>
                    <a:bodyPr/>
                    <a:lstStyle/>
                    <a:p>
                      <a:r>
                        <a:rPr lang="es-ES" dirty="0"/>
                        <a:t>-79</a:t>
                      </a:r>
                    </a:p>
                  </a:txBody>
                  <a:tcPr/>
                </a:tc>
                <a:extLst>
                  <a:ext uri="{0D108BD9-81ED-4DB2-BD59-A6C34878D82A}">
                    <a16:rowId xmlns:a16="http://schemas.microsoft.com/office/drawing/2014/main" val="3530335545"/>
                  </a:ext>
                </a:extLst>
              </a:tr>
            </a:tbl>
          </a:graphicData>
        </a:graphic>
      </p:graphicFrame>
      <p:sp>
        <p:nvSpPr>
          <p:cNvPr id="3" name="CuadroTexto 2">
            <a:extLst>
              <a:ext uri="{FF2B5EF4-FFF2-40B4-BE49-F238E27FC236}">
                <a16:creationId xmlns:a16="http://schemas.microsoft.com/office/drawing/2014/main" id="{FEBF2507-FAA5-4A5D-A2E5-B6E675613109}"/>
              </a:ext>
            </a:extLst>
          </p:cNvPr>
          <p:cNvSpPr txBox="1"/>
          <p:nvPr/>
        </p:nvSpPr>
        <p:spPr>
          <a:xfrm>
            <a:off x="6488327" y="5131697"/>
            <a:ext cx="5380212" cy="369332"/>
          </a:xfrm>
          <a:prstGeom prst="rect">
            <a:avLst/>
          </a:prstGeom>
          <a:noFill/>
        </p:spPr>
        <p:txBody>
          <a:bodyPr wrap="square" rtlCol="0">
            <a:spAutoFit/>
          </a:bodyPr>
          <a:lstStyle/>
          <a:p>
            <a:r>
              <a:rPr lang="es-ES" dirty="0"/>
              <a:t>X’1 = 2*X1 + 3*X2 – X3 + 7*X4 – 5*X5 +X9</a:t>
            </a:r>
          </a:p>
        </p:txBody>
      </p:sp>
      <p:sp>
        <p:nvSpPr>
          <p:cNvPr id="11" name="CuadroTexto 10">
            <a:extLst>
              <a:ext uri="{FF2B5EF4-FFF2-40B4-BE49-F238E27FC236}">
                <a16:creationId xmlns:a16="http://schemas.microsoft.com/office/drawing/2014/main" id="{E6B339E8-A3D2-4F85-8E63-4012B62927DC}"/>
              </a:ext>
            </a:extLst>
          </p:cNvPr>
          <p:cNvSpPr txBox="1"/>
          <p:nvPr/>
        </p:nvSpPr>
        <p:spPr>
          <a:xfrm>
            <a:off x="6488327" y="5456722"/>
            <a:ext cx="5489144" cy="369332"/>
          </a:xfrm>
          <a:prstGeom prst="rect">
            <a:avLst/>
          </a:prstGeom>
          <a:noFill/>
        </p:spPr>
        <p:txBody>
          <a:bodyPr wrap="square" rtlCol="0">
            <a:spAutoFit/>
          </a:bodyPr>
          <a:lstStyle/>
          <a:p>
            <a:r>
              <a:rPr lang="es-ES" dirty="0"/>
              <a:t>X’2 = 5*X1 - 4*X2 + 3*X3 - 2*X4 + X5 +X7 +X8 –X9</a:t>
            </a:r>
          </a:p>
        </p:txBody>
      </p:sp>
      <p:sp>
        <p:nvSpPr>
          <p:cNvPr id="15" name="CuadroTexto 14">
            <a:extLst>
              <a:ext uri="{FF2B5EF4-FFF2-40B4-BE49-F238E27FC236}">
                <a16:creationId xmlns:a16="http://schemas.microsoft.com/office/drawing/2014/main" id="{B3CDA118-A0BC-405C-9C9A-E1D6E0337BDC}"/>
              </a:ext>
            </a:extLst>
          </p:cNvPr>
          <p:cNvSpPr txBox="1"/>
          <p:nvPr/>
        </p:nvSpPr>
        <p:spPr>
          <a:xfrm>
            <a:off x="6488327" y="5822188"/>
            <a:ext cx="5380212" cy="369332"/>
          </a:xfrm>
          <a:prstGeom prst="rect">
            <a:avLst/>
          </a:prstGeom>
          <a:noFill/>
        </p:spPr>
        <p:txBody>
          <a:bodyPr wrap="square" rtlCol="0">
            <a:spAutoFit/>
          </a:bodyPr>
          <a:lstStyle/>
          <a:p>
            <a:r>
              <a:rPr lang="es-ES" dirty="0"/>
              <a:t>X’3 = X2 + 3*X3 – X4 + 7*X5 – 5*X6 +X7 + 2*X8</a:t>
            </a:r>
          </a:p>
        </p:txBody>
      </p:sp>
      <p:sp>
        <p:nvSpPr>
          <p:cNvPr id="16" name="CuadroTexto 15">
            <a:extLst>
              <a:ext uri="{FF2B5EF4-FFF2-40B4-BE49-F238E27FC236}">
                <a16:creationId xmlns:a16="http://schemas.microsoft.com/office/drawing/2014/main" id="{4A1C014D-CFDC-4E33-B248-D6242AEBEE97}"/>
              </a:ext>
            </a:extLst>
          </p:cNvPr>
          <p:cNvSpPr txBox="1"/>
          <p:nvPr/>
        </p:nvSpPr>
        <p:spPr>
          <a:xfrm>
            <a:off x="6488327" y="6147213"/>
            <a:ext cx="5380212" cy="369332"/>
          </a:xfrm>
          <a:prstGeom prst="rect">
            <a:avLst/>
          </a:prstGeom>
          <a:noFill/>
        </p:spPr>
        <p:txBody>
          <a:bodyPr wrap="square" rtlCol="0">
            <a:spAutoFit/>
          </a:bodyPr>
          <a:lstStyle/>
          <a:p>
            <a:r>
              <a:rPr lang="es-ES" dirty="0"/>
              <a:t>X’4 = 7*X1 + 9*X2 + 2*X4 – 12*X6 + 3*X7 -10*X8</a:t>
            </a:r>
          </a:p>
        </p:txBody>
      </p:sp>
      <p:sp>
        <p:nvSpPr>
          <p:cNvPr id="6" name="Flecha: hacia abajo 5">
            <a:extLst>
              <a:ext uri="{FF2B5EF4-FFF2-40B4-BE49-F238E27FC236}">
                <a16:creationId xmlns:a16="http://schemas.microsoft.com/office/drawing/2014/main" id="{CA52D771-1217-4031-9803-6AE1366D9C5B}"/>
              </a:ext>
            </a:extLst>
          </p:cNvPr>
          <p:cNvSpPr/>
          <p:nvPr/>
        </p:nvSpPr>
        <p:spPr>
          <a:xfrm>
            <a:off x="9053830" y="2438280"/>
            <a:ext cx="662940" cy="84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CuadroTexto 3">
            <a:extLst>
              <a:ext uri="{FF2B5EF4-FFF2-40B4-BE49-F238E27FC236}">
                <a16:creationId xmlns:a16="http://schemas.microsoft.com/office/drawing/2014/main" id="{039E49F3-8172-4939-A4B5-BA7222E8E245}"/>
              </a:ext>
            </a:extLst>
          </p:cNvPr>
          <p:cNvSpPr txBox="1"/>
          <p:nvPr/>
        </p:nvSpPr>
        <p:spPr>
          <a:xfrm>
            <a:off x="10558855" y="160338"/>
            <a:ext cx="1379417" cy="369332"/>
          </a:xfrm>
          <a:prstGeom prst="rect">
            <a:avLst/>
          </a:prstGeom>
          <a:noFill/>
          <a:ln w="38100">
            <a:solidFill>
              <a:schemeClr val="accent5">
                <a:lumMod val="50000"/>
              </a:schemeClr>
            </a:solidFill>
          </a:ln>
        </p:spPr>
        <p:txBody>
          <a:bodyPr wrap="none" rtlCol="0">
            <a:spAutoFit/>
          </a:bodyPr>
          <a:lstStyle/>
          <a:p>
            <a:r>
              <a:rPr lang="es-ES" dirty="0"/>
              <a:t>Var = 100%</a:t>
            </a:r>
          </a:p>
        </p:txBody>
      </p:sp>
      <p:sp>
        <p:nvSpPr>
          <p:cNvPr id="17" name="CuadroTexto 16">
            <a:extLst>
              <a:ext uri="{FF2B5EF4-FFF2-40B4-BE49-F238E27FC236}">
                <a16:creationId xmlns:a16="http://schemas.microsoft.com/office/drawing/2014/main" id="{5BC8F256-2451-4E4E-93AE-C9B482280606}"/>
              </a:ext>
            </a:extLst>
          </p:cNvPr>
          <p:cNvSpPr txBox="1"/>
          <p:nvPr/>
        </p:nvSpPr>
        <p:spPr>
          <a:xfrm>
            <a:off x="10558855" y="2951510"/>
            <a:ext cx="1251176" cy="369332"/>
          </a:xfrm>
          <a:prstGeom prst="rect">
            <a:avLst/>
          </a:prstGeom>
          <a:noFill/>
          <a:ln w="38100">
            <a:solidFill>
              <a:schemeClr val="accent5">
                <a:lumMod val="50000"/>
              </a:schemeClr>
            </a:solidFill>
          </a:ln>
        </p:spPr>
        <p:txBody>
          <a:bodyPr wrap="none" rtlCol="0">
            <a:spAutoFit/>
          </a:bodyPr>
          <a:lstStyle/>
          <a:p>
            <a:r>
              <a:rPr lang="es-ES" dirty="0"/>
              <a:t>Var = 95%</a:t>
            </a:r>
          </a:p>
        </p:txBody>
      </p:sp>
      <p:sp>
        <p:nvSpPr>
          <p:cNvPr id="8" name="Flecha: doblada 7">
            <a:extLst>
              <a:ext uri="{FF2B5EF4-FFF2-40B4-BE49-F238E27FC236}">
                <a16:creationId xmlns:a16="http://schemas.microsoft.com/office/drawing/2014/main" id="{D0C16840-DE2C-40BA-829D-EA10ED4F5A62}"/>
              </a:ext>
            </a:extLst>
          </p:cNvPr>
          <p:cNvSpPr/>
          <p:nvPr/>
        </p:nvSpPr>
        <p:spPr>
          <a:xfrm>
            <a:off x="10055467" y="216414"/>
            <a:ext cx="432716" cy="339285"/>
          </a:xfrm>
          <a:prstGeom prst="bentArrow">
            <a:avLst>
              <a:gd name="adj1" fmla="val 41844"/>
              <a:gd name="adj2" fmla="val 35963"/>
              <a:gd name="adj3" fmla="val 45695"/>
              <a:gd name="adj4" fmla="val 43750"/>
            </a:avLst>
          </a:prstGeom>
          <a:solidFill>
            <a:srgbClr val="00B0F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Flecha: doblada 17">
            <a:extLst>
              <a:ext uri="{FF2B5EF4-FFF2-40B4-BE49-F238E27FC236}">
                <a16:creationId xmlns:a16="http://schemas.microsoft.com/office/drawing/2014/main" id="{27C6B1EC-E6F1-40DF-9980-5B592738DD9E}"/>
              </a:ext>
            </a:extLst>
          </p:cNvPr>
          <p:cNvSpPr/>
          <p:nvPr/>
        </p:nvSpPr>
        <p:spPr>
          <a:xfrm>
            <a:off x="10055467" y="3019769"/>
            <a:ext cx="432716" cy="339285"/>
          </a:xfrm>
          <a:prstGeom prst="bentArrow">
            <a:avLst>
              <a:gd name="adj1" fmla="val 41844"/>
              <a:gd name="adj2" fmla="val 35963"/>
              <a:gd name="adj3" fmla="val 45695"/>
              <a:gd name="adj4" fmla="val 43750"/>
            </a:avLst>
          </a:prstGeom>
          <a:solidFill>
            <a:srgbClr val="00B0F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5" grpId="0"/>
      <p:bldP spid="16" grpId="0"/>
      <p:bldP spid="6" grpId="0" animBg="1"/>
      <p:bldP spid="4" grpId="0" animBg="1"/>
      <p:bldP spid="17" grpId="0" animBg="1"/>
      <p:bldP spid="8"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consiste en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p:nvPr/>
        </p:nvCxnSpPr>
        <p:spPr>
          <a:xfrm flipH="1">
            <a:off x="6904653" y="2547257"/>
            <a:ext cx="3536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933E4B90-9090-4F13-BBBD-003A01ACAF1D}"/>
              </a:ext>
            </a:extLst>
          </p:cNvPr>
          <p:cNvCxnSpPr>
            <a:cxnSpLocks/>
          </p:cNvCxnSpPr>
          <p:nvPr/>
        </p:nvCxnSpPr>
        <p:spPr>
          <a:xfrm flipH="1">
            <a:off x="6904653" y="4441371"/>
            <a:ext cx="905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p:nvPr/>
        </p:nvCxnSpPr>
        <p:spPr>
          <a:xfrm>
            <a:off x="7380514" y="4282751"/>
            <a:ext cx="0" cy="811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5DFFF662-CE5C-413D-8BAD-812117BE7C58}"/>
              </a:ext>
            </a:extLst>
          </p:cNvPr>
          <p:cNvCxnSpPr>
            <a:cxnSpLocks/>
          </p:cNvCxnSpPr>
          <p:nvPr/>
        </p:nvCxnSpPr>
        <p:spPr>
          <a:xfrm>
            <a:off x="10814179" y="2649894"/>
            <a:ext cx="0" cy="2444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a:off x="6811347" y="2547257"/>
            <a:ext cx="45719" cy="1894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6222989" y="3324204"/>
            <a:ext cx="774435" cy="369332"/>
          </a:xfrm>
          <a:prstGeom prst="rect">
            <a:avLst/>
          </a:prstGeom>
          <a:noFill/>
        </p:spPr>
        <p:txBody>
          <a:bodyPr wrap="square" rtlCol="0">
            <a:spAutoFit/>
          </a:bodyPr>
          <a:lstStyle/>
          <a:p>
            <a:r>
              <a:rPr lang="es-ES" dirty="0"/>
              <a:t>40%</a:t>
            </a:r>
          </a:p>
        </p:txBody>
      </p:sp>
      <p:sp>
        <p:nvSpPr>
          <p:cNvPr id="18" name="Abrir llave 17">
            <a:extLst>
              <a:ext uri="{FF2B5EF4-FFF2-40B4-BE49-F238E27FC236}">
                <a16:creationId xmlns:a16="http://schemas.microsoft.com/office/drawing/2014/main" id="{E162A46A-6459-484C-BE70-4FBB19F95C37}"/>
              </a:ext>
            </a:extLst>
          </p:cNvPr>
          <p:cNvSpPr/>
          <p:nvPr/>
        </p:nvSpPr>
        <p:spPr>
          <a:xfrm rot="16200000">
            <a:off x="9074476" y="3517098"/>
            <a:ext cx="45719" cy="343364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65640EDE-03AD-4EE7-9DF2-C245538D3055}"/>
              </a:ext>
            </a:extLst>
          </p:cNvPr>
          <p:cNvSpPr txBox="1"/>
          <p:nvPr/>
        </p:nvSpPr>
        <p:spPr>
          <a:xfrm>
            <a:off x="8754982" y="5327968"/>
            <a:ext cx="774435" cy="369332"/>
          </a:xfrm>
          <a:prstGeom prst="rect">
            <a:avLst/>
          </a:prstGeom>
          <a:noFill/>
        </p:spPr>
        <p:txBody>
          <a:bodyPr wrap="square" rtlCol="0">
            <a:spAutoFit/>
          </a:bodyPr>
          <a:lstStyle/>
          <a:p>
            <a:r>
              <a:rPr lang="es-ES" dirty="0"/>
              <a:t>60%</a:t>
            </a:r>
          </a:p>
        </p:txBody>
      </p:sp>
    </p:spTree>
    <p:extLst>
      <p:ext uri="{BB962C8B-B14F-4D97-AF65-F5344CB8AC3E}">
        <p14:creationId xmlns:p14="http://schemas.microsoft.com/office/powerpoint/2010/main" val="583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utilidad de este método consiste en reducir variables, pero… ¿cómo?</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Con las variables actuales, cada una de ellas expresará un porcentaje de la varianza del </a:t>
            </a:r>
            <a:r>
              <a:rPr lang="es-ES" sz="1700" b="0" strike="noStrike" spc="-1" dirty="0" err="1">
                <a:solidFill>
                  <a:schemeClr val="bg1"/>
                </a:solidFill>
                <a:latin typeface="Calibri" panose="020F0502020204030204" pitchFamily="34" charset="0"/>
                <a:cs typeface="Calibri" panose="020F0502020204030204" pitchFamily="34" charset="0"/>
              </a:rPr>
              <a:t>dataset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spc="-1" dirty="0">
                <a:solidFill>
                  <a:schemeClr val="bg1"/>
                </a:solidFill>
                <a:latin typeface="Calibri" panose="020F0502020204030204" pitchFamily="34" charset="0"/>
                <a:cs typeface="Calibri" panose="020F0502020204030204" pitchFamily="34" charset="0"/>
              </a:rPr>
              <a:t>(información) dependiente de cómo estén distribuidos los datos</a:t>
            </a:r>
            <a:endParaRPr lang="es-ES" sz="1700" b="0" strike="noStrike"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Con las nuevas variables, seremos capaces de crearlas con una varianza decreciente, de modo que tengamos unas variables muy importantes que recojan la mayoría de la información, y otras menos importantes que simplemente reflejen los restos de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ejemplo, con los datos de la imagen, seríamos capaces de reducir a una variable solamente perdiendo el 15% de toda la información del </a:t>
            </a:r>
            <a:r>
              <a:rPr lang="es-ES" sz="1700" spc="-1" dirty="0" err="1">
                <a:solidFill>
                  <a:schemeClr val="bg1"/>
                </a:solidFill>
                <a:latin typeface="Calibri" panose="020F0502020204030204" pitchFamily="34" charset="0"/>
                <a:cs typeface="Calibri" panose="020F0502020204030204" pitchFamily="34" charset="0"/>
              </a:rPr>
              <a:t>dataset</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9754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Idea básica</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Teóricamente, acabaremos con las mimas variables, pero nos explicarán distintas varianzas de los datos</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idea es que: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primera variable me exprese la máxima varianza de los datos</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 segunda variable me exprese la máxima varianza de los datos que quede por expresar</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Y así hasta llegar a la última</a:t>
            </a:r>
          </a:p>
          <a:p>
            <a:pPr marL="685800" lvl="1"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Así, las primeras variables acumularán la mayor parte de la varianza de los datos y las últimas aportarán muy poca información: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Por lo que si quito las últimas variables, apenas perderé información </a:t>
            </a:r>
            <a:r>
              <a:rPr lang="es-ES" sz="1700" spc="-1" dirty="0">
                <a:solidFill>
                  <a:schemeClr val="bg1"/>
                </a:solidFill>
                <a:latin typeface="Calibri" panose="020F0502020204030204" pitchFamily="34" charset="0"/>
                <a:cs typeface="Calibri" panose="020F0502020204030204" pitchFamily="34" charset="0"/>
                <a:sym typeface="Wingdings" panose="05000000000000000000" pitchFamily="2" charset="2"/>
              </a:rPr>
              <a:t> Reducción de variables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cxnSp>
        <p:nvCxnSpPr>
          <p:cNvPr id="3" name="Conector recto 2">
            <a:extLst>
              <a:ext uri="{FF2B5EF4-FFF2-40B4-BE49-F238E27FC236}">
                <a16:creationId xmlns:a16="http://schemas.microsoft.com/office/drawing/2014/main" id="{0BD78385-F1F8-46D6-B880-32EA28024D0E}"/>
              </a:ext>
            </a:extLst>
          </p:cNvPr>
          <p:cNvCxnSpPr>
            <a:cxnSpLocks/>
          </p:cNvCxnSpPr>
          <p:nvPr/>
        </p:nvCxnSpPr>
        <p:spPr>
          <a:xfrm flipH="1" flipV="1">
            <a:off x="7155745" y="3677442"/>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E413E28-C977-400B-980F-D13A725D7C56}"/>
              </a:ext>
            </a:extLst>
          </p:cNvPr>
          <p:cNvCxnSpPr>
            <a:cxnSpLocks/>
          </p:cNvCxnSpPr>
          <p:nvPr/>
        </p:nvCxnSpPr>
        <p:spPr>
          <a:xfrm flipH="1">
            <a:off x="7066937" y="3059154"/>
            <a:ext cx="1719727" cy="866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brir llave 10">
            <a:extLst>
              <a:ext uri="{FF2B5EF4-FFF2-40B4-BE49-F238E27FC236}">
                <a16:creationId xmlns:a16="http://schemas.microsoft.com/office/drawing/2014/main" id="{A895FF06-566A-4E65-8B0F-E26FCD3E2C6B}"/>
              </a:ext>
            </a:extLst>
          </p:cNvPr>
          <p:cNvSpPr/>
          <p:nvPr/>
        </p:nvSpPr>
        <p:spPr>
          <a:xfrm rot="3824822">
            <a:off x="8800250" y="905903"/>
            <a:ext cx="45719" cy="3773033"/>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BD345418-E743-4230-AF0C-EC9C86735677}"/>
              </a:ext>
            </a:extLst>
          </p:cNvPr>
          <p:cNvSpPr txBox="1"/>
          <p:nvPr/>
        </p:nvSpPr>
        <p:spPr>
          <a:xfrm>
            <a:off x="7652081" y="2712223"/>
            <a:ext cx="774435" cy="369332"/>
          </a:xfrm>
          <a:prstGeom prst="rect">
            <a:avLst/>
          </a:prstGeom>
          <a:noFill/>
        </p:spPr>
        <p:txBody>
          <a:bodyPr wrap="square" rtlCol="0">
            <a:spAutoFit/>
          </a:bodyPr>
          <a:lstStyle/>
          <a:p>
            <a:r>
              <a:rPr lang="es-ES" dirty="0"/>
              <a:t>85%</a:t>
            </a:r>
          </a:p>
        </p:txBody>
      </p:sp>
      <p:sp>
        <p:nvSpPr>
          <p:cNvPr id="19" name="CuadroTexto 18">
            <a:extLst>
              <a:ext uri="{FF2B5EF4-FFF2-40B4-BE49-F238E27FC236}">
                <a16:creationId xmlns:a16="http://schemas.microsoft.com/office/drawing/2014/main" id="{65640EDE-03AD-4EE7-9DF2-C245538D3055}"/>
              </a:ext>
            </a:extLst>
          </p:cNvPr>
          <p:cNvSpPr txBox="1"/>
          <p:nvPr/>
        </p:nvSpPr>
        <p:spPr>
          <a:xfrm rot="20295433">
            <a:off x="6428211" y="4634536"/>
            <a:ext cx="788016" cy="369332"/>
          </a:xfrm>
          <a:prstGeom prst="rect">
            <a:avLst/>
          </a:prstGeom>
          <a:noFill/>
        </p:spPr>
        <p:txBody>
          <a:bodyPr wrap="square" rtlCol="0">
            <a:spAutoFit/>
          </a:bodyPr>
          <a:lstStyle/>
          <a:p>
            <a:r>
              <a:rPr lang="es-ES" dirty="0"/>
              <a:t>15%</a:t>
            </a:r>
          </a:p>
        </p:txBody>
      </p:sp>
      <p:cxnSp>
        <p:nvCxnSpPr>
          <p:cNvPr id="20" name="Conector recto 19">
            <a:extLst>
              <a:ext uri="{FF2B5EF4-FFF2-40B4-BE49-F238E27FC236}">
                <a16:creationId xmlns:a16="http://schemas.microsoft.com/office/drawing/2014/main" id="{719B2158-18C0-41E5-82AD-20C4E7C7F624}"/>
              </a:ext>
            </a:extLst>
          </p:cNvPr>
          <p:cNvCxnSpPr>
            <a:cxnSpLocks/>
          </p:cNvCxnSpPr>
          <p:nvPr/>
        </p:nvCxnSpPr>
        <p:spPr>
          <a:xfrm flipH="1" flipV="1">
            <a:off x="10579282" y="2038408"/>
            <a:ext cx="224770" cy="616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928FDE3B-70A4-4049-B5D5-AAC885D6AA25}"/>
              </a:ext>
            </a:extLst>
          </p:cNvPr>
          <p:cNvCxnSpPr>
            <a:cxnSpLocks/>
          </p:cNvCxnSpPr>
          <p:nvPr/>
        </p:nvCxnSpPr>
        <p:spPr>
          <a:xfrm flipH="1">
            <a:off x="7443216" y="4006382"/>
            <a:ext cx="1794492" cy="904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A14140C7-AE22-4CA0-843C-9C5DD8D6D810}"/>
              </a:ext>
            </a:extLst>
          </p:cNvPr>
          <p:cNvSpPr/>
          <p:nvPr/>
        </p:nvSpPr>
        <p:spPr>
          <a:xfrm rot="20328158">
            <a:off x="7132111" y="3928634"/>
            <a:ext cx="60826" cy="1048925"/>
          </a:xfrm>
          <a:prstGeom prst="leftBrace">
            <a:avLst>
              <a:gd name="adj1" fmla="val 8333"/>
              <a:gd name="adj2" fmla="val 715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7283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720">
              <a:lnSpc>
                <a:spcPct val="90000"/>
              </a:lnSpc>
              <a:spcBef>
                <a:spcPts val="1001"/>
              </a:spcBef>
              <a:buClr>
                <a:srgbClr val="FFFFFF"/>
              </a:buCl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6000" y="-180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3" name="Imagen 2">
            <a:extLst>
              <a:ext uri="{FF2B5EF4-FFF2-40B4-BE49-F238E27FC236}">
                <a16:creationId xmlns:a16="http://schemas.microsoft.com/office/drawing/2014/main" id="{32D05286-120A-4B3D-A72E-96830A886BFA}"/>
              </a:ext>
            </a:extLst>
          </p:cNvPr>
          <p:cNvPicPr>
            <a:picLocks noChangeAspect="1"/>
          </p:cNvPicPr>
          <p:nvPr/>
        </p:nvPicPr>
        <p:blipFill>
          <a:blip r:embed="rId4"/>
          <a:stretch>
            <a:fillRect/>
          </a:stretch>
        </p:blipFill>
        <p:spPr>
          <a:xfrm>
            <a:off x="1980186" y="2514250"/>
            <a:ext cx="2313706" cy="638175"/>
          </a:xfrm>
          <a:prstGeom prst="rect">
            <a:avLst/>
          </a:prstGeom>
        </p:spPr>
      </p:pic>
      <p:grpSp>
        <p:nvGrpSpPr>
          <p:cNvPr id="7" name="Grupo 6">
            <a:extLst>
              <a:ext uri="{FF2B5EF4-FFF2-40B4-BE49-F238E27FC236}">
                <a16:creationId xmlns:a16="http://schemas.microsoft.com/office/drawing/2014/main" id="{722A69E4-227D-4F91-A37B-589EAD545F94}"/>
              </a:ext>
            </a:extLst>
          </p:cNvPr>
          <p:cNvGrpSpPr/>
          <p:nvPr/>
        </p:nvGrpSpPr>
        <p:grpSpPr>
          <a:xfrm>
            <a:off x="7363910" y="717978"/>
            <a:ext cx="3433180" cy="653241"/>
            <a:chOff x="7363910" y="717978"/>
            <a:chExt cx="3433180" cy="653241"/>
          </a:xfrm>
        </p:grpSpPr>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5">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pic>
          <p:nvPicPr>
            <p:cNvPr id="4" name="Imagen 3">
              <a:extLst>
                <a:ext uri="{FF2B5EF4-FFF2-40B4-BE49-F238E27FC236}">
                  <a16:creationId xmlns:a16="http://schemas.microsoft.com/office/drawing/2014/main" id="{6A55C43E-8869-4300-9D6F-41F3544A7018}"/>
                </a:ext>
              </a:extLst>
            </p:cNvPr>
            <p:cNvPicPr>
              <a:picLocks noChangeAspect="1"/>
            </p:cNvPicPr>
            <p:nvPr/>
          </p:nvPicPr>
          <p:blipFill>
            <a:blip r:embed="rId6"/>
            <a:stretch>
              <a:fillRect/>
            </a:stretch>
          </p:blipFill>
          <p:spPr>
            <a:xfrm>
              <a:off x="9834047" y="1069485"/>
              <a:ext cx="290255" cy="232204"/>
            </a:xfrm>
            <a:prstGeom prst="rect">
              <a:avLst/>
            </a:prstGeom>
          </p:spPr>
        </p:pic>
      </p:grpSp>
      <p:pic>
        <p:nvPicPr>
          <p:cNvPr id="1026" name="Picture 2" descr="Ver las imágenes de origen">
            <a:extLst>
              <a:ext uri="{FF2B5EF4-FFF2-40B4-BE49-F238E27FC236}">
                <a16:creationId xmlns:a16="http://schemas.microsoft.com/office/drawing/2014/main" id="{39A80212-1D27-48DB-A031-1114FAD9A1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186" y="1935907"/>
            <a:ext cx="2313706" cy="6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6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 (</a:t>
            </a:r>
            <a:r>
              <a:rPr lang="es-ES" sz="1700"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err="1">
                <a:solidFill>
                  <a:schemeClr val="bg1"/>
                </a:solidFill>
                <a:latin typeface="Calibri" panose="020F0502020204030204" pitchFamily="34" charset="0"/>
                <a:cs typeface="Calibri" panose="020F0502020204030204" pitchFamily="34" charset="0"/>
              </a:rPr>
              <a:t>s</a:t>
            </a:r>
            <a:r>
              <a:rPr lang="es-ES" sz="1700" spc="-1" dirty="0">
                <a:solidFill>
                  <a:schemeClr val="bg1"/>
                </a:solidFill>
                <a:latin typeface="Calibri" panose="020F0502020204030204" pitchFamily="34" charset="0"/>
                <a:cs typeface="Calibri" panose="020F0502020204030204" pitchFamily="34" charset="0"/>
              </a:rPr>
              <a:t> (autovalores):</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262608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8" name="CustomShape 4">
            <a:extLst>
              <a:ext uri="{FF2B5EF4-FFF2-40B4-BE49-F238E27FC236}">
                <a16:creationId xmlns:a16="http://schemas.microsoft.com/office/drawing/2014/main" id="{6643C24C-AD44-447F-B3B1-14393B011433}"/>
              </a:ext>
            </a:extLst>
          </p:cNvPr>
          <p:cNvSpPr/>
          <p:nvPr/>
        </p:nvSpPr>
        <p:spPr>
          <a:xfrm>
            <a:off x="6204335" y="455004"/>
            <a:ext cx="575751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IMPORTANTE:</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conseguir esto, los </a:t>
            </a:r>
            <a:r>
              <a:rPr lang="es-ES" sz="1700" b="1" spc="-1" dirty="0" err="1">
                <a:solidFill>
                  <a:schemeClr val="bg1"/>
                </a:solidFill>
                <a:latin typeface="Calibri" panose="020F0502020204030204" pitchFamily="34" charset="0"/>
                <a:cs typeface="Calibri" panose="020F0502020204030204" pitchFamily="34" charset="0"/>
              </a:rPr>
              <a:t>autovectores</a:t>
            </a:r>
            <a:r>
              <a:rPr lang="es-ES" sz="1700" spc="-1" dirty="0">
                <a:solidFill>
                  <a:schemeClr val="bg1"/>
                </a:solidFill>
                <a:latin typeface="Calibri" panose="020F0502020204030204" pitchFamily="34" charset="0"/>
                <a:cs typeface="Calibri" panose="020F0502020204030204" pitchFamily="34" charset="0"/>
              </a:rPr>
              <a:t> serán perpendiculares, es decir, su </a:t>
            </a:r>
            <a:r>
              <a:rPr lang="es-ES" sz="1700" b="1" spc="-1" dirty="0">
                <a:solidFill>
                  <a:schemeClr val="bg1"/>
                </a:solidFill>
                <a:latin typeface="Calibri" panose="020F0502020204030204" pitchFamily="34" charset="0"/>
                <a:cs typeface="Calibri" panose="020F0502020204030204" pitchFamily="34" charset="0"/>
              </a:rPr>
              <a:t>correlación será 0</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Esto significa que la información contenida en cualquiera de ellos no podrá ser explicada por ningún otro;  mientras que, en el caso original, sí que suele poder explicarse parte del resto. Es precisamente por esta característica por la que podemos utilizar esta técnica.</a:t>
            </a: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grpSp>
        <p:nvGrpSpPr>
          <p:cNvPr id="4" name="Grupo 3">
            <a:extLst>
              <a:ext uri="{FF2B5EF4-FFF2-40B4-BE49-F238E27FC236}">
                <a16:creationId xmlns:a16="http://schemas.microsoft.com/office/drawing/2014/main" id="{2C9787EA-9D63-4083-A74D-03C5E22559E1}"/>
              </a:ext>
            </a:extLst>
          </p:cNvPr>
          <p:cNvGrpSpPr/>
          <p:nvPr/>
        </p:nvGrpSpPr>
        <p:grpSpPr>
          <a:xfrm>
            <a:off x="1148137" y="4319324"/>
            <a:ext cx="4295775" cy="800100"/>
            <a:chOff x="1148137" y="2924154"/>
            <a:chExt cx="4295775" cy="800100"/>
          </a:xfrm>
        </p:grpSpPr>
        <p:sp>
          <p:nvSpPr>
            <p:cNvPr id="3" name="Rectángulo 2">
              <a:extLst>
                <a:ext uri="{FF2B5EF4-FFF2-40B4-BE49-F238E27FC236}">
                  <a16:creationId xmlns:a16="http://schemas.microsoft.com/office/drawing/2014/main" id="{0EDB60E1-BD10-4A0B-B3AA-3F165010CEDC}"/>
                </a:ext>
              </a:extLst>
            </p:cNvPr>
            <p:cNvSpPr/>
            <p:nvPr/>
          </p:nvSpPr>
          <p:spPr>
            <a:xfrm>
              <a:off x="1148137" y="2924154"/>
              <a:ext cx="4295775"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A1275600-4E10-4FAE-BBC6-04866A636059}"/>
                    </a:ext>
                  </a:extLst>
                </p:cNvPr>
                <p:cNvSpPr txBox="1"/>
                <p:nvPr/>
              </p:nvSpPr>
              <p:spPr>
                <a:xfrm>
                  <a:off x="1371781" y="3071691"/>
                  <a:ext cx="3919214" cy="519694"/>
                </a:xfrm>
                <a:prstGeom prst="rect">
                  <a:avLst/>
                </a:prstGeom>
                <a:solidFill>
                  <a:schemeClr val="bg1"/>
                </a:solidFill>
              </p:spPr>
              <p:txBody>
                <a:bodyPr wrap="none" lIns="0" tIns="0" rIns="0" bIns="0" rtlCol="0">
                  <a:spAutoFit/>
                </a:bodyPr>
                <a:lstStyle/>
                <a:p>
                  <a:r>
                    <a:rPr lang="es-ES" sz="2000" dirty="0"/>
                    <a:t>Coef. Correlación XY = </a:t>
                  </a:r>
                  <a14:m>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𝑐𝑜𝑣</m:t>
                          </m:r>
                          <m:r>
                            <a:rPr lang="es-ES" sz="2000" b="0" i="1" smtClean="0">
                              <a:latin typeface="Cambria Math" panose="02040503050406030204" pitchFamily="18" charset="0"/>
                            </a:rPr>
                            <m:t>(</m:t>
                          </m:r>
                          <m:r>
                            <a:rPr lang="es-ES" sz="2000" b="0" i="1" smtClean="0">
                              <a:latin typeface="Cambria Math" panose="02040503050406030204" pitchFamily="18" charset="0"/>
                            </a:rPr>
                            <m:t>𝑥</m:t>
                          </m:r>
                          <m:r>
                            <a:rPr lang="es-ES" sz="2000" b="0" i="1" smtClean="0">
                              <a:latin typeface="Cambria Math" panose="02040503050406030204" pitchFamily="18" charset="0"/>
                            </a:rPr>
                            <m:t>, </m:t>
                          </m:r>
                          <m:r>
                            <a:rPr lang="es-ES" sz="2000" b="0" i="1" smtClean="0">
                              <a:latin typeface="Cambria Math" panose="02040503050406030204" pitchFamily="18" charset="0"/>
                            </a:rPr>
                            <m:t>𝑦</m:t>
                          </m:r>
                          <m:r>
                            <a:rPr lang="es-ES" sz="2000" b="0" i="1" smtClean="0">
                              <a:latin typeface="Cambria Math" panose="02040503050406030204" pitchFamily="18" charset="0"/>
                            </a:rPr>
                            <m:t>)</m:t>
                          </m:r>
                        </m:num>
                        <m:den>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i="1">
                                  <a:latin typeface="Cambria Math" panose="02040503050406030204" pitchFamily="18" charset="0"/>
                                </a:rPr>
                                <m:t>𝑥</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𝑦</m:t>
                              </m:r>
                            </m:sub>
                          </m:sSub>
                        </m:den>
                      </m:f>
                      <m:r>
                        <a:rPr lang="es-ES" sz="2000" i="1">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0</m:t>
                      </m:r>
                    </m:oMath>
                  </a14:m>
                  <a:endParaRPr lang="es-ES" sz="2000" dirty="0"/>
                </a:p>
              </p:txBody>
            </p:sp>
          </mc:Choice>
          <mc:Fallback>
            <p:sp>
              <p:nvSpPr>
                <p:cNvPr id="2" name="CuadroTexto 1">
                  <a:extLst>
                    <a:ext uri="{FF2B5EF4-FFF2-40B4-BE49-F238E27FC236}">
                      <a16:creationId xmlns:a16="http://schemas.microsoft.com/office/drawing/2014/main" id="{A1275600-4E10-4FAE-BBC6-04866A636059}"/>
                    </a:ext>
                  </a:extLst>
                </p:cNvPr>
                <p:cNvSpPr txBox="1">
                  <a:spLocks noRot="1" noChangeAspect="1" noMove="1" noResize="1" noEditPoints="1" noAdjustHandles="1" noChangeArrowheads="1" noChangeShapeType="1" noTextEdit="1"/>
                </p:cNvSpPr>
                <p:nvPr/>
              </p:nvSpPr>
              <p:spPr>
                <a:xfrm>
                  <a:off x="1371781" y="3071691"/>
                  <a:ext cx="3919214" cy="519694"/>
                </a:xfrm>
                <a:prstGeom prst="rect">
                  <a:avLst/>
                </a:prstGeom>
                <a:blipFill>
                  <a:blip r:embed="rId4"/>
                  <a:stretch>
                    <a:fillRect l="-3888" t="-1176" b="-2353"/>
                  </a:stretch>
                </a:blipFill>
              </p:spPr>
              <p:txBody>
                <a:bodyPr/>
                <a:lstStyle/>
                <a:p>
                  <a:r>
                    <a:rPr lang="es-ES">
                      <a:noFill/>
                    </a:rPr>
                    <a:t> </a:t>
                  </a:r>
                </a:p>
              </p:txBody>
            </p:sp>
          </mc:Fallback>
        </mc:AlternateContent>
      </p:grpSp>
      <p:grpSp>
        <p:nvGrpSpPr>
          <p:cNvPr id="7" name="Grupo 6">
            <a:extLst>
              <a:ext uri="{FF2B5EF4-FFF2-40B4-BE49-F238E27FC236}">
                <a16:creationId xmlns:a16="http://schemas.microsoft.com/office/drawing/2014/main" id="{05D2B224-4B0F-4A21-88E3-D6829E7DFDFB}"/>
              </a:ext>
            </a:extLst>
          </p:cNvPr>
          <p:cNvGrpSpPr/>
          <p:nvPr/>
        </p:nvGrpSpPr>
        <p:grpSpPr>
          <a:xfrm>
            <a:off x="1148137" y="5393304"/>
            <a:ext cx="4295775" cy="800100"/>
            <a:chOff x="1148137" y="3998134"/>
            <a:chExt cx="4295775" cy="800100"/>
          </a:xfrm>
        </p:grpSpPr>
        <p:sp>
          <p:nvSpPr>
            <p:cNvPr id="11" name="Rectángulo 10">
              <a:extLst>
                <a:ext uri="{FF2B5EF4-FFF2-40B4-BE49-F238E27FC236}">
                  <a16:creationId xmlns:a16="http://schemas.microsoft.com/office/drawing/2014/main" id="{947AF91D-9456-46B1-8389-8B3608D3456C}"/>
                </a:ext>
              </a:extLst>
            </p:cNvPr>
            <p:cNvSpPr/>
            <p:nvPr/>
          </p:nvSpPr>
          <p:spPr>
            <a:xfrm>
              <a:off x="1148137" y="3998134"/>
              <a:ext cx="4295775" cy="80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9162D591-9D7E-439E-85E9-14322E361B5C}"/>
                    </a:ext>
                  </a:extLst>
                </p:cNvPr>
                <p:cNvSpPr txBox="1"/>
                <p:nvPr/>
              </p:nvSpPr>
              <p:spPr>
                <a:xfrm>
                  <a:off x="1371781" y="4153822"/>
                  <a:ext cx="3935052" cy="488724"/>
                </a:xfrm>
                <a:prstGeom prst="rect">
                  <a:avLst/>
                </a:prstGeom>
                <a:solidFill>
                  <a:schemeClr val="bg1"/>
                </a:solidFill>
              </p:spPr>
              <p:txBody>
                <a:bodyPr wrap="none" lIns="0" tIns="0" rIns="0" bIns="0" rtlCol="0">
                  <a:spAutoFit/>
                </a:bodyPr>
                <a:lstStyle/>
                <a:p>
                  <a:r>
                    <a:rPr lang="es-ES" sz="2000" dirty="0"/>
                    <a:t>Coef. Correlación UV = </a:t>
                  </a:r>
                  <a14:m>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𝑐𝑜𝑣</m:t>
                          </m:r>
                          <m:r>
                            <a:rPr lang="es-ES" sz="2000" b="0" i="1" smtClean="0">
                              <a:latin typeface="Cambria Math" panose="02040503050406030204" pitchFamily="18" charset="0"/>
                            </a:rPr>
                            <m:t>(</m:t>
                          </m:r>
                          <m:r>
                            <a:rPr lang="es-ES" sz="2000" b="0" i="1" smtClean="0">
                              <a:latin typeface="Cambria Math" panose="02040503050406030204" pitchFamily="18" charset="0"/>
                            </a:rPr>
                            <m:t>𝑢</m:t>
                          </m:r>
                          <m:r>
                            <a:rPr lang="es-ES" sz="2000" b="0" i="1" smtClean="0">
                              <a:latin typeface="Cambria Math" panose="02040503050406030204" pitchFamily="18" charset="0"/>
                            </a:rPr>
                            <m:t>, </m:t>
                          </m:r>
                          <m:r>
                            <a:rPr lang="es-ES" sz="2000" b="0" i="1" smtClean="0">
                              <a:latin typeface="Cambria Math" panose="02040503050406030204" pitchFamily="18" charset="0"/>
                            </a:rPr>
                            <m:t>𝑣</m:t>
                          </m:r>
                          <m:r>
                            <a:rPr lang="es-ES" sz="2000" b="0" i="1" smtClean="0">
                              <a:latin typeface="Cambria Math" panose="02040503050406030204" pitchFamily="18" charset="0"/>
                            </a:rPr>
                            <m:t>)</m:t>
                          </m:r>
                        </m:num>
                        <m:den>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𝑢</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𝑠</m:t>
                              </m:r>
                            </m:e>
                            <m:sub>
                              <m:r>
                                <a:rPr lang="es-ES" sz="2000" b="0" i="1" smtClean="0">
                                  <a:latin typeface="Cambria Math" panose="02040503050406030204" pitchFamily="18" charset="0"/>
                                </a:rPr>
                                <m:t>𝑣</m:t>
                              </m:r>
                            </m:sub>
                          </m:sSub>
                        </m:den>
                      </m:f>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0</m:t>
                      </m:r>
                    </m:oMath>
                  </a14:m>
                  <a:endParaRPr lang="es-ES" sz="2000" dirty="0"/>
                </a:p>
              </p:txBody>
            </p:sp>
          </mc:Choice>
          <mc:Fallback>
            <p:sp>
              <p:nvSpPr>
                <p:cNvPr id="9" name="CuadroTexto 8">
                  <a:extLst>
                    <a:ext uri="{FF2B5EF4-FFF2-40B4-BE49-F238E27FC236}">
                      <a16:creationId xmlns:a16="http://schemas.microsoft.com/office/drawing/2014/main" id="{9162D591-9D7E-439E-85E9-14322E361B5C}"/>
                    </a:ext>
                  </a:extLst>
                </p:cNvPr>
                <p:cNvSpPr txBox="1">
                  <a:spLocks noRot="1" noChangeAspect="1" noMove="1" noResize="1" noEditPoints="1" noAdjustHandles="1" noChangeArrowheads="1" noChangeShapeType="1" noTextEdit="1"/>
                </p:cNvSpPr>
                <p:nvPr/>
              </p:nvSpPr>
              <p:spPr>
                <a:xfrm>
                  <a:off x="1371781" y="4153822"/>
                  <a:ext cx="3935052" cy="488724"/>
                </a:xfrm>
                <a:prstGeom prst="rect">
                  <a:avLst/>
                </a:prstGeom>
                <a:blipFill>
                  <a:blip r:embed="rId5"/>
                  <a:stretch>
                    <a:fillRect l="-3870" t="-1250" b="-10000"/>
                  </a:stretch>
                </a:blipFill>
              </p:spPr>
              <p:txBody>
                <a:bodyPr/>
                <a:lstStyle/>
                <a:p>
                  <a:r>
                    <a:rPr lang="es-ES">
                      <a:noFill/>
                    </a:rPr>
                    <a:t> </a:t>
                  </a:r>
                </a:p>
              </p:txBody>
            </p:sp>
          </mc:Fallback>
        </mc:AlternateContent>
      </p:grpSp>
    </p:spTree>
    <p:extLst>
      <p:ext uri="{BB962C8B-B14F-4D97-AF65-F5344CB8AC3E}">
        <p14:creationId xmlns:p14="http://schemas.microsoft.com/office/powerpoint/2010/main" val="372955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4648</TotalTime>
  <Words>1278</Words>
  <Application>Microsoft Office PowerPoint</Application>
  <PresentationFormat>Panorámica</PresentationFormat>
  <Paragraphs>153</Paragraphs>
  <Slides>16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Calibri Light</vt:lpstr>
      <vt:lpstr>Cambria Math</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TheBridge</cp:lastModifiedBy>
  <cp:revision>74</cp:revision>
  <dcterms:created xsi:type="dcterms:W3CDTF">2020-08-31T20:14:59Z</dcterms:created>
  <dcterms:modified xsi:type="dcterms:W3CDTF">2021-03-02T16:52:13Z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