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8" r:id="rId3"/>
    <p:sldId id="279" r:id="rId4"/>
    <p:sldId id="282" r:id="rId5"/>
    <p:sldId id="283" r:id="rId6"/>
    <p:sldId id="284" r:id="rId7"/>
    <p:sldId id="285" r:id="rId8"/>
    <p:sldId id="288" r:id="rId9"/>
    <p:sldId id="286" r:id="rId10"/>
    <p:sldId id="289" r:id="rId11"/>
    <p:sldId id="290"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g9VY4bJtLPK/EnYiQzK7Zcwf+a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45" autoAdjust="0"/>
  </p:normalViewPr>
  <p:slideViewPr>
    <p:cSldViewPr snapToGrid="0">
      <p:cViewPr varScale="1">
        <p:scale>
          <a:sx n="82" d="100"/>
          <a:sy n="82" d="100"/>
        </p:scale>
        <p:origin x="154"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28"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s-ES" sz="1400" b="0" i="0" u="none" strike="noStrike" cap="none">
                <a:latin typeface="Times New Roman"/>
                <a:ea typeface="Times New Roman"/>
                <a:cs typeface="Times New Roman"/>
                <a:sym typeface="Times New Roman"/>
              </a:rPr>
              <a:t>‹Nº›</a:t>
            </a:fld>
            <a:endParaRPr sz="1400" b="0" i="0" u="none" strike="noStrike" cap="none">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1:notes"/>
          <p:cNvSpPr txBox="1">
            <a:spLocks noGrp="1"/>
          </p:cNvSpPr>
          <p:nvPr>
            <p:ph type="body" idx="1"/>
          </p:nvPr>
        </p:nvSpPr>
        <p:spPr>
          <a:xfrm>
            <a:off x="685800" y="4400640"/>
            <a:ext cx="5485680" cy="35996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64" name="Google Shape;64;p1:notes"/>
          <p:cNvSpPr/>
          <p:nvPr/>
        </p:nvSpPr>
        <p:spPr>
          <a:xfrm>
            <a:off x="3884760" y="8685360"/>
            <a:ext cx="2971080" cy="45792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s-ES" sz="1200" b="0" i="0" u="none" strike="noStrike" cap="none">
                <a:latin typeface="Times New Roman"/>
                <a:ea typeface="Times New Roman"/>
                <a:cs typeface="Times New Roman"/>
                <a:sym typeface="Times New Roman"/>
              </a:rPr>
              <a:t>1</a:t>
            </a:fld>
            <a:endParaRPr sz="1200" b="0" i="0" u="none" strike="noStrike" cap="none">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7" name="Google Shape;107;p6:notes"/>
          <p:cNvSpPr txBox="1">
            <a:spLocks noGrp="1"/>
          </p:cNvSpPr>
          <p:nvPr>
            <p:ph type="body" idx="1"/>
          </p:nvPr>
        </p:nvSpPr>
        <p:spPr>
          <a:xfrm>
            <a:off x="685800" y="4400640"/>
            <a:ext cx="5485680" cy="35996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08" name="Google Shape;108;p6:notes"/>
          <p:cNvSpPr/>
          <p:nvPr/>
        </p:nvSpPr>
        <p:spPr>
          <a:xfrm>
            <a:off x="3884760" y="8685360"/>
            <a:ext cx="2971080" cy="45792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s-ES" sz="1200" b="0" strike="noStrike">
                <a:latin typeface="Times New Roman"/>
                <a:ea typeface="Times New Roman"/>
                <a:cs typeface="Times New Roman"/>
                <a:sym typeface="Times New Roman"/>
              </a:rPr>
              <a:t>10</a:t>
            </a:fld>
            <a:endParaRPr sz="1200" b="0" strike="noStrike">
              <a:latin typeface="Arial"/>
              <a:ea typeface="Arial"/>
              <a:cs typeface="Arial"/>
              <a:sym typeface="Arial"/>
            </a:endParaRPr>
          </a:p>
        </p:txBody>
      </p:sp>
    </p:spTree>
    <p:extLst>
      <p:ext uri="{BB962C8B-B14F-4D97-AF65-F5344CB8AC3E}">
        <p14:creationId xmlns:p14="http://schemas.microsoft.com/office/powerpoint/2010/main" val="3862691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7" name="Google Shape;107;p6:notes"/>
          <p:cNvSpPr txBox="1">
            <a:spLocks noGrp="1"/>
          </p:cNvSpPr>
          <p:nvPr>
            <p:ph type="body" idx="1"/>
          </p:nvPr>
        </p:nvSpPr>
        <p:spPr>
          <a:xfrm>
            <a:off x="685800" y="4400640"/>
            <a:ext cx="5485680" cy="35996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08" name="Google Shape;108;p6:notes"/>
          <p:cNvSpPr/>
          <p:nvPr/>
        </p:nvSpPr>
        <p:spPr>
          <a:xfrm>
            <a:off x="3884760" y="8685360"/>
            <a:ext cx="2971080" cy="45792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s-ES" sz="1200" b="0" strike="noStrike">
                <a:latin typeface="Times New Roman"/>
                <a:ea typeface="Times New Roman"/>
                <a:cs typeface="Times New Roman"/>
                <a:sym typeface="Times New Roman"/>
              </a:rPr>
              <a:t>11</a:t>
            </a:fld>
            <a:endParaRPr sz="1200" b="0" strike="noStrike">
              <a:latin typeface="Arial"/>
              <a:ea typeface="Arial"/>
              <a:cs typeface="Arial"/>
              <a:sym typeface="Arial"/>
            </a:endParaRPr>
          </a:p>
        </p:txBody>
      </p:sp>
    </p:spTree>
    <p:extLst>
      <p:ext uri="{BB962C8B-B14F-4D97-AF65-F5344CB8AC3E}">
        <p14:creationId xmlns:p14="http://schemas.microsoft.com/office/powerpoint/2010/main" val="2480651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3:notes"/>
          <p:cNvSpPr txBox="1">
            <a:spLocks noGrp="1"/>
          </p:cNvSpPr>
          <p:nvPr>
            <p:ph type="body" idx="1"/>
          </p:nvPr>
        </p:nvSpPr>
        <p:spPr>
          <a:xfrm>
            <a:off x="685800" y="4400640"/>
            <a:ext cx="5485680" cy="35996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0" name="Google Shape;80;p3:notes"/>
          <p:cNvSpPr/>
          <p:nvPr/>
        </p:nvSpPr>
        <p:spPr>
          <a:xfrm>
            <a:off x="3884760" y="8685360"/>
            <a:ext cx="2971080" cy="45792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s-ES" sz="1200" b="0" i="0" u="none" strike="noStrike" cap="none">
                <a:latin typeface="Times New Roman"/>
                <a:ea typeface="Times New Roman"/>
                <a:cs typeface="Times New Roman"/>
                <a:sym typeface="Times New Roman"/>
              </a:rPr>
              <a:t>2</a:t>
            </a:fld>
            <a:endParaRPr sz="1200" b="0" i="0" u="none" strike="noStrike" cap="none">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3:notes"/>
          <p:cNvSpPr txBox="1">
            <a:spLocks noGrp="1"/>
          </p:cNvSpPr>
          <p:nvPr>
            <p:ph type="body" idx="1"/>
          </p:nvPr>
        </p:nvSpPr>
        <p:spPr>
          <a:xfrm>
            <a:off x="685800" y="4400640"/>
            <a:ext cx="5485680" cy="35996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0" name="Google Shape;80;p3:notes"/>
          <p:cNvSpPr/>
          <p:nvPr/>
        </p:nvSpPr>
        <p:spPr>
          <a:xfrm>
            <a:off x="3884760" y="8685360"/>
            <a:ext cx="2971080" cy="45792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s-ES" sz="1200" b="0" i="0" u="none" strike="noStrike" cap="none">
                <a:latin typeface="Times New Roman"/>
                <a:ea typeface="Times New Roman"/>
                <a:cs typeface="Times New Roman"/>
                <a:sym typeface="Times New Roman"/>
              </a:rPr>
              <a:t>3</a:t>
            </a:fld>
            <a:endParaRPr sz="1200" b="0" i="0" u="none" strike="noStrike" cap="none">
              <a:latin typeface="Arial"/>
              <a:ea typeface="Arial"/>
              <a:cs typeface="Arial"/>
              <a:sym typeface="Arial"/>
            </a:endParaRPr>
          </a:p>
        </p:txBody>
      </p:sp>
    </p:spTree>
    <p:extLst>
      <p:ext uri="{BB962C8B-B14F-4D97-AF65-F5344CB8AC3E}">
        <p14:creationId xmlns:p14="http://schemas.microsoft.com/office/powerpoint/2010/main" val="1371995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3:notes"/>
          <p:cNvSpPr txBox="1">
            <a:spLocks noGrp="1"/>
          </p:cNvSpPr>
          <p:nvPr>
            <p:ph type="body" idx="1"/>
          </p:nvPr>
        </p:nvSpPr>
        <p:spPr>
          <a:xfrm>
            <a:off x="685800" y="4400640"/>
            <a:ext cx="5485680" cy="35996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0" name="Google Shape;80;p3:notes"/>
          <p:cNvSpPr/>
          <p:nvPr/>
        </p:nvSpPr>
        <p:spPr>
          <a:xfrm>
            <a:off x="3884760" y="8685360"/>
            <a:ext cx="2971080" cy="45792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s-ES" sz="1200" b="0" i="0" u="none" strike="noStrike" cap="none">
                <a:latin typeface="Times New Roman"/>
                <a:ea typeface="Times New Roman"/>
                <a:cs typeface="Times New Roman"/>
                <a:sym typeface="Times New Roman"/>
              </a:rPr>
              <a:t>4</a:t>
            </a:fld>
            <a:endParaRPr sz="1200" b="0" i="0" u="none" strike="noStrike" cap="none">
              <a:latin typeface="Arial"/>
              <a:ea typeface="Arial"/>
              <a:cs typeface="Arial"/>
              <a:sym typeface="Arial"/>
            </a:endParaRPr>
          </a:p>
        </p:txBody>
      </p:sp>
    </p:spTree>
    <p:extLst>
      <p:ext uri="{BB962C8B-B14F-4D97-AF65-F5344CB8AC3E}">
        <p14:creationId xmlns:p14="http://schemas.microsoft.com/office/powerpoint/2010/main" val="1340900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3:notes"/>
          <p:cNvSpPr txBox="1">
            <a:spLocks noGrp="1"/>
          </p:cNvSpPr>
          <p:nvPr>
            <p:ph type="body" idx="1"/>
          </p:nvPr>
        </p:nvSpPr>
        <p:spPr>
          <a:xfrm>
            <a:off x="685800" y="4400640"/>
            <a:ext cx="5485680" cy="35996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0" name="Google Shape;80;p3:notes"/>
          <p:cNvSpPr/>
          <p:nvPr/>
        </p:nvSpPr>
        <p:spPr>
          <a:xfrm>
            <a:off x="3884760" y="8685360"/>
            <a:ext cx="2971080" cy="45792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s-ES" sz="1200" b="0" i="0" u="none" strike="noStrike" cap="none">
                <a:latin typeface="Times New Roman"/>
                <a:ea typeface="Times New Roman"/>
                <a:cs typeface="Times New Roman"/>
                <a:sym typeface="Times New Roman"/>
              </a:rPr>
              <a:t>5</a:t>
            </a:fld>
            <a:endParaRPr sz="1200" b="0" i="0" u="none" strike="noStrike" cap="none">
              <a:latin typeface="Arial"/>
              <a:ea typeface="Arial"/>
              <a:cs typeface="Arial"/>
              <a:sym typeface="Arial"/>
            </a:endParaRPr>
          </a:p>
        </p:txBody>
      </p:sp>
    </p:spTree>
    <p:extLst>
      <p:ext uri="{BB962C8B-B14F-4D97-AF65-F5344CB8AC3E}">
        <p14:creationId xmlns:p14="http://schemas.microsoft.com/office/powerpoint/2010/main" val="684451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3:notes"/>
          <p:cNvSpPr txBox="1">
            <a:spLocks noGrp="1"/>
          </p:cNvSpPr>
          <p:nvPr>
            <p:ph type="body" idx="1"/>
          </p:nvPr>
        </p:nvSpPr>
        <p:spPr>
          <a:xfrm>
            <a:off x="685800" y="4400640"/>
            <a:ext cx="5485680" cy="35996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0" name="Google Shape;80;p3:notes"/>
          <p:cNvSpPr/>
          <p:nvPr/>
        </p:nvSpPr>
        <p:spPr>
          <a:xfrm>
            <a:off x="3884760" y="8685360"/>
            <a:ext cx="2971080" cy="45792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s-ES" sz="1200" b="0" i="0" u="none" strike="noStrike" cap="none">
                <a:latin typeface="Times New Roman"/>
                <a:ea typeface="Times New Roman"/>
                <a:cs typeface="Times New Roman"/>
                <a:sym typeface="Times New Roman"/>
              </a:rPr>
              <a:t>6</a:t>
            </a:fld>
            <a:endParaRPr sz="1200" b="0" i="0" u="none" strike="noStrike" cap="none">
              <a:latin typeface="Arial"/>
              <a:ea typeface="Arial"/>
              <a:cs typeface="Arial"/>
              <a:sym typeface="Arial"/>
            </a:endParaRPr>
          </a:p>
        </p:txBody>
      </p:sp>
    </p:spTree>
    <p:extLst>
      <p:ext uri="{BB962C8B-B14F-4D97-AF65-F5344CB8AC3E}">
        <p14:creationId xmlns:p14="http://schemas.microsoft.com/office/powerpoint/2010/main" val="2623559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7" name="Google Shape;107;p6:notes"/>
          <p:cNvSpPr txBox="1">
            <a:spLocks noGrp="1"/>
          </p:cNvSpPr>
          <p:nvPr>
            <p:ph type="body" idx="1"/>
          </p:nvPr>
        </p:nvSpPr>
        <p:spPr>
          <a:xfrm>
            <a:off x="685800" y="4400640"/>
            <a:ext cx="5485680" cy="35996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08" name="Google Shape;108;p6:notes"/>
          <p:cNvSpPr/>
          <p:nvPr/>
        </p:nvSpPr>
        <p:spPr>
          <a:xfrm>
            <a:off x="3884760" y="8685360"/>
            <a:ext cx="2971080" cy="45792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s-ES" sz="1200" b="0" strike="noStrike">
                <a:latin typeface="Times New Roman"/>
                <a:ea typeface="Times New Roman"/>
                <a:cs typeface="Times New Roman"/>
                <a:sym typeface="Times New Roman"/>
              </a:rPr>
              <a:t>7</a:t>
            </a:fld>
            <a:endParaRPr sz="1200" b="0" strike="noStrike">
              <a:latin typeface="Arial"/>
              <a:ea typeface="Arial"/>
              <a:cs typeface="Arial"/>
              <a:sym typeface="Arial"/>
            </a:endParaRPr>
          </a:p>
        </p:txBody>
      </p:sp>
    </p:spTree>
    <p:extLst>
      <p:ext uri="{BB962C8B-B14F-4D97-AF65-F5344CB8AC3E}">
        <p14:creationId xmlns:p14="http://schemas.microsoft.com/office/powerpoint/2010/main" val="4117178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7" name="Google Shape;107;p6:notes"/>
          <p:cNvSpPr txBox="1">
            <a:spLocks noGrp="1"/>
          </p:cNvSpPr>
          <p:nvPr>
            <p:ph type="body" idx="1"/>
          </p:nvPr>
        </p:nvSpPr>
        <p:spPr>
          <a:xfrm>
            <a:off x="685800" y="4400640"/>
            <a:ext cx="5485680" cy="35996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08" name="Google Shape;108;p6:notes"/>
          <p:cNvSpPr/>
          <p:nvPr/>
        </p:nvSpPr>
        <p:spPr>
          <a:xfrm>
            <a:off x="3884760" y="8685360"/>
            <a:ext cx="2971080" cy="45792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s-ES" sz="1200" b="0" strike="noStrike">
                <a:latin typeface="Times New Roman"/>
                <a:ea typeface="Times New Roman"/>
                <a:cs typeface="Times New Roman"/>
                <a:sym typeface="Times New Roman"/>
              </a:rPr>
              <a:t>8</a:t>
            </a:fld>
            <a:endParaRPr sz="1200" b="0" strike="noStrike">
              <a:latin typeface="Arial"/>
              <a:ea typeface="Arial"/>
              <a:cs typeface="Arial"/>
              <a:sym typeface="Arial"/>
            </a:endParaRPr>
          </a:p>
        </p:txBody>
      </p:sp>
    </p:spTree>
    <p:extLst>
      <p:ext uri="{BB962C8B-B14F-4D97-AF65-F5344CB8AC3E}">
        <p14:creationId xmlns:p14="http://schemas.microsoft.com/office/powerpoint/2010/main" val="2328552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7" name="Google Shape;107;p6:notes"/>
          <p:cNvSpPr txBox="1">
            <a:spLocks noGrp="1"/>
          </p:cNvSpPr>
          <p:nvPr>
            <p:ph type="body" idx="1"/>
          </p:nvPr>
        </p:nvSpPr>
        <p:spPr>
          <a:xfrm>
            <a:off x="685800" y="4400640"/>
            <a:ext cx="5485680" cy="35996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08" name="Google Shape;108;p6:notes"/>
          <p:cNvSpPr/>
          <p:nvPr/>
        </p:nvSpPr>
        <p:spPr>
          <a:xfrm>
            <a:off x="3884760" y="8685360"/>
            <a:ext cx="2971080" cy="45792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s-ES" sz="1200" b="0" strike="noStrike">
                <a:latin typeface="Times New Roman"/>
                <a:ea typeface="Times New Roman"/>
                <a:cs typeface="Times New Roman"/>
                <a:sym typeface="Times New Roman"/>
              </a:rPr>
              <a:t>9</a:t>
            </a:fld>
            <a:endParaRPr sz="1200" b="0" strike="noStrike">
              <a:latin typeface="Arial"/>
              <a:ea typeface="Arial"/>
              <a:cs typeface="Arial"/>
              <a:sym typeface="Arial"/>
            </a:endParaRPr>
          </a:p>
        </p:txBody>
      </p:sp>
    </p:spTree>
    <p:extLst>
      <p:ext uri="{BB962C8B-B14F-4D97-AF65-F5344CB8AC3E}">
        <p14:creationId xmlns:p14="http://schemas.microsoft.com/office/powerpoint/2010/main" val="3424265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3"/>
        <p:cNvGrpSpPr/>
        <p:nvPr/>
      </p:nvGrpSpPr>
      <p:grpSpPr>
        <a:xfrm>
          <a:off x="0" y="0"/>
          <a:ext cx="0" cy="0"/>
          <a:chOff x="0" y="0"/>
          <a:chExt cx="0" cy="0"/>
        </a:xfrm>
      </p:grpSpPr>
      <p:sp>
        <p:nvSpPr>
          <p:cNvPr id="14" name="Google Shape;14;p21"/>
          <p:cNvSpPr txBox="1">
            <a:spLocks noGrp="1"/>
          </p:cNvSpPr>
          <p:nvPr>
            <p:ph type="title"/>
          </p:nvPr>
        </p:nvSpPr>
        <p:spPr>
          <a:xfrm>
            <a:off x="838080" y="365040"/>
            <a:ext cx="10514880" cy="132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1"/>
          <p:cNvSpPr txBox="1">
            <a:spLocks noGrp="1"/>
          </p:cNvSpPr>
          <p:nvPr>
            <p:ph type="body" idx="1"/>
          </p:nvPr>
        </p:nvSpPr>
        <p:spPr>
          <a:xfrm>
            <a:off x="838080" y="1825560"/>
            <a:ext cx="1233360" cy="4350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 name="Google Shape;16;p21"/>
          <p:cNvSpPr txBox="1">
            <a:spLocks noGrp="1"/>
          </p:cNvSpPr>
          <p:nvPr>
            <p:ph type="body" idx="2"/>
          </p:nvPr>
        </p:nvSpPr>
        <p:spPr>
          <a:xfrm>
            <a:off x="2133360" y="1825560"/>
            <a:ext cx="1233360" cy="4350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3"/>
        <p:cNvGrpSpPr/>
        <p:nvPr/>
      </p:nvGrpSpPr>
      <p:grpSpPr>
        <a:xfrm>
          <a:off x="0" y="0"/>
          <a:ext cx="0" cy="0"/>
          <a:chOff x="0" y="0"/>
          <a:chExt cx="0" cy="0"/>
        </a:xfrm>
      </p:grpSpPr>
      <p:sp>
        <p:nvSpPr>
          <p:cNvPr id="44" name="Google Shape;44;p30"/>
          <p:cNvSpPr txBox="1">
            <a:spLocks noGrp="1"/>
          </p:cNvSpPr>
          <p:nvPr>
            <p:ph type="title"/>
          </p:nvPr>
        </p:nvSpPr>
        <p:spPr>
          <a:xfrm>
            <a:off x="838080" y="365040"/>
            <a:ext cx="10514880" cy="132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0"/>
          <p:cNvSpPr txBox="1">
            <a:spLocks noGrp="1"/>
          </p:cNvSpPr>
          <p:nvPr>
            <p:ph type="body" idx="1"/>
          </p:nvPr>
        </p:nvSpPr>
        <p:spPr>
          <a:xfrm>
            <a:off x="838080" y="1825560"/>
            <a:ext cx="25279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30"/>
          <p:cNvSpPr txBox="1">
            <a:spLocks noGrp="1"/>
          </p:cNvSpPr>
          <p:nvPr>
            <p:ph type="body" idx="2"/>
          </p:nvPr>
        </p:nvSpPr>
        <p:spPr>
          <a:xfrm>
            <a:off x="838080" y="4098240"/>
            <a:ext cx="25279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7"/>
        <p:cNvGrpSpPr/>
        <p:nvPr/>
      </p:nvGrpSpPr>
      <p:grpSpPr>
        <a:xfrm>
          <a:off x="0" y="0"/>
          <a:ext cx="0" cy="0"/>
          <a:chOff x="0" y="0"/>
          <a:chExt cx="0" cy="0"/>
        </a:xfrm>
      </p:grpSpPr>
      <p:sp>
        <p:nvSpPr>
          <p:cNvPr id="48" name="Google Shape;48;p31"/>
          <p:cNvSpPr txBox="1">
            <a:spLocks noGrp="1"/>
          </p:cNvSpPr>
          <p:nvPr>
            <p:ph type="title"/>
          </p:nvPr>
        </p:nvSpPr>
        <p:spPr>
          <a:xfrm>
            <a:off x="838080" y="365040"/>
            <a:ext cx="10514880" cy="132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1"/>
          <p:cNvSpPr txBox="1">
            <a:spLocks noGrp="1"/>
          </p:cNvSpPr>
          <p:nvPr>
            <p:ph type="body" idx="1"/>
          </p:nvPr>
        </p:nvSpPr>
        <p:spPr>
          <a:xfrm>
            <a:off x="838080" y="1825560"/>
            <a:ext cx="123336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31"/>
          <p:cNvSpPr txBox="1">
            <a:spLocks noGrp="1"/>
          </p:cNvSpPr>
          <p:nvPr>
            <p:ph type="body" idx="2"/>
          </p:nvPr>
        </p:nvSpPr>
        <p:spPr>
          <a:xfrm>
            <a:off x="2133360" y="1825560"/>
            <a:ext cx="123336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 name="Google Shape;51;p31"/>
          <p:cNvSpPr txBox="1">
            <a:spLocks noGrp="1"/>
          </p:cNvSpPr>
          <p:nvPr>
            <p:ph type="body" idx="3"/>
          </p:nvPr>
        </p:nvSpPr>
        <p:spPr>
          <a:xfrm>
            <a:off x="838080" y="4098240"/>
            <a:ext cx="123336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31"/>
          <p:cNvSpPr txBox="1">
            <a:spLocks noGrp="1"/>
          </p:cNvSpPr>
          <p:nvPr>
            <p:ph type="body" idx="4"/>
          </p:nvPr>
        </p:nvSpPr>
        <p:spPr>
          <a:xfrm>
            <a:off x="2133360" y="4098240"/>
            <a:ext cx="123336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3"/>
        <p:cNvGrpSpPr/>
        <p:nvPr/>
      </p:nvGrpSpPr>
      <p:grpSpPr>
        <a:xfrm>
          <a:off x="0" y="0"/>
          <a:ext cx="0" cy="0"/>
          <a:chOff x="0" y="0"/>
          <a:chExt cx="0" cy="0"/>
        </a:xfrm>
      </p:grpSpPr>
      <p:sp>
        <p:nvSpPr>
          <p:cNvPr id="54" name="Google Shape;54;p32"/>
          <p:cNvSpPr txBox="1">
            <a:spLocks noGrp="1"/>
          </p:cNvSpPr>
          <p:nvPr>
            <p:ph type="title"/>
          </p:nvPr>
        </p:nvSpPr>
        <p:spPr>
          <a:xfrm>
            <a:off x="838080" y="365040"/>
            <a:ext cx="10514880" cy="132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2"/>
          <p:cNvSpPr txBox="1">
            <a:spLocks noGrp="1"/>
          </p:cNvSpPr>
          <p:nvPr>
            <p:ph type="body" idx="1"/>
          </p:nvPr>
        </p:nvSpPr>
        <p:spPr>
          <a:xfrm>
            <a:off x="838080" y="1825560"/>
            <a:ext cx="8136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32"/>
          <p:cNvSpPr txBox="1">
            <a:spLocks noGrp="1"/>
          </p:cNvSpPr>
          <p:nvPr>
            <p:ph type="body" idx="2"/>
          </p:nvPr>
        </p:nvSpPr>
        <p:spPr>
          <a:xfrm>
            <a:off x="1692720" y="1825560"/>
            <a:ext cx="8136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32"/>
          <p:cNvSpPr txBox="1">
            <a:spLocks noGrp="1"/>
          </p:cNvSpPr>
          <p:nvPr>
            <p:ph type="body" idx="3"/>
          </p:nvPr>
        </p:nvSpPr>
        <p:spPr>
          <a:xfrm>
            <a:off x="2547360" y="1825560"/>
            <a:ext cx="8136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32"/>
          <p:cNvSpPr txBox="1">
            <a:spLocks noGrp="1"/>
          </p:cNvSpPr>
          <p:nvPr>
            <p:ph type="body" idx="4"/>
          </p:nvPr>
        </p:nvSpPr>
        <p:spPr>
          <a:xfrm>
            <a:off x="838080" y="4098240"/>
            <a:ext cx="8136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32"/>
          <p:cNvSpPr txBox="1">
            <a:spLocks noGrp="1"/>
          </p:cNvSpPr>
          <p:nvPr>
            <p:ph type="body" idx="5"/>
          </p:nvPr>
        </p:nvSpPr>
        <p:spPr>
          <a:xfrm>
            <a:off x="1692720" y="4098240"/>
            <a:ext cx="8136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32"/>
          <p:cNvSpPr txBox="1">
            <a:spLocks noGrp="1"/>
          </p:cNvSpPr>
          <p:nvPr>
            <p:ph type="body" idx="6"/>
          </p:nvPr>
        </p:nvSpPr>
        <p:spPr>
          <a:xfrm>
            <a:off x="2547360" y="4098240"/>
            <a:ext cx="8136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
        <p:cNvGrpSpPr/>
        <p:nvPr/>
      </p:nvGrpSpPr>
      <p:grpSpPr>
        <a:xfrm>
          <a:off x="0" y="0"/>
          <a:ext cx="0" cy="0"/>
          <a:chOff x="0" y="0"/>
          <a:chExt cx="0" cy="0"/>
        </a:xfrm>
      </p:grpSpPr>
      <p:sp>
        <p:nvSpPr>
          <p:cNvPr id="19" name="Google Shape;19;p23"/>
          <p:cNvSpPr txBox="1">
            <a:spLocks noGrp="1"/>
          </p:cNvSpPr>
          <p:nvPr>
            <p:ph type="title"/>
          </p:nvPr>
        </p:nvSpPr>
        <p:spPr>
          <a:xfrm>
            <a:off x="838080" y="365040"/>
            <a:ext cx="10514880" cy="132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3"/>
          <p:cNvSpPr txBox="1">
            <a:spLocks noGrp="1"/>
          </p:cNvSpPr>
          <p:nvPr>
            <p:ph type="subTitle" idx="1"/>
          </p:nvPr>
        </p:nvSpPr>
        <p:spPr>
          <a:xfrm>
            <a:off x="838080" y="1825560"/>
            <a:ext cx="2527920" cy="4350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1"/>
        <p:cNvGrpSpPr/>
        <p:nvPr/>
      </p:nvGrpSpPr>
      <p:grpSpPr>
        <a:xfrm>
          <a:off x="0" y="0"/>
          <a:ext cx="0" cy="0"/>
          <a:chOff x="0" y="0"/>
          <a:chExt cx="0" cy="0"/>
        </a:xfrm>
      </p:grpSpPr>
      <p:sp>
        <p:nvSpPr>
          <p:cNvPr id="22" name="Google Shape;22;p24"/>
          <p:cNvSpPr txBox="1">
            <a:spLocks noGrp="1"/>
          </p:cNvSpPr>
          <p:nvPr>
            <p:ph type="title"/>
          </p:nvPr>
        </p:nvSpPr>
        <p:spPr>
          <a:xfrm>
            <a:off x="838080" y="365040"/>
            <a:ext cx="10514880" cy="132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4"/>
          <p:cNvSpPr txBox="1">
            <a:spLocks noGrp="1"/>
          </p:cNvSpPr>
          <p:nvPr>
            <p:ph type="body" idx="1"/>
          </p:nvPr>
        </p:nvSpPr>
        <p:spPr>
          <a:xfrm>
            <a:off x="838080" y="1825560"/>
            <a:ext cx="2527920" cy="4350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25"/>
          <p:cNvSpPr txBox="1">
            <a:spLocks noGrp="1"/>
          </p:cNvSpPr>
          <p:nvPr>
            <p:ph type="title"/>
          </p:nvPr>
        </p:nvSpPr>
        <p:spPr>
          <a:xfrm>
            <a:off x="838080" y="365040"/>
            <a:ext cx="10514880" cy="132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6"/>
        <p:cNvGrpSpPr/>
        <p:nvPr/>
      </p:nvGrpSpPr>
      <p:grpSpPr>
        <a:xfrm>
          <a:off x="0" y="0"/>
          <a:ext cx="0" cy="0"/>
          <a:chOff x="0" y="0"/>
          <a:chExt cx="0" cy="0"/>
        </a:xfrm>
      </p:grpSpPr>
      <p:sp>
        <p:nvSpPr>
          <p:cNvPr id="27" name="Google Shape;27;p26"/>
          <p:cNvSpPr txBox="1">
            <a:spLocks noGrp="1"/>
          </p:cNvSpPr>
          <p:nvPr>
            <p:ph type="subTitle" idx="1"/>
          </p:nvPr>
        </p:nvSpPr>
        <p:spPr>
          <a:xfrm>
            <a:off x="838080" y="365040"/>
            <a:ext cx="10514880" cy="6142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8"/>
        <p:cNvGrpSpPr/>
        <p:nvPr/>
      </p:nvGrpSpPr>
      <p:grpSpPr>
        <a:xfrm>
          <a:off x="0" y="0"/>
          <a:ext cx="0" cy="0"/>
          <a:chOff x="0" y="0"/>
          <a:chExt cx="0" cy="0"/>
        </a:xfrm>
      </p:grpSpPr>
      <p:sp>
        <p:nvSpPr>
          <p:cNvPr id="29" name="Google Shape;29;p27"/>
          <p:cNvSpPr txBox="1">
            <a:spLocks noGrp="1"/>
          </p:cNvSpPr>
          <p:nvPr>
            <p:ph type="title"/>
          </p:nvPr>
        </p:nvSpPr>
        <p:spPr>
          <a:xfrm>
            <a:off x="838080" y="365040"/>
            <a:ext cx="10514880" cy="132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7"/>
          <p:cNvSpPr txBox="1">
            <a:spLocks noGrp="1"/>
          </p:cNvSpPr>
          <p:nvPr>
            <p:ph type="body" idx="1"/>
          </p:nvPr>
        </p:nvSpPr>
        <p:spPr>
          <a:xfrm>
            <a:off x="838080" y="1825560"/>
            <a:ext cx="123336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27"/>
          <p:cNvSpPr txBox="1">
            <a:spLocks noGrp="1"/>
          </p:cNvSpPr>
          <p:nvPr>
            <p:ph type="body" idx="2"/>
          </p:nvPr>
        </p:nvSpPr>
        <p:spPr>
          <a:xfrm>
            <a:off x="2133360" y="1825560"/>
            <a:ext cx="1233360" cy="4350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27"/>
          <p:cNvSpPr txBox="1">
            <a:spLocks noGrp="1"/>
          </p:cNvSpPr>
          <p:nvPr>
            <p:ph type="body" idx="3"/>
          </p:nvPr>
        </p:nvSpPr>
        <p:spPr>
          <a:xfrm>
            <a:off x="838080" y="4098240"/>
            <a:ext cx="123336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3"/>
        <p:cNvGrpSpPr/>
        <p:nvPr/>
      </p:nvGrpSpPr>
      <p:grpSpPr>
        <a:xfrm>
          <a:off x="0" y="0"/>
          <a:ext cx="0" cy="0"/>
          <a:chOff x="0" y="0"/>
          <a:chExt cx="0" cy="0"/>
        </a:xfrm>
      </p:grpSpPr>
      <p:sp>
        <p:nvSpPr>
          <p:cNvPr id="34" name="Google Shape;34;p28"/>
          <p:cNvSpPr txBox="1">
            <a:spLocks noGrp="1"/>
          </p:cNvSpPr>
          <p:nvPr>
            <p:ph type="title"/>
          </p:nvPr>
        </p:nvSpPr>
        <p:spPr>
          <a:xfrm>
            <a:off x="838080" y="365040"/>
            <a:ext cx="10514880" cy="132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8"/>
          <p:cNvSpPr txBox="1">
            <a:spLocks noGrp="1"/>
          </p:cNvSpPr>
          <p:nvPr>
            <p:ph type="body" idx="1"/>
          </p:nvPr>
        </p:nvSpPr>
        <p:spPr>
          <a:xfrm>
            <a:off x="838080" y="1825560"/>
            <a:ext cx="1233360" cy="4350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28"/>
          <p:cNvSpPr txBox="1">
            <a:spLocks noGrp="1"/>
          </p:cNvSpPr>
          <p:nvPr>
            <p:ph type="body" idx="2"/>
          </p:nvPr>
        </p:nvSpPr>
        <p:spPr>
          <a:xfrm>
            <a:off x="2133360" y="1825560"/>
            <a:ext cx="123336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28"/>
          <p:cNvSpPr txBox="1">
            <a:spLocks noGrp="1"/>
          </p:cNvSpPr>
          <p:nvPr>
            <p:ph type="body" idx="3"/>
          </p:nvPr>
        </p:nvSpPr>
        <p:spPr>
          <a:xfrm>
            <a:off x="2133360" y="4098240"/>
            <a:ext cx="123336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
        <p:cNvGrpSpPr/>
        <p:nvPr/>
      </p:nvGrpSpPr>
      <p:grpSpPr>
        <a:xfrm>
          <a:off x="0" y="0"/>
          <a:ext cx="0" cy="0"/>
          <a:chOff x="0" y="0"/>
          <a:chExt cx="0" cy="0"/>
        </a:xfrm>
      </p:grpSpPr>
      <p:sp>
        <p:nvSpPr>
          <p:cNvPr id="39" name="Google Shape;39;p29"/>
          <p:cNvSpPr txBox="1">
            <a:spLocks noGrp="1"/>
          </p:cNvSpPr>
          <p:nvPr>
            <p:ph type="title"/>
          </p:nvPr>
        </p:nvSpPr>
        <p:spPr>
          <a:xfrm>
            <a:off x="838080" y="365040"/>
            <a:ext cx="10514880" cy="132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9"/>
          <p:cNvSpPr txBox="1">
            <a:spLocks noGrp="1"/>
          </p:cNvSpPr>
          <p:nvPr>
            <p:ph type="body" idx="1"/>
          </p:nvPr>
        </p:nvSpPr>
        <p:spPr>
          <a:xfrm>
            <a:off x="838080" y="1825560"/>
            <a:ext cx="123336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29"/>
          <p:cNvSpPr txBox="1">
            <a:spLocks noGrp="1"/>
          </p:cNvSpPr>
          <p:nvPr>
            <p:ph type="body" idx="2"/>
          </p:nvPr>
        </p:nvSpPr>
        <p:spPr>
          <a:xfrm>
            <a:off x="2133360" y="1825560"/>
            <a:ext cx="123336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29"/>
          <p:cNvSpPr txBox="1">
            <a:spLocks noGrp="1"/>
          </p:cNvSpPr>
          <p:nvPr>
            <p:ph type="body" idx="3"/>
          </p:nvPr>
        </p:nvSpPr>
        <p:spPr>
          <a:xfrm>
            <a:off x="838080" y="4098240"/>
            <a:ext cx="25279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080" y="365040"/>
            <a:ext cx="10514880" cy="132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20"/>
          <p:cNvSpPr txBox="1">
            <a:spLocks noGrp="1"/>
          </p:cNvSpPr>
          <p:nvPr>
            <p:ph type="body" idx="1"/>
          </p:nvPr>
        </p:nvSpPr>
        <p:spPr>
          <a:xfrm>
            <a:off x="838080" y="1825560"/>
            <a:ext cx="2527920" cy="43506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 b="0" i="0" u="none" strike="noStrike" cap="none"/>
            </a:lvl1pPr>
            <a:lvl2pPr marL="914400" marR="0" lvl="1" indent="-228600" algn="l" rtl="0">
              <a:spcBef>
                <a:spcPts val="0"/>
              </a:spcBef>
              <a:spcAft>
                <a:spcPts val="0"/>
              </a:spcAft>
              <a:buSzPts val="1400"/>
              <a:buNone/>
              <a:defRPr sz="180" b="0" i="0" u="none" strike="noStrike" cap="none"/>
            </a:lvl2pPr>
            <a:lvl3pPr marL="1371600" marR="0" lvl="2" indent="-228600" algn="l" rtl="0">
              <a:spcBef>
                <a:spcPts val="0"/>
              </a:spcBef>
              <a:spcAft>
                <a:spcPts val="0"/>
              </a:spcAft>
              <a:buSzPts val="1400"/>
              <a:buNone/>
              <a:defRPr sz="180" b="0" i="0" u="none" strike="noStrike" cap="none"/>
            </a:lvl3pPr>
            <a:lvl4pPr marL="1828800" marR="0" lvl="3" indent="-228600" algn="l" rtl="0">
              <a:spcBef>
                <a:spcPts val="0"/>
              </a:spcBef>
              <a:spcAft>
                <a:spcPts val="0"/>
              </a:spcAft>
              <a:buSzPts val="1400"/>
              <a:buNone/>
              <a:defRPr sz="180" b="0" i="0" u="none" strike="noStrike" cap="none"/>
            </a:lvl4pPr>
            <a:lvl5pPr marL="2286000" marR="0" lvl="4" indent="-228600" algn="l" rtl="0">
              <a:spcBef>
                <a:spcPts val="0"/>
              </a:spcBef>
              <a:spcAft>
                <a:spcPts val="0"/>
              </a:spcAft>
              <a:buSzPts val="1400"/>
              <a:buNone/>
              <a:defRPr sz="180" b="0" i="0" u="none" strike="noStrike" cap="none"/>
            </a:lvl5pPr>
            <a:lvl6pPr marL="2743200" marR="0" lvl="5" indent="-228600" algn="l" rtl="0">
              <a:spcBef>
                <a:spcPts val="0"/>
              </a:spcBef>
              <a:spcAft>
                <a:spcPts val="0"/>
              </a:spcAft>
              <a:buSzPts val="1400"/>
              <a:buNone/>
              <a:defRPr sz="180" b="0" i="0" u="none" strike="noStrike" cap="none"/>
            </a:lvl6pPr>
            <a:lvl7pPr marL="3200400" marR="0" lvl="6" indent="-228600" algn="l" rtl="0">
              <a:spcBef>
                <a:spcPts val="0"/>
              </a:spcBef>
              <a:spcAft>
                <a:spcPts val="0"/>
              </a:spcAft>
              <a:buSzPts val="1400"/>
              <a:buNone/>
              <a:defRPr sz="180" b="0" i="0" u="none" strike="noStrike" cap="none"/>
            </a:lvl7pPr>
            <a:lvl8pPr marL="3657600" marR="0" lvl="7" indent="-228600" algn="l" rtl="0">
              <a:spcBef>
                <a:spcPts val="0"/>
              </a:spcBef>
              <a:spcAft>
                <a:spcPts val="0"/>
              </a:spcAft>
              <a:buSzPts val="1400"/>
              <a:buNone/>
              <a:defRPr sz="180" b="0" i="0" u="none" strike="noStrike" cap="none"/>
            </a:lvl8pPr>
            <a:lvl9pPr marL="4114800" marR="0" lvl="8" indent="-228600" algn="l" rtl="0">
              <a:spcBef>
                <a:spcPts val="0"/>
              </a:spcBef>
              <a:spcAft>
                <a:spcPts val="0"/>
              </a:spcAft>
              <a:buSzPts val="1400"/>
              <a:buNone/>
              <a:defRPr sz="180" b="0" i="0" u="none" strike="noStrike" cap="none"/>
            </a:lvl9pPr>
          </a:lstStyle>
          <a:p>
            <a:endParaRPr/>
          </a:p>
        </p:txBody>
      </p:sp>
      <p:sp>
        <p:nvSpPr>
          <p:cNvPr id="12" name="Google Shape;12;p20"/>
          <p:cNvSpPr txBox="1">
            <a:spLocks noGrp="1"/>
          </p:cNvSpPr>
          <p:nvPr>
            <p:ph type="body" idx="2"/>
          </p:nvPr>
        </p:nvSpPr>
        <p:spPr>
          <a:xfrm>
            <a:off x="3493080" y="1825560"/>
            <a:ext cx="2527920" cy="43506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 b="0" i="0" u="none" strike="noStrike" cap="none"/>
            </a:lvl1pPr>
            <a:lvl2pPr marL="914400" marR="0" lvl="1" indent="-228600" algn="l" rtl="0">
              <a:spcBef>
                <a:spcPts val="0"/>
              </a:spcBef>
              <a:spcAft>
                <a:spcPts val="0"/>
              </a:spcAft>
              <a:buSzPts val="1400"/>
              <a:buNone/>
              <a:defRPr sz="180" b="0" i="0" u="none" strike="noStrike" cap="none"/>
            </a:lvl2pPr>
            <a:lvl3pPr marL="1371600" marR="0" lvl="2" indent="-228600" algn="l" rtl="0">
              <a:spcBef>
                <a:spcPts val="0"/>
              </a:spcBef>
              <a:spcAft>
                <a:spcPts val="0"/>
              </a:spcAft>
              <a:buSzPts val="1400"/>
              <a:buNone/>
              <a:defRPr sz="180" b="0" i="0" u="none" strike="noStrike" cap="none"/>
            </a:lvl3pPr>
            <a:lvl4pPr marL="1828800" marR="0" lvl="3" indent="-228600" algn="l" rtl="0">
              <a:spcBef>
                <a:spcPts val="0"/>
              </a:spcBef>
              <a:spcAft>
                <a:spcPts val="0"/>
              </a:spcAft>
              <a:buSzPts val="1400"/>
              <a:buNone/>
              <a:defRPr sz="180" b="0" i="0" u="none" strike="noStrike" cap="none"/>
            </a:lvl4pPr>
            <a:lvl5pPr marL="2286000" marR="0" lvl="4" indent="-228600" algn="l" rtl="0">
              <a:spcBef>
                <a:spcPts val="0"/>
              </a:spcBef>
              <a:spcAft>
                <a:spcPts val="0"/>
              </a:spcAft>
              <a:buSzPts val="1400"/>
              <a:buNone/>
              <a:defRPr sz="180" b="0" i="0" u="none" strike="noStrike" cap="none"/>
            </a:lvl5pPr>
            <a:lvl6pPr marL="2743200" marR="0" lvl="5" indent="-228600" algn="l" rtl="0">
              <a:spcBef>
                <a:spcPts val="0"/>
              </a:spcBef>
              <a:spcAft>
                <a:spcPts val="0"/>
              </a:spcAft>
              <a:buSzPts val="1400"/>
              <a:buNone/>
              <a:defRPr sz="180" b="0" i="0" u="none" strike="noStrike" cap="none"/>
            </a:lvl6pPr>
            <a:lvl7pPr marL="3200400" marR="0" lvl="6" indent="-228600" algn="l" rtl="0">
              <a:spcBef>
                <a:spcPts val="0"/>
              </a:spcBef>
              <a:spcAft>
                <a:spcPts val="0"/>
              </a:spcAft>
              <a:buSzPts val="1400"/>
              <a:buNone/>
              <a:defRPr sz="180" b="0" i="0" u="none" strike="noStrike" cap="none"/>
            </a:lvl7pPr>
            <a:lvl8pPr marL="3657600" marR="0" lvl="7" indent="-228600" algn="l" rtl="0">
              <a:spcBef>
                <a:spcPts val="0"/>
              </a:spcBef>
              <a:spcAft>
                <a:spcPts val="0"/>
              </a:spcAft>
              <a:buSzPts val="1400"/>
              <a:buNone/>
              <a:defRPr sz="180" b="0" i="0" u="none" strike="noStrike" cap="none"/>
            </a:lvl8pPr>
            <a:lvl9pPr marL="4114800" marR="0" lvl="8" indent="-228600" algn="l" rtl="0">
              <a:spcBef>
                <a:spcPts val="0"/>
              </a:spcBef>
              <a:spcAft>
                <a:spcPts val="0"/>
              </a:spcAft>
              <a:buSzPts val="1400"/>
              <a:buNone/>
              <a:defRPr sz="18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
          <p:cNvSpPr/>
          <p:nvPr/>
        </p:nvSpPr>
        <p:spPr>
          <a:xfrm>
            <a:off x="2233440" y="2430000"/>
            <a:ext cx="7724880" cy="1997640"/>
          </a:xfrm>
          <a:prstGeom prst="rect">
            <a:avLst/>
          </a:prstGeom>
          <a:noFill/>
          <a:ln>
            <a:noFill/>
          </a:ln>
        </p:spPr>
        <p:txBody>
          <a:bodyPr spcFirstLastPara="1" wrap="square" lIns="90000" tIns="45000" rIns="90000" bIns="45000" anchor="ctr" anchorCtr="0">
            <a:normAutofit/>
          </a:bodyPr>
          <a:lstStyle/>
          <a:p>
            <a:pPr marL="0" marR="0" lvl="0" indent="0" algn="r" rtl="0">
              <a:lnSpc>
                <a:spcPct val="90000"/>
              </a:lnSpc>
              <a:spcBef>
                <a:spcPts val="0"/>
              </a:spcBef>
              <a:spcAft>
                <a:spcPts val="0"/>
              </a:spcAft>
              <a:buNone/>
            </a:pPr>
            <a:r>
              <a:rPr lang="es-ES" sz="6000" b="0" i="0" u="none" strike="noStrike" cap="none" dirty="0">
                <a:solidFill>
                  <a:srgbClr val="FF0000"/>
                </a:solidFill>
                <a:latin typeface="Calibri"/>
                <a:ea typeface="Calibri"/>
                <a:cs typeface="Calibri"/>
                <a:sym typeface="Calibri"/>
              </a:rPr>
              <a:t>Repaso Estadística</a:t>
            </a:r>
          </a:p>
          <a:p>
            <a:pPr marL="0" marR="0" lvl="0" indent="0" algn="r" rtl="0">
              <a:lnSpc>
                <a:spcPct val="90000"/>
              </a:lnSpc>
              <a:spcBef>
                <a:spcPts val="0"/>
              </a:spcBef>
              <a:spcAft>
                <a:spcPts val="0"/>
              </a:spcAft>
              <a:buNone/>
            </a:pPr>
            <a:r>
              <a:rPr lang="es-ES" sz="4000" dirty="0">
                <a:solidFill>
                  <a:schemeClr val="bg1"/>
                </a:solidFill>
                <a:latin typeface="Calibri"/>
                <a:cs typeface="Calibri"/>
                <a:sym typeface="Calibri"/>
              </a:rPr>
              <a:t>Contraste de hipótesis</a:t>
            </a:r>
            <a:endParaRPr sz="4000" b="0" i="0" u="none" strike="noStrike" cap="none" dirty="0">
              <a:solidFill>
                <a:schemeClr val="bg1"/>
              </a:solidFil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6"/>
          <p:cNvSpPr/>
          <p:nvPr/>
        </p:nvSpPr>
        <p:spPr>
          <a:xfrm>
            <a:off x="838080" y="365040"/>
            <a:ext cx="10514880" cy="132480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s-ES" sz="4400" b="0" strike="noStrike" dirty="0">
                <a:solidFill>
                  <a:srgbClr val="FF0000"/>
                </a:solidFill>
                <a:latin typeface="Calibri"/>
                <a:ea typeface="Calibri"/>
                <a:cs typeface="Calibri"/>
                <a:sym typeface="Calibri"/>
              </a:rPr>
              <a:t>Contraste de hipótesis</a:t>
            </a:r>
          </a:p>
        </p:txBody>
      </p:sp>
      <p:sp>
        <p:nvSpPr>
          <p:cNvPr id="112" name="Google Shape;112;p6"/>
          <p:cNvSpPr/>
          <p:nvPr/>
        </p:nvSpPr>
        <p:spPr>
          <a:xfrm>
            <a:off x="838080" y="1620000"/>
            <a:ext cx="10259640" cy="857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ES" sz="1800" b="0" strike="noStrike" dirty="0">
                <a:solidFill>
                  <a:schemeClr val="lt1"/>
                </a:solidFill>
                <a:latin typeface="Arial"/>
                <a:ea typeface="Arial"/>
                <a:cs typeface="Arial"/>
                <a:sym typeface="Arial"/>
              </a:rPr>
              <a:t>Una vez hemos obtenido el estadístico de contraste, calculamos el p-valor y comparamos:</a:t>
            </a:r>
            <a:endParaRPr lang="es-ES" sz="1800" dirty="0">
              <a:solidFill>
                <a:schemeClr val="lt1"/>
              </a:solidFill>
            </a:endParaRPr>
          </a:p>
          <a:p>
            <a:pPr marL="0" marR="0" lvl="0" indent="0" algn="l" rtl="0">
              <a:lnSpc>
                <a:spcPct val="100000"/>
              </a:lnSpc>
              <a:spcBef>
                <a:spcPts val="0"/>
              </a:spcBef>
              <a:spcAft>
                <a:spcPts val="0"/>
              </a:spcAft>
              <a:buNone/>
            </a:pPr>
            <a:endParaRPr lang="es-ES" sz="1800" b="0" strike="noStrik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lang="es-ES" sz="1800" b="0" strike="noStrike" dirty="0">
              <a:solidFill>
                <a:schemeClr val="lt1"/>
              </a:solidFill>
              <a:latin typeface="Arial"/>
              <a:ea typeface="Arial"/>
              <a:cs typeface="Arial"/>
              <a:sym typeface="Arial"/>
            </a:endParaRPr>
          </a:p>
        </p:txBody>
      </p:sp>
      <p:grpSp>
        <p:nvGrpSpPr>
          <p:cNvPr id="6" name="Grupo 5">
            <a:extLst>
              <a:ext uri="{FF2B5EF4-FFF2-40B4-BE49-F238E27FC236}">
                <a16:creationId xmlns:a16="http://schemas.microsoft.com/office/drawing/2014/main" id="{90BB8372-EDA2-4BDD-9092-698CDFE0A79B}"/>
              </a:ext>
            </a:extLst>
          </p:cNvPr>
          <p:cNvGrpSpPr/>
          <p:nvPr/>
        </p:nvGrpSpPr>
        <p:grpSpPr>
          <a:xfrm>
            <a:off x="916059" y="2383468"/>
            <a:ext cx="8818880" cy="2729224"/>
            <a:chOff x="1391920" y="2383468"/>
            <a:chExt cx="8818880" cy="2729224"/>
          </a:xfrm>
        </p:grpSpPr>
        <p:pic>
          <p:nvPicPr>
            <p:cNvPr id="3" name="Imagen 2">
              <a:extLst>
                <a:ext uri="{FF2B5EF4-FFF2-40B4-BE49-F238E27FC236}">
                  <a16:creationId xmlns:a16="http://schemas.microsoft.com/office/drawing/2014/main" id="{C78526AD-075A-4C12-B7B8-BECFBAD579FD}"/>
                </a:ext>
              </a:extLst>
            </p:cNvPr>
            <p:cNvPicPr>
              <a:picLocks noChangeAspect="1"/>
            </p:cNvPicPr>
            <p:nvPr/>
          </p:nvPicPr>
          <p:blipFill>
            <a:blip r:embed="rId3"/>
            <a:stretch>
              <a:fillRect/>
            </a:stretch>
          </p:blipFill>
          <p:spPr>
            <a:xfrm>
              <a:off x="1391920" y="2383468"/>
              <a:ext cx="8818880" cy="2698744"/>
            </a:xfrm>
            <a:prstGeom prst="rect">
              <a:avLst/>
            </a:prstGeom>
          </p:spPr>
        </p:pic>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E0396BEE-1E74-465C-9203-ED5DF97E708A}"/>
                    </a:ext>
                  </a:extLst>
                </p:cNvPr>
                <p:cNvSpPr txBox="1"/>
                <p:nvPr/>
              </p:nvSpPr>
              <p:spPr>
                <a:xfrm>
                  <a:off x="1686055" y="4705145"/>
                  <a:ext cx="590290" cy="40754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s-ES" i="1" dirty="0" smtClean="0">
                                <a:latin typeface="Cambria Math" panose="02040503050406030204" pitchFamily="18" charset="0"/>
                              </a:rPr>
                            </m:ctrlPr>
                          </m:sSubPr>
                          <m:e>
                            <m:r>
                              <a:rPr lang="es-ES" i="1" dirty="0">
                                <a:latin typeface="Cambria Math" panose="02040503050406030204" pitchFamily="18" charset="0"/>
                              </a:rPr>
                              <m:t>𝑅</m:t>
                            </m:r>
                          </m:e>
                          <m:sub>
                            <m:sSub>
                              <m:sSubPr>
                                <m:ctrlPr>
                                  <a:rPr lang="es-ES" i="1" dirty="0" smtClean="0">
                                    <a:latin typeface="Cambria Math" panose="02040503050406030204" pitchFamily="18" charset="0"/>
                                  </a:rPr>
                                </m:ctrlPr>
                              </m:sSubPr>
                              <m:e>
                                <m:r>
                                  <m:rPr>
                                    <m:nor/>
                                  </m:rPr>
                                  <a:rPr lang="es-ES" dirty="0"/>
                                  <m:t>H</m:t>
                                </m:r>
                              </m:e>
                              <m:sub>
                                <m:r>
                                  <m:rPr>
                                    <m:nor/>
                                  </m:rPr>
                                  <a:rPr lang="es-ES" dirty="0"/>
                                  <m:t>0</m:t>
                                </m:r>
                              </m:sub>
                            </m:sSub>
                          </m:sub>
                        </m:sSub>
                      </m:oMath>
                    </m:oMathPara>
                  </a14:m>
                  <a:endParaRPr lang="es-ES" dirty="0"/>
                </a:p>
              </p:txBody>
            </p:sp>
          </mc:Choice>
          <mc:Fallback>
            <p:sp>
              <p:nvSpPr>
                <p:cNvPr id="5" name="CuadroTexto 4">
                  <a:extLst>
                    <a:ext uri="{FF2B5EF4-FFF2-40B4-BE49-F238E27FC236}">
                      <a16:creationId xmlns:a16="http://schemas.microsoft.com/office/drawing/2014/main" id="{E0396BEE-1E74-465C-9203-ED5DF97E708A}"/>
                    </a:ext>
                  </a:extLst>
                </p:cNvPr>
                <p:cNvSpPr txBox="1">
                  <a:spLocks noRot="1" noChangeAspect="1" noMove="1" noResize="1" noEditPoints="1" noAdjustHandles="1" noChangeArrowheads="1" noChangeShapeType="1" noTextEdit="1"/>
                </p:cNvSpPr>
                <p:nvPr/>
              </p:nvSpPr>
              <p:spPr>
                <a:xfrm>
                  <a:off x="1686055" y="4705145"/>
                  <a:ext cx="590290" cy="407547"/>
                </a:xfrm>
                <a:prstGeom prst="rect">
                  <a:avLst/>
                </a:prstGeom>
                <a:blipFill>
                  <a:blip r:embed="rId4"/>
                  <a:stretch>
                    <a:fillRect b="-2985"/>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EDD635CC-6107-4DAF-BBA2-C1B0E3A569B4}"/>
                    </a:ext>
                  </a:extLst>
                </p:cNvPr>
                <p:cNvSpPr txBox="1"/>
                <p:nvPr/>
              </p:nvSpPr>
              <p:spPr>
                <a:xfrm>
                  <a:off x="6402835" y="4705145"/>
                  <a:ext cx="590290" cy="40754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s-ES" i="1" dirty="0" smtClean="0">
                                <a:latin typeface="Cambria Math" panose="02040503050406030204" pitchFamily="18" charset="0"/>
                              </a:rPr>
                            </m:ctrlPr>
                          </m:sSubPr>
                          <m:e>
                            <m:r>
                              <a:rPr lang="es-ES" i="1" dirty="0">
                                <a:latin typeface="Cambria Math" panose="02040503050406030204" pitchFamily="18" charset="0"/>
                              </a:rPr>
                              <m:t>𝑅</m:t>
                            </m:r>
                          </m:e>
                          <m:sub>
                            <m:sSub>
                              <m:sSubPr>
                                <m:ctrlPr>
                                  <a:rPr lang="es-ES" i="1" dirty="0" smtClean="0">
                                    <a:latin typeface="Cambria Math" panose="02040503050406030204" pitchFamily="18" charset="0"/>
                                  </a:rPr>
                                </m:ctrlPr>
                              </m:sSubPr>
                              <m:e>
                                <m:r>
                                  <m:rPr>
                                    <m:nor/>
                                  </m:rPr>
                                  <a:rPr lang="es-ES" dirty="0"/>
                                  <m:t>H</m:t>
                                </m:r>
                              </m:e>
                              <m:sub>
                                <m:r>
                                  <m:rPr>
                                    <m:nor/>
                                  </m:rPr>
                                  <a:rPr lang="es-ES" dirty="0"/>
                                  <m:t>0</m:t>
                                </m:r>
                              </m:sub>
                            </m:sSub>
                          </m:sub>
                        </m:sSub>
                      </m:oMath>
                    </m:oMathPara>
                  </a14:m>
                  <a:endParaRPr lang="es-ES" dirty="0"/>
                </a:p>
              </p:txBody>
            </p:sp>
          </mc:Choice>
          <mc:Fallback>
            <p:sp>
              <p:nvSpPr>
                <p:cNvPr id="10" name="CuadroTexto 9">
                  <a:extLst>
                    <a:ext uri="{FF2B5EF4-FFF2-40B4-BE49-F238E27FC236}">
                      <a16:creationId xmlns:a16="http://schemas.microsoft.com/office/drawing/2014/main" id="{EDD635CC-6107-4DAF-BBA2-C1B0E3A569B4}"/>
                    </a:ext>
                  </a:extLst>
                </p:cNvPr>
                <p:cNvSpPr txBox="1">
                  <a:spLocks noRot="1" noChangeAspect="1" noMove="1" noResize="1" noEditPoints="1" noAdjustHandles="1" noChangeArrowheads="1" noChangeShapeType="1" noTextEdit="1"/>
                </p:cNvSpPr>
                <p:nvPr/>
              </p:nvSpPr>
              <p:spPr>
                <a:xfrm>
                  <a:off x="6402835" y="4705145"/>
                  <a:ext cx="590290" cy="407547"/>
                </a:xfrm>
                <a:prstGeom prst="rect">
                  <a:avLst/>
                </a:prstGeom>
                <a:blipFill>
                  <a:blip r:embed="rId5"/>
                  <a:stretch>
                    <a:fillRect b="-2985"/>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3" name="CuadroTexto 12">
                  <a:extLst>
                    <a:ext uri="{FF2B5EF4-FFF2-40B4-BE49-F238E27FC236}">
                      <a16:creationId xmlns:a16="http://schemas.microsoft.com/office/drawing/2014/main" id="{31790056-28B4-4A34-BD44-F3F9AC890936}"/>
                    </a:ext>
                  </a:extLst>
                </p:cNvPr>
                <p:cNvSpPr txBox="1"/>
                <p:nvPr/>
              </p:nvSpPr>
              <p:spPr>
                <a:xfrm>
                  <a:off x="7522975" y="4705145"/>
                  <a:ext cx="590290" cy="40754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s-ES" i="1" dirty="0" smtClean="0">
                                <a:latin typeface="Cambria Math" panose="02040503050406030204" pitchFamily="18" charset="0"/>
                              </a:rPr>
                            </m:ctrlPr>
                          </m:sSubPr>
                          <m:e>
                            <m:r>
                              <a:rPr lang="es-ES" i="1" dirty="0">
                                <a:latin typeface="Cambria Math" panose="02040503050406030204" pitchFamily="18" charset="0"/>
                              </a:rPr>
                              <m:t>𝑅</m:t>
                            </m:r>
                          </m:e>
                          <m:sub>
                            <m:sSub>
                              <m:sSubPr>
                                <m:ctrlPr>
                                  <a:rPr lang="es-ES" i="1" dirty="0" smtClean="0">
                                    <a:latin typeface="Cambria Math" panose="02040503050406030204" pitchFamily="18" charset="0"/>
                                  </a:rPr>
                                </m:ctrlPr>
                              </m:sSubPr>
                              <m:e>
                                <m:r>
                                  <m:rPr>
                                    <m:nor/>
                                  </m:rPr>
                                  <a:rPr lang="es-ES" dirty="0"/>
                                  <m:t>H</m:t>
                                </m:r>
                              </m:e>
                              <m:sub>
                                <m:r>
                                  <m:rPr>
                                    <m:nor/>
                                  </m:rPr>
                                  <a:rPr lang="es-ES" dirty="0"/>
                                  <m:t>0</m:t>
                                </m:r>
                              </m:sub>
                            </m:sSub>
                          </m:sub>
                        </m:sSub>
                      </m:oMath>
                    </m:oMathPara>
                  </a14:m>
                  <a:endParaRPr lang="es-ES" dirty="0"/>
                </a:p>
              </p:txBody>
            </p:sp>
          </mc:Choice>
          <mc:Fallback>
            <p:sp>
              <p:nvSpPr>
                <p:cNvPr id="13" name="CuadroTexto 12">
                  <a:extLst>
                    <a:ext uri="{FF2B5EF4-FFF2-40B4-BE49-F238E27FC236}">
                      <a16:creationId xmlns:a16="http://schemas.microsoft.com/office/drawing/2014/main" id="{31790056-28B4-4A34-BD44-F3F9AC890936}"/>
                    </a:ext>
                  </a:extLst>
                </p:cNvPr>
                <p:cNvSpPr txBox="1">
                  <a:spLocks noRot="1" noChangeAspect="1" noMove="1" noResize="1" noEditPoints="1" noAdjustHandles="1" noChangeArrowheads="1" noChangeShapeType="1" noTextEdit="1"/>
                </p:cNvSpPr>
                <p:nvPr/>
              </p:nvSpPr>
              <p:spPr>
                <a:xfrm>
                  <a:off x="7522975" y="4705145"/>
                  <a:ext cx="590290" cy="407547"/>
                </a:xfrm>
                <a:prstGeom prst="rect">
                  <a:avLst/>
                </a:prstGeom>
                <a:blipFill>
                  <a:blip r:embed="rId5"/>
                  <a:stretch>
                    <a:fillRect b="-2985"/>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6" name="CuadroTexto 15">
                  <a:extLst>
                    <a:ext uri="{FF2B5EF4-FFF2-40B4-BE49-F238E27FC236}">
                      <a16:creationId xmlns:a16="http://schemas.microsoft.com/office/drawing/2014/main" id="{66A9C77C-626E-4724-950A-F01B1FD51E61}"/>
                    </a:ext>
                  </a:extLst>
                </p:cNvPr>
                <p:cNvSpPr txBox="1"/>
                <p:nvPr/>
              </p:nvSpPr>
              <p:spPr>
                <a:xfrm>
                  <a:off x="9458455" y="4705145"/>
                  <a:ext cx="590290" cy="40754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s-ES" i="1" dirty="0" smtClean="0">
                                <a:latin typeface="Cambria Math" panose="02040503050406030204" pitchFamily="18" charset="0"/>
                              </a:rPr>
                            </m:ctrlPr>
                          </m:sSubPr>
                          <m:e>
                            <m:r>
                              <a:rPr lang="es-ES" i="1" dirty="0">
                                <a:latin typeface="Cambria Math" panose="02040503050406030204" pitchFamily="18" charset="0"/>
                              </a:rPr>
                              <m:t>𝑅</m:t>
                            </m:r>
                          </m:e>
                          <m:sub>
                            <m:sSub>
                              <m:sSubPr>
                                <m:ctrlPr>
                                  <a:rPr lang="es-ES" i="1" dirty="0" smtClean="0">
                                    <a:latin typeface="Cambria Math" panose="02040503050406030204" pitchFamily="18" charset="0"/>
                                  </a:rPr>
                                </m:ctrlPr>
                              </m:sSubPr>
                              <m:e>
                                <m:r>
                                  <m:rPr>
                                    <m:nor/>
                                  </m:rPr>
                                  <a:rPr lang="es-ES" dirty="0"/>
                                  <m:t>H</m:t>
                                </m:r>
                              </m:e>
                              <m:sub>
                                <m:r>
                                  <m:rPr>
                                    <m:nor/>
                                  </m:rPr>
                                  <a:rPr lang="es-ES" dirty="0"/>
                                  <m:t>0</m:t>
                                </m:r>
                              </m:sub>
                            </m:sSub>
                          </m:sub>
                        </m:sSub>
                      </m:oMath>
                    </m:oMathPara>
                  </a14:m>
                  <a:endParaRPr lang="es-ES" dirty="0"/>
                </a:p>
              </p:txBody>
            </p:sp>
          </mc:Choice>
          <mc:Fallback>
            <p:sp>
              <p:nvSpPr>
                <p:cNvPr id="16" name="CuadroTexto 15">
                  <a:extLst>
                    <a:ext uri="{FF2B5EF4-FFF2-40B4-BE49-F238E27FC236}">
                      <a16:creationId xmlns:a16="http://schemas.microsoft.com/office/drawing/2014/main" id="{66A9C77C-626E-4724-950A-F01B1FD51E61}"/>
                    </a:ext>
                  </a:extLst>
                </p:cNvPr>
                <p:cNvSpPr txBox="1">
                  <a:spLocks noRot="1" noChangeAspect="1" noMove="1" noResize="1" noEditPoints="1" noAdjustHandles="1" noChangeArrowheads="1" noChangeShapeType="1" noTextEdit="1"/>
                </p:cNvSpPr>
                <p:nvPr/>
              </p:nvSpPr>
              <p:spPr>
                <a:xfrm>
                  <a:off x="9458455" y="4705145"/>
                  <a:ext cx="590290" cy="407547"/>
                </a:xfrm>
                <a:prstGeom prst="rect">
                  <a:avLst/>
                </a:prstGeom>
                <a:blipFill>
                  <a:blip r:embed="rId4"/>
                  <a:stretch>
                    <a:fillRect b="-2985"/>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7" name="CuadroTexto 16">
                  <a:extLst>
                    <a:ext uri="{FF2B5EF4-FFF2-40B4-BE49-F238E27FC236}">
                      <a16:creationId xmlns:a16="http://schemas.microsoft.com/office/drawing/2014/main" id="{91486C4B-662A-4FCF-A125-9D79B8E5B068}"/>
                    </a:ext>
                  </a:extLst>
                </p:cNvPr>
                <p:cNvSpPr txBox="1"/>
                <p:nvPr/>
              </p:nvSpPr>
              <p:spPr>
                <a:xfrm>
                  <a:off x="2905255" y="4705145"/>
                  <a:ext cx="590290" cy="40754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s-ES" i="1" dirty="0" smtClean="0">
                                <a:latin typeface="Cambria Math" panose="02040503050406030204" pitchFamily="18" charset="0"/>
                              </a:rPr>
                            </m:ctrlPr>
                          </m:sSubPr>
                          <m:e>
                            <m:r>
                              <a:rPr lang="es-ES" b="0" i="1" dirty="0" smtClean="0">
                                <a:latin typeface="Cambria Math" panose="02040503050406030204" pitchFamily="18" charset="0"/>
                              </a:rPr>
                              <m:t>𝐴</m:t>
                            </m:r>
                          </m:e>
                          <m:sub>
                            <m:sSub>
                              <m:sSubPr>
                                <m:ctrlPr>
                                  <a:rPr lang="es-ES" i="1" dirty="0" smtClean="0">
                                    <a:latin typeface="Cambria Math" panose="02040503050406030204" pitchFamily="18" charset="0"/>
                                  </a:rPr>
                                </m:ctrlPr>
                              </m:sSubPr>
                              <m:e>
                                <m:r>
                                  <m:rPr>
                                    <m:nor/>
                                  </m:rPr>
                                  <a:rPr lang="es-ES" dirty="0"/>
                                  <m:t>H</m:t>
                                </m:r>
                              </m:e>
                              <m:sub>
                                <m:r>
                                  <m:rPr>
                                    <m:nor/>
                                  </m:rPr>
                                  <a:rPr lang="es-ES" dirty="0"/>
                                  <m:t>0</m:t>
                                </m:r>
                              </m:sub>
                            </m:sSub>
                          </m:sub>
                        </m:sSub>
                      </m:oMath>
                    </m:oMathPara>
                  </a14:m>
                  <a:endParaRPr lang="es-ES" dirty="0"/>
                </a:p>
              </p:txBody>
            </p:sp>
          </mc:Choice>
          <mc:Fallback>
            <p:sp>
              <p:nvSpPr>
                <p:cNvPr id="17" name="CuadroTexto 16">
                  <a:extLst>
                    <a:ext uri="{FF2B5EF4-FFF2-40B4-BE49-F238E27FC236}">
                      <a16:creationId xmlns:a16="http://schemas.microsoft.com/office/drawing/2014/main" id="{91486C4B-662A-4FCF-A125-9D79B8E5B068}"/>
                    </a:ext>
                  </a:extLst>
                </p:cNvPr>
                <p:cNvSpPr txBox="1">
                  <a:spLocks noRot="1" noChangeAspect="1" noMove="1" noResize="1" noEditPoints="1" noAdjustHandles="1" noChangeArrowheads="1" noChangeShapeType="1" noTextEdit="1"/>
                </p:cNvSpPr>
                <p:nvPr/>
              </p:nvSpPr>
              <p:spPr>
                <a:xfrm>
                  <a:off x="2905255" y="4705145"/>
                  <a:ext cx="590290" cy="407547"/>
                </a:xfrm>
                <a:prstGeom prst="rect">
                  <a:avLst/>
                </a:prstGeom>
                <a:blipFill>
                  <a:blip r:embed="rId6"/>
                  <a:stretch>
                    <a:fillRect b="-2985"/>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8" name="CuadroTexto 17">
                  <a:extLst>
                    <a:ext uri="{FF2B5EF4-FFF2-40B4-BE49-F238E27FC236}">
                      <a16:creationId xmlns:a16="http://schemas.microsoft.com/office/drawing/2014/main" id="{BEE596DB-A343-421F-BB90-E1A8B1965232}"/>
                    </a:ext>
                  </a:extLst>
                </p:cNvPr>
                <p:cNvSpPr txBox="1"/>
                <p:nvPr/>
              </p:nvSpPr>
              <p:spPr>
                <a:xfrm>
                  <a:off x="5139950" y="4705145"/>
                  <a:ext cx="590290" cy="40754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s-ES" i="1" dirty="0" smtClean="0">
                                <a:latin typeface="Cambria Math" panose="02040503050406030204" pitchFamily="18" charset="0"/>
                              </a:rPr>
                            </m:ctrlPr>
                          </m:sSubPr>
                          <m:e>
                            <m:r>
                              <a:rPr lang="es-ES" b="0" i="1" dirty="0" smtClean="0">
                                <a:latin typeface="Cambria Math" panose="02040503050406030204" pitchFamily="18" charset="0"/>
                              </a:rPr>
                              <m:t>𝐴</m:t>
                            </m:r>
                          </m:e>
                          <m:sub>
                            <m:sSub>
                              <m:sSubPr>
                                <m:ctrlPr>
                                  <a:rPr lang="es-ES" i="1" dirty="0" smtClean="0">
                                    <a:latin typeface="Cambria Math" panose="02040503050406030204" pitchFamily="18" charset="0"/>
                                  </a:rPr>
                                </m:ctrlPr>
                              </m:sSubPr>
                              <m:e>
                                <m:r>
                                  <m:rPr>
                                    <m:nor/>
                                  </m:rPr>
                                  <a:rPr lang="es-ES" dirty="0"/>
                                  <m:t>H</m:t>
                                </m:r>
                              </m:e>
                              <m:sub>
                                <m:r>
                                  <m:rPr>
                                    <m:nor/>
                                  </m:rPr>
                                  <a:rPr lang="es-ES" dirty="0"/>
                                  <m:t>0</m:t>
                                </m:r>
                              </m:sub>
                            </m:sSub>
                          </m:sub>
                        </m:sSub>
                      </m:oMath>
                    </m:oMathPara>
                  </a14:m>
                  <a:endParaRPr lang="es-ES" dirty="0"/>
                </a:p>
              </p:txBody>
            </p:sp>
          </mc:Choice>
          <mc:Fallback>
            <p:sp>
              <p:nvSpPr>
                <p:cNvPr id="18" name="CuadroTexto 17">
                  <a:extLst>
                    <a:ext uri="{FF2B5EF4-FFF2-40B4-BE49-F238E27FC236}">
                      <a16:creationId xmlns:a16="http://schemas.microsoft.com/office/drawing/2014/main" id="{BEE596DB-A343-421F-BB90-E1A8B1965232}"/>
                    </a:ext>
                  </a:extLst>
                </p:cNvPr>
                <p:cNvSpPr txBox="1">
                  <a:spLocks noRot="1" noChangeAspect="1" noMove="1" noResize="1" noEditPoints="1" noAdjustHandles="1" noChangeArrowheads="1" noChangeShapeType="1" noTextEdit="1"/>
                </p:cNvSpPr>
                <p:nvPr/>
              </p:nvSpPr>
              <p:spPr>
                <a:xfrm>
                  <a:off x="5139950" y="4705145"/>
                  <a:ext cx="590290" cy="407547"/>
                </a:xfrm>
                <a:prstGeom prst="rect">
                  <a:avLst/>
                </a:prstGeom>
                <a:blipFill>
                  <a:blip r:embed="rId7"/>
                  <a:stretch>
                    <a:fillRect b="-2985"/>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9" name="CuadroTexto 18">
                  <a:extLst>
                    <a:ext uri="{FF2B5EF4-FFF2-40B4-BE49-F238E27FC236}">
                      <a16:creationId xmlns:a16="http://schemas.microsoft.com/office/drawing/2014/main" id="{C1EBC96F-28B7-4221-A2D5-C3B024882645}"/>
                    </a:ext>
                  </a:extLst>
                </p:cNvPr>
                <p:cNvSpPr txBox="1"/>
                <p:nvPr/>
              </p:nvSpPr>
              <p:spPr>
                <a:xfrm>
                  <a:off x="8490715" y="4705145"/>
                  <a:ext cx="590290" cy="40754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s-ES" i="1" dirty="0" smtClean="0">
                                <a:latin typeface="Cambria Math" panose="02040503050406030204" pitchFamily="18" charset="0"/>
                              </a:rPr>
                            </m:ctrlPr>
                          </m:sSubPr>
                          <m:e>
                            <m:r>
                              <a:rPr lang="es-ES" b="0" i="1" dirty="0" smtClean="0">
                                <a:latin typeface="Cambria Math" panose="02040503050406030204" pitchFamily="18" charset="0"/>
                              </a:rPr>
                              <m:t>𝐴</m:t>
                            </m:r>
                          </m:e>
                          <m:sub>
                            <m:sSub>
                              <m:sSubPr>
                                <m:ctrlPr>
                                  <a:rPr lang="es-ES" i="1" dirty="0" smtClean="0">
                                    <a:latin typeface="Cambria Math" panose="02040503050406030204" pitchFamily="18" charset="0"/>
                                  </a:rPr>
                                </m:ctrlPr>
                              </m:sSubPr>
                              <m:e>
                                <m:r>
                                  <m:rPr>
                                    <m:nor/>
                                  </m:rPr>
                                  <a:rPr lang="es-ES" dirty="0"/>
                                  <m:t>H</m:t>
                                </m:r>
                              </m:e>
                              <m:sub>
                                <m:r>
                                  <m:rPr>
                                    <m:nor/>
                                  </m:rPr>
                                  <a:rPr lang="es-ES" dirty="0"/>
                                  <m:t>0</m:t>
                                </m:r>
                              </m:sub>
                            </m:sSub>
                          </m:sub>
                        </m:sSub>
                      </m:oMath>
                    </m:oMathPara>
                  </a14:m>
                  <a:endParaRPr lang="es-ES" dirty="0"/>
                </a:p>
              </p:txBody>
            </p:sp>
          </mc:Choice>
          <mc:Fallback>
            <p:sp>
              <p:nvSpPr>
                <p:cNvPr id="19" name="CuadroTexto 18">
                  <a:extLst>
                    <a:ext uri="{FF2B5EF4-FFF2-40B4-BE49-F238E27FC236}">
                      <a16:creationId xmlns:a16="http://schemas.microsoft.com/office/drawing/2014/main" id="{C1EBC96F-28B7-4221-A2D5-C3B024882645}"/>
                    </a:ext>
                  </a:extLst>
                </p:cNvPr>
                <p:cNvSpPr txBox="1">
                  <a:spLocks noRot="1" noChangeAspect="1" noMove="1" noResize="1" noEditPoints="1" noAdjustHandles="1" noChangeArrowheads="1" noChangeShapeType="1" noTextEdit="1"/>
                </p:cNvSpPr>
                <p:nvPr/>
              </p:nvSpPr>
              <p:spPr>
                <a:xfrm>
                  <a:off x="8490715" y="4705145"/>
                  <a:ext cx="590290" cy="407547"/>
                </a:xfrm>
                <a:prstGeom prst="rect">
                  <a:avLst/>
                </a:prstGeom>
                <a:blipFill>
                  <a:blip r:embed="rId7"/>
                  <a:stretch>
                    <a:fillRect b="-2985"/>
                  </a:stretch>
                </a:blipFill>
              </p:spPr>
              <p:txBody>
                <a:bodyPr/>
                <a:lstStyle/>
                <a:p>
                  <a:r>
                    <a:rPr lang="es-ES">
                      <a:noFill/>
                    </a:rPr>
                    <a:t> </a:t>
                  </a:r>
                </a:p>
              </p:txBody>
            </p:sp>
          </mc:Fallback>
        </mc:AlternateContent>
      </p:grpSp>
      <mc:AlternateContent xmlns:mc="http://schemas.openxmlformats.org/markup-compatibility/2006">
        <mc:Choice xmlns:a14="http://schemas.microsoft.com/office/drawing/2010/main" Requires="a14">
          <p:sp>
            <p:nvSpPr>
              <p:cNvPr id="21" name="CuadroTexto 20">
                <a:extLst>
                  <a:ext uri="{FF2B5EF4-FFF2-40B4-BE49-F238E27FC236}">
                    <a16:creationId xmlns:a16="http://schemas.microsoft.com/office/drawing/2014/main" id="{DE274A0E-E9DC-46E1-B215-82860A587B76}"/>
                  </a:ext>
                </a:extLst>
              </p:cNvPr>
              <p:cNvSpPr txBox="1"/>
              <p:nvPr/>
            </p:nvSpPr>
            <p:spPr>
              <a:xfrm>
                <a:off x="9812919" y="3743599"/>
                <a:ext cx="2122920" cy="1369093"/>
              </a:xfrm>
              <a:prstGeom prst="rect">
                <a:avLst/>
              </a:prstGeom>
              <a:noFill/>
            </p:spPr>
            <p:txBody>
              <a:bodyPr wrap="square" rtlCol="0">
                <a:spAutoFit/>
              </a:bodyPr>
              <a:lstStyle/>
              <a:p>
                <a14:m>
                  <m:oMath xmlns:m="http://schemas.openxmlformats.org/officeDocument/2006/math">
                    <m:sSub>
                      <m:sSubPr>
                        <m:ctrlPr>
                          <a:rPr lang="es-ES" i="1" dirty="0" smtClean="0">
                            <a:solidFill>
                              <a:schemeClr val="bg1"/>
                            </a:solidFill>
                            <a:latin typeface="Cambria Math" panose="02040503050406030204" pitchFamily="18" charset="0"/>
                          </a:rPr>
                        </m:ctrlPr>
                      </m:sSubPr>
                      <m:e>
                        <m:r>
                          <a:rPr lang="es-ES" b="0" i="1" dirty="0" smtClean="0">
                            <a:solidFill>
                              <a:schemeClr val="bg1"/>
                            </a:solidFill>
                            <a:latin typeface="Cambria Math" panose="02040503050406030204" pitchFamily="18" charset="0"/>
                          </a:rPr>
                          <m:t>𝑇</m:t>
                        </m:r>
                      </m:e>
                      <m:sub>
                        <m:r>
                          <a:rPr lang="es-ES" i="1" dirty="0" smtClean="0">
                            <a:solidFill>
                              <a:schemeClr val="bg1"/>
                            </a:solidFill>
                            <a:latin typeface="Cambria Math" panose="02040503050406030204" pitchFamily="18" charset="0"/>
                            <a:ea typeface="Cambria Math" panose="02040503050406030204" pitchFamily="18" charset="0"/>
                          </a:rPr>
                          <m:t>𝛼</m:t>
                        </m:r>
                      </m:sub>
                    </m:sSub>
                  </m:oMath>
                </a14:m>
                <a:r>
                  <a:rPr lang="es-ES" dirty="0">
                    <a:solidFill>
                      <a:schemeClr val="bg1"/>
                    </a:solidFill>
                  </a:rPr>
                  <a:t>: Límite del estadístico de contraste</a:t>
                </a:r>
              </a:p>
              <a:p>
                <a:endParaRPr lang="es-ES" dirty="0">
                  <a:solidFill>
                    <a:schemeClr val="bg1"/>
                  </a:solidFill>
                </a:endParaRPr>
              </a:p>
              <a:p>
                <a14:m>
                  <m:oMath xmlns:m="http://schemas.openxmlformats.org/officeDocument/2006/math">
                    <m:sSub>
                      <m:sSubPr>
                        <m:ctrlPr>
                          <a:rPr lang="es-ES" i="1" dirty="0">
                            <a:solidFill>
                              <a:schemeClr val="bg1"/>
                            </a:solidFill>
                            <a:latin typeface="Cambria Math" panose="02040503050406030204" pitchFamily="18" charset="0"/>
                          </a:rPr>
                        </m:ctrlPr>
                      </m:sSubPr>
                      <m:e>
                        <m:r>
                          <a:rPr lang="es-ES" i="1" dirty="0">
                            <a:solidFill>
                              <a:schemeClr val="bg1"/>
                            </a:solidFill>
                            <a:latin typeface="Cambria Math" panose="02040503050406030204" pitchFamily="18" charset="0"/>
                          </a:rPr>
                          <m:t>𝐴</m:t>
                        </m:r>
                      </m:e>
                      <m:sub>
                        <m:sSub>
                          <m:sSubPr>
                            <m:ctrlPr>
                              <a:rPr lang="es-ES" i="1" dirty="0">
                                <a:solidFill>
                                  <a:schemeClr val="bg1"/>
                                </a:solidFill>
                                <a:latin typeface="Cambria Math" panose="02040503050406030204" pitchFamily="18" charset="0"/>
                              </a:rPr>
                            </m:ctrlPr>
                          </m:sSubPr>
                          <m:e>
                            <m:r>
                              <m:rPr>
                                <m:nor/>
                              </m:rPr>
                              <a:rPr lang="es-ES" dirty="0">
                                <a:solidFill>
                                  <a:schemeClr val="bg1"/>
                                </a:solidFill>
                              </a:rPr>
                              <m:t>H</m:t>
                            </m:r>
                          </m:e>
                          <m:sub>
                            <m:r>
                              <m:rPr>
                                <m:nor/>
                              </m:rPr>
                              <a:rPr lang="es-ES" dirty="0">
                                <a:solidFill>
                                  <a:schemeClr val="bg1"/>
                                </a:solidFill>
                              </a:rPr>
                              <m:t>0</m:t>
                            </m:r>
                          </m:sub>
                        </m:sSub>
                      </m:sub>
                    </m:sSub>
                  </m:oMath>
                </a14:m>
                <a:r>
                  <a:rPr lang="es-ES" dirty="0">
                    <a:solidFill>
                      <a:schemeClr val="bg1"/>
                    </a:solidFill>
                  </a:rPr>
                  <a:t>: Aceptamos H0</a:t>
                </a:r>
              </a:p>
              <a:p>
                <a14:m>
                  <m:oMath xmlns:m="http://schemas.openxmlformats.org/officeDocument/2006/math">
                    <m:sSub>
                      <m:sSubPr>
                        <m:ctrlPr>
                          <a:rPr lang="es-ES" i="1" dirty="0" smtClean="0">
                            <a:solidFill>
                              <a:schemeClr val="bg1"/>
                            </a:solidFill>
                            <a:latin typeface="Cambria Math" panose="02040503050406030204" pitchFamily="18" charset="0"/>
                          </a:rPr>
                        </m:ctrlPr>
                      </m:sSubPr>
                      <m:e>
                        <m:r>
                          <a:rPr lang="es-ES" b="0" i="1" dirty="0" smtClean="0">
                            <a:solidFill>
                              <a:schemeClr val="bg1"/>
                            </a:solidFill>
                            <a:latin typeface="Cambria Math" panose="02040503050406030204" pitchFamily="18" charset="0"/>
                          </a:rPr>
                          <m:t>𝑅</m:t>
                        </m:r>
                      </m:e>
                      <m:sub>
                        <m:sSub>
                          <m:sSubPr>
                            <m:ctrlPr>
                              <a:rPr lang="es-ES" i="1" dirty="0">
                                <a:solidFill>
                                  <a:schemeClr val="bg1"/>
                                </a:solidFill>
                                <a:latin typeface="Cambria Math" panose="02040503050406030204" pitchFamily="18" charset="0"/>
                              </a:rPr>
                            </m:ctrlPr>
                          </m:sSubPr>
                          <m:e>
                            <m:r>
                              <m:rPr>
                                <m:nor/>
                              </m:rPr>
                              <a:rPr lang="es-ES" dirty="0">
                                <a:solidFill>
                                  <a:schemeClr val="bg1"/>
                                </a:solidFill>
                              </a:rPr>
                              <m:t>H</m:t>
                            </m:r>
                          </m:e>
                          <m:sub>
                            <m:r>
                              <m:rPr>
                                <m:nor/>
                              </m:rPr>
                              <a:rPr lang="es-ES" dirty="0">
                                <a:solidFill>
                                  <a:schemeClr val="bg1"/>
                                </a:solidFill>
                              </a:rPr>
                              <m:t>0</m:t>
                            </m:r>
                          </m:sub>
                        </m:sSub>
                      </m:sub>
                    </m:sSub>
                  </m:oMath>
                </a14:m>
                <a:r>
                  <a:rPr lang="es-ES" dirty="0">
                    <a:solidFill>
                      <a:schemeClr val="bg1"/>
                    </a:solidFill>
                  </a:rPr>
                  <a:t>: Rechazamos H0</a:t>
                </a:r>
              </a:p>
            </p:txBody>
          </p:sp>
        </mc:Choice>
        <mc:Fallback>
          <p:sp>
            <p:nvSpPr>
              <p:cNvPr id="21" name="CuadroTexto 20">
                <a:extLst>
                  <a:ext uri="{FF2B5EF4-FFF2-40B4-BE49-F238E27FC236}">
                    <a16:creationId xmlns:a16="http://schemas.microsoft.com/office/drawing/2014/main" id="{DE274A0E-E9DC-46E1-B215-82860A587B76}"/>
                  </a:ext>
                </a:extLst>
              </p:cNvPr>
              <p:cNvSpPr txBox="1">
                <a:spLocks noRot="1" noChangeAspect="1" noMove="1" noResize="1" noEditPoints="1" noAdjustHandles="1" noChangeArrowheads="1" noChangeShapeType="1" noTextEdit="1"/>
              </p:cNvSpPr>
              <p:nvPr/>
            </p:nvSpPr>
            <p:spPr>
              <a:xfrm>
                <a:off x="9812919" y="3743599"/>
                <a:ext cx="2122920" cy="1369093"/>
              </a:xfrm>
              <a:prstGeom prst="rect">
                <a:avLst/>
              </a:prstGeom>
              <a:blipFill>
                <a:blip r:embed="rId8"/>
                <a:stretch>
                  <a:fillRect l="-862" t="-889" b="-444"/>
                </a:stretch>
              </a:blipFill>
            </p:spPr>
            <p:txBody>
              <a:bodyPr/>
              <a:lstStyle/>
              <a:p>
                <a:r>
                  <a:rPr lang="es-ES">
                    <a:noFill/>
                  </a:rPr>
                  <a:t> </a:t>
                </a:r>
              </a:p>
            </p:txBody>
          </p:sp>
        </mc:Fallback>
      </mc:AlternateContent>
      <p:sp>
        <p:nvSpPr>
          <p:cNvPr id="22" name="Google Shape;112;p6">
            <a:extLst>
              <a:ext uri="{FF2B5EF4-FFF2-40B4-BE49-F238E27FC236}">
                <a16:creationId xmlns:a16="http://schemas.microsoft.com/office/drawing/2014/main" id="{8358F973-6ABA-40CB-A1A4-A918832A383B}"/>
              </a:ext>
            </a:extLst>
          </p:cNvPr>
          <p:cNvSpPr/>
          <p:nvPr/>
        </p:nvSpPr>
        <p:spPr>
          <a:xfrm>
            <a:off x="838080" y="5659202"/>
            <a:ext cx="10259640" cy="857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ES" sz="1800" b="0" strike="noStrike" dirty="0">
                <a:solidFill>
                  <a:schemeClr val="lt1"/>
                </a:solidFill>
                <a:latin typeface="Arial"/>
                <a:ea typeface="Arial"/>
                <a:cs typeface="Arial"/>
                <a:sym typeface="Arial"/>
              </a:rPr>
              <a:t>Si el p-valor se encuentra en la parte oscura, rechazamos la hipótesis nula. Si no, no tendremos suficientes pruebas como para descartarla, y la aceptaremos como posible.</a:t>
            </a:r>
            <a:endParaRPr lang="es-ES" sz="1800" dirty="0">
              <a:solidFill>
                <a:schemeClr val="lt1"/>
              </a:solidFill>
            </a:endParaRPr>
          </a:p>
          <a:p>
            <a:pPr marL="0" marR="0" lvl="0" indent="0" algn="l" rtl="0">
              <a:lnSpc>
                <a:spcPct val="100000"/>
              </a:lnSpc>
              <a:spcBef>
                <a:spcPts val="0"/>
              </a:spcBef>
              <a:spcAft>
                <a:spcPts val="0"/>
              </a:spcAft>
              <a:buNone/>
            </a:pPr>
            <a:endParaRPr lang="es-ES" sz="1800" b="0" strike="noStrik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lang="es-ES" sz="1800" b="0" strike="noStrike" dirty="0">
              <a:solidFill>
                <a:schemeClr val="lt1"/>
              </a:solidFill>
              <a:latin typeface="Arial"/>
              <a:ea typeface="Arial"/>
              <a:cs typeface="Arial"/>
              <a:sym typeface="Arial"/>
            </a:endParaRPr>
          </a:p>
        </p:txBody>
      </p:sp>
      <p:sp>
        <p:nvSpPr>
          <p:cNvPr id="23" name="Google Shape;110;p6">
            <a:extLst>
              <a:ext uri="{FF2B5EF4-FFF2-40B4-BE49-F238E27FC236}">
                <a16:creationId xmlns:a16="http://schemas.microsoft.com/office/drawing/2014/main" id="{CBEB7CD7-97F5-4903-ADB7-BC424C67FE67}"/>
              </a:ext>
            </a:extLst>
          </p:cNvPr>
          <p:cNvSpPr txBox="1"/>
          <p:nvPr/>
        </p:nvSpPr>
        <p:spPr>
          <a:xfrm>
            <a:off x="916058" y="2162774"/>
            <a:ext cx="8818879" cy="407547"/>
          </a:xfrm>
          <a:prstGeom prst="rect">
            <a:avLst/>
          </a:prstGeom>
          <a:solidFill>
            <a:schemeClr val="bg1"/>
          </a:solidFill>
          <a:ln>
            <a:noFill/>
          </a:ln>
        </p:spPr>
        <p:txBody>
          <a:bodyPr spcFirstLastPara="1" wrap="square" lIns="90000" tIns="45000" rIns="90000" bIns="45000" anchor="t" anchorCtr="0">
            <a:noAutofit/>
          </a:bodyPr>
          <a:lstStyle/>
          <a:p>
            <a:pPr marL="0" marR="0" lvl="0" indent="0" algn="ctr" rtl="0">
              <a:spcBef>
                <a:spcPts val="0"/>
              </a:spcBef>
              <a:spcAft>
                <a:spcPts val="0"/>
              </a:spcAft>
              <a:buNone/>
            </a:pPr>
            <a:endParaRPr lang="es-ES" sz="1600" b="1" i="0" u="none" strike="noStrike" cap="none" dirty="0">
              <a:solidFill>
                <a:srgbClr val="FF0000"/>
              </a:solidFill>
              <a:latin typeface="Arial"/>
              <a:ea typeface="Arial"/>
              <a:cs typeface="Arial"/>
              <a:sym typeface="Arial"/>
            </a:endParaRPr>
          </a:p>
          <a:p>
            <a:pPr marL="0" marR="0" lvl="0" indent="0" algn="l" rtl="0">
              <a:spcBef>
                <a:spcPts val="0"/>
              </a:spcBef>
              <a:spcAft>
                <a:spcPts val="0"/>
              </a:spcAft>
              <a:buNone/>
            </a:pPr>
            <a:endParaRPr lang="es-ES" sz="1600" dirty="0">
              <a:solidFill>
                <a:schemeClr val="lt1"/>
              </a:solidFill>
            </a:endParaRPr>
          </a:p>
          <a:p>
            <a:pPr marL="0" marR="0" lvl="0" indent="0" algn="l" rtl="0">
              <a:spcBef>
                <a:spcPts val="0"/>
              </a:spcBef>
              <a:spcAft>
                <a:spcPts val="0"/>
              </a:spcAft>
              <a:buNone/>
            </a:pPr>
            <a:endParaRPr lang="es-ES" sz="1600" dirty="0">
              <a:solidFill>
                <a:schemeClr val="lt1"/>
              </a:solidFill>
            </a:endParaRPr>
          </a:p>
        </p:txBody>
      </p:sp>
      <p:sp>
        <p:nvSpPr>
          <p:cNvPr id="7" name="Rectángulo 6">
            <a:extLst>
              <a:ext uri="{FF2B5EF4-FFF2-40B4-BE49-F238E27FC236}">
                <a16:creationId xmlns:a16="http://schemas.microsoft.com/office/drawing/2014/main" id="{01485328-C8D3-4CA2-AC2A-D9E09D0C80A4}"/>
              </a:ext>
            </a:extLst>
          </p:cNvPr>
          <p:cNvSpPr/>
          <p:nvPr/>
        </p:nvSpPr>
        <p:spPr>
          <a:xfrm>
            <a:off x="3243262" y="2230755"/>
            <a:ext cx="1120820" cy="338554"/>
          </a:xfrm>
          <a:prstGeom prst="rect">
            <a:avLst/>
          </a:prstGeom>
        </p:spPr>
        <p:txBody>
          <a:bodyPr wrap="none">
            <a:spAutoFit/>
          </a:bodyPr>
          <a:lstStyle/>
          <a:p>
            <a:r>
              <a:rPr lang="es-ES" sz="1600" b="1" dirty="0">
                <a:solidFill>
                  <a:srgbClr val="FF0000"/>
                </a:solidFill>
              </a:rPr>
              <a:t>Unilateral</a:t>
            </a:r>
            <a:endParaRPr lang="es-ES" sz="1600" dirty="0"/>
          </a:p>
        </p:txBody>
      </p:sp>
      <p:sp>
        <p:nvSpPr>
          <p:cNvPr id="26" name="Rectángulo 25">
            <a:extLst>
              <a:ext uri="{FF2B5EF4-FFF2-40B4-BE49-F238E27FC236}">
                <a16:creationId xmlns:a16="http://schemas.microsoft.com/office/drawing/2014/main" id="{7B17F23D-8081-4A00-93F8-BE1B0E650452}"/>
              </a:ext>
            </a:extLst>
          </p:cNvPr>
          <p:cNvSpPr/>
          <p:nvPr/>
        </p:nvSpPr>
        <p:spPr>
          <a:xfrm>
            <a:off x="7812106" y="2230755"/>
            <a:ext cx="995785" cy="338554"/>
          </a:xfrm>
          <a:prstGeom prst="rect">
            <a:avLst/>
          </a:prstGeom>
        </p:spPr>
        <p:txBody>
          <a:bodyPr wrap="none">
            <a:spAutoFit/>
          </a:bodyPr>
          <a:lstStyle/>
          <a:p>
            <a:r>
              <a:rPr lang="es-ES" sz="1600" b="1" dirty="0">
                <a:solidFill>
                  <a:srgbClr val="FF0000"/>
                </a:solidFill>
              </a:rPr>
              <a:t>Bilateral</a:t>
            </a:r>
            <a:endParaRPr lang="es-ES" sz="1600" dirty="0"/>
          </a:p>
        </p:txBody>
      </p:sp>
    </p:spTree>
    <p:extLst>
      <p:ext uri="{BB962C8B-B14F-4D97-AF65-F5344CB8AC3E}">
        <p14:creationId xmlns:p14="http://schemas.microsoft.com/office/powerpoint/2010/main" val="3751575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6"/>
          <p:cNvSpPr/>
          <p:nvPr/>
        </p:nvSpPr>
        <p:spPr>
          <a:xfrm>
            <a:off x="838080" y="365040"/>
            <a:ext cx="10514880" cy="132480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s-ES" sz="4400" b="0" strike="noStrike" dirty="0">
                <a:solidFill>
                  <a:srgbClr val="FF0000"/>
                </a:solidFill>
                <a:latin typeface="Calibri"/>
                <a:ea typeface="Calibri"/>
                <a:cs typeface="Calibri"/>
                <a:sym typeface="Calibri"/>
              </a:rPr>
              <a:t>Ejemplo</a:t>
            </a:r>
          </a:p>
        </p:txBody>
      </p:sp>
      <p:sp>
        <p:nvSpPr>
          <p:cNvPr id="112" name="Google Shape;112;p6"/>
          <p:cNvSpPr/>
          <p:nvPr/>
        </p:nvSpPr>
        <p:spPr>
          <a:xfrm>
            <a:off x="838080" y="1620000"/>
            <a:ext cx="10259640" cy="857880"/>
          </a:xfrm>
          <a:prstGeom prst="rect">
            <a:avLst/>
          </a:prstGeom>
          <a:noFill/>
          <a:ln>
            <a:noFill/>
          </a:ln>
        </p:spPr>
        <p:txBody>
          <a:bodyPr spcFirstLastPara="1" wrap="square" lIns="90000" tIns="45000" rIns="90000" bIns="45000" anchor="t" anchorCtr="0">
            <a:noAutofit/>
          </a:bodyPr>
          <a:lstStyle/>
          <a:p>
            <a:pPr lvl="0"/>
            <a:r>
              <a:rPr lang="es-ES" sz="1800" dirty="0">
                <a:solidFill>
                  <a:schemeClr val="lt1"/>
                </a:solidFill>
              </a:rPr>
              <a:t>Se sabe que la desviación típica de las notas de cierto examen de Matemáticas es 2.4. Para una muestra de 36 estudiantes se obtuvo una nota media de 5.6. ¿Sirven estos datos para confirmar la hipótesis de que la nota media del examen fue de 6, con un nivel de confianza del 95%?</a:t>
            </a:r>
            <a:endParaRPr lang="es-ES" sz="1800" b="0" strike="noStrik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lang="es-ES" sz="1800" b="0" strike="noStrike" dirty="0">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865051EA-AB0B-4E21-905A-768487758AAD}"/>
              </a:ext>
            </a:extLst>
          </p:cNvPr>
          <p:cNvPicPr>
            <a:picLocks noChangeAspect="1"/>
          </p:cNvPicPr>
          <p:nvPr/>
        </p:nvPicPr>
        <p:blipFill>
          <a:blip r:embed="rId3"/>
          <a:stretch>
            <a:fillRect/>
          </a:stretch>
        </p:blipFill>
        <p:spPr>
          <a:xfrm>
            <a:off x="976507" y="2731732"/>
            <a:ext cx="3320861" cy="1877590"/>
          </a:xfrm>
          <a:prstGeom prst="rect">
            <a:avLst/>
          </a:prstGeom>
        </p:spPr>
      </p:pic>
      <p:pic>
        <p:nvPicPr>
          <p:cNvPr id="5" name="Imagen 4">
            <a:extLst>
              <a:ext uri="{FF2B5EF4-FFF2-40B4-BE49-F238E27FC236}">
                <a16:creationId xmlns:a16="http://schemas.microsoft.com/office/drawing/2014/main" id="{4EB0AF3F-B309-488F-A9C1-369C00B095E3}"/>
              </a:ext>
            </a:extLst>
          </p:cNvPr>
          <p:cNvPicPr>
            <a:picLocks noChangeAspect="1"/>
          </p:cNvPicPr>
          <p:nvPr/>
        </p:nvPicPr>
        <p:blipFill>
          <a:blip r:embed="rId4"/>
          <a:stretch>
            <a:fillRect/>
          </a:stretch>
        </p:blipFill>
        <p:spPr>
          <a:xfrm>
            <a:off x="4573773" y="2731733"/>
            <a:ext cx="3320861" cy="2237498"/>
          </a:xfrm>
          <a:prstGeom prst="rect">
            <a:avLst/>
          </a:prstGeom>
        </p:spPr>
      </p:pic>
      <p:pic>
        <p:nvPicPr>
          <p:cNvPr id="6" name="Imagen 5">
            <a:extLst>
              <a:ext uri="{FF2B5EF4-FFF2-40B4-BE49-F238E27FC236}">
                <a16:creationId xmlns:a16="http://schemas.microsoft.com/office/drawing/2014/main" id="{6B8BEB68-5D3F-46AA-A735-C1CD6B37C4DF}"/>
              </a:ext>
            </a:extLst>
          </p:cNvPr>
          <p:cNvPicPr>
            <a:picLocks noChangeAspect="1"/>
          </p:cNvPicPr>
          <p:nvPr/>
        </p:nvPicPr>
        <p:blipFill>
          <a:blip r:embed="rId5"/>
          <a:stretch>
            <a:fillRect/>
          </a:stretch>
        </p:blipFill>
        <p:spPr>
          <a:xfrm>
            <a:off x="8076646" y="2731733"/>
            <a:ext cx="3021074" cy="1084488"/>
          </a:xfrm>
          <a:prstGeom prst="rect">
            <a:avLst/>
          </a:prstGeom>
        </p:spPr>
      </p:pic>
      <p:pic>
        <p:nvPicPr>
          <p:cNvPr id="11" name="Picture 2" descr="Ver las imágenes de origen">
            <a:extLst>
              <a:ext uri="{FF2B5EF4-FFF2-40B4-BE49-F238E27FC236}">
                <a16:creationId xmlns:a16="http://schemas.microsoft.com/office/drawing/2014/main" id="{886E492F-2E26-4D42-827E-E41A646D06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9483" y="4955915"/>
            <a:ext cx="1990725" cy="12954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5AA831C0-2D85-4CFD-AB5E-F9C761D87A33}"/>
              </a:ext>
            </a:extLst>
          </p:cNvPr>
          <p:cNvPicPr>
            <a:picLocks noChangeAspect="1"/>
          </p:cNvPicPr>
          <p:nvPr/>
        </p:nvPicPr>
        <p:blipFill>
          <a:blip r:embed="rId7"/>
          <a:stretch>
            <a:fillRect/>
          </a:stretch>
        </p:blipFill>
        <p:spPr>
          <a:xfrm>
            <a:off x="5271857" y="5104330"/>
            <a:ext cx="5245554" cy="1227837"/>
          </a:xfrm>
          <a:prstGeom prst="rect">
            <a:avLst/>
          </a:prstGeom>
        </p:spPr>
      </p:pic>
    </p:spTree>
    <p:extLst>
      <p:ext uri="{BB962C8B-B14F-4D97-AF65-F5344CB8AC3E}">
        <p14:creationId xmlns:p14="http://schemas.microsoft.com/office/powerpoint/2010/main" val="244079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55" name="Elipse 54">
            <a:extLst>
              <a:ext uri="{FF2B5EF4-FFF2-40B4-BE49-F238E27FC236}">
                <a16:creationId xmlns:a16="http://schemas.microsoft.com/office/drawing/2014/main" id="{71CAF267-52A5-4EE6-B1F7-0D21EE07F164}"/>
              </a:ext>
            </a:extLst>
          </p:cNvPr>
          <p:cNvSpPr/>
          <p:nvPr/>
        </p:nvSpPr>
        <p:spPr>
          <a:xfrm>
            <a:off x="7442509" y="2886538"/>
            <a:ext cx="1259478" cy="92119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Google Shape;82;p3"/>
          <p:cNvSpPr/>
          <p:nvPr/>
        </p:nvSpPr>
        <p:spPr>
          <a:xfrm>
            <a:off x="838080" y="365040"/>
            <a:ext cx="10514880" cy="132480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s-ES" sz="4400" b="0" i="0" u="none" strike="noStrike" cap="none" dirty="0">
                <a:solidFill>
                  <a:srgbClr val="FF0000"/>
                </a:solidFill>
                <a:latin typeface="Calibri"/>
                <a:ea typeface="Calibri"/>
                <a:cs typeface="Calibri"/>
                <a:sym typeface="Calibri"/>
              </a:rPr>
              <a:t>Muestreo</a:t>
            </a:r>
            <a:endParaRPr sz="4400" b="0" i="0" u="none" strike="noStrike" cap="none" dirty="0">
              <a:latin typeface="Arial"/>
              <a:ea typeface="Arial"/>
              <a:cs typeface="Arial"/>
              <a:sym typeface="Arial"/>
            </a:endParaRPr>
          </a:p>
        </p:txBody>
      </p:sp>
      <p:sp>
        <p:nvSpPr>
          <p:cNvPr id="7" name="Google Shape;112;p6">
            <a:extLst>
              <a:ext uri="{FF2B5EF4-FFF2-40B4-BE49-F238E27FC236}">
                <a16:creationId xmlns:a16="http://schemas.microsoft.com/office/drawing/2014/main" id="{6BB1726A-BDD3-4E5C-8B16-B485D0C01075}"/>
              </a:ext>
            </a:extLst>
          </p:cNvPr>
          <p:cNvSpPr/>
          <p:nvPr/>
        </p:nvSpPr>
        <p:spPr>
          <a:xfrm>
            <a:off x="7442509" y="1620000"/>
            <a:ext cx="1185925" cy="8578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s-ES" sz="1800" dirty="0">
                <a:solidFill>
                  <a:schemeClr val="lt1"/>
                </a:solidFill>
              </a:rPr>
              <a:t>Muestra:</a:t>
            </a:r>
            <a:endParaRPr sz="1800" b="0" strike="noStrike" dirty="0">
              <a:solidFill>
                <a:schemeClr val="lt1"/>
              </a:solidFill>
              <a:latin typeface="Arial"/>
              <a:ea typeface="Arial"/>
              <a:cs typeface="Arial"/>
              <a:sym typeface="Arial"/>
            </a:endParaRPr>
          </a:p>
        </p:txBody>
      </p:sp>
      <p:sp>
        <p:nvSpPr>
          <p:cNvPr id="15" name="Google Shape;112;p6">
            <a:extLst>
              <a:ext uri="{FF2B5EF4-FFF2-40B4-BE49-F238E27FC236}">
                <a16:creationId xmlns:a16="http://schemas.microsoft.com/office/drawing/2014/main" id="{2C108E08-739A-478A-AB9A-9667A96BB847}"/>
              </a:ext>
            </a:extLst>
          </p:cNvPr>
          <p:cNvSpPr/>
          <p:nvPr/>
        </p:nvSpPr>
        <p:spPr>
          <a:xfrm>
            <a:off x="1585237" y="1559094"/>
            <a:ext cx="3259137" cy="489846"/>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s-ES" sz="1800" b="0" strike="noStrike" dirty="0">
                <a:solidFill>
                  <a:schemeClr val="lt1"/>
                </a:solidFill>
                <a:latin typeface="Arial"/>
                <a:ea typeface="Arial"/>
                <a:cs typeface="Arial"/>
                <a:sym typeface="Arial"/>
              </a:rPr>
              <a:t>Población total:</a:t>
            </a:r>
            <a:endParaRPr sz="1800" b="0" strike="noStrike" dirty="0">
              <a:solidFill>
                <a:schemeClr val="lt1"/>
              </a:solidFill>
              <a:latin typeface="Arial"/>
              <a:ea typeface="Arial"/>
              <a:cs typeface="Arial"/>
              <a:sym typeface="Arial"/>
            </a:endParaRPr>
          </a:p>
        </p:txBody>
      </p:sp>
      <p:sp>
        <p:nvSpPr>
          <p:cNvPr id="2" name="Elipse 1">
            <a:extLst>
              <a:ext uri="{FF2B5EF4-FFF2-40B4-BE49-F238E27FC236}">
                <a16:creationId xmlns:a16="http://schemas.microsoft.com/office/drawing/2014/main" id="{E2E77B44-0036-4586-8C06-226A2F03DD77}"/>
              </a:ext>
            </a:extLst>
          </p:cNvPr>
          <p:cNvSpPr/>
          <p:nvPr/>
        </p:nvSpPr>
        <p:spPr>
          <a:xfrm>
            <a:off x="1547915" y="2056105"/>
            <a:ext cx="3526134" cy="257904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26" name="Picture 2" descr="ᐈ Figura humana vector de stock, imágenes figura humana | descargar en  Depositphotos®">
            <a:extLst>
              <a:ext uri="{FF2B5EF4-FFF2-40B4-BE49-F238E27FC236}">
                <a16:creationId xmlns:a16="http://schemas.microsoft.com/office/drawing/2014/main" id="{EBA00281-1639-41EF-A2A2-0D787CECBE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12013" b="14328"/>
          <a:stretch/>
        </p:blipFill>
        <p:spPr bwMode="auto">
          <a:xfrm>
            <a:off x="2530964" y="2477880"/>
            <a:ext cx="398171" cy="3748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ᐈ Figura humana vector de stock, imágenes figura humana | descargar en  Depositphotos®">
            <a:extLst>
              <a:ext uri="{FF2B5EF4-FFF2-40B4-BE49-F238E27FC236}">
                <a16:creationId xmlns:a16="http://schemas.microsoft.com/office/drawing/2014/main" id="{D183A4A2-22E0-407D-9A74-E5E43F7225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50054" b="14328"/>
          <a:stretch/>
        </p:blipFill>
        <p:spPr bwMode="auto">
          <a:xfrm>
            <a:off x="2260251" y="3960535"/>
            <a:ext cx="196487" cy="3748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ᐈ Figura humana vector de stock, imágenes figura humana | descargar en  Depositphotos®">
            <a:extLst>
              <a:ext uri="{FF2B5EF4-FFF2-40B4-BE49-F238E27FC236}">
                <a16:creationId xmlns:a16="http://schemas.microsoft.com/office/drawing/2014/main" id="{BA601D3F-5281-4FDB-9B84-A472E6C25F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659" t="14978" r="12012" b="14328"/>
          <a:stretch/>
        </p:blipFill>
        <p:spPr bwMode="auto">
          <a:xfrm>
            <a:off x="2953995" y="3345627"/>
            <a:ext cx="224411" cy="3748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ᐈ Figura humana vector de stock, imágenes figura humana | descargar en  Depositphotos®">
            <a:extLst>
              <a:ext uri="{FF2B5EF4-FFF2-40B4-BE49-F238E27FC236}">
                <a16:creationId xmlns:a16="http://schemas.microsoft.com/office/drawing/2014/main" id="{E45145B8-EC7A-412E-9814-EFC36E4096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50054" b="14328"/>
          <a:stretch/>
        </p:blipFill>
        <p:spPr bwMode="auto">
          <a:xfrm>
            <a:off x="2152712" y="3158227"/>
            <a:ext cx="196487" cy="3748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ᐈ Figura humana vector de stock, imágenes figura humana | descargar en  Depositphotos®">
            <a:extLst>
              <a:ext uri="{FF2B5EF4-FFF2-40B4-BE49-F238E27FC236}">
                <a16:creationId xmlns:a16="http://schemas.microsoft.com/office/drawing/2014/main" id="{7B435AA0-6723-4161-BE48-DB4C2E6069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50054" b="14328"/>
          <a:stretch/>
        </p:blipFill>
        <p:spPr bwMode="auto">
          <a:xfrm>
            <a:off x="2455110" y="3720427"/>
            <a:ext cx="196487" cy="3748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ᐈ Figura humana vector de stock, imágenes figura humana | descargar en  Depositphotos®">
            <a:extLst>
              <a:ext uri="{FF2B5EF4-FFF2-40B4-BE49-F238E27FC236}">
                <a16:creationId xmlns:a16="http://schemas.microsoft.com/office/drawing/2014/main" id="{D80EF1E3-EEC9-4F4C-BDC6-21FC380953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50054" b="14328"/>
          <a:stretch/>
        </p:blipFill>
        <p:spPr bwMode="auto">
          <a:xfrm>
            <a:off x="3832458" y="4057315"/>
            <a:ext cx="196487" cy="3748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ᐈ Figura humana vector de stock, imágenes figura humana | descargar en  Depositphotos®">
            <a:extLst>
              <a:ext uri="{FF2B5EF4-FFF2-40B4-BE49-F238E27FC236}">
                <a16:creationId xmlns:a16="http://schemas.microsoft.com/office/drawing/2014/main" id="{4F8E5EED-15AD-4873-9B49-F97ADB5228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12013" b="14328"/>
          <a:stretch/>
        </p:blipFill>
        <p:spPr bwMode="auto">
          <a:xfrm>
            <a:off x="2477304" y="2993105"/>
            <a:ext cx="398171" cy="3748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ᐈ Figura humana vector de stock, imágenes figura humana | descargar en  Depositphotos®">
            <a:extLst>
              <a:ext uri="{FF2B5EF4-FFF2-40B4-BE49-F238E27FC236}">
                <a16:creationId xmlns:a16="http://schemas.microsoft.com/office/drawing/2014/main" id="{F2B1D338-C939-42CC-8556-81D199B385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12013" b="14328"/>
          <a:stretch/>
        </p:blipFill>
        <p:spPr bwMode="auto">
          <a:xfrm>
            <a:off x="3976777" y="2737486"/>
            <a:ext cx="398171" cy="3748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ᐈ Figura humana vector de stock, imágenes figura humana | descargar en  Depositphotos®">
            <a:extLst>
              <a:ext uri="{FF2B5EF4-FFF2-40B4-BE49-F238E27FC236}">
                <a16:creationId xmlns:a16="http://schemas.microsoft.com/office/drawing/2014/main" id="{A5F2FF25-6146-4296-8D3D-E4CD46C92D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12013" b="14328"/>
          <a:stretch/>
        </p:blipFill>
        <p:spPr bwMode="auto">
          <a:xfrm>
            <a:off x="3369914" y="3399184"/>
            <a:ext cx="398171" cy="3748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ᐈ Figura humana vector de stock, imágenes figura humana | descargar en  Depositphotos®">
            <a:extLst>
              <a:ext uri="{FF2B5EF4-FFF2-40B4-BE49-F238E27FC236}">
                <a16:creationId xmlns:a16="http://schemas.microsoft.com/office/drawing/2014/main" id="{86A647A3-3363-4335-B40A-32B341ED72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12013" b="14328"/>
          <a:stretch/>
        </p:blipFill>
        <p:spPr bwMode="auto">
          <a:xfrm>
            <a:off x="3042381" y="2264943"/>
            <a:ext cx="398171" cy="3748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ᐈ Figura humana vector de stock, imágenes figura humana | descargar en  Depositphotos®">
            <a:extLst>
              <a:ext uri="{FF2B5EF4-FFF2-40B4-BE49-F238E27FC236}">
                <a16:creationId xmlns:a16="http://schemas.microsoft.com/office/drawing/2014/main" id="{903412C7-4CCE-426C-A3AF-A9EEECF34C6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659" t="14978" r="12012" b="14328"/>
          <a:stretch/>
        </p:blipFill>
        <p:spPr bwMode="auto">
          <a:xfrm>
            <a:off x="2578384" y="3399184"/>
            <a:ext cx="224411" cy="3748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ᐈ Figura humana vector de stock, imágenes figura humana | descargar en  Depositphotos®">
            <a:extLst>
              <a:ext uri="{FF2B5EF4-FFF2-40B4-BE49-F238E27FC236}">
                <a16:creationId xmlns:a16="http://schemas.microsoft.com/office/drawing/2014/main" id="{7F822025-D427-4474-90FA-7961B4E797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659" t="14978" r="12012" b="14328"/>
          <a:stretch/>
        </p:blipFill>
        <p:spPr bwMode="auto">
          <a:xfrm>
            <a:off x="4061012" y="3167352"/>
            <a:ext cx="224411" cy="3748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ᐈ Figura humana vector de stock, imágenes figura humana | descargar en  Depositphotos®">
            <a:extLst>
              <a:ext uri="{FF2B5EF4-FFF2-40B4-BE49-F238E27FC236}">
                <a16:creationId xmlns:a16="http://schemas.microsoft.com/office/drawing/2014/main" id="{D69C8D90-E502-4526-B56B-B538E5FF2F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659" t="14978" r="12012" b="14328"/>
          <a:stretch/>
        </p:blipFill>
        <p:spPr bwMode="auto">
          <a:xfrm>
            <a:off x="4086731" y="3869915"/>
            <a:ext cx="224411" cy="374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ᐈ Figura humana vector de stock, imágenes figura humana | descargar en  Depositphotos®">
            <a:extLst>
              <a:ext uri="{FF2B5EF4-FFF2-40B4-BE49-F238E27FC236}">
                <a16:creationId xmlns:a16="http://schemas.microsoft.com/office/drawing/2014/main" id="{443F0435-E05C-4F69-B333-415053B378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659" t="14978" r="12012" b="14328"/>
          <a:stretch/>
        </p:blipFill>
        <p:spPr bwMode="auto">
          <a:xfrm>
            <a:off x="3386549" y="4057315"/>
            <a:ext cx="224411" cy="3748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ᐈ Figura humana vector de stock, imágenes figura humana | descargar en  Depositphotos®">
            <a:extLst>
              <a:ext uri="{FF2B5EF4-FFF2-40B4-BE49-F238E27FC236}">
                <a16:creationId xmlns:a16="http://schemas.microsoft.com/office/drawing/2014/main" id="{193120AA-A594-4700-B541-36ACAB2AA9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659" t="14978" r="12012" b="14328"/>
          <a:stretch/>
        </p:blipFill>
        <p:spPr bwMode="auto">
          <a:xfrm>
            <a:off x="3624434" y="3785358"/>
            <a:ext cx="224411" cy="3748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ᐈ Figura humana vector de stock, imágenes figura humana | descargar en  Depositphotos®">
            <a:extLst>
              <a:ext uri="{FF2B5EF4-FFF2-40B4-BE49-F238E27FC236}">
                <a16:creationId xmlns:a16="http://schemas.microsoft.com/office/drawing/2014/main" id="{2B0C2574-0A2F-4638-8643-E72645967C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659" t="14978" r="12012" b="14328"/>
          <a:stretch/>
        </p:blipFill>
        <p:spPr bwMode="auto">
          <a:xfrm>
            <a:off x="2912811" y="2759939"/>
            <a:ext cx="224411" cy="3748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ᐈ Figura humana vector de stock, imágenes figura humana | descargar en  Depositphotos®">
            <a:extLst>
              <a:ext uri="{FF2B5EF4-FFF2-40B4-BE49-F238E27FC236}">
                <a16:creationId xmlns:a16="http://schemas.microsoft.com/office/drawing/2014/main" id="{1C50F791-43D3-4F30-9242-8C9179CB9A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659" t="14978" r="12012" b="14328"/>
          <a:stretch/>
        </p:blipFill>
        <p:spPr bwMode="auto">
          <a:xfrm>
            <a:off x="3183047" y="2660637"/>
            <a:ext cx="224411" cy="3748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ᐈ Figura humana vector de stock, imágenes figura humana | descargar en  Depositphotos®">
            <a:extLst>
              <a:ext uri="{FF2B5EF4-FFF2-40B4-BE49-F238E27FC236}">
                <a16:creationId xmlns:a16="http://schemas.microsoft.com/office/drawing/2014/main" id="{21531AC5-DCAE-419C-B38B-028ACBE922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659" t="14978" r="12012" b="14328"/>
          <a:stretch/>
        </p:blipFill>
        <p:spPr bwMode="auto">
          <a:xfrm>
            <a:off x="3183047" y="3014640"/>
            <a:ext cx="224411" cy="3748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ᐈ Figura humana vector de stock, imágenes figura humana | descargar en  Depositphotos®">
            <a:extLst>
              <a:ext uri="{FF2B5EF4-FFF2-40B4-BE49-F238E27FC236}">
                <a16:creationId xmlns:a16="http://schemas.microsoft.com/office/drawing/2014/main" id="{B627BE46-98C8-4161-B704-A17D807655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50054" b="14328"/>
          <a:stretch/>
        </p:blipFill>
        <p:spPr bwMode="auto">
          <a:xfrm>
            <a:off x="3506971" y="2292122"/>
            <a:ext cx="196487" cy="37480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ᐈ Figura humana vector de stock, imágenes figura humana | descargar en  Depositphotos®">
            <a:extLst>
              <a:ext uri="{FF2B5EF4-FFF2-40B4-BE49-F238E27FC236}">
                <a16:creationId xmlns:a16="http://schemas.microsoft.com/office/drawing/2014/main" id="{116B385C-DBAE-49F4-A94F-C2679D5D9C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50054" b="14328"/>
          <a:stretch/>
        </p:blipFill>
        <p:spPr bwMode="auto">
          <a:xfrm>
            <a:off x="2246575" y="2600295"/>
            <a:ext cx="196487" cy="37480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ᐈ Figura humana vector de stock, imágenes figura humana | descargar en  Depositphotos®">
            <a:extLst>
              <a:ext uri="{FF2B5EF4-FFF2-40B4-BE49-F238E27FC236}">
                <a16:creationId xmlns:a16="http://schemas.microsoft.com/office/drawing/2014/main" id="{27C5BCE9-FBF5-4F37-92DE-BB5968EF549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50054" b="14328"/>
          <a:stretch/>
        </p:blipFill>
        <p:spPr bwMode="auto">
          <a:xfrm>
            <a:off x="1939003" y="2696494"/>
            <a:ext cx="196487" cy="37480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ᐈ Figura humana vector de stock, imágenes figura humana | descargar en  Depositphotos®">
            <a:extLst>
              <a:ext uri="{FF2B5EF4-FFF2-40B4-BE49-F238E27FC236}">
                <a16:creationId xmlns:a16="http://schemas.microsoft.com/office/drawing/2014/main" id="{DE2C1F9A-2C8B-46D7-A625-7766CCB84A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50054" b="14328"/>
          <a:stretch/>
        </p:blipFill>
        <p:spPr bwMode="auto">
          <a:xfrm>
            <a:off x="1834764" y="3158227"/>
            <a:ext cx="196487" cy="37480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ᐈ Figura humana vector de stock, imágenes figura humana | descargar en  Depositphotos®">
            <a:extLst>
              <a:ext uri="{FF2B5EF4-FFF2-40B4-BE49-F238E27FC236}">
                <a16:creationId xmlns:a16="http://schemas.microsoft.com/office/drawing/2014/main" id="{15C964C8-6863-4190-A62A-0F0272C513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50054" b="14328"/>
          <a:stretch/>
        </p:blipFill>
        <p:spPr bwMode="auto">
          <a:xfrm>
            <a:off x="2106467" y="3622732"/>
            <a:ext cx="196487" cy="3748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ᐈ Figura humana vector de stock, imágenes figura humana | descargar en  Depositphotos®">
            <a:extLst>
              <a:ext uri="{FF2B5EF4-FFF2-40B4-BE49-F238E27FC236}">
                <a16:creationId xmlns:a16="http://schemas.microsoft.com/office/drawing/2014/main" id="{69DCFC80-6762-44E4-B4D2-B5EC2BCF2E6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50054" b="14328"/>
          <a:stretch/>
        </p:blipFill>
        <p:spPr bwMode="auto">
          <a:xfrm>
            <a:off x="3845367" y="3007827"/>
            <a:ext cx="196487" cy="37480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ᐈ Figura humana vector de stock, imágenes figura humana | descargar en  Depositphotos®">
            <a:extLst>
              <a:ext uri="{FF2B5EF4-FFF2-40B4-BE49-F238E27FC236}">
                <a16:creationId xmlns:a16="http://schemas.microsoft.com/office/drawing/2014/main" id="{C0B21E4D-408B-4B48-A620-FB1FF30BCD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50054" b="14328"/>
          <a:stretch/>
        </p:blipFill>
        <p:spPr bwMode="auto">
          <a:xfrm>
            <a:off x="3828897" y="2371221"/>
            <a:ext cx="196487" cy="3748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ᐈ Figura humana vector de stock, imágenes figura humana | descargar en  Depositphotos®">
            <a:extLst>
              <a:ext uri="{FF2B5EF4-FFF2-40B4-BE49-F238E27FC236}">
                <a16:creationId xmlns:a16="http://schemas.microsoft.com/office/drawing/2014/main" id="{44274DF1-F2C3-4E24-885F-383962B2D6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659" t="14978" r="12012" b="14328"/>
          <a:stretch/>
        </p:blipFill>
        <p:spPr bwMode="auto">
          <a:xfrm>
            <a:off x="2763260" y="3622717"/>
            <a:ext cx="224411" cy="3748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ᐈ Figura humana vector de stock, imágenes figura humana | descargar en  Depositphotos®">
            <a:extLst>
              <a:ext uri="{FF2B5EF4-FFF2-40B4-BE49-F238E27FC236}">
                <a16:creationId xmlns:a16="http://schemas.microsoft.com/office/drawing/2014/main" id="{21DBB999-0861-4888-8400-E4954CEB08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659" t="14978" r="12012" b="14328"/>
          <a:stretch/>
        </p:blipFill>
        <p:spPr bwMode="auto">
          <a:xfrm>
            <a:off x="4522828" y="2848037"/>
            <a:ext cx="224411" cy="37480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ᐈ Figura humana vector de stock, imágenes figura humana | descargar en  Depositphotos®">
            <a:extLst>
              <a:ext uri="{FF2B5EF4-FFF2-40B4-BE49-F238E27FC236}">
                <a16:creationId xmlns:a16="http://schemas.microsoft.com/office/drawing/2014/main" id="{8828FCCC-337F-489D-B21E-22F8855A6F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659" t="14978" r="12012" b="14328"/>
          <a:stretch/>
        </p:blipFill>
        <p:spPr bwMode="auto">
          <a:xfrm>
            <a:off x="4389614" y="3748286"/>
            <a:ext cx="224411" cy="37480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ᐈ Figura humana vector de stock, imágenes figura humana | descargar en  Depositphotos®">
            <a:extLst>
              <a:ext uri="{FF2B5EF4-FFF2-40B4-BE49-F238E27FC236}">
                <a16:creationId xmlns:a16="http://schemas.microsoft.com/office/drawing/2014/main" id="{9DB113F6-5931-43D9-BF16-E7D35256A6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50054" b="14328"/>
          <a:stretch/>
        </p:blipFill>
        <p:spPr bwMode="auto">
          <a:xfrm>
            <a:off x="4350645" y="3055594"/>
            <a:ext cx="196487" cy="37480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ᐈ Figura humana vector de stock, imágenes figura humana | descargar en  Depositphotos®">
            <a:extLst>
              <a:ext uri="{FF2B5EF4-FFF2-40B4-BE49-F238E27FC236}">
                <a16:creationId xmlns:a16="http://schemas.microsoft.com/office/drawing/2014/main" id="{12DC6846-5F10-4E8B-A950-0D954E7773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659" t="14978" r="12012" b="14328"/>
          <a:stretch/>
        </p:blipFill>
        <p:spPr bwMode="auto">
          <a:xfrm>
            <a:off x="7851236" y="3380931"/>
            <a:ext cx="224411" cy="374800"/>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ᐈ Figura humana vector de stock, imágenes figura humana | descargar en  Depositphotos®">
            <a:extLst>
              <a:ext uri="{FF2B5EF4-FFF2-40B4-BE49-F238E27FC236}">
                <a16:creationId xmlns:a16="http://schemas.microsoft.com/office/drawing/2014/main" id="{22267E5F-901A-453E-847C-A6613848C8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50054" b="14328"/>
          <a:stretch/>
        </p:blipFill>
        <p:spPr bwMode="auto">
          <a:xfrm>
            <a:off x="7594951" y="3231566"/>
            <a:ext cx="196487" cy="37480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ᐈ Figura humana vector de stock, imágenes figura humana | descargar en  Depositphotos®">
            <a:extLst>
              <a:ext uri="{FF2B5EF4-FFF2-40B4-BE49-F238E27FC236}">
                <a16:creationId xmlns:a16="http://schemas.microsoft.com/office/drawing/2014/main" id="{242DA703-0AD0-4FAF-BF0B-AC957E73F7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659" t="14978" r="12012" b="14328"/>
          <a:stretch/>
        </p:blipFill>
        <p:spPr bwMode="auto">
          <a:xfrm>
            <a:off x="8272412" y="3071776"/>
            <a:ext cx="224411" cy="37480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ᐈ Figura humana vector de stock, imágenes figura humana | descargar en  Depositphotos®">
            <a:extLst>
              <a:ext uri="{FF2B5EF4-FFF2-40B4-BE49-F238E27FC236}">
                <a16:creationId xmlns:a16="http://schemas.microsoft.com/office/drawing/2014/main" id="{475FB38E-E886-4108-AEAD-E0EC516C4F5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50054" b="14328"/>
          <a:stretch/>
        </p:blipFill>
        <p:spPr bwMode="auto">
          <a:xfrm>
            <a:off x="8140869" y="3269173"/>
            <a:ext cx="196487" cy="374800"/>
          </a:xfrm>
          <a:prstGeom prst="rect">
            <a:avLst/>
          </a:prstGeom>
          <a:noFill/>
          <a:extLst>
            <a:ext uri="{909E8E84-426E-40DD-AFC4-6F175D3DCCD1}">
              <a14:hiddenFill xmlns:a14="http://schemas.microsoft.com/office/drawing/2010/main">
                <a:solidFill>
                  <a:srgbClr val="FFFFFF"/>
                </a:solidFill>
              </a14:hiddenFill>
            </a:ext>
          </a:extLst>
        </p:spPr>
      </p:pic>
      <p:sp>
        <p:nvSpPr>
          <p:cNvPr id="57" name="Google Shape;112;p6">
            <a:extLst>
              <a:ext uri="{FF2B5EF4-FFF2-40B4-BE49-F238E27FC236}">
                <a16:creationId xmlns:a16="http://schemas.microsoft.com/office/drawing/2014/main" id="{10EE6333-7B6F-499A-B360-07EC8958AA5B}"/>
              </a:ext>
            </a:extLst>
          </p:cNvPr>
          <p:cNvSpPr/>
          <p:nvPr/>
        </p:nvSpPr>
        <p:spPr>
          <a:xfrm>
            <a:off x="9063338" y="2705054"/>
            <a:ext cx="2289622" cy="857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ES" sz="2000" dirty="0">
                <a:solidFill>
                  <a:schemeClr val="lt1"/>
                </a:solidFill>
              </a:rPr>
              <a:t>n elementos:</a:t>
            </a:r>
          </a:p>
          <a:p>
            <a:pPr marL="0" marR="0" lvl="0" indent="0" algn="l" rtl="0">
              <a:lnSpc>
                <a:spcPct val="100000"/>
              </a:lnSpc>
              <a:spcBef>
                <a:spcPts val="0"/>
              </a:spcBef>
              <a:spcAft>
                <a:spcPts val="0"/>
              </a:spcAft>
              <a:buNone/>
            </a:pPr>
            <a:r>
              <a:rPr lang="es-ES" sz="1800" b="0" strike="noStrike" dirty="0">
                <a:solidFill>
                  <a:schemeClr val="lt1"/>
                </a:solidFill>
                <a:latin typeface="Arial"/>
                <a:ea typeface="Arial"/>
                <a:cs typeface="Arial"/>
                <a:sym typeface="Arial"/>
              </a:rPr>
              <a:t>{x1, x2, x3…, </a:t>
            </a:r>
            <a:r>
              <a:rPr lang="es-ES" sz="1800" b="0" strike="noStrike" dirty="0" err="1">
                <a:solidFill>
                  <a:schemeClr val="lt1"/>
                </a:solidFill>
                <a:latin typeface="Arial"/>
                <a:ea typeface="Arial"/>
                <a:cs typeface="Arial"/>
                <a:sym typeface="Arial"/>
              </a:rPr>
              <a:t>xn</a:t>
            </a:r>
            <a:r>
              <a:rPr lang="es-ES" sz="1800" b="0" strike="noStrike" dirty="0">
                <a:solidFill>
                  <a:schemeClr val="lt1"/>
                </a:solidFill>
                <a:latin typeface="Arial"/>
                <a:ea typeface="Arial"/>
                <a:cs typeface="Arial"/>
                <a:sym typeface="Arial"/>
              </a:rPr>
              <a:t>}</a:t>
            </a:r>
          </a:p>
          <a:p>
            <a:pPr marL="0" marR="0" lvl="0" indent="0" algn="l" rtl="0">
              <a:lnSpc>
                <a:spcPct val="100000"/>
              </a:lnSpc>
              <a:spcBef>
                <a:spcPts val="0"/>
              </a:spcBef>
              <a:spcAft>
                <a:spcPts val="0"/>
              </a:spcAft>
              <a:buNone/>
            </a:pPr>
            <a:endParaRPr lang="es-ES" sz="1800" dirty="0">
              <a:solidFill>
                <a:schemeClr val="lt1"/>
              </a:solidFill>
            </a:endParaRPr>
          </a:p>
          <a:p>
            <a:pPr marL="0" marR="0" lvl="0" indent="0" algn="l" rtl="0">
              <a:lnSpc>
                <a:spcPct val="100000"/>
              </a:lnSpc>
              <a:spcBef>
                <a:spcPts val="0"/>
              </a:spcBef>
              <a:spcAft>
                <a:spcPts val="0"/>
              </a:spcAft>
              <a:buNone/>
            </a:pPr>
            <a:r>
              <a:rPr lang="es-ES" sz="1800" b="0" strike="noStrike" dirty="0">
                <a:solidFill>
                  <a:schemeClr val="lt1"/>
                </a:solidFill>
                <a:latin typeface="Arial"/>
                <a:ea typeface="Arial"/>
                <a:cs typeface="Arial"/>
                <a:sym typeface="Arial"/>
              </a:rPr>
              <a:t>n finito</a:t>
            </a:r>
            <a:endParaRPr sz="1800" b="0" strike="noStrike" dirty="0">
              <a:solidFill>
                <a:schemeClr val="lt1"/>
              </a:solidFill>
              <a:latin typeface="Arial"/>
              <a:ea typeface="Arial"/>
              <a:cs typeface="Arial"/>
              <a:sym typeface="Arial"/>
            </a:endParaRPr>
          </a:p>
        </p:txBody>
      </p:sp>
      <p:sp>
        <p:nvSpPr>
          <p:cNvPr id="9" name="CuadroTexto 8">
            <a:extLst>
              <a:ext uri="{FF2B5EF4-FFF2-40B4-BE49-F238E27FC236}">
                <a16:creationId xmlns:a16="http://schemas.microsoft.com/office/drawing/2014/main" id="{D6E0921E-10CA-404D-9B6F-13897F25B313}"/>
              </a:ext>
            </a:extLst>
          </p:cNvPr>
          <p:cNvSpPr txBox="1"/>
          <p:nvPr/>
        </p:nvSpPr>
        <p:spPr>
          <a:xfrm>
            <a:off x="5719469" y="3192779"/>
            <a:ext cx="891591" cy="307777"/>
          </a:xfrm>
          <a:prstGeom prst="rect">
            <a:avLst/>
          </a:prstGeom>
          <a:noFill/>
        </p:spPr>
        <p:txBody>
          <a:bodyPr wrap="none" rtlCol="0">
            <a:spAutoFit/>
          </a:bodyPr>
          <a:lstStyle/>
          <a:p>
            <a:r>
              <a:rPr lang="es-ES" dirty="0">
                <a:solidFill>
                  <a:schemeClr val="bg1"/>
                </a:solidFill>
              </a:rPr>
              <a:t>Aleatorio</a:t>
            </a:r>
          </a:p>
        </p:txBody>
      </p:sp>
      <p:cxnSp>
        <p:nvCxnSpPr>
          <p:cNvPr id="48" name="Conector recto de flecha 47">
            <a:extLst>
              <a:ext uri="{FF2B5EF4-FFF2-40B4-BE49-F238E27FC236}">
                <a16:creationId xmlns:a16="http://schemas.microsoft.com/office/drawing/2014/main" id="{C3715E22-A1C4-4D67-B499-8FD530675418}"/>
              </a:ext>
            </a:extLst>
          </p:cNvPr>
          <p:cNvCxnSpPr>
            <a:stCxn id="2" idx="6"/>
            <a:endCxn id="9" idx="1"/>
          </p:cNvCxnSpPr>
          <p:nvPr/>
        </p:nvCxnSpPr>
        <p:spPr>
          <a:xfrm>
            <a:off x="5074049" y="3345627"/>
            <a:ext cx="645420" cy="1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de flecha 55">
            <a:extLst>
              <a:ext uri="{FF2B5EF4-FFF2-40B4-BE49-F238E27FC236}">
                <a16:creationId xmlns:a16="http://schemas.microsoft.com/office/drawing/2014/main" id="{2C152D7E-C285-4988-A133-9496D675CD12}"/>
              </a:ext>
            </a:extLst>
          </p:cNvPr>
          <p:cNvCxnSpPr>
            <a:stCxn id="9" idx="3"/>
            <a:endCxn id="55" idx="2"/>
          </p:cNvCxnSpPr>
          <p:nvPr/>
        </p:nvCxnSpPr>
        <p:spPr>
          <a:xfrm>
            <a:off x="6611060" y="3346668"/>
            <a:ext cx="831449" cy="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CuadroTexto 57">
            <a:extLst>
              <a:ext uri="{FF2B5EF4-FFF2-40B4-BE49-F238E27FC236}">
                <a16:creationId xmlns:a16="http://schemas.microsoft.com/office/drawing/2014/main" id="{FB4FFBF3-FFD1-4789-9BFC-F6287DDFF53F}"/>
              </a:ext>
            </a:extLst>
          </p:cNvPr>
          <p:cNvSpPr txBox="1"/>
          <p:nvPr/>
        </p:nvSpPr>
        <p:spPr>
          <a:xfrm>
            <a:off x="1536413" y="4806492"/>
            <a:ext cx="3537636" cy="923330"/>
          </a:xfrm>
          <a:prstGeom prst="rect">
            <a:avLst/>
          </a:prstGeom>
          <a:solidFill>
            <a:schemeClr val="tx1">
              <a:lumMod val="65000"/>
              <a:lumOff val="35000"/>
            </a:schemeClr>
          </a:solidFill>
        </p:spPr>
        <p:txBody>
          <a:bodyPr wrap="square" rtlCol="0">
            <a:spAutoFit/>
          </a:bodyPr>
          <a:lstStyle/>
          <a:p>
            <a:r>
              <a:rPr lang="es-ES" sz="1800" dirty="0">
                <a:solidFill>
                  <a:schemeClr val="bg1"/>
                </a:solidFill>
              </a:rPr>
              <a:t>µ</a:t>
            </a:r>
            <a:r>
              <a:rPr lang="es-ES" dirty="0">
                <a:solidFill>
                  <a:schemeClr val="bg1"/>
                </a:solidFill>
              </a:rPr>
              <a:t>: Media poblacional</a:t>
            </a:r>
          </a:p>
          <a:p>
            <a:r>
              <a:rPr lang="el-GR" sz="1800" dirty="0">
                <a:solidFill>
                  <a:schemeClr val="bg1"/>
                </a:solidFill>
              </a:rPr>
              <a:t>σ</a:t>
            </a:r>
            <a:r>
              <a:rPr lang="es-ES" dirty="0">
                <a:solidFill>
                  <a:schemeClr val="bg1"/>
                </a:solidFill>
              </a:rPr>
              <a:t>: </a:t>
            </a:r>
            <a:r>
              <a:rPr lang="es-ES" dirty="0" err="1">
                <a:solidFill>
                  <a:schemeClr val="bg1"/>
                </a:solidFill>
              </a:rPr>
              <a:t>desv</a:t>
            </a:r>
            <a:r>
              <a:rPr lang="es-ES" dirty="0">
                <a:solidFill>
                  <a:schemeClr val="bg1"/>
                </a:solidFill>
              </a:rPr>
              <a:t>. típica poblacional</a:t>
            </a:r>
          </a:p>
          <a:p>
            <a:r>
              <a:rPr lang="es-ES" sz="1800" dirty="0">
                <a:solidFill>
                  <a:schemeClr val="bg1"/>
                </a:solidFill>
              </a:rPr>
              <a:t>p</a:t>
            </a:r>
            <a:r>
              <a:rPr lang="es-ES" dirty="0">
                <a:solidFill>
                  <a:schemeClr val="bg1"/>
                </a:solidFill>
              </a:rPr>
              <a:t>: proporción poblacional</a:t>
            </a:r>
          </a:p>
        </p:txBody>
      </p:sp>
      <p:sp>
        <p:nvSpPr>
          <p:cNvPr id="67" name="Google Shape;112;p6">
            <a:extLst>
              <a:ext uri="{FF2B5EF4-FFF2-40B4-BE49-F238E27FC236}">
                <a16:creationId xmlns:a16="http://schemas.microsoft.com/office/drawing/2014/main" id="{009C47B8-2335-49F9-915D-92BB82272CB0}"/>
              </a:ext>
            </a:extLst>
          </p:cNvPr>
          <p:cNvSpPr/>
          <p:nvPr/>
        </p:nvSpPr>
        <p:spPr>
          <a:xfrm>
            <a:off x="4061012" y="4643051"/>
            <a:ext cx="2289622" cy="857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ES" sz="7200" dirty="0">
                <a:solidFill>
                  <a:schemeClr val="accent1"/>
                </a:solidFill>
              </a:rPr>
              <a:t>?</a:t>
            </a:r>
            <a:endParaRPr sz="7200" b="0" strike="noStrike" dirty="0">
              <a:solidFill>
                <a:schemeClr val="accent1"/>
              </a:solidFill>
              <a:sym typeface="Arial"/>
            </a:endParaRPr>
          </a:p>
        </p:txBody>
      </p:sp>
      <mc:AlternateContent xmlns:mc="http://schemas.openxmlformats.org/markup-compatibility/2006">
        <mc:Choice xmlns:a14="http://schemas.microsoft.com/office/drawing/2010/main" Requires="a14">
          <p:sp>
            <p:nvSpPr>
              <p:cNvPr id="68" name="CuadroTexto 67">
                <a:extLst>
                  <a:ext uri="{FF2B5EF4-FFF2-40B4-BE49-F238E27FC236}">
                    <a16:creationId xmlns:a16="http://schemas.microsoft.com/office/drawing/2014/main" id="{E5070A07-191B-4A04-9950-C837C207DC1E}"/>
                  </a:ext>
                </a:extLst>
              </p:cNvPr>
              <p:cNvSpPr txBox="1"/>
              <p:nvPr/>
            </p:nvSpPr>
            <p:spPr>
              <a:xfrm>
                <a:off x="7442509" y="4795736"/>
                <a:ext cx="2912475" cy="904287"/>
              </a:xfrm>
              <a:prstGeom prst="rect">
                <a:avLst/>
              </a:prstGeom>
              <a:solidFill>
                <a:schemeClr val="tx1">
                  <a:lumMod val="65000"/>
                  <a:lumOff val="35000"/>
                </a:schemeClr>
              </a:solidFill>
            </p:spPr>
            <p:txBody>
              <a:bodyPr wrap="square" rtlCol="0">
                <a:spAutoFit/>
              </a:bodyPr>
              <a:lstStyle/>
              <a:p>
                <a14:m>
                  <m:oMath xmlns:m="http://schemas.openxmlformats.org/officeDocument/2006/math">
                    <m:acc>
                      <m:accPr>
                        <m:chr m:val="̅"/>
                        <m:ctrlPr>
                          <a:rPr lang="es-ES" sz="1800" i="1" dirty="0" smtClean="0">
                            <a:solidFill>
                              <a:schemeClr val="bg1"/>
                            </a:solidFill>
                            <a:latin typeface="Cambria Math" panose="02040503050406030204" pitchFamily="18" charset="0"/>
                          </a:rPr>
                        </m:ctrlPr>
                      </m:accPr>
                      <m:e>
                        <m:r>
                          <a:rPr lang="es-ES" sz="1800" i="1" dirty="0">
                            <a:solidFill>
                              <a:schemeClr val="bg1"/>
                            </a:solidFill>
                            <a:latin typeface="Cambria Math" panose="02040503050406030204" pitchFamily="18" charset="0"/>
                          </a:rPr>
                          <m:t>𝑥</m:t>
                        </m:r>
                      </m:e>
                    </m:acc>
                  </m:oMath>
                </a14:m>
                <a:r>
                  <a:rPr lang="es-ES" dirty="0">
                    <a:solidFill>
                      <a:schemeClr val="bg1"/>
                    </a:solidFill>
                  </a:rPr>
                  <a:t>: Media muestral</a:t>
                </a:r>
              </a:p>
              <a:p>
                <a14:m>
                  <m:oMath xmlns:m="http://schemas.openxmlformats.org/officeDocument/2006/math">
                    <m:acc>
                      <m:accPr>
                        <m:chr m:val="̃"/>
                        <m:ctrlPr>
                          <a:rPr lang="es-ES" sz="1800" i="1" dirty="0" smtClean="0">
                            <a:solidFill>
                              <a:schemeClr val="bg1"/>
                            </a:solidFill>
                            <a:latin typeface="Cambria Math" panose="02040503050406030204" pitchFamily="18" charset="0"/>
                          </a:rPr>
                        </m:ctrlPr>
                      </m:accPr>
                      <m:e>
                        <m:r>
                          <a:rPr lang="es-ES" sz="1800" i="1" dirty="0">
                            <a:solidFill>
                              <a:schemeClr val="bg1"/>
                            </a:solidFill>
                            <a:latin typeface="Cambria Math" panose="02040503050406030204" pitchFamily="18" charset="0"/>
                          </a:rPr>
                          <m:t>𝑠</m:t>
                        </m:r>
                      </m:e>
                    </m:acc>
                  </m:oMath>
                </a14:m>
                <a:r>
                  <a:rPr lang="es-ES" dirty="0">
                    <a:solidFill>
                      <a:schemeClr val="bg1"/>
                    </a:solidFill>
                  </a:rPr>
                  <a:t>: </a:t>
                </a:r>
                <a:r>
                  <a:rPr lang="es-ES" dirty="0" err="1">
                    <a:solidFill>
                      <a:schemeClr val="bg1"/>
                    </a:solidFill>
                  </a:rPr>
                  <a:t>desv</a:t>
                </a:r>
                <a:r>
                  <a:rPr lang="es-ES" dirty="0">
                    <a:solidFill>
                      <a:schemeClr val="bg1"/>
                    </a:solidFill>
                  </a:rPr>
                  <a:t>. típica muestral</a:t>
                </a:r>
              </a:p>
              <a:p>
                <a14:m>
                  <m:oMath xmlns:m="http://schemas.openxmlformats.org/officeDocument/2006/math">
                    <m:acc>
                      <m:accPr>
                        <m:chr m:val="̂"/>
                        <m:ctrlPr>
                          <a:rPr lang="es-ES" sz="1800" i="1" dirty="0" smtClean="0">
                            <a:solidFill>
                              <a:schemeClr val="bg1"/>
                            </a:solidFill>
                            <a:latin typeface="Cambria Math" panose="02040503050406030204" pitchFamily="18" charset="0"/>
                          </a:rPr>
                        </m:ctrlPr>
                      </m:accPr>
                      <m:e>
                        <m:r>
                          <a:rPr lang="es-ES" sz="1800" i="1" dirty="0">
                            <a:solidFill>
                              <a:schemeClr val="bg1"/>
                            </a:solidFill>
                            <a:latin typeface="Cambria Math" panose="02040503050406030204" pitchFamily="18" charset="0"/>
                          </a:rPr>
                          <m:t>𝑝</m:t>
                        </m:r>
                      </m:e>
                    </m:acc>
                  </m:oMath>
                </a14:m>
                <a:r>
                  <a:rPr lang="es-ES" dirty="0">
                    <a:solidFill>
                      <a:schemeClr val="bg1"/>
                    </a:solidFill>
                  </a:rPr>
                  <a:t>: proporción muestral</a:t>
                </a:r>
              </a:p>
            </p:txBody>
          </p:sp>
        </mc:Choice>
        <mc:Fallback>
          <p:sp>
            <p:nvSpPr>
              <p:cNvPr id="68" name="CuadroTexto 67">
                <a:extLst>
                  <a:ext uri="{FF2B5EF4-FFF2-40B4-BE49-F238E27FC236}">
                    <a16:creationId xmlns:a16="http://schemas.microsoft.com/office/drawing/2014/main" id="{E5070A07-191B-4A04-9950-C837C207DC1E}"/>
                  </a:ext>
                </a:extLst>
              </p:cNvPr>
              <p:cNvSpPr txBox="1">
                <a:spLocks noRot="1" noChangeAspect="1" noMove="1" noResize="1" noEditPoints="1" noAdjustHandles="1" noChangeArrowheads="1" noChangeShapeType="1" noTextEdit="1"/>
              </p:cNvSpPr>
              <p:nvPr/>
            </p:nvSpPr>
            <p:spPr>
              <a:xfrm>
                <a:off x="7442509" y="4795736"/>
                <a:ext cx="2912475" cy="904287"/>
              </a:xfrm>
              <a:prstGeom prst="rect">
                <a:avLst/>
              </a:prstGeom>
              <a:blipFill>
                <a:blip r:embed="rId4"/>
                <a:stretch>
                  <a:fillRect b="-5405"/>
                </a:stretch>
              </a:blipFill>
            </p:spPr>
            <p:txBody>
              <a:bodyPr/>
              <a:lstStyle/>
              <a:p>
                <a:r>
                  <a:rPr lang="es-ES">
                    <a:noFill/>
                  </a:rPr>
                  <a:t> </a:t>
                </a:r>
              </a:p>
            </p:txBody>
          </p:sp>
        </mc:Fallback>
      </mc:AlternateContent>
      <p:sp>
        <p:nvSpPr>
          <p:cNvPr id="59" name="Flecha: a la derecha 58">
            <a:extLst>
              <a:ext uri="{FF2B5EF4-FFF2-40B4-BE49-F238E27FC236}">
                <a16:creationId xmlns:a16="http://schemas.microsoft.com/office/drawing/2014/main" id="{3E751B3A-9A82-4B24-8854-950C25BAF7EF}"/>
              </a:ext>
            </a:extLst>
          </p:cNvPr>
          <p:cNvSpPr/>
          <p:nvPr/>
        </p:nvSpPr>
        <p:spPr>
          <a:xfrm flipH="1">
            <a:off x="5205824" y="4789097"/>
            <a:ext cx="2120802" cy="940725"/>
          </a:xfrm>
          <a:prstGeom prst="rightArrow">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Inferir</a:t>
            </a:r>
          </a:p>
        </p:txBody>
      </p:sp>
      <p:pic>
        <p:nvPicPr>
          <p:cNvPr id="70" name="Picture 2" descr="ᐈ Figura humana vector de stock, imágenes figura humana | descargar en  Depositphotos®">
            <a:extLst>
              <a:ext uri="{FF2B5EF4-FFF2-40B4-BE49-F238E27FC236}">
                <a16:creationId xmlns:a16="http://schemas.microsoft.com/office/drawing/2014/main" id="{68B66F4A-A317-4FE9-98D8-FB17E84252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51946" b="14328"/>
          <a:stretch/>
        </p:blipFill>
        <p:spPr bwMode="auto">
          <a:xfrm>
            <a:off x="7736522" y="2991705"/>
            <a:ext cx="186460" cy="37480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ᐈ Figura humana vector de stock, imágenes figura humana | descargar en  Depositphotos®">
            <a:extLst>
              <a:ext uri="{FF2B5EF4-FFF2-40B4-BE49-F238E27FC236}">
                <a16:creationId xmlns:a16="http://schemas.microsoft.com/office/drawing/2014/main" id="{A0F01A4F-EEBB-49C3-BDD8-354AFA023F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659" t="14978" r="12013" b="14328"/>
          <a:stretch/>
        </p:blipFill>
        <p:spPr bwMode="auto">
          <a:xfrm>
            <a:off x="7914129" y="2988176"/>
            <a:ext cx="224411" cy="374800"/>
          </a:xfrm>
          <a:prstGeom prst="rect">
            <a:avLst/>
          </a:prstGeom>
          <a:noFill/>
          <a:extLst>
            <a:ext uri="{909E8E84-426E-40DD-AFC4-6F175D3DCCD1}">
              <a14:hiddenFill xmlns:a14="http://schemas.microsoft.com/office/drawing/2010/main">
                <a:solidFill>
                  <a:srgbClr val="FFFFFF"/>
                </a:solidFill>
              </a14:hiddenFill>
            </a:ext>
          </a:extLst>
        </p:spPr>
      </p:pic>
      <p:sp>
        <p:nvSpPr>
          <p:cNvPr id="60" name="Arco 59">
            <a:extLst>
              <a:ext uri="{FF2B5EF4-FFF2-40B4-BE49-F238E27FC236}">
                <a16:creationId xmlns:a16="http://schemas.microsoft.com/office/drawing/2014/main" id="{6D4D70CE-30A5-4DA7-8024-EF4D861EB7EB}"/>
              </a:ext>
            </a:extLst>
          </p:cNvPr>
          <p:cNvSpPr/>
          <p:nvPr/>
        </p:nvSpPr>
        <p:spPr>
          <a:xfrm>
            <a:off x="3108117" y="1753328"/>
            <a:ext cx="4956286" cy="2406830"/>
          </a:xfrm>
          <a:prstGeom prst="arc">
            <a:avLst>
              <a:gd name="adj1" fmla="val 11701786"/>
              <a:gd name="adj2" fmla="val 81595"/>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43" name="Arco 42">
            <a:extLst>
              <a:ext uri="{FF2B5EF4-FFF2-40B4-BE49-F238E27FC236}">
                <a16:creationId xmlns:a16="http://schemas.microsoft.com/office/drawing/2014/main" id="{D77AD34A-7A8A-4D4D-8CB7-C1A70530B04E}"/>
              </a:ext>
            </a:extLst>
          </p:cNvPr>
          <p:cNvSpPr/>
          <p:nvPr/>
        </p:nvSpPr>
        <p:spPr>
          <a:xfrm>
            <a:off x="3489260" y="2143761"/>
            <a:ext cx="4318652" cy="1811042"/>
          </a:xfrm>
          <a:prstGeom prst="arc">
            <a:avLst>
              <a:gd name="adj1" fmla="val 11984769"/>
              <a:gd name="adj2" fmla="val 21575683"/>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2" name="Flecha: a la derecha 71">
            <a:extLst>
              <a:ext uri="{FF2B5EF4-FFF2-40B4-BE49-F238E27FC236}">
                <a16:creationId xmlns:a16="http://schemas.microsoft.com/office/drawing/2014/main" id="{D648D034-947F-4D09-A2B2-82C960C4B5DD}"/>
              </a:ext>
            </a:extLst>
          </p:cNvPr>
          <p:cNvSpPr/>
          <p:nvPr/>
        </p:nvSpPr>
        <p:spPr>
          <a:xfrm rot="16200000" flipH="1">
            <a:off x="7748311" y="4045346"/>
            <a:ext cx="688251" cy="432900"/>
          </a:xfrm>
          <a:prstGeom prst="rightArrow">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3" name="Google Shape;112;p6">
            <a:extLst>
              <a:ext uri="{FF2B5EF4-FFF2-40B4-BE49-F238E27FC236}">
                <a16:creationId xmlns:a16="http://schemas.microsoft.com/office/drawing/2014/main" id="{C60B98FD-50C9-4375-A425-F0D5364C7B6D}"/>
              </a:ext>
            </a:extLst>
          </p:cNvPr>
          <p:cNvSpPr/>
          <p:nvPr/>
        </p:nvSpPr>
        <p:spPr>
          <a:xfrm>
            <a:off x="8218525" y="4020815"/>
            <a:ext cx="2289622" cy="857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ES" sz="1600" dirty="0">
                <a:solidFill>
                  <a:schemeClr val="lt1"/>
                </a:solidFill>
              </a:rPr>
              <a:t>Estadísticos</a:t>
            </a:r>
            <a:endParaRPr sz="1800" b="0" strike="noStrike" dirty="0">
              <a:solidFill>
                <a:schemeClr val="lt1"/>
              </a:solidFill>
              <a:latin typeface="Arial"/>
              <a:ea typeface="Arial"/>
              <a:cs typeface="Arial"/>
              <a:sym typeface="Arial"/>
            </a:endParaRPr>
          </a:p>
        </p:txBody>
      </p:sp>
      <p:pic>
        <p:nvPicPr>
          <p:cNvPr id="20" name="Picture 2" descr="ᐈ Figura humana vector de stock, imágenes figura humana | descargar en  Depositphotos®">
            <a:extLst>
              <a:ext uri="{FF2B5EF4-FFF2-40B4-BE49-F238E27FC236}">
                <a16:creationId xmlns:a16="http://schemas.microsoft.com/office/drawing/2014/main" id="{68DC9E99-7ECF-4EE0-AF2A-A0884F1207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12013" b="14328"/>
          <a:stretch/>
        </p:blipFill>
        <p:spPr bwMode="auto">
          <a:xfrm>
            <a:off x="2912811" y="3954802"/>
            <a:ext cx="398171" cy="37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 presetClass="entr" presetSubtype="16"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circle(in)">
                                      <p:cBhvr>
                                        <p:cTn id="11" dur="1000"/>
                                        <p:tgtEl>
                                          <p:spTgt spid="1026"/>
                                        </p:tgtEl>
                                      </p:cBhvr>
                                    </p:animEffect>
                                  </p:childTnLst>
                                </p:cTn>
                              </p:par>
                              <p:par>
                                <p:cTn id="12" presetID="6" presetClass="entr" presetSubtype="16"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circle(in)">
                                      <p:cBhvr>
                                        <p:cTn id="14" dur="1000"/>
                                        <p:tgtEl>
                                          <p:spTgt spid="11"/>
                                        </p:tgtEl>
                                      </p:cBhvr>
                                    </p:animEffect>
                                  </p:childTnLst>
                                </p:cTn>
                              </p:par>
                              <p:par>
                                <p:cTn id="15" presetID="6" presetClass="entr" presetSubtype="16"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ircle(in)">
                                      <p:cBhvr>
                                        <p:cTn id="17" dur="1000"/>
                                        <p:tgtEl>
                                          <p:spTgt spid="12"/>
                                        </p:tgtEl>
                                      </p:cBhvr>
                                    </p:animEffect>
                                  </p:childTnLst>
                                </p:cTn>
                              </p:par>
                              <p:par>
                                <p:cTn id="18" presetID="6" presetClass="entr" presetSubtype="16"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circle(in)">
                                      <p:cBhvr>
                                        <p:cTn id="20" dur="1000"/>
                                        <p:tgtEl>
                                          <p:spTgt spid="16"/>
                                        </p:tgtEl>
                                      </p:cBhvr>
                                    </p:animEffect>
                                  </p:childTnLst>
                                </p:cTn>
                              </p:par>
                              <p:par>
                                <p:cTn id="21" presetID="6" presetClass="entr" presetSubtype="16"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circle(in)">
                                      <p:cBhvr>
                                        <p:cTn id="23" dur="1000"/>
                                        <p:tgtEl>
                                          <p:spTgt spid="17"/>
                                        </p:tgtEl>
                                      </p:cBhvr>
                                    </p:animEffect>
                                  </p:childTnLst>
                                </p:cTn>
                              </p:par>
                              <p:par>
                                <p:cTn id="24" presetID="6" presetClass="entr" presetSubtype="16"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circle(in)">
                                      <p:cBhvr>
                                        <p:cTn id="26" dur="1000"/>
                                        <p:tgtEl>
                                          <p:spTgt spid="18"/>
                                        </p:tgtEl>
                                      </p:cBhvr>
                                    </p:animEffect>
                                  </p:childTnLst>
                                </p:cTn>
                              </p:par>
                              <p:par>
                                <p:cTn id="27" presetID="6" presetClass="entr" presetSubtype="16"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circle(in)">
                                      <p:cBhvr>
                                        <p:cTn id="29" dur="1000"/>
                                        <p:tgtEl>
                                          <p:spTgt spid="19"/>
                                        </p:tgtEl>
                                      </p:cBhvr>
                                    </p:animEffect>
                                  </p:childTnLst>
                                </p:cTn>
                              </p:par>
                              <p:par>
                                <p:cTn id="30" presetID="6" presetClass="entr" presetSubtype="16"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circle(in)">
                                      <p:cBhvr>
                                        <p:cTn id="32" dur="1000"/>
                                        <p:tgtEl>
                                          <p:spTgt spid="20"/>
                                        </p:tgtEl>
                                      </p:cBhvr>
                                    </p:animEffect>
                                  </p:childTnLst>
                                </p:cTn>
                              </p:par>
                              <p:par>
                                <p:cTn id="33" presetID="6" presetClass="entr" presetSubtype="16"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circle(in)">
                                      <p:cBhvr>
                                        <p:cTn id="35" dur="1000"/>
                                        <p:tgtEl>
                                          <p:spTgt spid="21"/>
                                        </p:tgtEl>
                                      </p:cBhvr>
                                    </p:animEffect>
                                  </p:childTnLst>
                                </p:cTn>
                              </p:par>
                              <p:par>
                                <p:cTn id="36" presetID="6" presetClass="entr" presetSubtype="16" fill="hold"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circle(in)">
                                      <p:cBhvr>
                                        <p:cTn id="38" dur="1000"/>
                                        <p:tgtEl>
                                          <p:spTgt spid="22"/>
                                        </p:tgtEl>
                                      </p:cBhvr>
                                    </p:animEffect>
                                  </p:childTnLst>
                                </p:cTn>
                              </p:par>
                              <p:par>
                                <p:cTn id="39" presetID="6" presetClass="entr" presetSubtype="16"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circle(in)">
                                      <p:cBhvr>
                                        <p:cTn id="41" dur="1000"/>
                                        <p:tgtEl>
                                          <p:spTgt spid="23"/>
                                        </p:tgtEl>
                                      </p:cBhvr>
                                    </p:animEffect>
                                  </p:childTnLst>
                                </p:cTn>
                              </p:par>
                              <p:par>
                                <p:cTn id="42" presetID="6" presetClass="entr" presetSubtype="16"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circle(in)">
                                      <p:cBhvr>
                                        <p:cTn id="44" dur="1000"/>
                                        <p:tgtEl>
                                          <p:spTgt spid="24"/>
                                        </p:tgtEl>
                                      </p:cBhvr>
                                    </p:animEffect>
                                  </p:childTnLst>
                                </p:cTn>
                              </p:par>
                              <p:par>
                                <p:cTn id="45" presetID="6" presetClass="entr" presetSubtype="16"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circle(in)">
                                      <p:cBhvr>
                                        <p:cTn id="47" dur="1000"/>
                                        <p:tgtEl>
                                          <p:spTgt spid="25"/>
                                        </p:tgtEl>
                                      </p:cBhvr>
                                    </p:animEffect>
                                  </p:childTnLst>
                                </p:cTn>
                              </p:par>
                              <p:par>
                                <p:cTn id="48" presetID="6" presetClass="entr" presetSubtype="16" fill="hold"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circle(in)">
                                      <p:cBhvr>
                                        <p:cTn id="50" dur="1000"/>
                                        <p:tgtEl>
                                          <p:spTgt spid="26"/>
                                        </p:tgtEl>
                                      </p:cBhvr>
                                    </p:animEffect>
                                  </p:childTnLst>
                                </p:cTn>
                              </p:par>
                              <p:par>
                                <p:cTn id="51" presetID="6" presetClass="entr" presetSubtype="16"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circle(in)">
                                      <p:cBhvr>
                                        <p:cTn id="53" dur="1000"/>
                                        <p:tgtEl>
                                          <p:spTgt spid="27"/>
                                        </p:tgtEl>
                                      </p:cBhvr>
                                    </p:animEffect>
                                  </p:childTnLst>
                                </p:cTn>
                              </p:par>
                              <p:par>
                                <p:cTn id="54" presetID="6" presetClass="entr" presetSubtype="16"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circle(in)">
                                      <p:cBhvr>
                                        <p:cTn id="56" dur="1000"/>
                                        <p:tgtEl>
                                          <p:spTgt spid="28"/>
                                        </p:tgtEl>
                                      </p:cBhvr>
                                    </p:animEffect>
                                  </p:childTnLst>
                                </p:cTn>
                              </p:par>
                              <p:par>
                                <p:cTn id="57" presetID="6" presetClass="entr" presetSubtype="16"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circle(in)">
                                      <p:cBhvr>
                                        <p:cTn id="59" dur="1000"/>
                                        <p:tgtEl>
                                          <p:spTgt spid="29"/>
                                        </p:tgtEl>
                                      </p:cBhvr>
                                    </p:animEffect>
                                  </p:childTnLst>
                                </p:cTn>
                              </p:par>
                              <p:par>
                                <p:cTn id="60" presetID="6" presetClass="entr" presetSubtype="16"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circle(in)">
                                      <p:cBhvr>
                                        <p:cTn id="62" dur="1000"/>
                                        <p:tgtEl>
                                          <p:spTgt spid="30"/>
                                        </p:tgtEl>
                                      </p:cBhvr>
                                    </p:animEffect>
                                  </p:childTnLst>
                                </p:cTn>
                              </p:par>
                              <p:par>
                                <p:cTn id="63" presetID="6" presetClass="entr" presetSubtype="16"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circle(in)">
                                      <p:cBhvr>
                                        <p:cTn id="65" dur="1000"/>
                                        <p:tgtEl>
                                          <p:spTgt spid="31"/>
                                        </p:tgtEl>
                                      </p:cBhvr>
                                    </p:animEffect>
                                  </p:childTnLst>
                                </p:cTn>
                              </p:par>
                              <p:par>
                                <p:cTn id="66" presetID="6" presetClass="entr" presetSubtype="16" fill="hold" nodeType="with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circle(in)">
                                      <p:cBhvr>
                                        <p:cTn id="68" dur="1000"/>
                                        <p:tgtEl>
                                          <p:spTgt spid="32"/>
                                        </p:tgtEl>
                                      </p:cBhvr>
                                    </p:animEffect>
                                  </p:childTnLst>
                                </p:cTn>
                              </p:par>
                              <p:par>
                                <p:cTn id="69" presetID="6" presetClass="entr" presetSubtype="16" fill="hold" nodeType="with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circle(in)">
                                      <p:cBhvr>
                                        <p:cTn id="71" dur="1000"/>
                                        <p:tgtEl>
                                          <p:spTgt spid="33"/>
                                        </p:tgtEl>
                                      </p:cBhvr>
                                    </p:animEffect>
                                  </p:childTnLst>
                                </p:cTn>
                              </p:par>
                              <p:par>
                                <p:cTn id="72" presetID="6" presetClass="entr" presetSubtype="16" fill="hold" nodeType="with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circle(in)">
                                      <p:cBhvr>
                                        <p:cTn id="74" dur="1000"/>
                                        <p:tgtEl>
                                          <p:spTgt spid="34"/>
                                        </p:tgtEl>
                                      </p:cBhvr>
                                    </p:animEffect>
                                  </p:childTnLst>
                                </p:cTn>
                              </p:par>
                              <p:par>
                                <p:cTn id="75" presetID="6" presetClass="entr" presetSubtype="16" fill="hold" nodeType="with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circle(in)">
                                      <p:cBhvr>
                                        <p:cTn id="77" dur="1000"/>
                                        <p:tgtEl>
                                          <p:spTgt spid="35"/>
                                        </p:tgtEl>
                                      </p:cBhvr>
                                    </p:animEffect>
                                  </p:childTnLst>
                                </p:cTn>
                              </p:par>
                              <p:par>
                                <p:cTn id="78" presetID="6" presetClass="entr" presetSubtype="16" fill="hold" nodeType="with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circle(in)">
                                      <p:cBhvr>
                                        <p:cTn id="80" dur="1000"/>
                                        <p:tgtEl>
                                          <p:spTgt spid="36"/>
                                        </p:tgtEl>
                                      </p:cBhvr>
                                    </p:animEffect>
                                  </p:childTnLst>
                                </p:cTn>
                              </p:par>
                              <p:par>
                                <p:cTn id="81" presetID="6" presetClass="entr" presetSubtype="16" fill="hold" nodeType="with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circle(in)">
                                      <p:cBhvr>
                                        <p:cTn id="83" dur="1000"/>
                                        <p:tgtEl>
                                          <p:spTgt spid="37"/>
                                        </p:tgtEl>
                                      </p:cBhvr>
                                    </p:animEffect>
                                  </p:childTnLst>
                                </p:cTn>
                              </p:par>
                              <p:par>
                                <p:cTn id="84" presetID="6" presetClass="entr" presetSubtype="16" fill="hold"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circle(in)">
                                      <p:cBhvr>
                                        <p:cTn id="86" dur="1000"/>
                                        <p:tgtEl>
                                          <p:spTgt spid="38"/>
                                        </p:tgtEl>
                                      </p:cBhvr>
                                    </p:animEffect>
                                  </p:childTnLst>
                                </p:cTn>
                              </p:par>
                              <p:par>
                                <p:cTn id="87" presetID="6" presetClass="entr" presetSubtype="16" fill="hold" nodeType="with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circle(in)">
                                      <p:cBhvr>
                                        <p:cTn id="89" dur="1000"/>
                                        <p:tgtEl>
                                          <p:spTgt spid="39"/>
                                        </p:tgtEl>
                                      </p:cBhvr>
                                    </p:animEffect>
                                  </p:childTnLst>
                                </p:cTn>
                              </p:par>
                              <p:par>
                                <p:cTn id="90" presetID="6" presetClass="entr" presetSubtype="16" fill="hold"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circle(in)">
                                      <p:cBhvr>
                                        <p:cTn id="92" dur="1000"/>
                                        <p:tgtEl>
                                          <p:spTgt spid="40"/>
                                        </p:tgtEl>
                                      </p:cBhvr>
                                    </p:animEffect>
                                  </p:childTnLst>
                                </p:cTn>
                              </p:par>
                              <p:par>
                                <p:cTn id="93" presetID="6" presetClass="entr" presetSubtype="16" fill="hold"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circle(in)">
                                      <p:cBhvr>
                                        <p:cTn id="95" dur="1000"/>
                                        <p:tgtEl>
                                          <p:spTgt spid="41"/>
                                        </p:tgtEl>
                                      </p:cBhvr>
                                    </p:animEffect>
                                  </p:childTnLst>
                                </p:cTn>
                              </p:par>
                              <p:par>
                                <p:cTn id="96" presetID="6" presetClass="entr" presetSubtype="16" fill="hold" nodeType="withEffect">
                                  <p:stCondLst>
                                    <p:cond delay="0"/>
                                  </p:stCondLst>
                                  <p:childTnLst>
                                    <p:set>
                                      <p:cBhvr>
                                        <p:cTn id="97" dur="1" fill="hold">
                                          <p:stCondLst>
                                            <p:cond delay="0"/>
                                          </p:stCondLst>
                                        </p:cTn>
                                        <p:tgtEl>
                                          <p:spTgt spid="42"/>
                                        </p:tgtEl>
                                        <p:attrNameLst>
                                          <p:attrName>style.visibility</p:attrName>
                                        </p:attrNameLst>
                                      </p:cBhvr>
                                      <p:to>
                                        <p:strVal val="visible"/>
                                      </p:to>
                                    </p:set>
                                    <p:animEffect transition="in" filter="circle(in)">
                                      <p:cBhvr>
                                        <p:cTn id="98" dur="1000"/>
                                        <p:tgtEl>
                                          <p:spTgt spid="42"/>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67"/>
                                        </p:tgtEl>
                                        <p:attrNameLst>
                                          <p:attrName>style.visibility</p:attrName>
                                        </p:attrNameLst>
                                      </p:cBhvr>
                                      <p:to>
                                        <p:strVal val="visible"/>
                                      </p:to>
                                    </p:set>
                                    <p:animEffect transition="in" filter="fade">
                                      <p:cBhvr>
                                        <p:cTn id="107" dur="500"/>
                                        <p:tgtEl>
                                          <p:spTgt spid="67"/>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7"/>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55"/>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43"/>
                                        </p:tgtEl>
                                        <p:attrNameLst>
                                          <p:attrName>style.visibility</p:attrName>
                                        </p:attrNameLst>
                                      </p:cBhvr>
                                      <p:to>
                                        <p:strVal val="visible"/>
                                      </p:to>
                                    </p:set>
                                    <p:animEffect transition="in" filter="wipe(left)">
                                      <p:cBhvr>
                                        <p:cTn id="118" dur="500"/>
                                        <p:tgtEl>
                                          <p:spTgt spid="43"/>
                                        </p:tgtEl>
                                      </p:cBhvr>
                                    </p:animEffect>
                                  </p:childTnLst>
                                </p:cTn>
                              </p:par>
                            </p:childTnLst>
                          </p:cTn>
                        </p:par>
                        <p:par>
                          <p:cTn id="119" fill="hold">
                            <p:stCondLst>
                              <p:cond delay="500"/>
                            </p:stCondLst>
                            <p:childTnLst>
                              <p:par>
                                <p:cTn id="120" presetID="1" presetClass="entr" presetSubtype="0" fill="hold" nodeType="afterEffect">
                                  <p:stCondLst>
                                    <p:cond delay="0"/>
                                  </p:stCondLst>
                                  <p:childTnLst>
                                    <p:set>
                                      <p:cBhvr>
                                        <p:cTn id="121" dur="1" fill="hold">
                                          <p:stCondLst>
                                            <p:cond delay="0"/>
                                          </p:stCondLst>
                                        </p:cTn>
                                        <p:tgtEl>
                                          <p:spTgt spid="70"/>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60"/>
                                        </p:tgtEl>
                                        <p:attrNameLst>
                                          <p:attrName>style.visibility</p:attrName>
                                        </p:attrNameLst>
                                      </p:cBhvr>
                                      <p:to>
                                        <p:strVal val="visible"/>
                                      </p:to>
                                    </p:set>
                                    <p:animEffect transition="in" filter="wipe(left)">
                                      <p:cBhvr>
                                        <p:cTn id="126" dur="500"/>
                                        <p:tgtEl>
                                          <p:spTgt spid="60"/>
                                        </p:tgtEl>
                                      </p:cBhvr>
                                    </p:animEffect>
                                  </p:childTnLst>
                                </p:cTn>
                              </p:par>
                            </p:childTnLst>
                          </p:cTn>
                        </p:par>
                        <p:par>
                          <p:cTn id="127" fill="hold">
                            <p:stCondLst>
                              <p:cond delay="500"/>
                            </p:stCondLst>
                            <p:childTnLst>
                              <p:par>
                                <p:cTn id="128" presetID="1" presetClass="entr" presetSubtype="0" fill="hold" nodeType="afterEffect">
                                  <p:stCondLst>
                                    <p:cond delay="0"/>
                                  </p:stCondLst>
                                  <p:childTnLst>
                                    <p:set>
                                      <p:cBhvr>
                                        <p:cTn id="129" dur="1" fill="hold">
                                          <p:stCondLst>
                                            <p:cond delay="0"/>
                                          </p:stCondLst>
                                        </p:cTn>
                                        <p:tgtEl>
                                          <p:spTgt spid="71"/>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nodeType="clickEffect">
                                  <p:stCondLst>
                                    <p:cond delay="0"/>
                                  </p:stCondLst>
                                  <p:childTnLst>
                                    <p:set>
                                      <p:cBhvr>
                                        <p:cTn id="133" dur="1" fill="hold">
                                          <p:stCondLst>
                                            <p:cond delay="0"/>
                                          </p:stCondLst>
                                        </p:cTn>
                                        <p:tgtEl>
                                          <p:spTgt spid="48"/>
                                        </p:tgtEl>
                                        <p:attrNameLst>
                                          <p:attrName>style.visibility</p:attrName>
                                        </p:attrNameLst>
                                      </p:cBhvr>
                                      <p:to>
                                        <p:strVal val="visible"/>
                                      </p:to>
                                    </p:set>
                                    <p:animEffect transition="in" filter="wipe(left)">
                                      <p:cBhvr>
                                        <p:cTn id="134" dur="500"/>
                                        <p:tgtEl>
                                          <p:spTgt spid="48"/>
                                        </p:tgtEl>
                                      </p:cBhvr>
                                    </p:animEffect>
                                  </p:childTnLst>
                                </p:cTn>
                              </p:par>
                            </p:childTnLst>
                          </p:cTn>
                        </p:par>
                        <p:par>
                          <p:cTn id="135" fill="hold">
                            <p:stCondLst>
                              <p:cond delay="500"/>
                            </p:stCondLst>
                            <p:childTnLst>
                              <p:par>
                                <p:cTn id="136" presetID="22" presetClass="entr" presetSubtype="8" fill="hold" grpId="0" nodeType="afterEffect">
                                  <p:stCondLst>
                                    <p:cond delay="0"/>
                                  </p:stCondLst>
                                  <p:childTnLst>
                                    <p:set>
                                      <p:cBhvr>
                                        <p:cTn id="137" dur="1" fill="hold">
                                          <p:stCondLst>
                                            <p:cond delay="0"/>
                                          </p:stCondLst>
                                        </p:cTn>
                                        <p:tgtEl>
                                          <p:spTgt spid="9"/>
                                        </p:tgtEl>
                                        <p:attrNameLst>
                                          <p:attrName>style.visibility</p:attrName>
                                        </p:attrNameLst>
                                      </p:cBhvr>
                                      <p:to>
                                        <p:strVal val="visible"/>
                                      </p:to>
                                    </p:set>
                                    <p:animEffect transition="in" filter="wipe(left)">
                                      <p:cBhvr>
                                        <p:cTn id="138" dur="500"/>
                                        <p:tgtEl>
                                          <p:spTgt spid="9"/>
                                        </p:tgtEl>
                                      </p:cBhvr>
                                    </p:animEffect>
                                  </p:childTnLst>
                                </p:cTn>
                              </p:par>
                            </p:childTnLst>
                          </p:cTn>
                        </p:par>
                        <p:par>
                          <p:cTn id="139" fill="hold">
                            <p:stCondLst>
                              <p:cond delay="1000"/>
                            </p:stCondLst>
                            <p:childTnLst>
                              <p:par>
                                <p:cTn id="140" presetID="22" presetClass="entr" presetSubtype="8" fill="hold" nodeType="afterEffect">
                                  <p:stCondLst>
                                    <p:cond delay="0"/>
                                  </p:stCondLst>
                                  <p:childTnLst>
                                    <p:set>
                                      <p:cBhvr>
                                        <p:cTn id="141" dur="1" fill="hold">
                                          <p:stCondLst>
                                            <p:cond delay="0"/>
                                          </p:stCondLst>
                                        </p:cTn>
                                        <p:tgtEl>
                                          <p:spTgt spid="56"/>
                                        </p:tgtEl>
                                        <p:attrNameLst>
                                          <p:attrName>style.visibility</p:attrName>
                                        </p:attrNameLst>
                                      </p:cBhvr>
                                      <p:to>
                                        <p:strVal val="visible"/>
                                      </p:to>
                                    </p:set>
                                    <p:animEffect transition="in" filter="wipe(left)">
                                      <p:cBhvr>
                                        <p:cTn id="142" dur="500"/>
                                        <p:tgtEl>
                                          <p:spTgt spid="56"/>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52"/>
                                        </p:tgtEl>
                                        <p:attrNameLst>
                                          <p:attrName>style.visibility</p:attrName>
                                        </p:attrNameLst>
                                      </p:cBhvr>
                                      <p:to>
                                        <p:strVal val="visible"/>
                                      </p:to>
                                    </p:set>
                                    <p:animEffect transition="in" filter="fade">
                                      <p:cBhvr>
                                        <p:cTn id="147" dur="500"/>
                                        <p:tgtEl>
                                          <p:spTgt spid="52"/>
                                        </p:tgtEl>
                                      </p:cBhvr>
                                    </p:animEffect>
                                  </p:childTnLst>
                                </p:cTn>
                              </p:par>
                              <p:par>
                                <p:cTn id="148" presetID="10" presetClass="entr" presetSubtype="0" fill="hold" nodeType="withEffect">
                                  <p:stCondLst>
                                    <p:cond delay="0"/>
                                  </p:stCondLst>
                                  <p:childTnLst>
                                    <p:set>
                                      <p:cBhvr>
                                        <p:cTn id="149" dur="1" fill="hold">
                                          <p:stCondLst>
                                            <p:cond delay="0"/>
                                          </p:stCondLst>
                                        </p:cTn>
                                        <p:tgtEl>
                                          <p:spTgt spid="51"/>
                                        </p:tgtEl>
                                        <p:attrNameLst>
                                          <p:attrName>style.visibility</p:attrName>
                                        </p:attrNameLst>
                                      </p:cBhvr>
                                      <p:to>
                                        <p:strVal val="visible"/>
                                      </p:to>
                                    </p:set>
                                    <p:animEffect transition="in" filter="fade">
                                      <p:cBhvr>
                                        <p:cTn id="150" dur="500"/>
                                        <p:tgtEl>
                                          <p:spTgt spid="51"/>
                                        </p:tgtEl>
                                      </p:cBhvr>
                                    </p:animEffect>
                                  </p:childTnLst>
                                </p:cTn>
                              </p:par>
                              <p:par>
                                <p:cTn id="151" presetID="10" presetClass="entr" presetSubtype="0" fill="hold" nodeType="withEffect">
                                  <p:stCondLst>
                                    <p:cond delay="0"/>
                                  </p:stCondLst>
                                  <p:childTnLst>
                                    <p:set>
                                      <p:cBhvr>
                                        <p:cTn id="152" dur="1" fill="hold">
                                          <p:stCondLst>
                                            <p:cond delay="0"/>
                                          </p:stCondLst>
                                        </p:cTn>
                                        <p:tgtEl>
                                          <p:spTgt spid="54"/>
                                        </p:tgtEl>
                                        <p:attrNameLst>
                                          <p:attrName>style.visibility</p:attrName>
                                        </p:attrNameLst>
                                      </p:cBhvr>
                                      <p:to>
                                        <p:strVal val="visible"/>
                                      </p:to>
                                    </p:set>
                                    <p:animEffect transition="in" filter="fade">
                                      <p:cBhvr>
                                        <p:cTn id="153" dur="500"/>
                                        <p:tgtEl>
                                          <p:spTgt spid="54"/>
                                        </p:tgtEl>
                                      </p:cBhvr>
                                    </p:animEffect>
                                  </p:childTnLst>
                                </p:cTn>
                              </p:par>
                              <p:par>
                                <p:cTn id="154" presetID="10" presetClass="entr" presetSubtype="0" fill="hold" nodeType="withEffect">
                                  <p:stCondLst>
                                    <p:cond delay="0"/>
                                  </p:stCondLst>
                                  <p:childTnLst>
                                    <p:set>
                                      <p:cBhvr>
                                        <p:cTn id="155" dur="1" fill="hold">
                                          <p:stCondLst>
                                            <p:cond delay="0"/>
                                          </p:stCondLst>
                                        </p:cTn>
                                        <p:tgtEl>
                                          <p:spTgt spid="53"/>
                                        </p:tgtEl>
                                        <p:attrNameLst>
                                          <p:attrName>style.visibility</p:attrName>
                                        </p:attrNameLst>
                                      </p:cBhvr>
                                      <p:to>
                                        <p:strVal val="visible"/>
                                      </p:to>
                                    </p:set>
                                    <p:animEffect transition="in" filter="fade">
                                      <p:cBhvr>
                                        <p:cTn id="156" dur="500"/>
                                        <p:tgtEl>
                                          <p:spTgt spid="53"/>
                                        </p:tgtEl>
                                      </p:cBhvr>
                                    </p:animEffec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57"/>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22" presetClass="entr" presetSubtype="1" fill="hold" grpId="0" nodeType="clickEffect">
                                  <p:stCondLst>
                                    <p:cond delay="0"/>
                                  </p:stCondLst>
                                  <p:childTnLst>
                                    <p:set>
                                      <p:cBhvr>
                                        <p:cTn id="164" dur="1" fill="hold">
                                          <p:stCondLst>
                                            <p:cond delay="0"/>
                                          </p:stCondLst>
                                        </p:cTn>
                                        <p:tgtEl>
                                          <p:spTgt spid="72"/>
                                        </p:tgtEl>
                                        <p:attrNameLst>
                                          <p:attrName>style.visibility</p:attrName>
                                        </p:attrNameLst>
                                      </p:cBhvr>
                                      <p:to>
                                        <p:strVal val="visible"/>
                                      </p:to>
                                    </p:set>
                                    <p:animEffect transition="in" filter="wipe(up)">
                                      <p:cBhvr>
                                        <p:cTn id="165" dur="500"/>
                                        <p:tgtEl>
                                          <p:spTgt spid="72"/>
                                        </p:tgtEl>
                                      </p:cBhvr>
                                    </p:animEffect>
                                  </p:childTnLst>
                                </p:cTn>
                              </p:par>
                              <p:par>
                                <p:cTn id="166" presetID="22" presetClass="entr" presetSubtype="1" fill="hold" grpId="0" nodeType="withEffect">
                                  <p:stCondLst>
                                    <p:cond delay="0"/>
                                  </p:stCondLst>
                                  <p:childTnLst>
                                    <p:set>
                                      <p:cBhvr>
                                        <p:cTn id="167" dur="1" fill="hold">
                                          <p:stCondLst>
                                            <p:cond delay="0"/>
                                          </p:stCondLst>
                                        </p:cTn>
                                        <p:tgtEl>
                                          <p:spTgt spid="73"/>
                                        </p:tgtEl>
                                        <p:attrNameLst>
                                          <p:attrName>style.visibility</p:attrName>
                                        </p:attrNameLst>
                                      </p:cBhvr>
                                      <p:to>
                                        <p:strVal val="visible"/>
                                      </p:to>
                                    </p:set>
                                    <p:animEffect transition="in" filter="wipe(up)">
                                      <p:cBhvr>
                                        <p:cTn id="168" dur="500"/>
                                        <p:tgtEl>
                                          <p:spTgt spid="73"/>
                                        </p:tgtEl>
                                      </p:cBhvr>
                                    </p:animEffect>
                                  </p:childTnLst>
                                </p:cTn>
                              </p:par>
                            </p:childTnLst>
                          </p:cTn>
                        </p:par>
                        <p:par>
                          <p:cTn id="169" fill="hold">
                            <p:stCondLst>
                              <p:cond delay="500"/>
                            </p:stCondLst>
                            <p:childTnLst>
                              <p:par>
                                <p:cTn id="170" presetID="10" presetClass="entr" presetSubtype="0" fill="hold" grpId="0" nodeType="afterEffect">
                                  <p:stCondLst>
                                    <p:cond delay="0"/>
                                  </p:stCondLst>
                                  <p:childTnLst>
                                    <p:set>
                                      <p:cBhvr>
                                        <p:cTn id="171" dur="1" fill="hold">
                                          <p:stCondLst>
                                            <p:cond delay="0"/>
                                          </p:stCondLst>
                                        </p:cTn>
                                        <p:tgtEl>
                                          <p:spTgt spid="68"/>
                                        </p:tgtEl>
                                        <p:attrNameLst>
                                          <p:attrName>style.visibility</p:attrName>
                                        </p:attrNameLst>
                                      </p:cBhvr>
                                      <p:to>
                                        <p:strVal val="visible"/>
                                      </p:to>
                                    </p:set>
                                    <p:animEffect transition="in" filter="fade">
                                      <p:cBhvr>
                                        <p:cTn id="172" dur="500"/>
                                        <p:tgtEl>
                                          <p:spTgt spid="68"/>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2" fill="hold" grpId="0" nodeType="clickEffect">
                                  <p:stCondLst>
                                    <p:cond delay="0"/>
                                  </p:stCondLst>
                                  <p:childTnLst>
                                    <p:set>
                                      <p:cBhvr>
                                        <p:cTn id="176" dur="1" fill="hold">
                                          <p:stCondLst>
                                            <p:cond delay="0"/>
                                          </p:stCondLst>
                                        </p:cTn>
                                        <p:tgtEl>
                                          <p:spTgt spid="59"/>
                                        </p:tgtEl>
                                        <p:attrNameLst>
                                          <p:attrName>style.visibility</p:attrName>
                                        </p:attrNameLst>
                                      </p:cBhvr>
                                      <p:to>
                                        <p:strVal val="visible"/>
                                      </p:to>
                                    </p:set>
                                    <p:animEffect transition="in" filter="wipe(right)">
                                      <p:cBhvr>
                                        <p:cTn id="177" dur="500"/>
                                        <p:tgtEl>
                                          <p:spTgt spid="59"/>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xit" presetSubtype="0" fill="hold" grpId="1" nodeType="clickEffect">
                                  <p:stCondLst>
                                    <p:cond delay="0"/>
                                  </p:stCondLst>
                                  <p:childTnLst>
                                    <p:animEffect transition="out" filter="fade">
                                      <p:cBhvr>
                                        <p:cTn id="181" dur="500"/>
                                        <p:tgtEl>
                                          <p:spTgt spid="67"/>
                                        </p:tgtEl>
                                      </p:cBhvr>
                                    </p:animEffect>
                                    <p:set>
                                      <p:cBhvr>
                                        <p:cTn id="182" dur="1" fill="hold">
                                          <p:stCondLst>
                                            <p:cond delay="499"/>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7" grpId="0"/>
      <p:bldP spid="15" grpId="0"/>
      <p:bldP spid="2" grpId="0" animBg="1"/>
      <p:bldP spid="57" grpId="0"/>
      <p:bldP spid="9" grpId="0"/>
      <p:bldP spid="58" grpId="0" animBg="1"/>
      <p:bldP spid="67" grpId="0"/>
      <p:bldP spid="67" grpId="1"/>
      <p:bldP spid="68" grpId="0" animBg="1"/>
      <p:bldP spid="59" grpId="0" animBg="1"/>
      <p:bldP spid="60" grpId="0" animBg="1"/>
      <p:bldP spid="43" grpId="0" animBg="1"/>
      <p:bldP spid="72" grpId="0" animBg="1"/>
      <p:bldP spid="7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3"/>
          <p:cNvSpPr/>
          <p:nvPr/>
        </p:nvSpPr>
        <p:spPr>
          <a:xfrm>
            <a:off x="838080" y="365040"/>
            <a:ext cx="10514880" cy="132480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s-ES" sz="4400" b="0" i="0" u="none" strike="noStrike" cap="none" dirty="0">
                <a:solidFill>
                  <a:srgbClr val="FF0000"/>
                </a:solidFill>
                <a:latin typeface="Calibri"/>
                <a:ea typeface="Calibri"/>
                <a:cs typeface="Calibri"/>
                <a:sym typeface="Calibri"/>
              </a:rPr>
              <a:t>Teorema central del límite</a:t>
            </a:r>
            <a:endParaRPr sz="4400" b="0" i="0" u="none" strike="noStrike" cap="none" dirty="0">
              <a:latin typeface="Arial"/>
              <a:ea typeface="Arial"/>
              <a:cs typeface="Arial"/>
              <a:sym typeface="Arial"/>
            </a:endParaRPr>
          </a:p>
        </p:txBody>
      </p:sp>
      <p:grpSp>
        <p:nvGrpSpPr>
          <p:cNvPr id="2" name="Grupo 1">
            <a:extLst>
              <a:ext uri="{FF2B5EF4-FFF2-40B4-BE49-F238E27FC236}">
                <a16:creationId xmlns:a16="http://schemas.microsoft.com/office/drawing/2014/main" id="{B72BCD89-8448-480E-8979-5F13B46462D3}"/>
              </a:ext>
            </a:extLst>
          </p:cNvPr>
          <p:cNvGrpSpPr/>
          <p:nvPr/>
        </p:nvGrpSpPr>
        <p:grpSpPr>
          <a:xfrm>
            <a:off x="1069694" y="3194448"/>
            <a:ext cx="1259478" cy="921193"/>
            <a:chOff x="7442509" y="2886538"/>
            <a:chExt cx="1259478" cy="921193"/>
          </a:xfrm>
        </p:grpSpPr>
        <p:sp>
          <p:nvSpPr>
            <p:cNvPr id="7" name="Elipse 6">
              <a:extLst>
                <a:ext uri="{FF2B5EF4-FFF2-40B4-BE49-F238E27FC236}">
                  <a16:creationId xmlns:a16="http://schemas.microsoft.com/office/drawing/2014/main" id="{20C59BE8-4264-4373-A0C5-CD78E7E99E4C}"/>
                </a:ext>
              </a:extLst>
            </p:cNvPr>
            <p:cNvSpPr/>
            <p:nvPr/>
          </p:nvSpPr>
          <p:spPr>
            <a:xfrm>
              <a:off x="7442509" y="2886538"/>
              <a:ext cx="1259478" cy="92119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Picture 2" descr="ᐈ Figura humana vector de stock, imágenes figura humana | descargar en  Depositphotos®">
              <a:extLst>
                <a:ext uri="{FF2B5EF4-FFF2-40B4-BE49-F238E27FC236}">
                  <a16:creationId xmlns:a16="http://schemas.microsoft.com/office/drawing/2014/main" id="{FA5811C5-CF45-4AAA-A682-54CDA56B36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659" t="14978" r="12012" b="14328"/>
            <a:stretch/>
          </p:blipFill>
          <p:spPr bwMode="auto">
            <a:xfrm>
              <a:off x="7851236" y="3380931"/>
              <a:ext cx="224411" cy="3748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ᐈ Figura humana vector de stock, imágenes figura humana | descargar en  Depositphotos®">
              <a:extLst>
                <a:ext uri="{FF2B5EF4-FFF2-40B4-BE49-F238E27FC236}">
                  <a16:creationId xmlns:a16="http://schemas.microsoft.com/office/drawing/2014/main" id="{E72D0772-3232-49A6-9D70-249FC18A41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50054" b="14328"/>
            <a:stretch/>
          </p:blipFill>
          <p:spPr bwMode="auto">
            <a:xfrm>
              <a:off x="7594951" y="3231566"/>
              <a:ext cx="196487" cy="374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ᐈ Figura humana vector de stock, imágenes figura humana | descargar en  Depositphotos®">
              <a:extLst>
                <a:ext uri="{FF2B5EF4-FFF2-40B4-BE49-F238E27FC236}">
                  <a16:creationId xmlns:a16="http://schemas.microsoft.com/office/drawing/2014/main" id="{4D62AD85-F430-469E-81B6-3FE63D3EBB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659" t="14978" r="12012" b="14328"/>
            <a:stretch/>
          </p:blipFill>
          <p:spPr bwMode="auto">
            <a:xfrm>
              <a:off x="8272412" y="3071776"/>
              <a:ext cx="224411" cy="3748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ᐈ Figura humana vector de stock, imágenes figura humana | descargar en  Depositphotos®">
              <a:extLst>
                <a:ext uri="{FF2B5EF4-FFF2-40B4-BE49-F238E27FC236}">
                  <a16:creationId xmlns:a16="http://schemas.microsoft.com/office/drawing/2014/main" id="{DC9387C3-53DF-4EDC-810E-67F4C9694C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50054" b="14328"/>
            <a:stretch/>
          </p:blipFill>
          <p:spPr bwMode="auto">
            <a:xfrm>
              <a:off x="8140869" y="3269173"/>
              <a:ext cx="196487" cy="3748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ᐈ Figura humana vector de stock, imágenes figura humana | descargar en  Depositphotos®">
              <a:extLst>
                <a:ext uri="{FF2B5EF4-FFF2-40B4-BE49-F238E27FC236}">
                  <a16:creationId xmlns:a16="http://schemas.microsoft.com/office/drawing/2014/main" id="{3B1EC220-3A3E-446E-AB2D-F7D18964F2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51946" b="14328"/>
            <a:stretch/>
          </p:blipFill>
          <p:spPr bwMode="auto">
            <a:xfrm>
              <a:off x="7736522" y="2991705"/>
              <a:ext cx="186460" cy="3748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ᐈ Figura humana vector de stock, imágenes figura humana | descargar en  Depositphotos®">
              <a:extLst>
                <a:ext uri="{FF2B5EF4-FFF2-40B4-BE49-F238E27FC236}">
                  <a16:creationId xmlns:a16="http://schemas.microsoft.com/office/drawing/2014/main" id="{4A717137-11F1-4FA7-8990-2614BA7A94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659" t="14978" r="12013" b="14328"/>
            <a:stretch/>
          </p:blipFill>
          <p:spPr bwMode="auto">
            <a:xfrm>
              <a:off x="7914129" y="2988176"/>
              <a:ext cx="224411" cy="374800"/>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Google Shape;112;p6">
            <a:extLst>
              <a:ext uri="{FF2B5EF4-FFF2-40B4-BE49-F238E27FC236}">
                <a16:creationId xmlns:a16="http://schemas.microsoft.com/office/drawing/2014/main" id="{62CEFDF7-B560-40D9-AA90-3DFDC11DE1C3}"/>
              </a:ext>
            </a:extLst>
          </p:cNvPr>
          <p:cNvSpPr/>
          <p:nvPr/>
        </p:nvSpPr>
        <p:spPr>
          <a:xfrm>
            <a:off x="815757" y="2525070"/>
            <a:ext cx="1767351" cy="8578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s-ES" sz="1800" dirty="0">
                <a:solidFill>
                  <a:schemeClr val="lt1"/>
                </a:solidFill>
              </a:rPr>
              <a:t>Muestra x1:</a:t>
            </a:r>
          </a:p>
          <a:p>
            <a:pPr marL="0" marR="0" lvl="0" indent="0" algn="ctr" rtl="0">
              <a:lnSpc>
                <a:spcPct val="100000"/>
              </a:lnSpc>
              <a:spcBef>
                <a:spcPts val="0"/>
              </a:spcBef>
              <a:spcAft>
                <a:spcPts val="0"/>
              </a:spcAft>
              <a:buNone/>
            </a:pPr>
            <a:endParaRPr lang="es-ES" sz="1800" b="0" strike="noStrike" dirty="0">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lang="es-ES" sz="1800" dirty="0">
              <a:solidFill>
                <a:schemeClr val="lt1"/>
              </a:solidFill>
            </a:endParaRPr>
          </a:p>
          <a:p>
            <a:pPr marL="0" marR="0" lvl="0" indent="0" algn="ctr" rtl="0">
              <a:lnSpc>
                <a:spcPct val="100000"/>
              </a:lnSpc>
              <a:spcBef>
                <a:spcPts val="0"/>
              </a:spcBef>
              <a:spcAft>
                <a:spcPts val="0"/>
              </a:spcAft>
              <a:buNone/>
            </a:pPr>
            <a:endParaRPr lang="es-ES" sz="1800" b="0" strike="noStrike" dirty="0">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lang="es-ES" sz="1800" dirty="0">
              <a:solidFill>
                <a:schemeClr val="lt1"/>
              </a:solidFill>
            </a:endParaRPr>
          </a:p>
          <a:p>
            <a:pPr marL="0" marR="0" lvl="0" indent="0" algn="ctr" rtl="0">
              <a:lnSpc>
                <a:spcPct val="100000"/>
              </a:lnSpc>
              <a:spcBef>
                <a:spcPts val="0"/>
              </a:spcBef>
              <a:spcAft>
                <a:spcPts val="0"/>
              </a:spcAft>
              <a:buNone/>
            </a:pPr>
            <a:endParaRPr lang="es-ES" sz="1800" b="0" strike="noStrike" dirty="0">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r>
              <a:rPr lang="es-ES" sz="1800" b="0" strike="noStrike" dirty="0">
                <a:solidFill>
                  <a:schemeClr val="lt1"/>
                </a:solidFill>
                <a:latin typeface="Arial"/>
                <a:ea typeface="Arial"/>
                <a:cs typeface="Arial"/>
                <a:sym typeface="Arial"/>
              </a:rPr>
              <a:t>Tamaño n</a:t>
            </a:r>
            <a:endParaRPr sz="1800" b="0" strike="noStrike" dirty="0">
              <a:solidFill>
                <a:schemeClr val="lt1"/>
              </a:solidFill>
              <a:latin typeface="Arial"/>
              <a:ea typeface="Arial"/>
              <a:cs typeface="Arial"/>
              <a:sym typeface="Arial"/>
            </a:endParaRPr>
          </a:p>
        </p:txBody>
      </p:sp>
      <p:grpSp>
        <p:nvGrpSpPr>
          <p:cNvPr id="33" name="Grupo 32">
            <a:extLst>
              <a:ext uri="{FF2B5EF4-FFF2-40B4-BE49-F238E27FC236}">
                <a16:creationId xmlns:a16="http://schemas.microsoft.com/office/drawing/2014/main" id="{FF225081-69CA-4C18-A6CF-5FC952A3453A}"/>
              </a:ext>
            </a:extLst>
          </p:cNvPr>
          <p:cNvGrpSpPr/>
          <p:nvPr/>
        </p:nvGrpSpPr>
        <p:grpSpPr>
          <a:xfrm>
            <a:off x="3786321" y="2160148"/>
            <a:ext cx="3342259" cy="2537703"/>
            <a:chOff x="3786321" y="2160148"/>
            <a:chExt cx="3342259" cy="2537703"/>
          </a:xfrm>
        </p:grpSpPr>
        <p:sp>
          <p:nvSpPr>
            <p:cNvPr id="3" name="Rectángulo 2">
              <a:extLst>
                <a:ext uri="{FF2B5EF4-FFF2-40B4-BE49-F238E27FC236}">
                  <a16:creationId xmlns:a16="http://schemas.microsoft.com/office/drawing/2014/main" id="{2D73EAC8-8F67-411A-80C1-B45FAE2DF77A}"/>
                </a:ext>
              </a:extLst>
            </p:cNvPr>
            <p:cNvSpPr/>
            <p:nvPr/>
          </p:nvSpPr>
          <p:spPr>
            <a:xfrm>
              <a:off x="3786321" y="2160148"/>
              <a:ext cx="3342259" cy="2537703"/>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5" name="Conector recto de flecha 4">
              <a:extLst>
                <a:ext uri="{FF2B5EF4-FFF2-40B4-BE49-F238E27FC236}">
                  <a16:creationId xmlns:a16="http://schemas.microsoft.com/office/drawing/2014/main" id="{C67D8983-0A03-4869-9637-35DDFD7395CC}"/>
                </a:ext>
              </a:extLst>
            </p:cNvPr>
            <p:cNvCxnSpPr>
              <a:cxnSpLocks/>
            </p:cNvCxnSpPr>
            <p:nvPr/>
          </p:nvCxnSpPr>
          <p:spPr>
            <a:xfrm flipV="1">
              <a:off x="4222699" y="2351315"/>
              <a:ext cx="0" cy="20713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C8F6F064-141F-4C8F-B20C-64D16641E714}"/>
                </a:ext>
              </a:extLst>
            </p:cNvPr>
            <p:cNvCxnSpPr>
              <a:cxnSpLocks/>
            </p:cNvCxnSpPr>
            <p:nvPr/>
          </p:nvCxnSpPr>
          <p:spPr>
            <a:xfrm>
              <a:off x="4101401" y="4310742"/>
              <a:ext cx="271209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Forma libre: forma 16">
              <a:extLst>
                <a:ext uri="{FF2B5EF4-FFF2-40B4-BE49-F238E27FC236}">
                  <a16:creationId xmlns:a16="http://schemas.microsoft.com/office/drawing/2014/main" id="{60D69F9E-5C58-47EC-B227-EEB64911B678}"/>
                </a:ext>
              </a:extLst>
            </p:cNvPr>
            <p:cNvSpPr/>
            <p:nvPr/>
          </p:nvSpPr>
          <p:spPr>
            <a:xfrm>
              <a:off x="4422703" y="3004011"/>
              <a:ext cx="2155371" cy="1129451"/>
            </a:xfrm>
            <a:custGeom>
              <a:avLst/>
              <a:gdLst>
                <a:gd name="connsiteX0" fmla="*/ 0 w 2006081"/>
                <a:gd name="connsiteY0" fmla="*/ 824729 h 1104647"/>
                <a:gd name="connsiteX1" fmla="*/ 569167 w 2006081"/>
                <a:gd name="connsiteY1" fmla="*/ 12966 h 1104647"/>
                <a:gd name="connsiteX2" fmla="*/ 755779 w 2006081"/>
                <a:gd name="connsiteY2" fmla="*/ 339537 h 1104647"/>
                <a:gd name="connsiteX3" fmla="*/ 1474236 w 2006081"/>
                <a:gd name="connsiteY3" fmla="*/ 535480 h 1104647"/>
                <a:gd name="connsiteX4" fmla="*/ 2006081 w 2006081"/>
                <a:gd name="connsiteY4" fmla="*/ 1104647 h 1104647"/>
                <a:gd name="connsiteX0" fmla="*/ 0 w 2146040"/>
                <a:gd name="connsiteY0" fmla="*/ 1246235 h 1246235"/>
                <a:gd name="connsiteX1" fmla="*/ 709126 w 2146040"/>
                <a:gd name="connsiteY1" fmla="*/ 33256 h 1246235"/>
                <a:gd name="connsiteX2" fmla="*/ 895738 w 2146040"/>
                <a:gd name="connsiteY2" fmla="*/ 359827 h 1246235"/>
                <a:gd name="connsiteX3" fmla="*/ 1614195 w 2146040"/>
                <a:gd name="connsiteY3" fmla="*/ 555770 h 1246235"/>
                <a:gd name="connsiteX4" fmla="*/ 2146040 w 2146040"/>
                <a:gd name="connsiteY4" fmla="*/ 1124937 h 1246235"/>
                <a:gd name="connsiteX0" fmla="*/ 0 w 2146040"/>
                <a:gd name="connsiteY0" fmla="*/ 1246235 h 1246235"/>
                <a:gd name="connsiteX1" fmla="*/ 709126 w 2146040"/>
                <a:gd name="connsiteY1" fmla="*/ 33256 h 1246235"/>
                <a:gd name="connsiteX2" fmla="*/ 895738 w 2146040"/>
                <a:gd name="connsiteY2" fmla="*/ 359827 h 1246235"/>
                <a:gd name="connsiteX3" fmla="*/ 1614195 w 2146040"/>
                <a:gd name="connsiteY3" fmla="*/ 555770 h 1246235"/>
                <a:gd name="connsiteX4" fmla="*/ 2146040 w 2146040"/>
                <a:gd name="connsiteY4" fmla="*/ 1124937 h 1246235"/>
                <a:gd name="connsiteX0" fmla="*/ 0 w 2146040"/>
                <a:gd name="connsiteY0" fmla="*/ 1150556 h 1150556"/>
                <a:gd name="connsiteX1" fmla="*/ 457200 w 2146040"/>
                <a:gd name="connsiteY1" fmla="*/ 40214 h 1150556"/>
                <a:gd name="connsiteX2" fmla="*/ 895738 w 2146040"/>
                <a:gd name="connsiteY2" fmla="*/ 264148 h 1150556"/>
                <a:gd name="connsiteX3" fmla="*/ 1614195 w 2146040"/>
                <a:gd name="connsiteY3" fmla="*/ 460091 h 1150556"/>
                <a:gd name="connsiteX4" fmla="*/ 2146040 w 2146040"/>
                <a:gd name="connsiteY4" fmla="*/ 1029258 h 1150556"/>
                <a:gd name="connsiteX0" fmla="*/ 0 w 2146040"/>
                <a:gd name="connsiteY0" fmla="*/ 1123010 h 1123010"/>
                <a:gd name="connsiteX1" fmla="*/ 457200 w 2146040"/>
                <a:gd name="connsiteY1" fmla="*/ 12668 h 1123010"/>
                <a:gd name="connsiteX2" fmla="*/ 858415 w 2146040"/>
                <a:gd name="connsiteY2" fmla="*/ 516520 h 1123010"/>
                <a:gd name="connsiteX3" fmla="*/ 1614195 w 2146040"/>
                <a:gd name="connsiteY3" fmla="*/ 432545 h 1123010"/>
                <a:gd name="connsiteX4" fmla="*/ 2146040 w 2146040"/>
                <a:gd name="connsiteY4" fmla="*/ 1001712 h 1123010"/>
                <a:gd name="connsiteX0" fmla="*/ 0 w 2146040"/>
                <a:gd name="connsiteY0" fmla="*/ 1122673 h 1122673"/>
                <a:gd name="connsiteX1" fmla="*/ 457200 w 2146040"/>
                <a:gd name="connsiteY1" fmla="*/ 12331 h 1122673"/>
                <a:gd name="connsiteX2" fmla="*/ 858415 w 2146040"/>
                <a:gd name="connsiteY2" fmla="*/ 516183 h 1122673"/>
                <a:gd name="connsiteX3" fmla="*/ 1586203 w 2146040"/>
                <a:gd name="connsiteY3" fmla="*/ 329571 h 1122673"/>
                <a:gd name="connsiteX4" fmla="*/ 2146040 w 2146040"/>
                <a:gd name="connsiteY4" fmla="*/ 1001375 h 1122673"/>
                <a:gd name="connsiteX0" fmla="*/ 0 w 2146040"/>
                <a:gd name="connsiteY0" fmla="*/ 1129451 h 1129451"/>
                <a:gd name="connsiteX1" fmla="*/ 457200 w 2146040"/>
                <a:gd name="connsiteY1" fmla="*/ 19109 h 1129451"/>
                <a:gd name="connsiteX2" fmla="*/ 895738 w 2146040"/>
                <a:gd name="connsiteY2" fmla="*/ 420324 h 1129451"/>
                <a:gd name="connsiteX3" fmla="*/ 1586203 w 2146040"/>
                <a:gd name="connsiteY3" fmla="*/ 336349 h 1129451"/>
                <a:gd name="connsiteX4" fmla="*/ 2146040 w 2146040"/>
                <a:gd name="connsiteY4" fmla="*/ 1008153 h 1129451"/>
                <a:gd name="connsiteX0" fmla="*/ 0 w 2155371"/>
                <a:gd name="connsiteY0" fmla="*/ 1129451 h 1129451"/>
                <a:gd name="connsiteX1" fmla="*/ 457200 w 2155371"/>
                <a:gd name="connsiteY1" fmla="*/ 19109 h 1129451"/>
                <a:gd name="connsiteX2" fmla="*/ 895738 w 2155371"/>
                <a:gd name="connsiteY2" fmla="*/ 420324 h 1129451"/>
                <a:gd name="connsiteX3" fmla="*/ 1586203 w 2155371"/>
                <a:gd name="connsiteY3" fmla="*/ 336349 h 1129451"/>
                <a:gd name="connsiteX4" fmla="*/ 2155371 w 2155371"/>
                <a:gd name="connsiteY4" fmla="*/ 1101459 h 1129451"/>
                <a:gd name="connsiteX0" fmla="*/ 0 w 2155371"/>
                <a:gd name="connsiteY0" fmla="*/ 1129451 h 1129451"/>
                <a:gd name="connsiteX1" fmla="*/ 457200 w 2155371"/>
                <a:gd name="connsiteY1" fmla="*/ 19109 h 1129451"/>
                <a:gd name="connsiteX2" fmla="*/ 895738 w 2155371"/>
                <a:gd name="connsiteY2" fmla="*/ 420324 h 1129451"/>
                <a:gd name="connsiteX3" fmla="*/ 1586203 w 2155371"/>
                <a:gd name="connsiteY3" fmla="*/ 336349 h 1129451"/>
                <a:gd name="connsiteX4" fmla="*/ 2155371 w 2155371"/>
                <a:gd name="connsiteY4" fmla="*/ 1101459 h 1129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5371" h="1129451">
                  <a:moveTo>
                    <a:pt x="0" y="1129451"/>
                  </a:moveTo>
                  <a:cubicBezTo>
                    <a:pt x="314908" y="903961"/>
                    <a:pt x="307910" y="137297"/>
                    <a:pt x="457200" y="19109"/>
                  </a:cubicBezTo>
                  <a:cubicBezTo>
                    <a:pt x="606490" y="-99079"/>
                    <a:pt x="707571" y="367451"/>
                    <a:pt x="895738" y="420324"/>
                  </a:cubicBezTo>
                  <a:cubicBezTo>
                    <a:pt x="1083905" y="473197"/>
                    <a:pt x="1376264" y="222827"/>
                    <a:pt x="1586203" y="336349"/>
                  </a:cubicBezTo>
                  <a:cubicBezTo>
                    <a:pt x="1796142" y="449871"/>
                    <a:pt x="1928325" y="955279"/>
                    <a:pt x="2155371" y="110145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CuadroTexto 17">
              <a:extLst>
                <a:ext uri="{FF2B5EF4-FFF2-40B4-BE49-F238E27FC236}">
                  <a16:creationId xmlns:a16="http://schemas.microsoft.com/office/drawing/2014/main" id="{55FBBC16-8196-4086-ADB2-79238F3537EA}"/>
                </a:ext>
              </a:extLst>
            </p:cNvPr>
            <p:cNvSpPr txBox="1"/>
            <p:nvPr/>
          </p:nvSpPr>
          <p:spPr>
            <a:xfrm>
              <a:off x="3898231" y="2394442"/>
              <a:ext cx="284052" cy="307777"/>
            </a:xfrm>
            <a:prstGeom prst="rect">
              <a:avLst/>
            </a:prstGeom>
            <a:noFill/>
          </p:spPr>
          <p:txBody>
            <a:bodyPr wrap="none" rtlCol="0">
              <a:spAutoFit/>
            </a:bodyPr>
            <a:lstStyle/>
            <a:p>
              <a:r>
                <a:rPr lang="es-ES" dirty="0"/>
                <a:t>p</a:t>
              </a:r>
            </a:p>
          </p:txBody>
        </p:sp>
        <p:sp>
          <p:nvSpPr>
            <p:cNvPr id="20" name="CuadroTexto 19">
              <a:extLst>
                <a:ext uri="{FF2B5EF4-FFF2-40B4-BE49-F238E27FC236}">
                  <a16:creationId xmlns:a16="http://schemas.microsoft.com/office/drawing/2014/main" id="{5D31FE3C-32F0-424A-9311-F30DC811D6EA}"/>
                </a:ext>
              </a:extLst>
            </p:cNvPr>
            <p:cNvSpPr txBox="1"/>
            <p:nvPr/>
          </p:nvSpPr>
          <p:spPr>
            <a:xfrm>
              <a:off x="6440857" y="4268821"/>
              <a:ext cx="274434" cy="307777"/>
            </a:xfrm>
            <a:prstGeom prst="rect">
              <a:avLst/>
            </a:prstGeom>
            <a:noFill/>
          </p:spPr>
          <p:txBody>
            <a:bodyPr wrap="none" rtlCol="0">
              <a:spAutoFit/>
            </a:bodyPr>
            <a:lstStyle/>
            <a:p>
              <a:r>
                <a:rPr lang="es-ES" dirty="0"/>
                <a:t>x</a:t>
              </a:r>
            </a:p>
          </p:txBody>
        </p:sp>
      </p:grpSp>
      <p:cxnSp>
        <p:nvCxnSpPr>
          <p:cNvPr id="25" name="Conector recto de flecha 24">
            <a:extLst>
              <a:ext uri="{FF2B5EF4-FFF2-40B4-BE49-F238E27FC236}">
                <a16:creationId xmlns:a16="http://schemas.microsoft.com/office/drawing/2014/main" id="{24DB7A09-E0A0-44D9-91F4-31DC2231EC20}"/>
              </a:ext>
            </a:extLst>
          </p:cNvPr>
          <p:cNvCxnSpPr/>
          <p:nvPr/>
        </p:nvCxnSpPr>
        <p:spPr>
          <a:xfrm>
            <a:off x="2435282" y="3655044"/>
            <a:ext cx="11290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ángulo 25">
            <a:extLst>
              <a:ext uri="{FF2B5EF4-FFF2-40B4-BE49-F238E27FC236}">
                <a16:creationId xmlns:a16="http://schemas.microsoft.com/office/drawing/2014/main" id="{A437BA27-B82C-4A08-A6AC-2977E96CDDB7}"/>
              </a:ext>
            </a:extLst>
          </p:cNvPr>
          <p:cNvSpPr/>
          <p:nvPr/>
        </p:nvSpPr>
        <p:spPr>
          <a:xfrm>
            <a:off x="7564959" y="2160148"/>
            <a:ext cx="841916" cy="25377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mc:Choice xmlns:a14="http://schemas.microsoft.com/office/drawing/2010/main" Requires="a14">
          <p:sp>
            <p:nvSpPr>
              <p:cNvPr id="28" name="CuadroTexto 27">
                <a:extLst>
                  <a:ext uri="{FF2B5EF4-FFF2-40B4-BE49-F238E27FC236}">
                    <a16:creationId xmlns:a16="http://schemas.microsoft.com/office/drawing/2014/main" id="{078E0549-89DB-4324-AB69-F22783D6F7EE}"/>
                  </a:ext>
                </a:extLst>
              </p:cNvPr>
              <p:cNvSpPr txBox="1"/>
              <p:nvPr/>
            </p:nvSpPr>
            <p:spPr>
              <a:xfrm>
                <a:off x="7745066" y="2240553"/>
                <a:ext cx="502637" cy="61555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s-ES" sz="2000" i="1" dirty="0" smtClean="0">
                              <a:solidFill>
                                <a:srgbClr val="FF0000"/>
                              </a:solidFill>
                              <a:latin typeface="Cambria Math" panose="02040503050406030204" pitchFamily="18" charset="0"/>
                            </a:rPr>
                          </m:ctrlPr>
                        </m:accPr>
                        <m:e>
                          <m:sSub>
                            <m:sSubPr>
                              <m:ctrlPr>
                                <a:rPr lang="es-ES" sz="2000" i="1" dirty="0" smtClean="0">
                                  <a:solidFill>
                                    <a:srgbClr val="FF0000"/>
                                  </a:solidFill>
                                  <a:latin typeface="Cambria Math" panose="02040503050406030204" pitchFamily="18" charset="0"/>
                                </a:rPr>
                              </m:ctrlPr>
                            </m:sSubPr>
                            <m:e>
                              <m:r>
                                <a:rPr lang="es-ES" sz="2000" i="1" dirty="0">
                                  <a:solidFill>
                                    <a:srgbClr val="FF0000"/>
                                  </a:solidFill>
                                  <a:latin typeface="Cambria Math" panose="02040503050406030204" pitchFamily="18" charset="0"/>
                                </a:rPr>
                                <m:t>𝑥</m:t>
                              </m:r>
                            </m:e>
                            <m:sub>
                              <m:r>
                                <a:rPr lang="es-ES" sz="2000" b="0" i="1" dirty="0" smtClean="0">
                                  <a:solidFill>
                                    <a:srgbClr val="FF0000"/>
                                  </a:solidFill>
                                  <a:latin typeface="Cambria Math" panose="02040503050406030204" pitchFamily="18" charset="0"/>
                                </a:rPr>
                                <m:t>1</m:t>
                              </m:r>
                            </m:sub>
                          </m:sSub>
                        </m:e>
                      </m:acc>
                    </m:oMath>
                  </m:oMathPara>
                </a14:m>
                <a:endParaRPr lang="es-ES" dirty="0">
                  <a:solidFill>
                    <a:srgbClr val="FF0000"/>
                  </a:solidFill>
                </a:endParaRPr>
              </a:p>
              <a:p>
                <a:pPr algn="ctr"/>
                <a:endParaRPr lang="es-ES" dirty="0">
                  <a:solidFill>
                    <a:srgbClr val="FF0000"/>
                  </a:solidFill>
                </a:endParaRPr>
              </a:p>
            </p:txBody>
          </p:sp>
        </mc:Choice>
        <mc:Fallback>
          <p:sp>
            <p:nvSpPr>
              <p:cNvPr id="28" name="CuadroTexto 27">
                <a:extLst>
                  <a:ext uri="{FF2B5EF4-FFF2-40B4-BE49-F238E27FC236}">
                    <a16:creationId xmlns:a16="http://schemas.microsoft.com/office/drawing/2014/main" id="{078E0549-89DB-4324-AB69-F22783D6F7EE}"/>
                  </a:ext>
                </a:extLst>
              </p:cNvPr>
              <p:cNvSpPr txBox="1">
                <a:spLocks noRot="1" noChangeAspect="1" noMove="1" noResize="1" noEditPoints="1" noAdjustHandles="1" noChangeArrowheads="1" noChangeShapeType="1" noTextEdit="1"/>
              </p:cNvSpPr>
              <p:nvPr/>
            </p:nvSpPr>
            <p:spPr>
              <a:xfrm>
                <a:off x="7745066" y="2240553"/>
                <a:ext cx="502637" cy="615553"/>
              </a:xfrm>
              <a:prstGeom prst="rect">
                <a:avLst/>
              </a:prstGeom>
              <a:blipFill>
                <a:blip r:embed="rId4"/>
                <a:stretch>
                  <a:fillRect/>
                </a:stretch>
              </a:blipFill>
            </p:spPr>
            <p:txBody>
              <a:bodyPr/>
              <a:lstStyle/>
              <a:p>
                <a:r>
                  <a:rPr lang="es-ES">
                    <a:noFill/>
                  </a:rPr>
                  <a:t> </a:t>
                </a:r>
              </a:p>
            </p:txBody>
          </p:sp>
        </mc:Fallback>
      </mc:AlternateContent>
      <p:cxnSp>
        <p:nvCxnSpPr>
          <p:cNvPr id="30" name="Conector recto de flecha 29">
            <a:extLst>
              <a:ext uri="{FF2B5EF4-FFF2-40B4-BE49-F238E27FC236}">
                <a16:creationId xmlns:a16="http://schemas.microsoft.com/office/drawing/2014/main" id="{BE3BEB03-9DF0-4416-968B-6F27E4FDC44B}"/>
              </a:ext>
            </a:extLst>
          </p:cNvPr>
          <p:cNvCxnSpPr>
            <a:cxnSpLocks/>
            <a:endCxn id="28" idx="1"/>
          </p:cNvCxnSpPr>
          <p:nvPr/>
        </p:nvCxnSpPr>
        <p:spPr>
          <a:xfrm flipV="1">
            <a:off x="5831625" y="2548330"/>
            <a:ext cx="1913441" cy="554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555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left)">
                                      <p:cBhvr>
                                        <p:cTn id="20" dur="500"/>
                                        <p:tgtEl>
                                          <p:spTgt spid="30"/>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3"/>
          <p:cNvSpPr/>
          <p:nvPr/>
        </p:nvSpPr>
        <p:spPr>
          <a:xfrm>
            <a:off x="838080" y="365040"/>
            <a:ext cx="10514880" cy="132480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s-ES" sz="4400" b="0" i="0" u="none" strike="noStrike" cap="none" dirty="0">
                <a:solidFill>
                  <a:srgbClr val="FF0000"/>
                </a:solidFill>
                <a:latin typeface="Calibri"/>
                <a:ea typeface="Calibri"/>
                <a:cs typeface="Calibri"/>
                <a:sym typeface="Calibri"/>
              </a:rPr>
              <a:t>Teorema central del límite</a:t>
            </a:r>
            <a:endParaRPr sz="4400" b="0" i="0" u="none" strike="noStrike" cap="none" dirty="0">
              <a:latin typeface="Arial"/>
              <a:ea typeface="Arial"/>
              <a:cs typeface="Arial"/>
              <a:sym typeface="Arial"/>
            </a:endParaRPr>
          </a:p>
        </p:txBody>
      </p:sp>
      <p:grpSp>
        <p:nvGrpSpPr>
          <p:cNvPr id="2" name="Grupo 1">
            <a:extLst>
              <a:ext uri="{FF2B5EF4-FFF2-40B4-BE49-F238E27FC236}">
                <a16:creationId xmlns:a16="http://schemas.microsoft.com/office/drawing/2014/main" id="{B72BCD89-8448-480E-8979-5F13B46462D3}"/>
              </a:ext>
            </a:extLst>
          </p:cNvPr>
          <p:cNvGrpSpPr/>
          <p:nvPr/>
        </p:nvGrpSpPr>
        <p:grpSpPr>
          <a:xfrm>
            <a:off x="1069694" y="3194448"/>
            <a:ext cx="1259478" cy="921193"/>
            <a:chOff x="7442509" y="2886538"/>
            <a:chExt cx="1259478" cy="921193"/>
          </a:xfrm>
        </p:grpSpPr>
        <p:sp>
          <p:nvSpPr>
            <p:cNvPr id="7" name="Elipse 6">
              <a:extLst>
                <a:ext uri="{FF2B5EF4-FFF2-40B4-BE49-F238E27FC236}">
                  <a16:creationId xmlns:a16="http://schemas.microsoft.com/office/drawing/2014/main" id="{20C59BE8-4264-4373-A0C5-CD78E7E99E4C}"/>
                </a:ext>
              </a:extLst>
            </p:cNvPr>
            <p:cNvSpPr/>
            <p:nvPr/>
          </p:nvSpPr>
          <p:spPr>
            <a:xfrm>
              <a:off x="7442509" y="2886538"/>
              <a:ext cx="1259478" cy="92119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Picture 2" descr="ᐈ Figura humana vector de stock, imágenes figura humana | descargar en  Depositphotos®">
              <a:extLst>
                <a:ext uri="{FF2B5EF4-FFF2-40B4-BE49-F238E27FC236}">
                  <a16:creationId xmlns:a16="http://schemas.microsoft.com/office/drawing/2014/main" id="{FA5811C5-CF45-4AAA-A682-54CDA56B36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659" t="14978" r="12012" b="14328"/>
            <a:stretch/>
          </p:blipFill>
          <p:spPr bwMode="auto">
            <a:xfrm>
              <a:off x="7851236" y="3380931"/>
              <a:ext cx="224411" cy="3748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ᐈ Figura humana vector de stock, imágenes figura humana | descargar en  Depositphotos®">
              <a:extLst>
                <a:ext uri="{FF2B5EF4-FFF2-40B4-BE49-F238E27FC236}">
                  <a16:creationId xmlns:a16="http://schemas.microsoft.com/office/drawing/2014/main" id="{E72D0772-3232-49A6-9D70-249FC18A41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50054" b="14328"/>
            <a:stretch/>
          </p:blipFill>
          <p:spPr bwMode="auto">
            <a:xfrm>
              <a:off x="7594951" y="3231566"/>
              <a:ext cx="196487" cy="374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ᐈ Figura humana vector de stock, imágenes figura humana | descargar en  Depositphotos®">
              <a:extLst>
                <a:ext uri="{FF2B5EF4-FFF2-40B4-BE49-F238E27FC236}">
                  <a16:creationId xmlns:a16="http://schemas.microsoft.com/office/drawing/2014/main" id="{4D62AD85-F430-469E-81B6-3FE63D3EBB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659" t="14978" r="12012" b="14328"/>
            <a:stretch/>
          </p:blipFill>
          <p:spPr bwMode="auto">
            <a:xfrm>
              <a:off x="8272412" y="3071776"/>
              <a:ext cx="224411" cy="3748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ᐈ Figura humana vector de stock, imágenes figura humana | descargar en  Depositphotos®">
              <a:extLst>
                <a:ext uri="{FF2B5EF4-FFF2-40B4-BE49-F238E27FC236}">
                  <a16:creationId xmlns:a16="http://schemas.microsoft.com/office/drawing/2014/main" id="{DC9387C3-53DF-4EDC-810E-67F4C9694C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50054" b="14328"/>
            <a:stretch/>
          </p:blipFill>
          <p:spPr bwMode="auto">
            <a:xfrm>
              <a:off x="8140869" y="3269173"/>
              <a:ext cx="196487" cy="3748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ᐈ Figura humana vector de stock, imágenes figura humana | descargar en  Depositphotos®">
              <a:extLst>
                <a:ext uri="{FF2B5EF4-FFF2-40B4-BE49-F238E27FC236}">
                  <a16:creationId xmlns:a16="http://schemas.microsoft.com/office/drawing/2014/main" id="{3B1EC220-3A3E-446E-AB2D-F7D18964F2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51946" b="14328"/>
            <a:stretch/>
          </p:blipFill>
          <p:spPr bwMode="auto">
            <a:xfrm>
              <a:off x="7736522" y="2991705"/>
              <a:ext cx="186460" cy="3748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ᐈ Figura humana vector de stock, imágenes figura humana | descargar en  Depositphotos®">
              <a:extLst>
                <a:ext uri="{FF2B5EF4-FFF2-40B4-BE49-F238E27FC236}">
                  <a16:creationId xmlns:a16="http://schemas.microsoft.com/office/drawing/2014/main" id="{4A717137-11F1-4FA7-8990-2614BA7A94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659" t="14978" r="12013" b="14328"/>
            <a:stretch/>
          </p:blipFill>
          <p:spPr bwMode="auto">
            <a:xfrm>
              <a:off x="7914129" y="2988176"/>
              <a:ext cx="224411" cy="374800"/>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Google Shape;112;p6">
            <a:extLst>
              <a:ext uri="{FF2B5EF4-FFF2-40B4-BE49-F238E27FC236}">
                <a16:creationId xmlns:a16="http://schemas.microsoft.com/office/drawing/2014/main" id="{62CEFDF7-B560-40D9-AA90-3DFDC11DE1C3}"/>
              </a:ext>
            </a:extLst>
          </p:cNvPr>
          <p:cNvSpPr/>
          <p:nvPr/>
        </p:nvSpPr>
        <p:spPr>
          <a:xfrm>
            <a:off x="815757" y="2525070"/>
            <a:ext cx="1767351" cy="8578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s-ES" sz="1800" dirty="0">
                <a:solidFill>
                  <a:schemeClr val="lt1"/>
                </a:solidFill>
              </a:rPr>
              <a:t>Muestra x2:</a:t>
            </a:r>
          </a:p>
          <a:p>
            <a:pPr marL="0" marR="0" lvl="0" indent="0" algn="ctr" rtl="0">
              <a:lnSpc>
                <a:spcPct val="100000"/>
              </a:lnSpc>
              <a:spcBef>
                <a:spcPts val="0"/>
              </a:spcBef>
              <a:spcAft>
                <a:spcPts val="0"/>
              </a:spcAft>
              <a:buNone/>
            </a:pPr>
            <a:endParaRPr lang="es-ES" sz="1800" b="0" strike="noStrike" dirty="0">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lang="es-ES" sz="1800" dirty="0">
              <a:solidFill>
                <a:schemeClr val="lt1"/>
              </a:solidFill>
            </a:endParaRPr>
          </a:p>
          <a:p>
            <a:pPr marL="0" marR="0" lvl="0" indent="0" algn="ctr" rtl="0">
              <a:lnSpc>
                <a:spcPct val="100000"/>
              </a:lnSpc>
              <a:spcBef>
                <a:spcPts val="0"/>
              </a:spcBef>
              <a:spcAft>
                <a:spcPts val="0"/>
              </a:spcAft>
              <a:buNone/>
            </a:pPr>
            <a:endParaRPr lang="es-ES" sz="1800" b="0" strike="noStrike" dirty="0">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lang="es-ES" sz="1800" dirty="0">
              <a:solidFill>
                <a:schemeClr val="lt1"/>
              </a:solidFill>
            </a:endParaRPr>
          </a:p>
          <a:p>
            <a:pPr marL="0" marR="0" lvl="0" indent="0" algn="ctr" rtl="0">
              <a:lnSpc>
                <a:spcPct val="100000"/>
              </a:lnSpc>
              <a:spcBef>
                <a:spcPts val="0"/>
              </a:spcBef>
              <a:spcAft>
                <a:spcPts val="0"/>
              </a:spcAft>
              <a:buNone/>
            </a:pPr>
            <a:endParaRPr lang="es-ES" sz="1800" b="0" strike="noStrike" dirty="0">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r>
              <a:rPr lang="es-ES" sz="1800" b="0" strike="noStrike" dirty="0">
                <a:solidFill>
                  <a:schemeClr val="lt1"/>
                </a:solidFill>
                <a:latin typeface="Arial"/>
                <a:ea typeface="Arial"/>
                <a:cs typeface="Arial"/>
                <a:sym typeface="Arial"/>
              </a:rPr>
              <a:t>Tamaño n</a:t>
            </a:r>
            <a:endParaRPr sz="1800" b="0" strike="noStrike" dirty="0">
              <a:solidFill>
                <a:schemeClr val="lt1"/>
              </a:solidFill>
              <a:latin typeface="Arial"/>
              <a:ea typeface="Arial"/>
              <a:cs typeface="Arial"/>
              <a:sym typeface="Arial"/>
            </a:endParaRPr>
          </a:p>
        </p:txBody>
      </p:sp>
      <p:cxnSp>
        <p:nvCxnSpPr>
          <p:cNvPr id="25" name="Conector recto de flecha 24">
            <a:extLst>
              <a:ext uri="{FF2B5EF4-FFF2-40B4-BE49-F238E27FC236}">
                <a16:creationId xmlns:a16="http://schemas.microsoft.com/office/drawing/2014/main" id="{24DB7A09-E0A0-44D9-91F4-31DC2231EC20}"/>
              </a:ext>
            </a:extLst>
          </p:cNvPr>
          <p:cNvCxnSpPr/>
          <p:nvPr/>
        </p:nvCxnSpPr>
        <p:spPr>
          <a:xfrm>
            <a:off x="2435282" y="3655044"/>
            <a:ext cx="11290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ángulo 25">
            <a:extLst>
              <a:ext uri="{FF2B5EF4-FFF2-40B4-BE49-F238E27FC236}">
                <a16:creationId xmlns:a16="http://schemas.microsoft.com/office/drawing/2014/main" id="{A437BA27-B82C-4A08-A6AC-2977E96CDDB7}"/>
              </a:ext>
            </a:extLst>
          </p:cNvPr>
          <p:cNvSpPr/>
          <p:nvPr/>
        </p:nvSpPr>
        <p:spPr>
          <a:xfrm>
            <a:off x="7564959" y="2160148"/>
            <a:ext cx="841916" cy="25377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mc:Choice xmlns:a14="http://schemas.microsoft.com/office/drawing/2010/main" Requires="a14">
          <p:sp>
            <p:nvSpPr>
              <p:cNvPr id="28" name="CuadroTexto 27">
                <a:extLst>
                  <a:ext uri="{FF2B5EF4-FFF2-40B4-BE49-F238E27FC236}">
                    <a16:creationId xmlns:a16="http://schemas.microsoft.com/office/drawing/2014/main" id="{078E0549-89DB-4324-AB69-F22783D6F7EE}"/>
                  </a:ext>
                </a:extLst>
              </p:cNvPr>
              <p:cNvSpPr txBox="1"/>
              <p:nvPr/>
            </p:nvSpPr>
            <p:spPr>
              <a:xfrm>
                <a:off x="7745066" y="2240553"/>
                <a:ext cx="502637" cy="61555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s-ES" sz="2000" i="1" dirty="0" smtClean="0">
                              <a:solidFill>
                                <a:srgbClr val="FF0000"/>
                              </a:solidFill>
                              <a:latin typeface="Cambria Math" panose="02040503050406030204" pitchFamily="18" charset="0"/>
                            </a:rPr>
                          </m:ctrlPr>
                        </m:accPr>
                        <m:e>
                          <m:sSub>
                            <m:sSubPr>
                              <m:ctrlPr>
                                <a:rPr lang="es-ES" sz="2000" i="1" dirty="0" smtClean="0">
                                  <a:solidFill>
                                    <a:srgbClr val="FF0000"/>
                                  </a:solidFill>
                                  <a:latin typeface="Cambria Math" panose="02040503050406030204" pitchFamily="18" charset="0"/>
                                </a:rPr>
                              </m:ctrlPr>
                            </m:sSubPr>
                            <m:e>
                              <m:r>
                                <a:rPr lang="es-ES" sz="2000" i="1" dirty="0">
                                  <a:solidFill>
                                    <a:srgbClr val="FF0000"/>
                                  </a:solidFill>
                                  <a:latin typeface="Cambria Math" panose="02040503050406030204" pitchFamily="18" charset="0"/>
                                </a:rPr>
                                <m:t>𝑥</m:t>
                              </m:r>
                            </m:e>
                            <m:sub>
                              <m:r>
                                <a:rPr lang="es-ES" sz="2000" b="0" i="1" dirty="0" smtClean="0">
                                  <a:solidFill>
                                    <a:srgbClr val="FF0000"/>
                                  </a:solidFill>
                                  <a:latin typeface="Cambria Math" panose="02040503050406030204" pitchFamily="18" charset="0"/>
                                </a:rPr>
                                <m:t>1</m:t>
                              </m:r>
                            </m:sub>
                          </m:sSub>
                        </m:e>
                      </m:acc>
                    </m:oMath>
                  </m:oMathPara>
                </a14:m>
                <a:endParaRPr lang="es-ES" dirty="0">
                  <a:solidFill>
                    <a:srgbClr val="FF0000"/>
                  </a:solidFill>
                </a:endParaRPr>
              </a:p>
              <a:p>
                <a:pPr algn="ctr"/>
                <a:endParaRPr lang="es-ES" dirty="0">
                  <a:solidFill>
                    <a:srgbClr val="FF0000"/>
                  </a:solidFill>
                </a:endParaRPr>
              </a:p>
            </p:txBody>
          </p:sp>
        </mc:Choice>
        <mc:Fallback>
          <p:sp>
            <p:nvSpPr>
              <p:cNvPr id="28" name="CuadroTexto 27">
                <a:extLst>
                  <a:ext uri="{FF2B5EF4-FFF2-40B4-BE49-F238E27FC236}">
                    <a16:creationId xmlns:a16="http://schemas.microsoft.com/office/drawing/2014/main" id="{078E0549-89DB-4324-AB69-F22783D6F7EE}"/>
                  </a:ext>
                </a:extLst>
              </p:cNvPr>
              <p:cNvSpPr txBox="1">
                <a:spLocks noRot="1" noChangeAspect="1" noMove="1" noResize="1" noEditPoints="1" noAdjustHandles="1" noChangeArrowheads="1" noChangeShapeType="1" noTextEdit="1"/>
              </p:cNvSpPr>
              <p:nvPr/>
            </p:nvSpPr>
            <p:spPr>
              <a:xfrm>
                <a:off x="7745066" y="2240553"/>
                <a:ext cx="502637" cy="615553"/>
              </a:xfrm>
              <a:prstGeom prst="rect">
                <a:avLst/>
              </a:prstGeom>
              <a:blipFill>
                <a:blip r:embed="rId4"/>
                <a:stretch>
                  <a:fillRect/>
                </a:stretch>
              </a:blipFill>
            </p:spPr>
            <p:txBody>
              <a:bodyPr/>
              <a:lstStyle/>
              <a:p>
                <a:r>
                  <a:rPr lang="es-ES">
                    <a:noFill/>
                  </a:rPr>
                  <a:t> </a:t>
                </a:r>
              </a:p>
            </p:txBody>
          </p:sp>
        </mc:Fallback>
      </mc:AlternateContent>
      <p:sp>
        <p:nvSpPr>
          <p:cNvPr id="3" name="Rectángulo 2">
            <a:extLst>
              <a:ext uri="{FF2B5EF4-FFF2-40B4-BE49-F238E27FC236}">
                <a16:creationId xmlns:a16="http://schemas.microsoft.com/office/drawing/2014/main" id="{2D73EAC8-8F67-411A-80C1-B45FAE2DF77A}"/>
              </a:ext>
            </a:extLst>
          </p:cNvPr>
          <p:cNvSpPr/>
          <p:nvPr/>
        </p:nvSpPr>
        <p:spPr>
          <a:xfrm>
            <a:off x="3786321" y="2160148"/>
            <a:ext cx="3342259" cy="2537703"/>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5" name="Conector recto de flecha 4">
            <a:extLst>
              <a:ext uri="{FF2B5EF4-FFF2-40B4-BE49-F238E27FC236}">
                <a16:creationId xmlns:a16="http://schemas.microsoft.com/office/drawing/2014/main" id="{C67D8983-0A03-4869-9637-35DDFD7395CC}"/>
              </a:ext>
            </a:extLst>
          </p:cNvPr>
          <p:cNvCxnSpPr>
            <a:cxnSpLocks/>
          </p:cNvCxnSpPr>
          <p:nvPr/>
        </p:nvCxnSpPr>
        <p:spPr>
          <a:xfrm flipV="1">
            <a:off x="4222699" y="2351315"/>
            <a:ext cx="0" cy="20713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C8F6F064-141F-4C8F-B20C-64D16641E714}"/>
              </a:ext>
            </a:extLst>
          </p:cNvPr>
          <p:cNvCxnSpPr>
            <a:cxnSpLocks/>
          </p:cNvCxnSpPr>
          <p:nvPr/>
        </p:nvCxnSpPr>
        <p:spPr>
          <a:xfrm>
            <a:off x="4101401" y="4310742"/>
            <a:ext cx="271209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55FBBC16-8196-4086-ADB2-79238F3537EA}"/>
              </a:ext>
            </a:extLst>
          </p:cNvPr>
          <p:cNvSpPr txBox="1"/>
          <p:nvPr/>
        </p:nvSpPr>
        <p:spPr>
          <a:xfrm>
            <a:off x="3898231" y="2394442"/>
            <a:ext cx="284052" cy="307777"/>
          </a:xfrm>
          <a:prstGeom prst="rect">
            <a:avLst/>
          </a:prstGeom>
          <a:noFill/>
        </p:spPr>
        <p:txBody>
          <a:bodyPr wrap="none" rtlCol="0">
            <a:spAutoFit/>
          </a:bodyPr>
          <a:lstStyle/>
          <a:p>
            <a:r>
              <a:rPr lang="es-ES" dirty="0"/>
              <a:t>p</a:t>
            </a:r>
          </a:p>
        </p:txBody>
      </p:sp>
      <p:sp>
        <p:nvSpPr>
          <p:cNvPr id="20" name="CuadroTexto 19">
            <a:extLst>
              <a:ext uri="{FF2B5EF4-FFF2-40B4-BE49-F238E27FC236}">
                <a16:creationId xmlns:a16="http://schemas.microsoft.com/office/drawing/2014/main" id="{5D31FE3C-32F0-424A-9311-F30DC811D6EA}"/>
              </a:ext>
            </a:extLst>
          </p:cNvPr>
          <p:cNvSpPr txBox="1"/>
          <p:nvPr/>
        </p:nvSpPr>
        <p:spPr>
          <a:xfrm>
            <a:off x="6440857" y="4268821"/>
            <a:ext cx="274434" cy="307777"/>
          </a:xfrm>
          <a:prstGeom prst="rect">
            <a:avLst/>
          </a:prstGeom>
          <a:noFill/>
        </p:spPr>
        <p:txBody>
          <a:bodyPr wrap="none" rtlCol="0">
            <a:spAutoFit/>
          </a:bodyPr>
          <a:lstStyle/>
          <a:p>
            <a:r>
              <a:rPr lang="es-ES" dirty="0"/>
              <a:t>x</a:t>
            </a:r>
          </a:p>
        </p:txBody>
      </p:sp>
      <p:sp>
        <p:nvSpPr>
          <p:cNvPr id="22" name="Forma libre: forma 21">
            <a:extLst>
              <a:ext uri="{FF2B5EF4-FFF2-40B4-BE49-F238E27FC236}">
                <a16:creationId xmlns:a16="http://schemas.microsoft.com/office/drawing/2014/main" id="{DA1D2915-494E-4F7A-93DC-2CC86439CCA7}"/>
              </a:ext>
            </a:extLst>
          </p:cNvPr>
          <p:cNvSpPr/>
          <p:nvPr/>
        </p:nvSpPr>
        <p:spPr>
          <a:xfrm>
            <a:off x="4422703" y="3003634"/>
            <a:ext cx="2155371" cy="1138977"/>
          </a:xfrm>
          <a:custGeom>
            <a:avLst/>
            <a:gdLst>
              <a:gd name="connsiteX0" fmla="*/ 0 w 2006081"/>
              <a:gd name="connsiteY0" fmla="*/ 824729 h 1104647"/>
              <a:gd name="connsiteX1" fmla="*/ 569167 w 2006081"/>
              <a:gd name="connsiteY1" fmla="*/ 12966 h 1104647"/>
              <a:gd name="connsiteX2" fmla="*/ 755779 w 2006081"/>
              <a:gd name="connsiteY2" fmla="*/ 339537 h 1104647"/>
              <a:gd name="connsiteX3" fmla="*/ 1474236 w 2006081"/>
              <a:gd name="connsiteY3" fmla="*/ 535480 h 1104647"/>
              <a:gd name="connsiteX4" fmla="*/ 2006081 w 2006081"/>
              <a:gd name="connsiteY4" fmla="*/ 1104647 h 1104647"/>
              <a:gd name="connsiteX0" fmla="*/ 0 w 2146040"/>
              <a:gd name="connsiteY0" fmla="*/ 1246235 h 1246235"/>
              <a:gd name="connsiteX1" fmla="*/ 709126 w 2146040"/>
              <a:gd name="connsiteY1" fmla="*/ 33256 h 1246235"/>
              <a:gd name="connsiteX2" fmla="*/ 895738 w 2146040"/>
              <a:gd name="connsiteY2" fmla="*/ 359827 h 1246235"/>
              <a:gd name="connsiteX3" fmla="*/ 1614195 w 2146040"/>
              <a:gd name="connsiteY3" fmla="*/ 555770 h 1246235"/>
              <a:gd name="connsiteX4" fmla="*/ 2146040 w 2146040"/>
              <a:gd name="connsiteY4" fmla="*/ 1124937 h 1246235"/>
              <a:gd name="connsiteX0" fmla="*/ 0 w 2146040"/>
              <a:gd name="connsiteY0" fmla="*/ 1246235 h 1246235"/>
              <a:gd name="connsiteX1" fmla="*/ 709126 w 2146040"/>
              <a:gd name="connsiteY1" fmla="*/ 33256 h 1246235"/>
              <a:gd name="connsiteX2" fmla="*/ 895738 w 2146040"/>
              <a:gd name="connsiteY2" fmla="*/ 359827 h 1246235"/>
              <a:gd name="connsiteX3" fmla="*/ 1614195 w 2146040"/>
              <a:gd name="connsiteY3" fmla="*/ 555770 h 1246235"/>
              <a:gd name="connsiteX4" fmla="*/ 2146040 w 2146040"/>
              <a:gd name="connsiteY4" fmla="*/ 1124937 h 1246235"/>
              <a:gd name="connsiteX0" fmla="*/ 0 w 2146040"/>
              <a:gd name="connsiteY0" fmla="*/ 1150556 h 1150556"/>
              <a:gd name="connsiteX1" fmla="*/ 457200 w 2146040"/>
              <a:gd name="connsiteY1" fmla="*/ 40214 h 1150556"/>
              <a:gd name="connsiteX2" fmla="*/ 895738 w 2146040"/>
              <a:gd name="connsiteY2" fmla="*/ 264148 h 1150556"/>
              <a:gd name="connsiteX3" fmla="*/ 1614195 w 2146040"/>
              <a:gd name="connsiteY3" fmla="*/ 460091 h 1150556"/>
              <a:gd name="connsiteX4" fmla="*/ 2146040 w 2146040"/>
              <a:gd name="connsiteY4" fmla="*/ 1029258 h 1150556"/>
              <a:gd name="connsiteX0" fmla="*/ 0 w 2146040"/>
              <a:gd name="connsiteY0" fmla="*/ 1123010 h 1123010"/>
              <a:gd name="connsiteX1" fmla="*/ 457200 w 2146040"/>
              <a:gd name="connsiteY1" fmla="*/ 12668 h 1123010"/>
              <a:gd name="connsiteX2" fmla="*/ 858415 w 2146040"/>
              <a:gd name="connsiteY2" fmla="*/ 516520 h 1123010"/>
              <a:gd name="connsiteX3" fmla="*/ 1614195 w 2146040"/>
              <a:gd name="connsiteY3" fmla="*/ 432545 h 1123010"/>
              <a:gd name="connsiteX4" fmla="*/ 2146040 w 2146040"/>
              <a:gd name="connsiteY4" fmla="*/ 1001712 h 1123010"/>
              <a:gd name="connsiteX0" fmla="*/ 0 w 2146040"/>
              <a:gd name="connsiteY0" fmla="*/ 1122673 h 1122673"/>
              <a:gd name="connsiteX1" fmla="*/ 457200 w 2146040"/>
              <a:gd name="connsiteY1" fmla="*/ 12331 h 1122673"/>
              <a:gd name="connsiteX2" fmla="*/ 858415 w 2146040"/>
              <a:gd name="connsiteY2" fmla="*/ 516183 h 1122673"/>
              <a:gd name="connsiteX3" fmla="*/ 1586203 w 2146040"/>
              <a:gd name="connsiteY3" fmla="*/ 329571 h 1122673"/>
              <a:gd name="connsiteX4" fmla="*/ 2146040 w 2146040"/>
              <a:gd name="connsiteY4" fmla="*/ 1001375 h 1122673"/>
              <a:gd name="connsiteX0" fmla="*/ 0 w 2146040"/>
              <a:gd name="connsiteY0" fmla="*/ 1129451 h 1129451"/>
              <a:gd name="connsiteX1" fmla="*/ 457200 w 2146040"/>
              <a:gd name="connsiteY1" fmla="*/ 19109 h 1129451"/>
              <a:gd name="connsiteX2" fmla="*/ 895738 w 2146040"/>
              <a:gd name="connsiteY2" fmla="*/ 420324 h 1129451"/>
              <a:gd name="connsiteX3" fmla="*/ 1586203 w 2146040"/>
              <a:gd name="connsiteY3" fmla="*/ 336349 h 1129451"/>
              <a:gd name="connsiteX4" fmla="*/ 2146040 w 2146040"/>
              <a:gd name="connsiteY4" fmla="*/ 1008153 h 1129451"/>
              <a:gd name="connsiteX0" fmla="*/ 0 w 2155371"/>
              <a:gd name="connsiteY0" fmla="*/ 1129451 h 1129451"/>
              <a:gd name="connsiteX1" fmla="*/ 457200 w 2155371"/>
              <a:gd name="connsiteY1" fmla="*/ 19109 h 1129451"/>
              <a:gd name="connsiteX2" fmla="*/ 895738 w 2155371"/>
              <a:gd name="connsiteY2" fmla="*/ 420324 h 1129451"/>
              <a:gd name="connsiteX3" fmla="*/ 1586203 w 2155371"/>
              <a:gd name="connsiteY3" fmla="*/ 336349 h 1129451"/>
              <a:gd name="connsiteX4" fmla="*/ 2155371 w 2155371"/>
              <a:gd name="connsiteY4" fmla="*/ 1101459 h 1129451"/>
              <a:gd name="connsiteX0" fmla="*/ 0 w 2155371"/>
              <a:gd name="connsiteY0" fmla="*/ 1129451 h 1129451"/>
              <a:gd name="connsiteX1" fmla="*/ 457200 w 2155371"/>
              <a:gd name="connsiteY1" fmla="*/ 19109 h 1129451"/>
              <a:gd name="connsiteX2" fmla="*/ 895738 w 2155371"/>
              <a:gd name="connsiteY2" fmla="*/ 420324 h 1129451"/>
              <a:gd name="connsiteX3" fmla="*/ 1586203 w 2155371"/>
              <a:gd name="connsiteY3" fmla="*/ 336349 h 1129451"/>
              <a:gd name="connsiteX4" fmla="*/ 2155371 w 2155371"/>
              <a:gd name="connsiteY4" fmla="*/ 1101459 h 1129451"/>
              <a:gd name="connsiteX0" fmla="*/ 0 w 2155371"/>
              <a:gd name="connsiteY0" fmla="*/ 849523 h 849523"/>
              <a:gd name="connsiteX1" fmla="*/ 625151 w 2155371"/>
              <a:gd name="connsiteY1" fmla="*/ 802871 h 849523"/>
              <a:gd name="connsiteX2" fmla="*/ 895738 w 2155371"/>
              <a:gd name="connsiteY2" fmla="*/ 140396 h 849523"/>
              <a:gd name="connsiteX3" fmla="*/ 1586203 w 2155371"/>
              <a:gd name="connsiteY3" fmla="*/ 56421 h 849523"/>
              <a:gd name="connsiteX4" fmla="*/ 2155371 w 2155371"/>
              <a:gd name="connsiteY4" fmla="*/ 821531 h 849523"/>
              <a:gd name="connsiteX0" fmla="*/ 0 w 2155371"/>
              <a:gd name="connsiteY0" fmla="*/ 1160109 h 1169257"/>
              <a:gd name="connsiteX1" fmla="*/ 625151 w 2155371"/>
              <a:gd name="connsiteY1" fmla="*/ 1113457 h 1169257"/>
              <a:gd name="connsiteX2" fmla="*/ 849085 w 2155371"/>
              <a:gd name="connsiteY2" fmla="*/ 31104 h 1169257"/>
              <a:gd name="connsiteX3" fmla="*/ 1586203 w 2155371"/>
              <a:gd name="connsiteY3" fmla="*/ 367007 h 1169257"/>
              <a:gd name="connsiteX4" fmla="*/ 2155371 w 2155371"/>
              <a:gd name="connsiteY4" fmla="*/ 1132117 h 1169257"/>
              <a:gd name="connsiteX0" fmla="*/ 0 w 2155371"/>
              <a:gd name="connsiteY0" fmla="*/ 1130060 h 1139208"/>
              <a:gd name="connsiteX1" fmla="*/ 625151 w 2155371"/>
              <a:gd name="connsiteY1" fmla="*/ 1083408 h 1139208"/>
              <a:gd name="connsiteX2" fmla="*/ 849085 w 2155371"/>
              <a:gd name="connsiteY2" fmla="*/ 1055 h 1139208"/>
              <a:gd name="connsiteX3" fmla="*/ 1250301 w 2155371"/>
              <a:gd name="connsiteY3" fmla="*/ 887464 h 1139208"/>
              <a:gd name="connsiteX4" fmla="*/ 2155371 w 2155371"/>
              <a:gd name="connsiteY4" fmla="*/ 1102068 h 1139208"/>
              <a:gd name="connsiteX0" fmla="*/ 0 w 2155371"/>
              <a:gd name="connsiteY0" fmla="*/ 1129829 h 1138977"/>
              <a:gd name="connsiteX1" fmla="*/ 625151 w 2155371"/>
              <a:gd name="connsiteY1" fmla="*/ 1083177 h 1138977"/>
              <a:gd name="connsiteX2" fmla="*/ 849085 w 2155371"/>
              <a:gd name="connsiteY2" fmla="*/ 824 h 1138977"/>
              <a:gd name="connsiteX3" fmla="*/ 1250301 w 2155371"/>
              <a:gd name="connsiteY3" fmla="*/ 887233 h 1138977"/>
              <a:gd name="connsiteX4" fmla="*/ 2155371 w 2155371"/>
              <a:gd name="connsiteY4" fmla="*/ 1101837 h 1138977"/>
              <a:gd name="connsiteX0" fmla="*/ 0 w 2155371"/>
              <a:gd name="connsiteY0" fmla="*/ 1129829 h 1138977"/>
              <a:gd name="connsiteX1" fmla="*/ 625151 w 2155371"/>
              <a:gd name="connsiteY1" fmla="*/ 1083177 h 1138977"/>
              <a:gd name="connsiteX2" fmla="*/ 849085 w 2155371"/>
              <a:gd name="connsiteY2" fmla="*/ 824 h 1138977"/>
              <a:gd name="connsiteX3" fmla="*/ 1250301 w 2155371"/>
              <a:gd name="connsiteY3" fmla="*/ 887233 h 1138977"/>
              <a:gd name="connsiteX4" fmla="*/ 2155371 w 2155371"/>
              <a:gd name="connsiteY4" fmla="*/ 1101837 h 1138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5371" h="1138977">
                <a:moveTo>
                  <a:pt x="0" y="1129829"/>
                </a:moveTo>
                <a:cubicBezTo>
                  <a:pt x="314908" y="904339"/>
                  <a:pt x="483637" y="1271345"/>
                  <a:pt x="625151" y="1083177"/>
                </a:cubicBezTo>
                <a:cubicBezTo>
                  <a:pt x="766665" y="895010"/>
                  <a:pt x="744893" y="33481"/>
                  <a:pt x="849085" y="824"/>
                </a:cubicBezTo>
                <a:cubicBezTo>
                  <a:pt x="953277" y="-31833"/>
                  <a:pt x="976604" y="918336"/>
                  <a:pt x="1250301" y="887233"/>
                </a:cubicBezTo>
                <a:cubicBezTo>
                  <a:pt x="1523998" y="856130"/>
                  <a:pt x="1928325" y="955657"/>
                  <a:pt x="2155371" y="11018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mc:Choice xmlns:a14="http://schemas.microsoft.com/office/drawing/2010/main" Requires="a14">
          <p:sp>
            <p:nvSpPr>
              <p:cNvPr id="23" name="CuadroTexto 22">
                <a:extLst>
                  <a:ext uri="{FF2B5EF4-FFF2-40B4-BE49-F238E27FC236}">
                    <a16:creationId xmlns:a16="http://schemas.microsoft.com/office/drawing/2014/main" id="{0070ADBE-ADE1-42BE-9B82-6525B6477279}"/>
                  </a:ext>
                </a:extLst>
              </p:cNvPr>
              <p:cNvSpPr txBox="1"/>
              <p:nvPr/>
            </p:nvSpPr>
            <p:spPr>
              <a:xfrm>
                <a:off x="7742084" y="2625634"/>
                <a:ext cx="508601" cy="61555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s-ES" sz="2000" i="1" dirty="0" smtClean="0">
                              <a:solidFill>
                                <a:srgbClr val="FF0000"/>
                              </a:solidFill>
                              <a:latin typeface="Cambria Math" panose="02040503050406030204" pitchFamily="18" charset="0"/>
                            </a:rPr>
                          </m:ctrlPr>
                        </m:accPr>
                        <m:e>
                          <m:sSub>
                            <m:sSubPr>
                              <m:ctrlPr>
                                <a:rPr lang="es-ES" sz="2000" i="1" dirty="0" smtClean="0">
                                  <a:solidFill>
                                    <a:srgbClr val="FF0000"/>
                                  </a:solidFill>
                                  <a:latin typeface="Cambria Math" panose="02040503050406030204" pitchFamily="18" charset="0"/>
                                </a:rPr>
                              </m:ctrlPr>
                            </m:sSubPr>
                            <m:e>
                              <m:r>
                                <a:rPr lang="es-ES" sz="2000" i="1" dirty="0">
                                  <a:solidFill>
                                    <a:srgbClr val="FF0000"/>
                                  </a:solidFill>
                                  <a:latin typeface="Cambria Math" panose="02040503050406030204" pitchFamily="18" charset="0"/>
                                </a:rPr>
                                <m:t>𝑥</m:t>
                              </m:r>
                            </m:e>
                            <m:sub>
                              <m:r>
                                <a:rPr lang="es-ES" sz="2000" b="0" i="1" dirty="0" smtClean="0">
                                  <a:solidFill>
                                    <a:srgbClr val="FF0000"/>
                                  </a:solidFill>
                                  <a:latin typeface="Cambria Math" panose="02040503050406030204" pitchFamily="18" charset="0"/>
                                </a:rPr>
                                <m:t>2</m:t>
                              </m:r>
                            </m:sub>
                          </m:sSub>
                        </m:e>
                      </m:acc>
                    </m:oMath>
                  </m:oMathPara>
                </a14:m>
                <a:endParaRPr lang="es-ES" dirty="0">
                  <a:solidFill>
                    <a:srgbClr val="FF0000"/>
                  </a:solidFill>
                </a:endParaRPr>
              </a:p>
              <a:p>
                <a:pPr algn="ctr"/>
                <a:endParaRPr lang="es-ES" dirty="0">
                  <a:solidFill>
                    <a:srgbClr val="FF0000"/>
                  </a:solidFill>
                </a:endParaRPr>
              </a:p>
            </p:txBody>
          </p:sp>
        </mc:Choice>
        <mc:Fallback>
          <p:sp>
            <p:nvSpPr>
              <p:cNvPr id="23" name="CuadroTexto 22">
                <a:extLst>
                  <a:ext uri="{FF2B5EF4-FFF2-40B4-BE49-F238E27FC236}">
                    <a16:creationId xmlns:a16="http://schemas.microsoft.com/office/drawing/2014/main" id="{0070ADBE-ADE1-42BE-9B82-6525B6477279}"/>
                  </a:ext>
                </a:extLst>
              </p:cNvPr>
              <p:cNvSpPr txBox="1">
                <a:spLocks noRot="1" noChangeAspect="1" noMove="1" noResize="1" noEditPoints="1" noAdjustHandles="1" noChangeArrowheads="1" noChangeShapeType="1" noTextEdit="1"/>
              </p:cNvSpPr>
              <p:nvPr/>
            </p:nvSpPr>
            <p:spPr>
              <a:xfrm>
                <a:off x="7742084" y="2625634"/>
                <a:ext cx="508601" cy="615553"/>
              </a:xfrm>
              <a:prstGeom prst="rect">
                <a:avLst/>
              </a:prstGeom>
              <a:blipFill>
                <a:blip r:embed="rId5"/>
                <a:stretch>
                  <a:fillRect/>
                </a:stretch>
              </a:blipFill>
            </p:spPr>
            <p:txBody>
              <a:bodyPr/>
              <a:lstStyle/>
              <a:p>
                <a:r>
                  <a:rPr lang="es-ES">
                    <a:noFill/>
                  </a:rPr>
                  <a:t> </a:t>
                </a:r>
              </a:p>
            </p:txBody>
          </p:sp>
        </mc:Fallback>
      </mc:AlternateContent>
      <p:cxnSp>
        <p:nvCxnSpPr>
          <p:cNvPr id="27" name="Conector recto de flecha 26">
            <a:extLst>
              <a:ext uri="{FF2B5EF4-FFF2-40B4-BE49-F238E27FC236}">
                <a16:creationId xmlns:a16="http://schemas.microsoft.com/office/drawing/2014/main" id="{6F75CB17-11D4-4A4E-A2D6-B55613306178}"/>
              </a:ext>
            </a:extLst>
          </p:cNvPr>
          <p:cNvCxnSpPr>
            <a:cxnSpLocks/>
          </p:cNvCxnSpPr>
          <p:nvPr/>
        </p:nvCxnSpPr>
        <p:spPr>
          <a:xfrm flipV="1">
            <a:off x="5831625" y="2855473"/>
            <a:ext cx="1913441" cy="247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3"/>
          <p:cNvSpPr/>
          <p:nvPr/>
        </p:nvSpPr>
        <p:spPr>
          <a:xfrm>
            <a:off x="838080" y="365040"/>
            <a:ext cx="10514880" cy="132480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s-ES" sz="4400" b="0" i="0" u="none" strike="noStrike" cap="none" dirty="0">
                <a:solidFill>
                  <a:srgbClr val="FF0000"/>
                </a:solidFill>
                <a:latin typeface="Calibri"/>
                <a:ea typeface="Calibri"/>
                <a:cs typeface="Calibri"/>
                <a:sym typeface="Calibri"/>
              </a:rPr>
              <a:t>Teorema central del límite</a:t>
            </a:r>
            <a:endParaRPr sz="4400" b="0" i="0" u="none" strike="noStrike" cap="none" dirty="0">
              <a:latin typeface="Arial"/>
              <a:ea typeface="Arial"/>
              <a:cs typeface="Arial"/>
              <a:sym typeface="Arial"/>
            </a:endParaRPr>
          </a:p>
        </p:txBody>
      </p:sp>
      <p:grpSp>
        <p:nvGrpSpPr>
          <p:cNvPr id="2" name="Grupo 1">
            <a:extLst>
              <a:ext uri="{FF2B5EF4-FFF2-40B4-BE49-F238E27FC236}">
                <a16:creationId xmlns:a16="http://schemas.microsoft.com/office/drawing/2014/main" id="{B72BCD89-8448-480E-8979-5F13B46462D3}"/>
              </a:ext>
            </a:extLst>
          </p:cNvPr>
          <p:cNvGrpSpPr/>
          <p:nvPr/>
        </p:nvGrpSpPr>
        <p:grpSpPr>
          <a:xfrm>
            <a:off x="1069694" y="3194448"/>
            <a:ext cx="1259478" cy="921193"/>
            <a:chOff x="7442509" y="2886538"/>
            <a:chExt cx="1259478" cy="921193"/>
          </a:xfrm>
        </p:grpSpPr>
        <p:sp>
          <p:nvSpPr>
            <p:cNvPr id="7" name="Elipse 6">
              <a:extLst>
                <a:ext uri="{FF2B5EF4-FFF2-40B4-BE49-F238E27FC236}">
                  <a16:creationId xmlns:a16="http://schemas.microsoft.com/office/drawing/2014/main" id="{20C59BE8-4264-4373-A0C5-CD78E7E99E4C}"/>
                </a:ext>
              </a:extLst>
            </p:cNvPr>
            <p:cNvSpPr/>
            <p:nvPr/>
          </p:nvSpPr>
          <p:spPr>
            <a:xfrm>
              <a:off x="7442509" y="2886538"/>
              <a:ext cx="1259478" cy="92119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Picture 2" descr="ᐈ Figura humana vector de stock, imágenes figura humana | descargar en  Depositphotos®">
              <a:extLst>
                <a:ext uri="{FF2B5EF4-FFF2-40B4-BE49-F238E27FC236}">
                  <a16:creationId xmlns:a16="http://schemas.microsoft.com/office/drawing/2014/main" id="{FA5811C5-CF45-4AAA-A682-54CDA56B36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659" t="14978" r="12012" b="14328"/>
            <a:stretch/>
          </p:blipFill>
          <p:spPr bwMode="auto">
            <a:xfrm>
              <a:off x="7851236" y="3380931"/>
              <a:ext cx="224411" cy="3748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ᐈ Figura humana vector de stock, imágenes figura humana | descargar en  Depositphotos®">
              <a:extLst>
                <a:ext uri="{FF2B5EF4-FFF2-40B4-BE49-F238E27FC236}">
                  <a16:creationId xmlns:a16="http://schemas.microsoft.com/office/drawing/2014/main" id="{E72D0772-3232-49A6-9D70-249FC18A41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50054" b="14328"/>
            <a:stretch/>
          </p:blipFill>
          <p:spPr bwMode="auto">
            <a:xfrm>
              <a:off x="7594951" y="3231566"/>
              <a:ext cx="196487" cy="374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ᐈ Figura humana vector de stock, imágenes figura humana | descargar en  Depositphotos®">
              <a:extLst>
                <a:ext uri="{FF2B5EF4-FFF2-40B4-BE49-F238E27FC236}">
                  <a16:creationId xmlns:a16="http://schemas.microsoft.com/office/drawing/2014/main" id="{4D62AD85-F430-469E-81B6-3FE63D3EBB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659" t="14978" r="12012" b="14328"/>
            <a:stretch/>
          </p:blipFill>
          <p:spPr bwMode="auto">
            <a:xfrm>
              <a:off x="8272412" y="3071776"/>
              <a:ext cx="224411" cy="3748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ᐈ Figura humana vector de stock, imágenes figura humana | descargar en  Depositphotos®">
              <a:extLst>
                <a:ext uri="{FF2B5EF4-FFF2-40B4-BE49-F238E27FC236}">
                  <a16:creationId xmlns:a16="http://schemas.microsoft.com/office/drawing/2014/main" id="{DC9387C3-53DF-4EDC-810E-67F4C9694C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50054" b="14328"/>
            <a:stretch/>
          </p:blipFill>
          <p:spPr bwMode="auto">
            <a:xfrm>
              <a:off x="8140869" y="3269173"/>
              <a:ext cx="196487" cy="3748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ᐈ Figura humana vector de stock, imágenes figura humana | descargar en  Depositphotos®">
              <a:extLst>
                <a:ext uri="{FF2B5EF4-FFF2-40B4-BE49-F238E27FC236}">
                  <a16:creationId xmlns:a16="http://schemas.microsoft.com/office/drawing/2014/main" id="{3B1EC220-3A3E-446E-AB2D-F7D18964F2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51946" b="14328"/>
            <a:stretch/>
          </p:blipFill>
          <p:spPr bwMode="auto">
            <a:xfrm>
              <a:off x="7736522" y="2991705"/>
              <a:ext cx="186460" cy="3748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ᐈ Figura humana vector de stock, imágenes figura humana | descargar en  Depositphotos®">
              <a:extLst>
                <a:ext uri="{FF2B5EF4-FFF2-40B4-BE49-F238E27FC236}">
                  <a16:creationId xmlns:a16="http://schemas.microsoft.com/office/drawing/2014/main" id="{4A717137-11F1-4FA7-8990-2614BA7A94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659" t="14978" r="12013" b="14328"/>
            <a:stretch/>
          </p:blipFill>
          <p:spPr bwMode="auto">
            <a:xfrm>
              <a:off x="7914129" y="2988176"/>
              <a:ext cx="224411" cy="374800"/>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Google Shape;112;p6">
            <a:extLst>
              <a:ext uri="{FF2B5EF4-FFF2-40B4-BE49-F238E27FC236}">
                <a16:creationId xmlns:a16="http://schemas.microsoft.com/office/drawing/2014/main" id="{62CEFDF7-B560-40D9-AA90-3DFDC11DE1C3}"/>
              </a:ext>
            </a:extLst>
          </p:cNvPr>
          <p:cNvSpPr/>
          <p:nvPr/>
        </p:nvSpPr>
        <p:spPr>
          <a:xfrm>
            <a:off x="815757" y="2525070"/>
            <a:ext cx="1767351" cy="8578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s-ES" sz="1800" dirty="0">
                <a:solidFill>
                  <a:schemeClr val="lt1"/>
                </a:solidFill>
              </a:rPr>
              <a:t>Muestra </a:t>
            </a:r>
            <a:r>
              <a:rPr lang="es-ES" sz="1800" dirty="0" err="1">
                <a:solidFill>
                  <a:schemeClr val="lt1"/>
                </a:solidFill>
              </a:rPr>
              <a:t>xm</a:t>
            </a:r>
            <a:r>
              <a:rPr lang="es-ES" sz="1800" dirty="0">
                <a:solidFill>
                  <a:schemeClr val="lt1"/>
                </a:solidFill>
              </a:rPr>
              <a:t>:</a:t>
            </a:r>
          </a:p>
          <a:p>
            <a:pPr marL="0" marR="0" lvl="0" indent="0" algn="ctr" rtl="0">
              <a:lnSpc>
                <a:spcPct val="100000"/>
              </a:lnSpc>
              <a:spcBef>
                <a:spcPts val="0"/>
              </a:spcBef>
              <a:spcAft>
                <a:spcPts val="0"/>
              </a:spcAft>
              <a:buNone/>
            </a:pPr>
            <a:endParaRPr lang="es-ES" sz="1800" b="0" strike="noStrike" dirty="0">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lang="es-ES" sz="1800" dirty="0">
              <a:solidFill>
                <a:schemeClr val="lt1"/>
              </a:solidFill>
            </a:endParaRPr>
          </a:p>
          <a:p>
            <a:pPr marL="0" marR="0" lvl="0" indent="0" algn="ctr" rtl="0">
              <a:lnSpc>
                <a:spcPct val="100000"/>
              </a:lnSpc>
              <a:spcBef>
                <a:spcPts val="0"/>
              </a:spcBef>
              <a:spcAft>
                <a:spcPts val="0"/>
              </a:spcAft>
              <a:buNone/>
            </a:pPr>
            <a:endParaRPr lang="es-ES" sz="1800" b="0" strike="noStrike" dirty="0">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lang="es-ES" sz="1800" dirty="0">
              <a:solidFill>
                <a:schemeClr val="lt1"/>
              </a:solidFill>
            </a:endParaRPr>
          </a:p>
          <a:p>
            <a:pPr marL="0" marR="0" lvl="0" indent="0" algn="ctr" rtl="0">
              <a:lnSpc>
                <a:spcPct val="100000"/>
              </a:lnSpc>
              <a:spcBef>
                <a:spcPts val="0"/>
              </a:spcBef>
              <a:spcAft>
                <a:spcPts val="0"/>
              </a:spcAft>
              <a:buNone/>
            </a:pPr>
            <a:endParaRPr lang="es-ES" sz="1800" b="0" strike="noStrike" dirty="0">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r>
              <a:rPr lang="es-ES" sz="1800" b="0" strike="noStrike" dirty="0">
                <a:solidFill>
                  <a:schemeClr val="lt1"/>
                </a:solidFill>
                <a:latin typeface="Arial"/>
                <a:ea typeface="Arial"/>
                <a:cs typeface="Arial"/>
                <a:sym typeface="Arial"/>
              </a:rPr>
              <a:t>Tamaño n</a:t>
            </a:r>
            <a:endParaRPr sz="1800" b="0" strike="noStrike" dirty="0">
              <a:solidFill>
                <a:schemeClr val="lt1"/>
              </a:solidFill>
              <a:latin typeface="Arial"/>
              <a:ea typeface="Arial"/>
              <a:cs typeface="Arial"/>
              <a:sym typeface="Arial"/>
            </a:endParaRPr>
          </a:p>
        </p:txBody>
      </p:sp>
      <p:sp>
        <p:nvSpPr>
          <p:cNvPr id="3" name="Rectángulo 2">
            <a:extLst>
              <a:ext uri="{FF2B5EF4-FFF2-40B4-BE49-F238E27FC236}">
                <a16:creationId xmlns:a16="http://schemas.microsoft.com/office/drawing/2014/main" id="{2D73EAC8-8F67-411A-80C1-B45FAE2DF77A}"/>
              </a:ext>
            </a:extLst>
          </p:cNvPr>
          <p:cNvSpPr/>
          <p:nvPr/>
        </p:nvSpPr>
        <p:spPr>
          <a:xfrm>
            <a:off x="3786321" y="2160148"/>
            <a:ext cx="3342259" cy="2537703"/>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5" name="Conector recto de flecha 4">
            <a:extLst>
              <a:ext uri="{FF2B5EF4-FFF2-40B4-BE49-F238E27FC236}">
                <a16:creationId xmlns:a16="http://schemas.microsoft.com/office/drawing/2014/main" id="{C67D8983-0A03-4869-9637-35DDFD7395CC}"/>
              </a:ext>
            </a:extLst>
          </p:cNvPr>
          <p:cNvCxnSpPr>
            <a:cxnSpLocks/>
          </p:cNvCxnSpPr>
          <p:nvPr/>
        </p:nvCxnSpPr>
        <p:spPr>
          <a:xfrm flipV="1">
            <a:off x="4222699" y="2351315"/>
            <a:ext cx="0" cy="20713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C8F6F064-141F-4C8F-B20C-64D16641E714}"/>
              </a:ext>
            </a:extLst>
          </p:cNvPr>
          <p:cNvCxnSpPr>
            <a:cxnSpLocks/>
          </p:cNvCxnSpPr>
          <p:nvPr/>
        </p:nvCxnSpPr>
        <p:spPr>
          <a:xfrm>
            <a:off x="4101401" y="4310742"/>
            <a:ext cx="271209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55FBBC16-8196-4086-ADB2-79238F3537EA}"/>
              </a:ext>
            </a:extLst>
          </p:cNvPr>
          <p:cNvSpPr txBox="1"/>
          <p:nvPr/>
        </p:nvSpPr>
        <p:spPr>
          <a:xfrm>
            <a:off x="3898231" y="2394442"/>
            <a:ext cx="284052" cy="307777"/>
          </a:xfrm>
          <a:prstGeom prst="rect">
            <a:avLst/>
          </a:prstGeom>
          <a:noFill/>
        </p:spPr>
        <p:txBody>
          <a:bodyPr wrap="none" rtlCol="0">
            <a:spAutoFit/>
          </a:bodyPr>
          <a:lstStyle/>
          <a:p>
            <a:r>
              <a:rPr lang="es-ES" dirty="0"/>
              <a:t>p</a:t>
            </a:r>
          </a:p>
        </p:txBody>
      </p:sp>
      <p:sp>
        <p:nvSpPr>
          <p:cNvPr id="20" name="CuadroTexto 19">
            <a:extLst>
              <a:ext uri="{FF2B5EF4-FFF2-40B4-BE49-F238E27FC236}">
                <a16:creationId xmlns:a16="http://schemas.microsoft.com/office/drawing/2014/main" id="{5D31FE3C-32F0-424A-9311-F30DC811D6EA}"/>
              </a:ext>
            </a:extLst>
          </p:cNvPr>
          <p:cNvSpPr txBox="1"/>
          <p:nvPr/>
        </p:nvSpPr>
        <p:spPr>
          <a:xfrm>
            <a:off x="6440857" y="4268821"/>
            <a:ext cx="274434" cy="307777"/>
          </a:xfrm>
          <a:prstGeom prst="rect">
            <a:avLst/>
          </a:prstGeom>
          <a:noFill/>
        </p:spPr>
        <p:txBody>
          <a:bodyPr wrap="none" rtlCol="0">
            <a:spAutoFit/>
          </a:bodyPr>
          <a:lstStyle/>
          <a:p>
            <a:r>
              <a:rPr lang="es-ES" dirty="0"/>
              <a:t>x</a:t>
            </a:r>
          </a:p>
        </p:txBody>
      </p:sp>
      <p:cxnSp>
        <p:nvCxnSpPr>
          <p:cNvPr id="25" name="Conector recto de flecha 24">
            <a:extLst>
              <a:ext uri="{FF2B5EF4-FFF2-40B4-BE49-F238E27FC236}">
                <a16:creationId xmlns:a16="http://schemas.microsoft.com/office/drawing/2014/main" id="{24DB7A09-E0A0-44D9-91F4-31DC2231EC20}"/>
              </a:ext>
            </a:extLst>
          </p:cNvPr>
          <p:cNvCxnSpPr/>
          <p:nvPr/>
        </p:nvCxnSpPr>
        <p:spPr>
          <a:xfrm>
            <a:off x="2435282" y="3655044"/>
            <a:ext cx="11290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ángulo 25">
            <a:extLst>
              <a:ext uri="{FF2B5EF4-FFF2-40B4-BE49-F238E27FC236}">
                <a16:creationId xmlns:a16="http://schemas.microsoft.com/office/drawing/2014/main" id="{A437BA27-B82C-4A08-A6AC-2977E96CDDB7}"/>
              </a:ext>
            </a:extLst>
          </p:cNvPr>
          <p:cNvSpPr/>
          <p:nvPr/>
        </p:nvSpPr>
        <p:spPr>
          <a:xfrm>
            <a:off x="7564959" y="2160148"/>
            <a:ext cx="841916" cy="25377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mc:Choice xmlns:a14="http://schemas.microsoft.com/office/drawing/2010/main" Requires="a14">
          <p:sp>
            <p:nvSpPr>
              <p:cNvPr id="28" name="CuadroTexto 27">
                <a:extLst>
                  <a:ext uri="{FF2B5EF4-FFF2-40B4-BE49-F238E27FC236}">
                    <a16:creationId xmlns:a16="http://schemas.microsoft.com/office/drawing/2014/main" id="{078E0549-89DB-4324-AB69-F22783D6F7EE}"/>
                  </a:ext>
                </a:extLst>
              </p:cNvPr>
              <p:cNvSpPr txBox="1"/>
              <p:nvPr/>
            </p:nvSpPr>
            <p:spPr>
              <a:xfrm>
                <a:off x="7745066" y="2240553"/>
                <a:ext cx="502637" cy="61555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s-ES" sz="2000" i="1" dirty="0" smtClean="0">
                              <a:solidFill>
                                <a:srgbClr val="FF0000"/>
                              </a:solidFill>
                              <a:latin typeface="Cambria Math" panose="02040503050406030204" pitchFamily="18" charset="0"/>
                            </a:rPr>
                          </m:ctrlPr>
                        </m:accPr>
                        <m:e>
                          <m:sSub>
                            <m:sSubPr>
                              <m:ctrlPr>
                                <a:rPr lang="es-ES" sz="2000" i="1" dirty="0" smtClean="0">
                                  <a:solidFill>
                                    <a:srgbClr val="FF0000"/>
                                  </a:solidFill>
                                  <a:latin typeface="Cambria Math" panose="02040503050406030204" pitchFamily="18" charset="0"/>
                                </a:rPr>
                              </m:ctrlPr>
                            </m:sSubPr>
                            <m:e>
                              <m:r>
                                <a:rPr lang="es-ES" sz="2000" i="1" dirty="0">
                                  <a:solidFill>
                                    <a:srgbClr val="FF0000"/>
                                  </a:solidFill>
                                  <a:latin typeface="Cambria Math" panose="02040503050406030204" pitchFamily="18" charset="0"/>
                                </a:rPr>
                                <m:t>𝑥</m:t>
                              </m:r>
                            </m:e>
                            <m:sub>
                              <m:r>
                                <a:rPr lang="es-ES" sz="2000" b="0" i="1" dirty="0" smtClean="0">
                                  <a:solidFill>
                                    <a:srgbClr val="FF0000"/>
                                  </a:solidFill>
                                  <a:latin typeface="Cambria Math" panose="02040503050406030204" pitchFamily="18" charset="0"/>
                                </a:rPr>
                                <m:t>1</m:t>
                              </m:r>
                            </m:sub>
                          </m:sSub>
                        </m:e>
                      </m:acc>
                    </m:oMath>
                  </m:oMathPara>
                </a14:m>
                <a:endParaRPr lang="es-ES" dirty="0">
                  <a:solidFill>
                    <a:srgbClr val="FF0000"/>
                  </a:solidFill>
                </a:endParaRPr>
              </a:p>
              <a:p>
                <a:pPr algn="ctr"/>
                <a:endParaRPr lang="es-ES" dirty="0">
                  <a:solidFill>
                    <a:srgbClr val="FF0000"/>
                  </a:solidFill>
                </a:endParaRPr>
              </a:p>
            </p:txBody>
          </p:sp>
        </mc:Choice>
        <mc:Fallback>
          <p:sp>
            <p:nvSpPr>
              <p:cNvPr id="28" name="CuadroTexto 27">
                <a:extLst>
                  <a:ext uri="{FF2B5EF4-FFF2-40B4-BE49-F238E27FC236}">
                    <a16:creationId xmlns:a16="http://schemas.microsoft.com/office/drawing/2014/main" id="{078E0549-89DB-4324-AB69-F22783D6F7EE}"/>
                  </a:ext>
                </a:extLst>
              </p:cNvPr>
              <p:cNvSpPr txBox="1">
                <a:spLocks noRot="1" noChangeAspect="1" noMove="1" noResize="1" noEditPoints="1" noAdjustHandles="1" noChangeArrowheads="1" noChangeShapeType="1" noTextEdit="1"/>
              </p:cNvSpPr>
              <p:nvPr/>
            </p:nvSpPr>
            <p:spPr>
              <a:xfrm>
                <a:off x="7745066" y="2240553"/>
                <a:ext cx="502637" cy="615553"/>
              </a:xfrm>
              <a:prstGeom prst="rect">
                <a:avLst/>
              </a:prstGeom>
              <a:blipFill>
                <a:blip r:embed="rId4"/>
                <a:stretch>
                  <a:fillRect/>
                </a:stretch>
              </a:blipFill>
            </p:spPr>
            <p:txBody>
              <a:bodyPr/>
              <a:lstStyle/>
              <a:p>
                <a:r>
                  <a:rPr lang="es-ES">
                    <a:noFill/>
                  </a:rPr>
                  <a:t> </a:t>
                </a:r>
              </a:p>
            </p:txBody>
          </p:sp>
        </mc:Fallback>
      </mc:AlternateContent>
      <p:cxnSp>
        <p:nvCxnSpPr>
          <p:cNvPr id="30" name="Conector recto de flecha 29">
            <a:extLst>
              <a:ext uri="{FF2B5EF4-FFF2-40B4-BE49-F238E27FC236}">
                <a16:creationId xmlns:a16="http://schemas.microsoft.com/office/drawing/2014/main" id="{BE3BEB03-9DF0-4416-968B-6F27E4FDC44B}"/>
              </a:ext>
            </a:extLst>
          </p:cNvPr>
          <p:cNvCxnSpPr>
            <a:cxnSpLocks/>
          </p:cNvCxnSpPr>
          <p:nvPr/>
        </p:nvCxnSpPr>
        <p:spPr>
          <a:xfrm>
            <a:off x="6669557" y="3971628"/>
            <a:ext cx="1072527" cy="451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Forma libre: forma 21">
            <a:extLst>
              <a:ext uri="{FF2B5EF4-FFF2-40B4-BE49-F238E27FC236}">
                <a16:creationId xmlns:a16="http://schemas.microsoft.com/office/drawing/2014/main" id="{DA1D2915-494E-4F7A-93DC-2CC86439CCA7}"/>
              </a:ext>
            </a:extLst>
          </p:cNvPr>
          <p:cNvSpPr/>
          <p:nvPr/>
        </p:nvSpPr>
        <p:spPr>
          <a:xfrm>
            <a:off x="4444735" y="3579760"/>
            <a:ext cx="2124009" cy="619009"/>
          </a:xfrm>
          <a:custGeom>
            <a:avLst/>
            <a:gdLst>
              <a:gd name="connsiteX0" fmla="*/ 0 w 2006081"/>
              <a:gd name="connsiteY0" fmla="*/ 824729 h 1104647"/>
              <a:gd name="connsiteX1" fmla="*/ 569167 w 2006081"/>
              <a:gd name="connsiteY1" fmla="*/ 12966 h 1104647"/>
              <a:gd name="connsiteX2" fmla="*/ 755779 w 2006081"/>
              <a:gd name="connsiteY2" fmla="*/ 339537 h 1104647"/>
              <a:gd name="connsiteX3" fmla="*/ 1474236 w 2006081"/>
              <a:gd name="connsiteY3" fmla="*/ 535480 h 1104647"/>
              <a:gd name="connsiteX4" fmla="*/ 2006081 w 2006081"/>
              <a:gd name="connsiteY4" fmla="*/ 1104647 h 1104647"/>
              <a:gd name="connsiteX0" fmla="*/ 0 w 2146040"/>
              <a:gd name="connsiteY0" fmla="*/ 1246235 h 1246235"/>
              <a:gd name="connsiteX1" fmla="*/ 709126 w 2146040"/>
              <a:gd name="connsiteY1" fmla="*/ 33256 h 1246235"/>
              <a:gd name="connsiteX2" fmla="*/ 895738 w 2146040"/>
              <a:gd name="connsiteY2" fmla="*/ 359827 h 1246235"/>
              <a:gd name="connsiteX3" fmla="*/ 1614195 w 2146040"/>
              <a:gd name="connsiteY3" fmla="*/ 555770 h 1246235"/>
              <a:gd name="connsiteX4" fmla="*/ 2146040 w 2146040"/>
              <a:gd name="connsiteY4" fmla="*/ 1124937 h 1246235"/>
              <a:gd name="connsiteX0" fmla="*/ 0 w 2146040"/>
              <a:gd name="connsiteY0" fmla="*/ 1246235 h 1246235"/>
              <a:gd name="connsiteX1" fmla="*/ 709126 w 2146040"/>
              <a:gd name="connsiteY1" fmla="*/ 33256 h 1246235"/>
              <a:gd name="connsiteX2" fmla="*/ 895738 w 2146040"/>
              <a:gd name="connsiteY2" fmla="*/ 359827 h 1246235"/>
              <a:gd name="connsiteX3" fmla="*/ 1614195 w 2146040"/>
              <a:gd name="connsiteY3" fmla="*/ 555770 h 1246235"/>
              <a:gd name="connsiteX4" fmla="*/ 2146040 w 2146040"/>
              <a:gd name="connsiteY4" fmla="*/ 1124937 h 1246235"/>
              <a:gd name="connsiteX0" fmla="*/ 0 w 2146040"/>
              <a:gd name="connsiteY0" fmla="*/ 1150556 h 1150556"/>
              <a:gd name="connsiteX1" fmla="*/ 457200 w 2146040"/>
              <a:gd name="connsiteY1" fmla="*/ 40214 h 1150556"/>
              <a:gd name="connsiteX2" fmla="*/ 895738 w 2146040"/>
              <a:gd name="connsiteY2" fmla="*/ 264148 h 1150556"/>
              <a:gd name="connsiteX3" fmla="*/ 1614195 w 2146040"/>
              <a:gd name="connsiteY3" fmla="*/ 460091 h 1150556"/>
              <a:gd name="connsiteX4" fmla="*/ 2146040 w 2146040"/>
              <a:gd name="connsiteY4" fmla="*/ 1029258 h 1150556"/>
              <a:gd name="connsiteX0" fmla="*/ 0 w 2146040"/>
              <a:gd name="connsiteY0" fmla="*/ 1123010 h 1123010"/>
              <a:gd name="connsiteX1" fmla="*/ 457200 w 2146040"/>
              <a:gd name="connsiteY1" fmla="*/ 12668 h 1123010"/>
              <a:gd name="connsiteX2" fmla="*/ 858415 w 2146040"/>
              <a:gd name="connsiteY2" fmla="*/ 516520 h 1123010"/>
              <a:gd name="connsiteX3" fmla="*/ 1614195 w 2146040"/>
              <a:gd name="connsiteY3" fmla="*/ 432545 h 1123010"/>
              <a:gd name="connsiteX4" fmla="*/ 2146040 w 2146040"/>
              <a:gd name="connsiteY4" fmla="*/ 1001712 h 1123010"/>
              <a:gd name="connsiteX0" fmla="*/ 0 w 2146040"/>
              <a:gd name="connsiteY0" fmla="*/ 1122673 h 1122673"/>
              <a:gd name="connsiteX1" fmla="*/ 457200 w 2146040"/>
              <a:gd name="connsiteY1" fmla="*/ 12331 h 1122673"/>
              <a:gd name="connsiteX2" fmla="*/ 858415 w 2146040"/>
              <a:gd name="connsiteY2" fmla="*/ 516183 h 1122673"/>
              <a:gd name="connsiteX3" fmla="*/ 1586203 w 2146040"/>
              <a:gd name="connsiteY3" fmla="*/ 329571 h 1122673"/>
              <a:gd name="connsiteX4" fmla="*/ 2146040 w 2146040"/>
              <a:gd name="connsiteY4" fmla="*/ 1001375 h 1122673"/>
              <a:gd name="connsiteX0" fmla="*/ 0 w 2146040"/>
              <a:gd name="connsiteY0" fmla="*/ 1129451 h 1129451"/>
              <a:gd name="connsiteX1" fmla="*/ 457200 w 2146040"/>
              <a:gd name="connsiteY1" fmla="*/ 19109 h 1129451"/>
              <a:gd name="connsiteX2" fmla="*/ 895738 w 2146040"/>
              <a:gd name="connsiteY2" fmla="*/ 420324 h 1129451"/>
              <a:gd name="connsiteX3" fmla="*/ 1586203 w 2146040"/>
              <a:gd name="connsiteY3" fmla="*/ 336349 h 1129451"/>
              <a:gd name="connsiteX4" fmla="*/ 2146040 w 2146040"/>
              <a:gd name="connsiteY4" fmla="*/ 1008153 h 1129451"/>
              <a:gd name="connsiteX0" fmla="*/ 0 w 2155371"/>
              <a:gd name="connsiteY0" fmla="*/ 1129451 h 1129451"/>
              <a:gd name="connsiteX1" fmla="*/ 457200 w 2155371"/>
              <a:gd name="connsiteY1" fmla="*/ 19109 h 1129451"/>
              <a:gd name="connsiteX2" fmla="*/ 895738 w 2155371"/>
              <a:gd name="connsiteY2" fmla="*/ 420324 h 1129451"/>
              <a:gd name="connsiteX3" fmla="*/ 1586203 w 2155371"/>
              <a:gd name="connsiteY3" fmla="*/ 336349 h 1129451"/>
              <a:gd name="connsiteX4" fmla="*/ 2155371 w 2155371"/>
              <a:gd name="connsiteY4" fmla="*/ 1101459 h 1129451"/>
              <a:gd name="connsiteX0" fmla="*/ 0 w 2155371"/>
              <a:gd name="connsiteY0" fmla="*/ 1129451 h 1129451"/>
              <a:gd name="connsiteX1" fmla="*/ 457200 w 2155371"/>
              <a:gd name="connsiteY1" fmla="*/ 19109 h 1129451"/>
              <a:gd name="connsiteX2" fmla="*/ 895738 w 2155371"/>
              <a:gd name="connsiteY2" fmla="*/ 420324 h 1129451"/>
              <a:gd name="connsiteX3" fmla="*/ 1586203 w 2155371"/>
              <a:gd name="connsiteY3" fmla="*/ 336349 h 1129451"/>
              <a:gd name="connsiteX4" fmla="*/ 2155371 w 2155371"/>
              <a:gd name="connsiteY4" fmla="*/ 1101459 h 1129451"/>
              <a:gd name="connsiteX0" fmla="*/ 0 w 2155371"/>
              <a:gd name="connsiteY0" fmla="*/ 849523 h 849523"/>
              <a:gd name="connsiteX1" fmla="*/ 625151 w 2155371"/>
              <a:gd name="connsiteY1" fmla="*/ 802871 h 849523"/>
              <a:gd name="connsiteX2" fmla="*/ 895738 w 2155371"/>
              <a:gd name="connsiteY2" fmla="*/ 140396 h 849523"/>
              <a:gd name="connsiteX3" fmla="*/ 1586203 w 2155371"/>
              <a:gd name="connsiteY3" fmla="*/ 56421 h 849523"/>
              <a:gd name="connsiteX4" fmla="*/ 2155371 w 2155371"/>
              <a:gd name="connsiteY4" fmla="*/ 821531 h 849523"/>
              <a:gd name="connsiteX0" fmla="*/ 0 w 2155371"/>
              <a:gd name="connsiteY0" fmla="*/ 1160109 h 1169257"/>
              <a:gd name="connsiteX1" fmla="*/ 625151 w 2155371"/>
              <a:gd name="connsiteY1" fmla="*/ 1113457 h 1169257"/>
              <a:gd name="connsiteX2" fmla="*/ 849085 w 2155371"/>
              <a:gd name="connsiteY2" fmla="*/ 31104 h 1169257"/>
              <a:gd name="connsiteX3" fmla="*/ 1586203 w 2155371"/>
              <a:gd name="connsiteY3" fmla="*/ 367007 h 1169257"/>
              <a:gd name="connsiteX4" fmla="*/ 2155371 w 2155371"/>
              <a:gd name="connsiteY4" fmla="*/ 1132117 h 1169257"/>
              <a:gd name="connsiteX0" fmla="*/ 0 w 2155371"/>
              <a:gd name="connsiteY0" fmla="*/ 1130060 h 1139208"/>
              <a:gd name="connsiteX1" fmla="*/ 625151 w 2155371"/>
              <a:gd name="connsiteY1" fmla="*/ 1083408 h 1139208"/>
              <a:gd name="connsiteX2" fmla="*/ 849085 w 2155371"/>
              <a:gd name="connsiteY2" fmla="*/ 1055 h 1139208"/>
              <a:gd name="connsiteX3" fmla="*/ 1250301 w 2155371"/>
              <a:gd name="connsiteY3" fmla="*/ 887464 h 1139208"/>
              <a:gd name="connsiteX4" fmla="*/ 2155371 w 2155371"/>
              <a:gd name="connsiteY4" fmla="*/ 1102068 h 1139208"/>
              <a:gd name="connsiteX0" fmla="*/ 0 w 2155371"/>
              <a:gd name="connsiteY0" fmla="*/ 1129829 h 1138977"/>
              <a:gd name="connsiteX1" fmla="*/ 625151 w 2155371"/>
              <a:gd name="connsiteY1" fmla="*/ 1083177 h 1138977"/>
              <a:gd name="connsiteX2" fmla="*/ 849085 w 2155371"/>
              <a:gd name="connsiteY2" fmla="*/ 824 h 1138977"/>
              <a:gd name="connsiteX3" fmla="*/ 1250301 w 2155371"/>
              <a:gd name="connsiteY3" fmla="*/ 887233 h 1138977"/>
              <a:gd name="connsiteX4" fmla="*/ 2155371 w 2155371"/>
              <a:gd name="connsiteY4" fmla="*/ 1101837 h 1138977"/>
              <a:gd name="connsiteX0" fmla="*/ 0 w 2155371"/>
              <a:gd name="connsiteY0" fmla="*/ 1129829 h 1138977"/>
              <a:gd name="connsiteX1" fmla="*/ 625151 w 2155371"/>
              <a:gd name="connsiteY1" fmla="*/ 1083177 h 1138977"/>
              <a:gd name="connsiteX2" fmla="*/ 849085 w 2155371"/>
              <a:gd name="connsiteY2" fmla="*/ 824 h 1138977"/>
              <a:gd name="connsiteX3" fmla="*/ 1250301 w 2155371"/>
              <a:gd name="connsiteY3" fmla="*/ 887233 h 1138977"/>
              <a:gd name="connsiteX4" fmla="*/ 2155371 w 2155371"/>
              <a:gd name="connsiteY4" fmla="*/ 1101837 h 1138977"/>
              <a:gd name="connsiteX0" fmla="*/ 0 w 2155371"/>
              <a:gd name="connsiteY0" fmla="*/ 1139460 h 1148608"/>
              <a:gd name="connsiteX1" fmla="*/ 625151 w 2155371"/>
              <a:gd name="connsiteY1" fmla="*/ 1092808 h 1148608"/>
              <a:gd name="connsiteX2" fmla="*/ 849085 w 2155371"/>
              <a:gd name="connsiteY2" fmla="*/ 10455 h 1148608"/>
              <a:gd name="connsiteX3" fmla="*/ 1931436 w 2155371"/>
              <a:gd name="connsiteY3" fmla="*/ 504978 h 1148608"/>
              <a:gd name="connsiteX4" fmla="*/ 2155371 w 2155371"/>
              <a:gd name="connsiteY4" fmla="*/ 1111468 h 1148608"/>
              <a:gd name="connsiteX0" fmla="*/ 0 w 2155371"/>
              <a:gd name="connsiteY0" fmla="*/ 1143946 h 1153094"/>
              <a:gd name="connsiteX1" fmla="*/ 625151 w 2155371"/>
              <a:gd name="connsiteY1" fmla="*/ 1097294 h 1153094"/>
              <a:gd name="connsiteX2" fmla="*/ 849085 w 2155371"/>
              <a:gd name="connsiteY2" fmla="*/ 14941 h 1153094"/>
              <a:gd name="connsiteX3" fmla="*/ 1931436 w 2155371"/>
              <a:gd name="connsiteY3" fmla="*/ 509464 h 1153094"/>
              <a:gd name="connsiteX4" fmla="*/ 2155371 w 2155371"/>
              <a:gd name="connsiteY4" fmla="*/ 1115954 h 1153094"/>
              <a:gd name="connsiteX0" fmla="*/ 0 w 2351314"/>
              <a:gd name="connsiteY0" fmla="*/ 1140441 h 1149589"/>
              <a:gd name="connsiteX1" fmla="*/ 625151 w 2351314"/>
              <a:gd name="connsiteY1" fmla="*/ 1093789 h 1149589"/>
              <a:gd name="connsiteX2" fmla="*/ 849085 w 2351314"/>
              <a:gd name="connsiteY2" fmla="*/ 11436 h 1149589"/>
              <a:gd name="connsiteX3" fmla="*/ 1931436 w 2351314"/>
              <a:gd name="connsiteY3" fmla="*/ 505959 h 1149589"/>
              <a:gd name="connsiteX4" fmla="*/ 2351314 w 2351314"/>
              <a:gd name="connsiteY4" fmla="*/ 188719 h 1149589"/>
              <a:gd name="connsiteX0" fmla="*/ 0 w 2351314"/>
              <a:gd name="connsiteY0" fmla="*/ 1129070 h 1138218"/>
              <a:gd name="connsiteX1" fmla="*/ 625151 w 2351314"/>
              <a:gd name="connsiteY1" fmla="*/ 1082418 h 1138218"/>
              <a:gd name="connsiteX2" fmla="*/ 849085 w 2351314"/>
              <a:gd name="connsiteY2" fmla="*/ 65 h 1138218"/>
              <a:gd name="connsiteX3" fmla="*/ 1651518 w 2351314"/>
              <a:gd name="connsiteY3" fmla="*/ 1026432 h 1138218"/>
              <a:gd name="connsiteX4" fmla="*/ 2351314 w 2351314"/>
              <a:gd name="connsiteY4" fmla="*/ 177348 h 1138218"/>
              <a:gd name="connsiteX0" fmla="*/ 0 w 2146040"/>
              <a:gd name="connsiteY0" fmla="*/ 1129076 h 1138224"/>
              <a:gd name="connsiteX1" fmla="*/ 625151 w 2146040"/>
              <a:gd name="connsiteY1" fmla="*/ 1082424 h 1138224"/>
              <a:gd name="connsiteX2" fmla="*/ 849085 w 2146040"/>
              <a:gd name="connsiteY2" fmla="*/ 71 h 1138224"/>
              <a:gd name="connsiteX3" fmla="*/ 1651518 w 2146040"/>
              <a:gd name="connsiteY3" fmla="*/ 1026438 h 1138224"/>
              <a:gd name="connsiteX4" fmla="*/ 2146040 w 2146040"/>
              <a:gd name="connsiteY4" fmla="*/ 783844 h 1138224"/>
              <a:gd name="connsiteX0" fmla="*/ 0 w 2146040"/>
              <a:gd name="connsiteY0" fmla="*/ 1129076 h 1138224"/>
              <a:gd name="connsiteX1" fmla="*/ 625151 w 2146040"/>
              <a:gd name="connsiteY1" fmla="*/ 1082424 h 1138224"/>
              <a:gd name="connsiteX2" fmla="*/ 849085 w 2146040"/>
              <a:gd name="connsiteY2" fmla="*/ 71 h 1138224"/>
              <a:gd name="connsiteX3" fmla="*/ 1604865 w 2146040"/>
              <a:gd name="connsiteY3" fmla="*/ 1026438 h 1138224"/>
              <a:gd name="connsiteX4" fmla="*/ 2146040 w 2146040"/>
              <a:gd name="connsiteY4" fmla="*/ 783844 h 1138224"/>
              <a:gd name="connsiteX0" fmla="*/ 0 w 2146040"/>
              <a:gd name="connsiteY0" fmla="*/ 379855 h 379855"/>
              <a:gd name="connsiteX1" fmla="*/ 625151 w 2146040"/>
              <a:gd name="connsiteY1" fmla="*/ 333203 h 379855"/>
              <a:gd name="connsiteX2" fmla="*/ 1017036 w 2146040"/>
              <a:gd name="connsiteY2" fmla="*/ 193242 h 379855"/>
              <a:gd name="connsiteX3" fmla="*/ 1604865 w 2146040"/>
              <a:gd name="connsiteY3" fmla="*/ 277217 h 379855"/>
              <a:gd name="connsiteX4" fmla="*/ 2146040 w 2146040"/>
              <a:gd name="connsiteY4" fmla="*/ 34623 h 379855"/>
              <a:gd name="connsiteX0" fmla="*/ 0 w 2146040"/>
              <a:gd name="connsiteY0" fmla="*/ 626943 h 626943"/>
              <a:gd name="connsiteX1" fmla="*/ 485191 w 2146040"/>
              <a:gd name="connsiteY1" fmla="*/ 1793 h 626943"/>
              <a:gd name="connsiteX2" fmla="*/ 1017036 w 2146040"/>
              <a:gd name="connsiteY2" fmla="*/ 440330 h 626943"/>
              <a:gd name="connsiteX3" fmla="*/ 1604865 w 2146040"/>
              <a:gd name="connsiteY3" fmla="*/ 524305 h 626943"/>
              <a:gd name="connsiteX4" fmla="*/ 2146040 w 2146040"/>
              <a:gd name="connsiteY4" fmla="*/ 281711 h 626943"/>
              <a:gd name="connsiteX0" fmla="*/ 0 w 2146040"/>
              <a:gd name="connsiteY0" fmla="*/ 666038 h 666038"/>
              <a:gd name="connsiteX1" fmla="*/ 485191 w 2146040"/>
              <a:gd name="connsiteY1" fmla="*/ 40888 h 666038"/>
              <a:gd name="connsiteX2" fmla="*/ 1194318 w 2146040"/>
              <a:gd name="connsiteY2" fmla="*/ 115531 h 666038"/>
              <a:gd name="connsiteX3" fmla="*/ 1604865 w 2146040"/>
              <a:gd name="connsiteY3" fmla="*/ 563400 h 666038"/>
              <a:gd name="connsiteX4" fmla="*/ 2146040 w 2146040"/>
              <a:gd name="connsiteY4" fmla="*/ 320806 h 666038"/>
              <a:gd name="connsiteX0" fmla="*/ 0 w 2090056"/>
              <a:gd name="connsiteY0" fmla="*/ 445605 h 550218"/>
              <a:gd name="connsiteX1" fmla="*/ 429207 w 2090056"/>
              <a:gd name="connsiteY1" fmla="*/ 25729 h 550218"/>
              <a:gd name="connsiteX2" fmla="*/ 1138334 w 2090056"/>
              <a:gd name="connsiteY2" fmla="*/ 100372 h 550218"/>
              <a:gd name="connsiteX3" fmla="*/ 1548881 w 2090056"/>
              <a:gd name="connsiteY3" fmla="*/ 548241 h 550218"/>
              <a:gd name="connsiteX4" fmla="*/ 2090056 w 2090056"/>
              <a:gd name="connsiteY4" fmla="*/ 305647 h 550218"/>
              <a:gd name="connsiteX0" fmla="*/ 0 w 2090056"/>
              <a:gd name="connsiteY0" fmla="*/ 445605 h 550218"/>
              <a:gd name="connsiteX1" fmla="*/ 429207 w 2090056"/>
              <a:gd name="connsiteY1" fmla="*/ 25729 h 550218"/>
              <a:gd name="connsiteX2" fmla="*/ 1138334 w 2090056"/>
              <a:gd name="connsiteY2" fmla="*/ 100372 h 550218"/>
              <a:gd name="connsiteX3" fmla="*/ 1548881 w 2090056"/>
              <a:gd name="connsiteY3" fmla="*/ 548241 h 550218"/>
              <a:gd name="connsiteX4" fmla="*/ 2090056 w 2090056"/>
              <a:gd name="connsiteY4" fmla="*/ 305647 h 550218"/>
              <a:gd name="connsiteX0" fmla="*/ 0 w 2090056"/>
              <a:gd name="connsiteY0" fmla="*/ 348429 h 453042"/>
              <a:gd name="connsiteX1" fmla="*/ 457199 w 2090056"/>
              <a:gd name="connsiteY1" fmla="*/ 255124 h 453042"/>
              <a:gd name="connsiteX2" fmla="*/ 1138334 w 2090056"/>
              <a:gd name="connsiteY2" fmla="*/ 3196 h 453042"/>
              <a:gd name="connsiteX3" fmla="*/ 1548881 w 2090056"/>
              <a:gd name="connsiteY3" fmla="*/ 451065 h 453042"/>
              <a:gd name="connsiteX4" fmla="*/ 2090056 w 2090056"/>
              <a:gd name="connsiteY4" fmla="*/ 208471 h 453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0056" h="453042">
                <a:moveTo>
                  <a:pt x="0" y="348429"/>
                </a:moveTo>
                <a:cubicBezTo>
                  <a:pt x="118965" y="-175640"/>
                  <a:pt x="267477" y="312663"/>
                  <a:pt x="457199" y="255124"/>
                </a:cubicBezTo>
                <a:cubicBezTo>
                  <a:pt x="646921" y="197585"/>
                  <a:pt x="956387" y="-29461"/>
                  <a:pt x="1138334" y="3196"/>
                </a:cubicBezTo>
                <a:cubicBezTo>
                  <a:pt x="1320281" y="35853"/>
                  <a:pt x="1390261" y="416853"/>
                  <a:pt x="1548881" y="451065"/>
                </a:cubicBezTo>
                <a:cubicBezTo>
                  <a:pt x="1707501" y="485277"/>
                  <a:pt x="1863010" y="62291"/>
                  <a:pt x="2090056" y="20847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mc:Choice xmlns:a14="http://schemas.microsoft.com/office/drawing/2010/main" Requires="a14">
          <p:sp>
            <p:nvSpPr>
              <p:cNvPr id="23" name="CuadroTexto 22">
                <a:extLst>
                  <a:ext uri="{FF2B5EF4-FFF2-40B4-BE49-F238E27FC236}">
                    <a16:creationId xmlns:a16="http://schemas.microsoft.com/office/drawing/2014/main" id="{0070ADBE-ADE1-42BE-9B82-6525B6477279}"/>
                  </a:ext>
                </a:extLst>
              </p:cNvPr>
              <p:cNvSpPr txBox="1"/>
              <p:nvPr/>
            </p:nvSpPr>
            <p:spPr>
              <a:xfrm>
                <a:off x="7742084" y="2625634"/>
                <a:ext cx="508601" cy="61555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s-ES" sz="2000" i="1" dirty="0" smtClean="0">
                              <a:solidFill>
                                <a:srgbClr val="FF0000"/>
                              </a:solidFill>
                              <a:latin typeface="Cambria Math" panose="02040503050406030204" pitchFamily="18" charset="0"/>
                            </a:rPr>
                          </m:ctrlPr>
                        </m:accPr>
                        <m:e>
                          <m:sSub>
                            <m:sSubPr>
                              <m:ctrlPr>
                                <a:rPr lang="es-ES" sz="2000" i="1" dirty="0" smtClean="0">
                                  <a:solidFill>
                                    <a:srgbClr val="FF0000"/>
                                  </a:solidFill>
                                  <a:latin typeface="Cambria Math" panose="02040503050406030204" pitchFamily="18" charset="0"/>
                                </a:rPr>
                              </m:ctrlPr>
                            </m:sSubPr>
                            <m:e>
                              <m:r>
                                <a:rPr lang="es-ES" sz="2000" i="1" dirty="0">
                                  <a:solidFill>
                                    <a:srgbClr val="FF0000"/>
                                  </a:solidFill>
                                  <a:latin typeface="Cambria Math" panose="02040503050406030204" pitchFamily="18" charset="0"/>
                                </a:rPr>
                                <m:t>𝑥</m:t>
                              </m:r>
                            </m:e>
                            <m:sub>
                              <m:r>
                                <a:rPr lang="es-ES" sz="2000" b="0" i="1" dirty="0" smtClean="0">
                                  <a:solidFill>
                                    <a:srgbClr val="FF0000"/>
                                  </a:solidFill>
                                  <a:latin typeface="Cambria Math" panose="02040503050406030204" pitchFamily="18" charset="0"/>
                                </a:rPr>
                                <m:t>2</m:t>
                              </m:r>
                            </m:sub>
                          </m:sSub>
                        </m:e>
                      </m:acc>
                    </m:oMath>
                  </m:oMathPara>
                </a14:m>
                <a:endParaRPr lang="es-ES" dirty="0">
                  <a:solidFill>
                    <a:srgbClr val="FF0000"/>
                  </a:solidFill>
                </a:endParaRPr>
              </a:p>
              <a:p>
                <a:pPr algn="ctr"/>
                <a:endParaRPr lang="es-ES" dirty="0">
                  <a:solidFill>
                    <a:srgbClr val="FF0000"/>
                  </a:solidFill>
                </a:endParaRPr>
              </a:p>
            </p:txBody>
          </p:sp>
        </mc:Choice>
        <mc:Fallback>
          <p:sp>
            <p:nvSpPr>
              <p:cNvPr id="23" name="CuadroTexto 22">
                <a:extLst>
                  <a:ext uri="{FF2B5EF4-FFF2-40B4-BE49-F238E27FC236}">
                    <a16:creationId xmlns:a16="http://schemas.microsoft.com/office/drawing/2014/main" id="{0070ADBE-ADE1-42BE-9B82-6525B6477279}"/>
                  </a:ext>
                </a:extLst>
              </p:cNvPr>
              <p:cNvSpPr txBox="1">
                <a:spLocks noRot="1" noChangeAspect="1" noMove="1" noResize="1" noEditPoints="1" noAdjustHandles="1" noChangeArrowheads="1" noChangeShapeType="1" noTextEdit="1"/>
              </p:cNvSpPr>
              <p:nvPr/>
            </p:nvSpPr>
            <p:spPr>
              <a:xfrm>
                <a:off x="7742084" y="2625634"/>
                <a:ext cx="508601" cy="615553"/>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24" name="CuadroTexto 23">
                <a:extLst>
                  <a:ext uri="{FF2B5EF4-FFF2-40B4-BE49-F238E27FC236}">
                    <a16:creationId xmlns:a16="http://schemas.microsoft.com/office/drawing/2014/main" id="{34CC872E-C608-42EE-A25C-31C817DD4C39}"/>
                  </a:ext>
                </a:extLst>
              </p:cNvPr>
              <p:cNvSpPr txBox="1"/>
              <p:nvPr/>
            </p:nvSpPr>
            <p:spPr>
              <a:xfrm>
                <a:off x="7709575" y="4191878"/>
                <a:ext cx="573619" cy="61555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s-ES" sz="2000" i="1" dirty="0" smtClean="0">
                              <a:solidFill>
                                <a:srgbClr val="FF0000"/>
                              </a:solidFill>
                              <a:latin typeface="Cambria Math" panose="02040503050406030204" pitchFamily="18" charset="0"/>
                            </a:rPr>
                          </m:ctrlPr>
                        </m:accPr>
                        <m:e>
                          <m:sSub>
                            <m:sSubPr>
                              <m:ctrlPr>
                                <a:rPr lang="es-ES" sz="2000" i="1" dirty="0" smtClean="0">
                                  <a:solidFill>
                                    <a:srgbClr val="FF0000"/>
                                  </a:solidFill>
                                  <a:latin typeface="Cambria Math" panose="02040503050406030204" pitchFamily="18" charset="0"/>
                                </a:rPr>
                              </m:ctrlPr>
                            </m:sSubPr>
                            <m:e>
                              <m:r>
                                <a:rPr lang="es-ES" sz="2000" i="1" dirty="0">
                                  <a:solidFill>
                                    <a:srgbClr val="FF0000"/>
                                  </a:solidFill>
                                  <a:latin typeface="Cambria Math" panose="02040503050406030204" pitchFamily="18" charset="0"/>
                                </a:rPr>
                                <m:t>𝑥</m:t>
                              </m:r>
                            </m:e>
                            <m:sub>
                              <m:r>
                                <a:rPr lang="es-ES" sz="2000" b="0" i="1" dirty="0" smtClean="0">
                                  <a:solidFill>
                                    <a:srgbClr val="FF0000"/>
                                  </a:solidFill>
                                  <a:latin typeface="Cambria Math" panose="02040503050406030204" pitchFamily="18" charset="0"/>
                                </a:rPr>
                                <m:t>𝑚</m:t>
                              </m:r>
                            </m:sub>
                          </m:sSub>
                        </m:e>
                      </m:acc>
                    </m:oMath>
                  </m:oMathPara>
                </a14:m>
                <a:endParaRPr lang="es-ES" dirty="0">
                  <a:solidFill>
                    <a:srgbClr val="FF0000"/>
                  </a:solidFill>
                </a:endParaRPr>
              </a:p>
              <a:p>
                <a:pPr algn="ctr"/>
                <a:endParaRPr lang="es-ES" dirty="0">
                  <a:solidFill>
                    <a:srgbClr val="FF0000"/>
                  </a:solidFill>
                </a:endParaRPr>
              </a:p>
            </p:txBody>
          </p:sp>
        </mc:Choice>
        <mc:Fallback>
          <p:sp>
            <p:nvSpPr>
              <p:cNvPr id="24" name="CuadroTexto 23">
                <a:extLst>
                  <a:ext uri="{FF2B5EF4-FFF2-40B4-BE49-F238E27FC236}">
                    <a16:creationId xmlns:a16="http://schemas.microsoft.com/office/drawing/2014/main" id="{34CC872E-C608-42EE-A25C-31C817DD4C39}"/>
                  </a:ext>
                </a:extLst>
              </p:cNvPr>
              <p:cNvSpPr txBox="1">
                <a:spLocks noRot="1" noChangeAspect="1" noMove="1" noResize="1" noEditPoints="1" noAdjustHandles="1" noChangeArrowheads="1" noChangeShapeType="1" noTextEdit="1"/>
              </p:cNvSpPr>
              <p:nvPr/>
            </p:nvSpPr>
            <p:spPr>
              <a:xfrm>
                <a:off x="7709575" y="4191878"/>
                <a:ext cx="573619" cy="615553"/>
              </a:xfrm>
              <a:prstGeom prst="rect">
                <a:avLst/>
              </a:prstGeom>
              <a:blipFill>
                <a:blip r:embed="rId6"/>
                <a:stretch>
                  <a:fillRect/>
                </a:stretch>
              </a:blipFill>
            </p:spPr>
            <p:txBody>
              <a:bodyPr/>
              <a:lstStyle/>
              <a:p>
                <a:r>
                  <a:rPr lang="es-ES">
                    <a:noFill/>
                  </a:rPr>
                  <a:t> </a:t>
                </a:r>
              </a:p>
            </p:txBody>
          </p:sp>
        </mc:Fallback>
      </mc:AlternateContent>
      <p:sp>
        <p:nvSpPr>
          <p:cNvPr id="6" name="CuadroTexto 5">
            <a:extLst>
              <a:ext uri="{FF2B5EF4-FFF2-40B4-BE49-F238E27FC236}">
                <a16:creationId xmlns:a16="http://schemas.microsoft.com/office/drawing/2014/main" id="{15C99ED9-FE6F-496D-A960-E20C0F5AD36D}"/>
              </a:ext>
            </a:extLst>
          </p:cNvPr>
          <p:cNvSpPr txBox="1"/>
          <p:nvPr/>
        </p:nvSpPr>
        <p:spPr>
          <a:xfrm>
            <a:off x="7842976" y="3152713"/>
            <a:ext cx="234360" cy="738664"/>
          </a:xfrm>
          <a:prstGeom prst="rect">
            <a:avLst/>
          </a:prstGeom>
          <a:noFill/>
        </p:spPr>
        <p:txBody>
          <a:bodyPr wrap="none" rtlCol="0">
            <a:spAutoFit/>
          </a:bodyPr>
          <a:lstStyle/>
          <a:p>
            <a:r>
              <a:rPr lang="es-ES" dirty="0">
                <a:solidFill>
                  <a:srgbClr val="FF0000"/>
                </a:solidFill>
              </a:rPr>
              <a:t>.</a:t>
            </a:r>
          </a:p>
          <a:p>
            <a:r>
              <a:rPr lang="es-ES" dirty="0">
                <a:solidFill>
                  <a:srgbClr val="FF0000"/>
                </a:solidFill>
              </a:rPr>
              <a:t>.</a:t>
            </a:r>
          </a:p>
          <a:p>
            <a:r>
              <a:rPr lang="es-ES" dirty="0">
                <a:solidFill>
                  <a:srgbClr val="FF0000"/>
                </a:solidFill>
              </a:rPr>
              <a:t>.</a:t>
            </a:r>
          </a:p>
        </p:txBody>
      </p:sp>
      <p:cxnSp>
        <p:nvCxnSpPr>
          <p:cNvPr id="31" name="Conector recto de flecha 30">
            <a:extLst>
              <a:ext uri="{FF2B5EF4-FFF2-40B4-BE49-F238E27FC236}">
                <a16:creationId xmlns:a16="http://schemas.microsoft.com/office/drawing/2014/main" id="{74476B5B-310B-48E3-B12E-3B536DEA87B1}"/>
              </a:ext>
            </a:extLst>
          </p:cNvPr>
          <p:cNvCxnSpPr>
            <a:cxnSpLocks/>
          </p:cNvCxnSpPr>
          <p:nvPr/>
        </p:nvCxnSpPr>
        <p:spPr>
          <a:xfrm flipV="1">
            <a:off x="9134333" y="2351315"/>
            <a:ext cx="0" cy="20713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36955286-3161-45B0-BD46-FD70C6B0E679}"/>
              </a:ext>
            </a:extLst>
          </p:cNvPr>
          <p:cNvCxnSpPr>
            <a:cxnSpLocks/>
          </p:cNvCxnSpPr>
          <p:nvPr/>
        </p:nvCxnSpPr>
        <p:spPr>
          <a:xfrm>
            <a:off x="9013035" y="4310742"/>
            <a:ext cx="18406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563576F6-0A3B-4AA2-A68A-9E69AC7CBC37}"/>
              </a:ext>
            </a:extLst>
          </p:cNvPr>
          <p:cNvSpPr txBox="1"/>
          <p:nvPr/>
        </p:nvSpPr>
        <p:spPr>
          <a:xfrm>
            <a:off x="8809865" y="2394442"/>
            <a:ext cx="284052" cy="307777"/>
          </a:xfrm>
          <a:prstGeom prst="rect">
            <a:avLst/>
          </a:prstGeom>
          <a:noFill/>
        </p:spPr>
        <p:txBody>
          <a:bodyPr wrap="none" rtlCol="0">
            <a:spAutoFit/>
          </a:bodyPr>
          <a:lstStyle/>
          <a:p>
            <a:r>
              <a:rPr lang="es-ES" dirty="0"/>
              <a:t>p</a:t>
            </a:r>
          </a:p>
        </p:txBody>
      </p:sp>
      <p:sp>
        <p:nvSpPr>
          <p:cNvPr id="34" name="CuadroTexto 33">
            <a:extLst>
              <a:ext uri="{FF2B5EF4-FFF2-40B4-BE49-F238E27FC236}">
                <a16:creationId xmlns:a16="http://schemas.microsoft.com/office/drawing/2014/main" id="{1C93966B-B9A7-4B60-B8EE-3F5C22A60EC9}"/>
              </a:ext>
            </a:extLst>
          </p:cNvPr>
          <p:cNvSpPr txBox="1"/>
          <p:nvPr/>
        </p:nvSpPr>
        <p:spPr>
          <a:xfrm>
            <a:off x="10579298" y="4268821"/>
            <a:ext cx="274434" cy="307777"/>
          </a:xfrm>
          <a:prstGeom prst="rect">
            <a:avLst/>
          </a:prstGeom>
          <a:noFill/>
        </p:spPr>
        <p:txBody>
          <a:bodyPr wrap="none" rtlCol="0">
            <a:spAutoFit/>
          </a:bodyPr>
          <a:lstStyle/>
          <a:p>
            <a:r>
              <a:rPr lang="es-ES" dirty="0"/>
              <a:t>x</a:t>
            </a:r>
          </a:p>
        </p:txBody>
      </p:sp>
    </p:spTree>
    <p:extLst>
      <p:ext uri="{BB962C8B-B14F-4D97-AF65-F5344CB8AC3E}">
        <p14:creationId xmlns:p14="http://schemas.microsoft.com/office/powerpoint/2010/main" val="413510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animBg="1"/>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3"/>
          <p:cNvSpPr/>
          <p:nvPr/>
        </p:nvSpPr>
        <p:spPr>
          <a:xfrm>
            <a:off x="838080" y="365040"/>
            <a:ext cx="10514880" cy="132480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s-ES" sz="4400" b="0" i="0" u="none" strike="noStrike" cap="none" dirty="0">
                <a:solidFill>
                  <a:srgbClr val="FF0000"/>
                </a:solidFill>
                <a:latin typeface="Calibri"/>
                <a:ea typeface="Calibri"/>
                <a:cs typeface="Calibri"/>
                <a:sym typeface="Calibri"/>
              </a:rPr>
              <a:t>Teorema central del límite</a:t>
            </a:r>
            <a:endParaRPr sz="4400" b="0" i="0" u="none" strike="noStrike" cap="none" dirty="0">
              <a:latin typeface="Arial"/>
              <a:ea typeface="Arial"/>
              <a:cs typeface="Arial"/>
              <a:sym typeface="Arial"/>
            </a:endParaRPr>
          </a:p>
        </p:txBody>
      </p:sp>
      <p:grpSp>
        <p:nvGrpSpPr>
          <p:cNvPr id="2" name="Grupo 1">
            <a:extLst>
              <a:ext uri="{FF2B5EF4-FFF2-40B4-BE49-F238E27FC236}">
                <a16:creationId xmlns:a16="http://schemas.microsoft.com/office/drawing/2014/main" id="{B72BCD89-8448-480E-8979-5F13B46462D3}"/>
              </a:ext>
            </a:extLst>
          </p:cNvPr>
          <p:cNvGrpSpPr/>
          <p:nvPr/>
        </p:nvGrpSpPr>
        <p:grpSpPr>
          <a:xfrm>
            <a:off x="1069694" y="3194448"/>
            <a:ext cx="1259478" cy="921193"/>
            <a:chOff x="7442509" y="2886538"/>
            <a:chExt cx="1259478" cy="921193"/>
          </a:xfrm>
        </p:grpSpPr>
        <p:sp>
          <p:nvSpPr>
            <p:cNvPr id="7" name="Elipse 6">
              <a:extLst>
                <a:ext uri="{FF2B5EF4-FFF2-40B4-BE49-F238E27FC236}">
                  <a16:creationId xmlns:a16="http://schemas.microsoft.com/office/drawing/2014/main" id="{20C59BE8-4264-4373-A0C5-CD78E7E99E4C}"/>
                </a:ext>
              </a:extLst>
            </p:cNvPr>
            <p:cNvSpPr/>
            <p:nvPr/>
          </p:nvSpPr>
          <p:spPr>
            <a:xfrm>
              <a:off x="7442509" y="2886538"/>
              <a:ext cx="1259478" cy="92119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Picture 2" descr="ᐈ Figura humana vector de stock, imágenes figura humana | descargar en  Depositphotos®">
              <a:extLst>
                <a:ext uri="{FF2B5EF4-FFF2-40B4-BE49-F238E27FC236}">
                  <a16:creationId xmlns:a16="http://schemas.microsoft.com/office/drawing/2014/main" id="{FA5811C5-CF45-4AAA-A682-54CDA56B36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659" t="14978" r="12012" b="14328"/>
            <a:stretch/>
          </p:blipFill>
          <p:spPr bwMode="auto">
            <a:xfrm>
              <a:off x="7851236" y="3380931"/>
              <a:ext cx="224411" cy="3748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ᐈ Figura humana vector de stock, imágenes figura humana | descargar en  Depositphotos®">
              <a:extLst>
                <a:ext uri="{FF2B5EF4-FFF2-40B4-BE49-F238E27FC236}">
                  <a16:creationId xmlns:a16="http://schemas.microsoft.com/office/drawing/2014/main" id="{E72D0772-3232-49A6-9D70-249FC18A41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50054" b="14328"/>
            <a:stretch/>
          </p:blipFill>
          <p:spPr bwMode="auto">
            <a:xfrm>
              <a:off x="7594951" y="3231566"/>
              <a:ext cx="196487" cy="374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ᐈ Figura humana vector de stock, imágenes figura humana | descargar en  Depositphotos®">
              <a:extLst>
                <a:ext uri="{FF2B5EF4-FFF2-40B4-BE49-F238E27FC236}">
                  <a16:creationId xmlns:a16="http://schemas.microsoft.com/office/drawing/2014/main" id="{4D62AD85-F430-469E-81B6-3FE63D3EBB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659" t="14978" r="12012" b="14328"/>
            <a:stretch/>
          </p:blipFill>
          <p:spPr bwMode="auto">
            <a:xfrm>
              <a:off x="8272412" y="3071776"/>
              <a:ext cx="224411" cy="3748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ᐈ Figura humana vector de stock, imágenes figura humana | descargar en  Depositphotos®">
              <a:extLst>
                <a:ext uri="{FF2B5EF4-FFF2-40B4-BE49-F238E27FC236}">
                  <a16:creationId xmlns:a16="http://schemas.microsoft.com/office/drawing/2014/main" id="{DC9387C3-53DF-4EDC-810E-67F4C9694C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50054" b="14328"/>
            <a:stretch/>
          </p:blipFill>
          <p:spPr bwMode="auto">
            <a:xfrm>
              <a:off x="8140869" y="3269173"/>
              <a:ext cx="196487" cy="3748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ᐈ Figura humana vector de stock, imágenes figura humana | descargar en  Depositphotos®">
              <a:extLst>
                <a:ext uri="{FF2B5EF4-FFF2-40B4-BE49-F238E27FC236}">
                  <a16:creationId xmlns:a16="http://schemas.microsoft.com/office/drawing/2014/main" id="{3B1EC220-3A3E-446E-AB2D-F7D18964F2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4" t="14978" r="51946" b="14328"/>
            <a:stretch/>
          </p:blipFill>
          <p:spPr bwMode="auto">
            <a:xfrm>
              <a:off x="7736522" y="2991705"/>
              <a:ext cx="186460" cy="3748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ᐈ Figura humana vector de stock, imágenes figura humana | descargar en  Depositphotos®">
              <a:extLst>
                <a:ext uri="{FF2B5EF4-FFF2-40B4-BE49-F238E27FC236}">
                  <a16:creationId xmlns:a16="http://schemas.microsoft.com/office/drawing/2014/main" id="{4A717137-11F1-4FA7-8990-2614BA7A94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659" t="14978" r="12013" b="14328"/>
            <a:stretch/>
          </p:blipFill>
          <p:spPr bwMode="auto">
            <a:xfrm>
              <a:off x="7914129" y="2988176"/>
              <a:ext cx="224411" cy="374800"/>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Google Shape;112;p6">
            <a:extLst>
              <a:ext uri="{FF2B5EF4-FFF2-40B4-BE49-F238E27FC236}">
                <a16:creationId xmlns:a16="http://schemas.microsoft.com/office/drawing/2014/main" id="{62CEFDF7-B560-40D9-AA90-3DFDC11DE1C3}"/>
              </a:ext>
            </a:extLst>
          </p:cNvPr>
          <p:cNvSpPr/>
          <p:nvPr/>
        </p:nvSpPr>
        <p:spPr>
          <a:xfrm>
            <a:off x="815757" y="2525070"/>
            <a:ext cx="1767351" cy="8578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s-ES" sz="1800" dirty="0">
                <a:solidFill>
                  <a:schemeClr val="lt1"/>
                </a:solidFill>
              </a:rPr>
              <a:t>Muestra </a:t>
            </a:r>
            <a:r>
              <a:rPr lang="es-ES" sz="1800" dirty="0" err="1">
                <a:solidFill>
                  <a:schemeClr val="lt1"/>
                </a:solidFill>
              </a:rPr>
              <a:t>xm</a:t>
            </a:r>
            <a:r>
              <a:rPr lang="es-ES" sz="1800" dirty="0">
                <a:solidFill>
                  <a:schemeClr val="lt1"/>
                </a:solidFill>
              </a:rPr>
              <a:t>:</a:t>
            </a:r>
          </a:p>
          <a:p>
            <a:pPr marL="0" marR="0" lvl="0" indent="0" algn="ctr" rtl="0">
              <a:lnSpc>
                <a:spcPct val="100000"/>
              </a:lnSpc>
              <a:spcBef>
                <a:spcPts val="0"/>
              </a:spcBef>
              <a:spcAft>
                <a:spcPts val="0"/>
              </a:spcAft>
              <a:buNone/>
            </a:pPr>
            <a:endParaRPr lang="es-ES" sz="1800" b="0" strike="noStrike" dirty="0">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lang="es-ES" sz="1800" dirty="0">
              <a:solidFill>
                <a:schemeClr val="lt1"/>
              </a:solidFill>
            </a:endParaRPr>
          </a:p>
          <a:p>
            <a:pPr marL="0" marR="0" lvl="0" indent="0" algn="ctr" rtl="0">
              <a:lnSpc>
                <a:spcPct val="100000"/>
              </a:lnSpc>
              <a:spcBef>
                <a:spcPts val="0"/>
              </a:spcBef>
              <a:spcAft>
                <a:spcPts val="0"/>
              </a:spcAft>
              <a:buNone/>
            </a:pPr>
            <a:endParaRPr lang="es-ES" sz="1800" b="0" strike="noStrike" dirty="0">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lang="es-ES" sz="1800" dirty="0">
              <a:solidFill>
                <a:schemeClr val="lt1"/>
              </a:solidFill>
            </a:endParaRPr>
          </a:p>
          <a:p>
            <a:pPr marL="0" marR="0" lvl="0" indent="0" algn="ctr" rtl="0">
              <a:lnSpc>
                <a:spcPct val="100000"/>
              </a:lnSpc>
              <a:spcBef>
                <a:spcPts val="0"/>
              </a:spcBef>
              <a:spcAft>
                <a:spcPts val="0"/>
              </a:spcAft>
              <a:buNone/>
            </a:pPr>
            <a:endParaRPr lang="es-ES" sz="1800" b="0" strike="noStrike" dirty="0">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r>
              <a:rPr lang="es-ES" sz="1800" b="0" strike="noStrike" dirty="0">
                <a:solidFill>
                  <a:schemeClr val="lt1"/>
                </a:solidFill>
                <a:latin typeface="Arial"/>
                <a:ea typeface="Arial"/>
                <a:cs typeface="Arial"/>
                <a:sym typeface="Arial"/>
              </a:rPr>
              <a:t>Tamaño n</a:t>
            </a:r>
            <a:endParaRPr sz="1800" b="0" strike="noStrike" dirty="0">
              <a:solidFill>
                <a:schemeClr val="lt1"/>
              </a:solidFill>
              <a:latin typeface="Arial"/>
              <a:ea typeface="Arial"/>
              <a:cs typeface="Arial"/>
              <a:sym typeface="Arial"/>
            </a:endParaRPr>
          </a:p>
        </p:txBody>
      </p:sp>
      <p:sp>
        <p:nvSpPr>
          <p:cNvPr id="3" name="Rectángulo 2">
            <a:extLst>
              <a:ext uri="{FF2B5EF4-FFF2-40B4-BE49-F238E27FC236}">
                <a16:creationId xmlns:a16="http://schemas.microsoft.com/office/drawing/2014/main" id="{2D73EAC8-8F67-411A-80C1-B45FAE2DF77A}"/>
              </a:ext>
            </a:extLst>
          </p:cNvPr>
          <p:cNvSpPr/>
          <p:nvPr/>
        </p:nvSpPr>
        <p:spPr>
          <a:xfrm>
            <a:off x="3786321" y="2160148"/>
            <a:ext cx="3342259" cy="2537703"/>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5" name="Conector recto de flecha 4">
            <a:extLst>
              <a:ext uri="{FF2B5EF4-FFF2-40B4-BE49-F238E27FC236}">
                <a16:creationId xmlns:a16="http://schemas.microsoft.com/office/drawing/2014/main" id="{C67D8983-0A03-4869-9637-35DDFD7395CC}"/>
              </a:ext>
            </a:extLst>
          </p:cNvPr>
          <p:cNvCxnSpPr>
            <a:cxnSpLocks/>
          </p:cNvCxnSpPr>
          <p:nvPr/>
        </p:nvCxnSpPr>
        <p:spPr>
          <a:xfrm flipV="1">
            <a:off x="4222699" y="2351315"/>
            <a:ext cx="0" cy="20713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C8F6F064-141F-4C8F-B20C-64D16641E714}"/>
              </a:ext>
            </a:extLst>
          </p:cNvPr>
          <p:cNvCxnSpPr>
            <a:cxnSpLocks/>
          </p:cNvCxnSpPr>
          <p:nvPr/>
        </p:nvCxnSpPr>
        <p:spPr>
          <a:xfrm>
            <a:off x="4101401" y="4310742"/>
            <a:ext cx="271209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55FBBC16-8196-4086-ADB2-79238F3537EA}"/>
              </a:ext>
            </a:extLst>
          </p:cNvPr>
          <p:cNvSpPr txBox="1"/>
          <p:nvPr/>
        </p:nvSpPr>
        <p:spPr>
          <a:xfrm>
            <a:off x="3898231" y="2394442"/>
            <a:ext cx="284052" cy="307777"/>
          </a:xfrm>
          <a:prstGeom prst="rect">
            <a:avLst/>
          </a:prstGeom>
          <a:noFill/>
        </p:spPr>
        <p:txBody>
          <a:bodyPr wrap="none" rtlCol="0">
            <a:spAutoFit/>
          </a:bodyPr>
          <a:lstStyle/>
          <a:p>
            <a:r>
              <a:rPr lang="es-ES" dirty="0"/>
              <a:t>p</a:t>
            </a:r>
          </a:p>
        </p:txBody>
      </p:sp>
      <p:sp>
        <p:nvSpPr>
          <p:cNvPr id="20" name="CuadroTexto 19">
            <a:extLst>
              <a:ext uri="{FF2B5EF4-FFF2-40B4-BE49-F238E27FC236}">
                <a16:creationId xmlns:a16="http://schemas.microsoft.com/office/drawing/2014/main" id="{5D31FE3C-32F0-424A-9311-F30DC811D6EA}"/>
              </a:ext>
            </a:extLst>
          </p:cNvPr>
          <p:cNvSpPr txBox="1"/>
          <p:nvPr/>
        </p:nvSpPr>
        <p:spPr>
          <a:xfrm>
            <a:off x="6440857" y="4268821"/>
            <a:ext cx="274434" cy="307777"/>
          </a:xfrm>
          <a:prstGeom prst="rect">
            <a:avLst/>
          </a:prstGeom>
          <a:noFill/>
        </p:spPr>
        <p:txBody>
          <a:bodyPr wrap="none" rtlCol="0">
            <a:spAutoFit/>
          </a:bodyPr>
          <a:lstStyle/>
          <a:p>
            <a:r>
              <a:rPr lang="es-ES" dirty="0"/>
              <a:t>x</a:t>
            </a:r>
          </a:p>
        </p:txBody>
      </p:sp>
      <p:cxnSp>
        <p:nvCxnSpPr>
          <p:cNvPr id="25" name="Conector recto de flecha 24">
            <a:extLst>
              <a:ext uri="{FF2B5EF4-FFF2-40B4-BE49-F238E27FC236}">
                <a16:creationId xmlns:a16="http://schemas.microsoft.com/office/drawing/2014/main" id="{24DB7A09-E0A0-44D9-91F4-31DC2231EC20}"/>
              </a:ext>
            </a:extLst>
          </p:cNvPr>
          <p:cNvCxnSpPr/>
          <p:nvPr/>
        </p:nvCxnSpPr>
        <p:spPr>
          <a:xfrm>
            <a:off x="2435282" y="3655044"/>
            <a:ext cx="11290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Forma libre: forma 21">
            <a:extLst>
              <a:ext uri="{FF2B5EF4-FFF2-40B4-BE49-F238E27FC236}">
                <a16:creationId xmlns:a16="http://schemas.microsoft.com/office/drawing/2014/main" id="{DA1D2915-494E-4F7A-93DC-2CC86439CCA7}"/>
              </a:ext>
            </a:extLst>
          </p:cNvPr>
          <p:cNvSpPr/>
          <p:nvPr/>
        </p:nvSpPr>
        <p:spPr>
          <a:xfrm>
            <a:off x="4444735" y="3579760"/>
            <a:ext cx="2124009" cy="619009"/>
          </a:xfrm>
          <a:custGeom>
            <a:avLst/>
            <a:gdLst>
              <a:gd name="connsiteX0" fmla="*/ 0 w 2006081"/>
              <a:gd name="connsiteY0" fmla="*/ 824729 h 1104647"/>
              <a:gd name="connsiteX1" fmla="*/ 569167 w 2006081"/>
              <a:gd name="connsiteY1" fmla="*/ 12966 h 1104647"/>
              <a:gd name="connsiteX2" fmla="*/ 755779 w 2006081"/>
              <a:gd name="connsiteY2" fmla="*/ 339537 h 1104647"/>
              <a:gd name="connsiteX3" fmla="*/ 1474236 w 2006081"/>
              <a:gd name="connsiteY3" fmla="*/ 535480 h 1104647"/>
              <a:gd name="connsiteX4" fmla="*/ 2006081 w 2006081"/>
              <a:gd name="connsiteY4" fmla="*/ 1104647 h 1104647"/>
              <a:gd name="connsiteX0" fmla="*/ 0 w 2146040"/>
              <a:gd name="connsiteY0" fmla="*/ 1246235 h 1246235"/>
              <a:gd name="connsiteX1" fmla="*/ 709126 w 2146040"/>
              <a:gd name="connsiteY1" fmla="*/ 33256 h 1246235"/>
              <a:gd name="connsiteX2" fmla="*/ 895738 w 2146040"/>
              <a:gd name="connsiteY2" fmla="*/ 359827 h 1246235"/>
              <a:gd name="connsiteX3" fmla="*/ 1614195 w 2146040"/>
              <a:gd name="connsiteY3" fmla="*/ 555770 h 1246235"/>
              <a:gd name="connsiteX4" fmla="*/ 2146040 w 2146040"/>
              <a:gd name="connsiteY4" fmla="*/ 1124937 h 1246235"/>
              <a:gd name="connsiteX0" fmla="*/ 0 w 2146040"/>
              <a:gd name="connsiteY0" fmla="*/ 1246235 h 1246235"/>
              <a:gd name="connsiteX1" fmla="*/ 709126 w 2146040"/>
              <a:gd name="connsiteY1" fmla="*/ 33256 h 1246235"/>
              <a:gd name="connsiteX2" fmla="*/ 895738 w 2146040"/>
              <a:gd name="connsiteY2" fmla="*/ 359827 h 1246235"/>
              <a:gd name="connsiteX3" fmla="*/ 1614195 w 2146040"/>
              <a:gd name="connsiteY3" fmla="*/ 555770 h 1246235"/>
              <a:gd name="connsiteX4" fmla="*/ 2146040 w 2146040"/>
              <a:gd name="connsiteY4" fmla="*/ 1124937 h 1246235"/>
              <a:gd name="connsiteX0" fmla="*/ 0 w 2146040"/>
              <a:gd name="connsiteY0" fmla="*/ 1150556 h 1150556"/>
              <a:gd name="connsiteX1" fmla="*/ 457200 w 2146040"/>
              <a:gd name="connsiteY1" fmla="*/ 40214 h 1150556"/>
              <a:gd name="connsiteX2" fmla="*/ 895738 w 2146040"/>
              <a:gd name="connsiteY2" fmla="*/ 264148 h 1150556"/>
              <a:gd name="connsiteX3" fmla="*/ 1614195 w 2146040"/>
              <a:gd name="connsiteY3" fmla="*/ 460091 h 1150556"/>
              <a:gd name="connsiteX4" fmla="*/ 2146040 w 2146040"/>
              <a:gd name="connsiteY4" fmla="*/ 1029258 h 1150556"/>
              <a:gd name="connsiteX0" fmla="*/ 0 w 2146040"/>
              <a:gd name="connsiteY0" fmla="*/ 1123010 h 1123010"/>
              <a:gd name="connsiteX1" fmla="*/ 457200 w 2146040"/>
              <a:gd name="connsiteY1" fmla="*/ 12668 h 1123010"/>
              <a:gd name="connsiteX2" fmla="*/ 858415 w 2146040"/>
              <a:gd name="connsiteY2" fmla="*/ 516520 h 1123010"/>
              <a:gd name="connsiteX3" fmla="*/ 1614195 w 2146040"/>
              <a:gd name="connsiteY3" fmla="*/ 432545 h 1123010"/>
              <a:gd name="connsiteX4" fmla="*/ 2146040 w 2146040"/>
              <a:gd name="connsiteY4" fmla="*/ 1001712 h 1123010"/>
              <a:gd name="connsiteX0" fmla="*/ 0 w 2146040"/>
              <a:gd name="connsiteY0" fmla="*/ 1122673 h 1122673"/>
              <a:gd name="connsiteX1" fmla="*/ 457200 w 2146040"/>
              <a:gd name="connsiteY1" fmla="*/ 12331 h 1122673"/>
              <a:gd name="connsiteX2" fmla="*/ 858415 w 2146040"/>
              <a:gd name="connsiteY2" fmla="*/ 516183 h 1122673"/>
              <a:gd name="connsiteX3" fmla="*/ 1586203 w 2146040"/>
              <a:gd name="connsiteY3" fmla="*/ 329571 h 1122673"/>
              <a:gd name="connsiteX4" fmla="*/ 2146040 w 2146040"/>
              <a:gd name="connsiteY4" fmla="*/ 1001375 h 1122673"/>
              <a:gd name="connsiteX0" fmla="*/ 0 w 2146040"/>
              <a:gd name="connsiteY0" fmla="*/ 1129451 h 1129451"/>
              <a:gd name="connsiteX1" fmla="*/ 457200 w 2146040"/>
              <a:gd name="connsiteY1" fmla="*/ 19109 h 1129451"/>
              <a:gd name="connsiteX2" fmla="*/ 895738 w 2146040"/>
              <a:gd name="connsiteY2" fmla="*/ 420324 h 1129451"/>
              <a:gd name="connsiteX3" fmla="*/ 1586203 w 2146040"/>
              <a:gd name="connsiteY3" fmla="*/ 336349 h 1129451"/>
              <a:gd name="connsiteX4" fmla="*/ 2146040 w 2146040"/>
              <a:gd name="connsiteY4" fmla="*/ 1008153 h 1129451"/>
              <a:gd name="connsiteX0" fmla="*/ 0 w 2155371"/>
              <a:gd name="connsiteY0" fmla="*/ 1129451 h 1129451"/>
              <a:gd name="connsiteX1" fmla="*/ 457200 w 2155371"/>
              <a:gd name="connsiteY1" fmla="*/ 19109 h 1129451"/>
              <a:gd name="connsiteX2" fmla="*/ 895738 w 2155371"/>
              <a:gd name="connsiteY2" fmla="*/ 420324 h 1129451"/>
              <a:gd name="connsiteX3" fmla="*/ 1586203 w 2155371"/>
              <a:gd name="connsiteY3" fmla="*/ 336349 h 1129451"/>
              <a:gd name="connsiteX4" fmla="*/ 2155371 w 2155371"/>
              <a:gd name="connsiteY4" fmla="*/ 1101459 h 1129451"/>
              <a:gd name="connsiteX0" fmla="*/ 0 w 2155371"/>
              <a:gd name="connsiteY0" fmla="*/ 1129451 h 1129451"/>
              <a:gd name="connsiteX1" fmla="*/ 457200 w 2155371"/>
              <a:gd name="connsiteY1" fmla="*/ 19109 h 1129451"/>
              <a:gd name="connsiteX2" fmla="*/ 895738 w 2155371"/>
              <a:gd name="connsiteY2" fmla="*/ 420324 h 1129451"/>
              <a:gd name="connsiteX3" fmla="*/ 1586203 w 2155371"/>
              <a:gd name="connsiteY3" fmla="*/ 336349 h 1129451"/>
              <a:gd name="connsiteX4" fmla="*/ 2155371 w 2155371"/>
              <a:gd name="connsiteY4" fmla="*/ 1101459 h 1129451"/>
              <a:gd name="connsiteX0" fmla="*/ 0 w 2155371"/>
              <a:gd name="connsiteY0" fmla="*/ 849523 h 849523"/>
              <a:gd name="connsiteX1" fmla="*/ 625151 w 2155371"/>
              <a:gd name="connsiteY1" fmla="*/ 802871 h 849523"/>
              <a:gd name="connsiteX2" fmla="*/ 895738 w 2155371"/>
              <a:gd name="connsiteY2" fmla="*/ 140396 h 849523"/>
              <a:gd name="connsiteX3" fmla="*/ 1586203 w 2155371"/>
              <a:gd name="connsiteY3" fmla="*/ 56421 h 849523"/>
              <a:gd name="connsiteX4" fmla="*/ 2155371 w 2155371"/>
              <a:gd name="connsiteY4" fmla="*/ 821531 h 849523"/>
              <a:gd name="connsiteX0" fmla="*/ 0 w 2155371"/>
              <a:gd name="connsiteY0" fmla="*/ 1160109 h 1169257"/>
              <a:gd name="connsiteX1" fmla="*/ 625151 w 2155371"/>
              <a:gd name="connsiteY1" fmla="*/ 1113457 h 1169257"/>
              <a:gd name="connsiteX2" fmla="*/ 849085 w 2155371"/>
              <a:gd name="connsiteY2" fmla="*/ 31104 h 1169257"/>
              <a:gd name="connsiteX3" fmla="*/ 1586203 w 2155371"/>
              <a:gd name="connsiteY3" fmla="*/ 367007 h 1169257"/>
              <a:gd name="connsiteX4" fmla="*/ 2155371 w 2155371"/>
              <a:gd name="connsiteY4" fmla="*/ 1132117 h 1169257"/>
              <a:gd name="connsiteX0" fmla="*/ 0 w 2155371"/>
              <a:gd name="connsiteY0" fmla="*/ 1130060 h 1139208"/>
              <a:gd name="connsiteX1" fmla="*/ 625151 w 2155371"/>
              <a:gd name="connsiteY1" fmla="*/ 1083408 h 1139208"/>
              <a:gd name="connsiteX2" fmla="*/ 849085 w 2155371"/>
              <a:gd name="connsiteY2" fmla="*/ 1055 h 1139208"/>
              <a:gd name="connsiteX3" fmla="*/ 1250301 w 2155371"/>
              <a:gd name="connsiteY3" fmla="*/ 887464 h 1139208"/>
              <a:gd name="connsiteX4" fmla="*/ 2155371 w 2155371"/>
              <a:gd name="connsiteY4" fmla="*/ 1102068 h 1139208"/>
              <a:gd name="connsiteX0" fmla="*/ 0 w 2155371"/>
              <a:gd name="connsiteY0" fmla="*/ 1129829 h 1138977"/>
              <a:gd name="connsiteX1" fmla="*/ 625151 w 2155371"/>
              <a:gd name="connsiteY1" fmla="*/ 1083177 h 1138977"/>
              <a:gd name="connsiteX2" fmla="*/ 849085 w 2155371"/>
              <a:gd name="connsiteY2" fmla="*/ 824 h 1138977"/>
              <a:gd name="connsiteX3" fmla="*/ 1250301 w 2155371"/>
              <a:gd name="connsiteY3" fmla="*/ 887233 h 1138977"/>
              <a:gd name="connsiteX4" fmla="*/ 2155371 w 2155371"/>
              <a:gd name="connsiteY4" fmla="*/ 1101837 h 1138977"/>
              <a:gd name="connsiteX0" fmla="*/ 0 w 2155371"/>
              <a:gd name="connsiteY0" fmla="*/ 1129829 h 1138977"/>
              <a:gd name="connsiteX1" fmla="*/ 625151 w 2155371"/>
              <a:gd name="connsiteY1" fmla="*/ 1083177 h 1138977"/>
              <a:gd name="connsiteX2" fmla="*/ 849085 w 2155371"/>
              <a:gd name="connsiteY2" fmla="*/ 824 h 1138977"/>
              <a:gd name="connsiteX3" fmla="*/ 1250301 w 2155371"/>
              <a:gd name="connsiteY3" fmla="*/ 887233 h 1138977"/>
              <a:gd name="connsiteX4" fmla="*/ 2155371 w 2155371"/>
              <a:gd name="connsiteY4" fmla="*/ 1101837 h 1138977"/>
              <a:gd name="connsiteX0" fmla="*/ 0 w 2155371"/>
              <a:gd name="connsiteY0" fmla="*/ 1139460 h 1148608"/>
              <a:gd name="connsiteX1" fmla="*/ 625151 w 2155371"/>
              <a:gd name="connsiteY1" fmla="*/ 1092808 h 1148608"/>
              <a:gd name="connsiteX2" fmla="*/ 849085 w 2155371"/>
              <a:gd name="connsiteY2" fmla="*/ 10455 h 1148608"/>
              <a:gd name="connsiteX3" fmla="*/ 1931436 w 2155371"/>
              <a:gd name="connsiteY3" fmla="*/ 504978 h 1148608"/>
              <a:gd name="connsiteX4" fmla="*/ 2155371 w 2155371"/>
              <a:gd name="connsiteY4" fmla="*/ 1111468 h 1148608"/>
              <a:gd name="connsiteX0" fmla="*/ 0 w 2155371"/>
              <a:gd name="connsiteY0" fmla="*/ 1143946 h 1153094"/>
              <a:gd name="connsiteX1" fmla="*/ 625151 w 2155371"/>
              <a:gd name="connsiteY1" fmla="*/ 1097294 h 1153094"/>
              <a:gd name="connsiteX2" fmla="*/ 849085 w 2155371"/>
              <a:gd name="connsiteY2" fmla="*/ 14941 h 1153094"/>
              <a:gd name="connsiteX3" fmla="*/ 1931436 w 2155371"/>
              <a:gd name="connsiteY3" fmla="*/ 509464 h 1153094"/>
              <a:gd name="connsiteX4" fmla="*/ 2155371 w 2155371"/>
              <a:gd name="connsiteY4" fmla="*/ 1115954 h 1153094"/>
              <a:gd name="connsiteX0" fmla="*/ 0 w 2351314"/>
              <a:gd name="connsiteY0" fmla="*/ 1140441 h 1149589"/>
              <a:gd name="connsiteX1" fmla="*/ 625151 w 2351314"/>
              <a:gd name="connsiteY1" fmla="*/ 1093789 h 1149589"/>
              <a:gd name="connsiteX2" fmla="*/ 849085 w 2351314"/>
              <a:gd name="connsiteY2" fmla="*/ 11436 h 1149589"/>
              <a:gd name="connsiteX3" fmla="*/ 1931436 w 2351314"/>
              <a:gd name="connsiteY3" fmla="*/ 505959 h 1149589"/>
              <a:gd name="connsiteX4" fmla="*/ 2351314 w 2351314"/>
              <a:gd name="connsiteY4" fmla="*/ 188719 h 1149589"/>
              <a:gd name="connsiteX0" fmla="*/ 0 w 2351314"/>
              <a:gd name="connsiteY0" fmla="*/ 1129070 h 1138218"/>
              <a:gd name="connsiteX1" fmla="*/ 625151 w 2351314"/>
              <a:gd name="connsiteY1" fmla="*/ 1082418 h 1138218"/>
              <a:gd name="connsiteX2" fmla="*/ 849085 w 2351314"/>
              <a:gd name="connsiteY2" fmla="*/ 65 h 1138218"/>
              <a:gd name="connsiteX3" fmla="*/ 1651518 w 2351314"/>
              <a:gd name="connsiteY3" fmla="*/ 1026432 h 1138218"/>
              <a:gd name="connsiteX4" fmla="*/ 2351314 w 2351314"/>
              <a:gd name="connsiteY4" fmla="*/ 177348 h 1138218"/>
              <a:gd name="connsiteX0" fmla="*/ 0 w 2146040"/>
              <a:gd name="connsiteY0" fmla="*/ 1129076 h 1138224"/>
              <a:gd name="connsiteX1" fmla="*/ 625151 w 2146040"/>
              <a:gd name="connsiteY1" fmla="*/ 1082424 h 1138224"/>
              <a:gd name="connsiteX2" fmla="*/ 849085 w 2146040"/>
              <a:gd name="connsiteY2" fmla="*/ 71 h 1138224"/>
              <a:gd name="connsiteX3" fmla="*/ 1651518 w 2146040"/>
              <a:gd name="connsiteY3" fmla="*/ 1026438 h 1138224"/>
              <a:gd name="connsiteX4" fmla="*/ 2146040 w 2146040"/>
              <a:gd name="connsiteY4" fmla="*/ 783844 h 1138224"/>
              <a:gd name="connsiteX0" fmla="*/ 0 w 2146040"/>
              <a:gd name="connsiteY0" fmla="*/ 1129076 h 1138224"/>
              <a:gd name="connsiteX1" fmla="*/ 625151 w 2146040"/>
              <a:gd name="connsiteY1" fmla="*/ 1082424 h 1138224"/>
              <a:gd name="connsiteX2" fmla="*/ 849085 w 2146040"/>
              <a:gd name="connsiteY2" fmla="*/ 71 h 1138224"/>
              <a:gd name="connsiteX3" fmla="*/ 1604865 w 2146040"/>
              <a:gd name="connsiteY3" fmla="*/ 1026438 h 1138224"/>
              <a:gd name="connsiteX4" fmla="*/ 2146040 w 2146040"/>
              <a:gd name="connsiteY4" fmla="*/ 783844 h 1138224"/>
              <a:gd name="connsiteX0" fmla="*/ 0 w 2146040"/>
              <a:gd name="connsiteY0" fmla="*/ 379855 h 379855"/>
              <a:gd name="connsiteX1" fmla="*/ 625151 w 2146040"/>
              <a:gd name="connsiteY1" fmla="*/ 333203 h 379855"/>
              <a:gd name="connsiteX2" fmla="*/ 1017036 w 2146040"/>
              <a:gd name="connsiteY2" fmla="*/ 193242 h 379855"/>
              <a:gd name="connsiteX3" fmla="*/ 1604865 w 2146040"/>
              <a:gd name="connsiteY3" fmla="*/ 277217 h 379855"/>
              <a:gd name="connsiteX4" fmla="*/ 2146040 w 2146040"/>
              <a:gd name="connsiteY4" fmla="*/ 34623 h 379855"/>
              <a:gd name="connsiteX0" fmla="*/ 0 w 2146040"/>
              <a:gd name="connsiteY0" fmla="*/ 626943 h 626943"/>
              <a:gd name="connsiteX1" fmla="*/ 485191 w 2146040"/>
              <a:gd name="connsiteY1" fmla="*/ 1793 h 626943"/>
              <a:gd name="connsiteX2" fmla="*/ 1017036 w 2146040"/>
              <a:gd name="connsiteY2" fmla="*/ 440330 h 626943"/>
              <a:gd name="connsiteX3" fmla="*/ 1604865 w 2146040"/>
              <a:gd name="connsiteY3" fmla="*/ 524305 h 626943"/>
              <a:gd name="connsiteX4" fmla="*/ 2146040 w 2146040"/>
              <a:gd name="connsiteY4" fmla="*/ 281711 h 626943"/>
              <a:gd name="connsiteX0" fmla="*/ 0 w 2146040"/>
              <a:gd name="connsiteY0" fmla="*/ 666038 h 666038"/>
              <a:gd name="connsiteX1" fmla="*/ 485191 w 2146040"/>
              <a:gd name="connsiteY1" fmla="*/ 40888 h 666038"/>
              <a:gd name="connsiteX2" fmla="*/ 1194318 w 2146040"/>
              <a:gd name="connsiteY2" fmla="*/ 115531 h 666038"/>
              <a:gd name="connsiteX3" fmla="*/ 1604865 w 2146040"/>
              <a:gd name="connsiteY3" fmla="*/ 563400 h 666038"/>
              <a:gd name="connsiteX4" fmla="*/ 2146040 w 2146040"/>
              <a:gd name="connsiteY4" fmla="*/ 320806 h 666038"/>
              <a:gd name="connsiteX0" fmla="*/ 0 w 2090056"/>
              <a:gd name="connsiteY0" fmla="*/ 445605 h 550218"/>
              <a:gd name="connsiteX1" fmla="*/ 429207 w 2090056"/>
              <a:gd name="connsiteY1" fmla="*/ 25729 h 550218"/>
              <a:gd name="connsiteX2" fmla="*/ 1138334 w 2090056"/>
              <a:gd name="connsiteY2" fmla="*/ 100372 h 550218"/>
              <a:gd name="connsiteX3" fmla="*/ 1548881 w 2090056"/>
              <a:gd name="connsiteY3" fmla="*/ 548241 h 550218"/>
              <a:gd name="connsiteX4" fmla="*/ 2090056 w 2090056"/>
              <a:gd name="connsiteY4" fmla="*/ 305647 h 550218"/>
              <a:gd name="connsiteX0" fmla="*/ 0 w 2090056"/>
              <a:gd name="connsiteY0" fmla="*/ 445605 h 550218"/>
              <a:gd name="connsiteX1" fmla="*/ 429207 w 2090056"/>
              <a:gd name="connsiteY1" fmla="*/ 25729 h 550218"/>
              <a:gd name="connsiteX2" fmla="*/ 1138334 w 2090056"/>
              <a:gd name="connsiteY2" fmla="*/ 100372 h 550218"/>
              <a:gd name="connsiteX3" fmla="*/ 1548881 w 2090056"/>
              <a:gd name="connsiteY3" fmla="*/ 548241 h 550218"/>
              <a:gd name="connsiteX4" fmla="*/ 2090056 w 2090056"/>
              <a:gd name="connsiteY4" fmla="*/ 305647 h 550218"/>
              <a:gd name="connsiteX0" fmla="*/ 0 w 2090056"/>
              <a:gd name="connsiteY0" fmla="*/ 348429 h 453042"/>
              <a:gd name="connsiteX1" fmla="*/ 457199 w 2090056"/>
              <a:gd name="connsiteY1" fmla="*/ 255124 h 453042"/>
              <a:gd name="connsiteX2" fmla="*/ 1138334 w 2090056"/>
              <a:gd name="connsiteY2" fmla="*/ 3196 h 453042"/>
              <a:gd name="connsiteX3" fmla="*/ 1548881 w 2090056"/>
              <a:gd name="connsiteY3" fmla="*/ 451065 h 453042"/>
              <a:gd name="connsiteX4" fmla="*/ 2090056 w 2090056"/>
              <a:gd name="connsiteY4" fmla="*/ 208471 h 453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0056" h="453042">
                <a:moveTo>
                  <a:pt x="0" y="348429"/>
                </a:moveTo>
                <a:cubicBezTo>
                  <a:pt x="118965" y="-175640"/>
                  <a:pt x="267477" y="312663"/>
                  <a:pt x="457199" y="255124"/>
                </a:cubicBezTo>
                <a:cubicBezTo>
                  <a:pt x="646921" y="197585"/>
                  <a:pt x="956387" y="-29461"/>
                  <a:pt x="1138334" y="3196"/>
                </a:cubicBezTo>
                <a:cubicBezTo>
                  <a:pt x="1320281" y="35853"/>
                  <a:pt x="1390261" y="416853"/>
                  <a:pt x="1548881" y="451065"/>
                </a:cubicBezTo>
                <a:cubicBezTo>
                  <a:pt x="1707501" y="485277"/>
                  <a:pt x="1863010" y="62291"/>
                  <a:pt x="2090056" y="20847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4" name="Grupo 3">
            <a:extLst>
              <a:ext uri="{FF2B5EF4-FFF2-40B4-BE49-F238E27FC236}">
                <a16:creationId xmlns:a16="http://schemas.microsoft.com/office/drawing/2014/main" id="{E5B43913-7C62-4282-ADA4-77B950DB72A2}"/>
              </a:ext>
            </a:extLst>
          </p:cNvPr>
          <p:cNvGrpSpPr/>
          <p:nvPr/>
        </p:nvGrpSpPr>
        <p:grpSpPr>
          <a:xfrm>
            <a:off x="7564959" y="2160148"/>
            <a:ext cx="841916" cy="2647283"/>
            <a:chOff x="7564959" y="2160148"/>
            <a:chExt cx="841916" cy="2647283"/>
          </a:xfrm>
        </p:grpSpPr>
        <p:sp>
          <p:nvSpPr>
            <p:cNvPr id="26" name="Rectángulo 25">
              <a:extLst>
                <a:ext uri="{FF2B5EF4-FFF2-40B4-BE49-F238E27FC236}">
                  <a16:creationId xmlns:a16="http://schemas.microsoft.com/office/drawing/2014/main" id="{A437BA27-B82C-4A08-A6AC-2977E96CDDB7}"/>
                </a:ext>
              </a:extLst>
            </p:cNvPr>
            <p:cNvSpPr/>
            <p:nvPr/>
          </p:nvSpPr>
          <p:spPr>
            <a:xfrm>
              <a:off x="7564959" y="2160148"/>
              <a:ext cx="841916" cy="25377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mc:Choice xmlns:a14="http://schemas.microsoft.com/office/drawing/2010/main" Requires="a14">
            <p:sp>
              <p:nvSpPr>
                <p:cNvPr id="28" name="CuadroTexto 27">
                  <a:extLst>
                    <a:ext uri="{FF2B5EF4-FFF2-40B4-BE49-F238E27FC236}">
                      <a16:creationId xmlns:a16="http://schemas.microsoft.com/office/drawing/2014/main" id="{078E0549-89DB-4324-AB69-F22783D6F7EE}"/>
                    </a:ext>
                  </a:extLst>
                </p:cNvPr>
                <p:cNvSpPr txBox="1"/>
                <p:nvPr/>
              </p:nvSpPr>
              <p:spPr>
                <a:xfrm>
                  <a:off x="7745066" y="2240553"/>
                  <a:ext cx="502637" cy="61555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s-ES" sz="2000" i="1" dirty="0" smtClean="0">
                                <a:solidFill>
                                  <a:srgbClr val="FF0000"/>
                                </a:solidFill>
                                <a:latin typeface="Cambria Math" panose="02040503050406030204" pitchFamily="18" charset="0"/>
                              </a:rPr>
                            </m:ctrlPr>
                          </m:accPr>
                          <m:e>
                            <m:sSub>
                              <m:sSubPr>
                                <m:ctrlPr>
                                  <a:rPr lang="es-ES" sz="2000" i="1" dirty="0" smtClean="0">
                                    <a:solidFill>
                                      <a:srgbClr val="FF0000"/>
                                    </a:solidFill>
                                    <a:latin typeface="Cambria Math" panose="02040503050406030204" pitchFamily="18" charset="0"/>
                                  </a:rPr>
                                </m:ctrlPr>
                              </m:sSubPr>
                              <m:e>
                                <m:r>
                                  <a:rPr lang="es-ES" sz="2000" i="1" dirty="0">
                                    <a:solidFill>
                                      <a:srgbClr val="FF0000"/>
                                    </a:solidFill>
                                    <a:latin typeface="Cambria Math" panose="02040503050406030204" pitchFamily="18" charset="0"/>
                                  </a:rPr>
                                  <m:t>𝑥</m:t>
                                </m:r>
                              </m:e>
                              <m:sub>
                                <m:r>
                                  <a:rPr lang="es-ES" sz="2000" b="0" i="1" dirty="0" smtClean="0">
                                    <a:solidFill>
                                      <a:srgbClr val="FF0000"/>
                                    </a:solidFill>
                                    <a:latin typeface="Cambria Math" panose="02040503050406030204" pitchFamily="18" charset="0"/>
                                  </a:rPr>
                                  <m:t>1</m:t>
                                </m:r>
                              </m:sub>
                            </m:sSub>
                          </m:e>
                        </m:acc>
                      </m:oMath>
                    </m:oMathPara>
                  </a14:m>
                  <a:endParaRPr lang="es-ES" dirty="0">
                    <a:solidFill>
                      <a:srgbClr val="FF0000"/>
                    </a:solidFill>
                  </a:endParaRPr>
                </a:p>
                <a:p>
                  <a:pPr algn="ctr"/>
                  <a:endParaRPr lang="es-ES" dirty="0">
                    <a:solidFill>
                      <a:srgbClr val="FF0000"/>
                    </a:solidFill>
                  </a:endParaRPr>
                </a:p>
              </p:txBody>
            </p:sp>
          </mc:Choice>
          <mc:Fallback>
            <p:sp>
              <p:nvSpPr>
                <p:cNvPr id="28" name="CuadroTexto 27">
                  <a:extLst>
                    <a:ext uri="{FF2B5EF4-FFF2-40B4-BE49-F238E27FC236}">
                      <a16:creationId xmlns:a16="http://schemas.microsoft.com/office/drawing/2014/main" id="{078E0549-89DB-4324-AB69-F22783D6F7EE}"/>
                    </a:ext>
                  </a:extLst>
                </p:cNvPr>
                <p:cNvSpPr txBox="1">
                  <a:spLocks noRot="1" noChangeAspect="1" noMove="1" noResize="1" noEditPoints="1" noAdjustHandles="1" noChangeArrowheads="1" noChangeShapeType="1" noTextEdit="1"/>
                </p:cNvSpPr>
                <p:nvPr/>
              </p:nvSpPr>
              <p:spPr>
                <a:xfrm>
                  <a:off x="7745066" y="2240553"/>
                  <a:ext cx="502637" cy="615553"/>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23" name="CuadroTexto 22">
                  <a:extLst>
                    <a:ext uri="{FF2B5EF4-FFF2-40B4-BE49-F238E27FC236}">
                      <a16:creationId xmlns:a16="http://schemas.microsoft.com/office/drawing/2014/main" id="{0070ADBE-ADE1-42BE-9B82-6525B6477279}"/>
                    </a:ext>
                  </a:extLst>
                </p:cNvPr>
                <p:cNvSpPr txBox="1"/>
                <p:nvPr/>
              </p:nvSpPr>
              <p:spPr>
                <a:xfrm>
                  <a:off x="7742084" y="2625634"/>
                  <a:ext cx="508601" cy="61555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s-ES" sz="2000" i="1" dirty="0" smtClean="0">
                                <a:solidFill>
                                  <a:srgbClr val="FF0000"/>
                                </a:solidFill>
                                <a:latin typeface="Cambria Math" panose="02040503050406030204" pitchFamily="18" charset="0"/>
                              </a:rPr>
                            </m:ctrlPr>
                          </m:accPr>
                          <m:e>
                            <m:sSub>
                              <m:sSubPr>
                                <m:ctrlPr>
                                  <a:rPr lang="es-ES" sz="2000" i="1" dirty="0" smtClean="0">
                                    <a:solidFill>
                                      <a:srgbClr val="FF0000"/>
                                    </a:solidFill>
                                    <a:latin typeface="Cambria Math" panose="02040503050406030204" pitchFamily="18" charset="0"/>
                                  </a:rPr>
                                </m:ctrlPr>
                              </m:sSubPr>
                              <m:e>
                                <m:r>
                                  <a:rPr lang="es-ES" sz="2000" i="1" dirty="0">
                                    <a:solidFill>
                                      <a:srgbClr val="FF0000"/>
                                    </a:solidFill>
                                    <a:latin typeface="Cambria Math" panose="02040503050406030204" pitchFamily="18" charset="0"/>
                                  </a:rPr>
                                  <m:t>𝑥</m:t>
                                </m:r>
                              </m:e>
                              <m:sub>
                                <m:r>
                                  <a:rPr lang="es-ES" sz="2000" b="0" i="1" dirty="0" smtClean="0">
                                    <a:solidFill>
                                      <a:srgbClr val="FF0000"/>
                                    </a:solidFill>
                                    <a:latin typeface="Cambria Math" panose="02040503050406030204" pitchFamily="18" charset="0"/>
                                  </a:rPr>
                                  <m:t>2</m:t>
                                </m:r>
                              </m:sub>
                            </m:sSub>
                          </m:e>
                        </m:acc>
                      </m:oMath>
                    </m:oMathPara>
                  </a14:m>
                  <a:endParaRPr lang="es-ES" dirty="0">
                    <a:solidFill>
                      <a:srgbClr val="FF0000"/>
                    </a:solidFill>
                  </a:endParaRPr>
                </a:p>
                <a:p>
                  <a:pPr algn="ctr"/>
                  <a:endParaRPr lang="es-ES" dirty="0">
                    <a:solidFill>
                      <a:srgbClr val="FF0000"/>
                    </a:solidFill>
                  </a:endParaRPr>
                </a:p>
              </p:txBody>
            </p:sp>
          </mc:Choice>
          <mc:Fallback>
            <p:sp>
              <p:nvSpPr>
                <p:cNvPr id="23" name="CuadroTexto 22">
                  <a:extLst>
                    <a:ext uri="{FF2B5EF4-FFF2-40B4-BE49-F238E27FC236}">
                      <a16:creationId xmlns:a16="http://schemas.microsoft.com/office/drawing/2014/main" id="{0070ADBE-ADE1-42BE-9B82-6525B6477279}"/>
                    </a:ext>
                  </a:extLst>
                </p:cNvPr>
                <p:cNvSpPr txBox="1">
                  <a:spLocks noRot="1" noChangeAspect="1" noMove="1" noResize="1" noEditPoints="1" noAdjustHandles="1" noChangeArrowheads="1" noChangeShapeType="1" noTextEdit="1"/>
                </p:cNvSpPr>
                <p:nvPr/>
              </p:nvSpPr>
              <p:spPr>
                <a:xfrm>
                  <a:off x="7742084" y="2625634"/>
                  <a:ext cx="508601" cy="615553"/>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24" name="CuadroTexto 23">
                  <a:extLst>
                    <a:ext uri="{FF2B5EF4-FFF2-40B4-BE49-F238E27FC236}">
                      <a16:creationId xmlns:a16="http://schemas.microsoft.com/office/drawing/2014/main" id="{34CC872E-C608-42EE-A25C-31C817DD4C39}"/>
                    </a:ext>
                  </a:extLst>
                </p:cNvPr>
                <p:cNvSpPr txBox="1"/>
                <p:nvPr/>
              </p:nvSpPr>
              <p:spPr>
                <a:xfrm>
                  <a:off x="7709575" y="4191878"/>
                  <a:ext cx="573619" cy="61555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s-ES" sz="2000" i="1" dirty="0" smtClean="0">
                                <a:solidFill>
                                  <a:srgbClr val="FF0000"/>
                                </a:solidFill>
                                <a:latin typeface="Cambria Math" panose="02040503050406030204" pitchFamily="18" charset="0"/>
                              </a:rPr>
                            </m:ctrlPr>
                          </m:accPr>
                          <m:e>
                            <m:sSub>
                              <m:sSubPr>
                                <m:ctrlPr>
                                  <a:rPr lang="es-ES" sz="2000" i="1" dirty="0" smtClean="0">
                                    <a:solidFill>
                                      <a:srgbClr val="FF0000"/>
                                    </a:solidFill>
                                    <a:latin typeface="Cambria Math" panose="02040503050406030204" pitchFamily="18" charset="0"/>
                                  </a:rPr>
                                </m:ctrlPr>
                              </m:sSubPr>
                              <m:e>
                                <m:r>
                                  <a:rPr lang="es-ES" sz="2000" i="1" dirty="0">
                                    <a:solidFill>
                                      <a:srgbClr val="FF0000"/>
                                    </a:solidFill>
                                    <a:latin typeface="Cambria Math" panose="02040503050406030204" pitchFamily="18" charset="0"/>
                                  </a:rPr>
                                  <m:t>𝑥</m:t>
                                </m:r>
                              </m:e>
                              <m:sub>
                                <m:r>
                                  <a:rPr lang="es-ES" sz="2000" b="0" i="1" dirty="0" smtClean="0">
                                    <a:solidFill>
                                      <a:srgbClr val="FF0000"/>
                                    </a:solidFill>
                                    <a:latin typeface="Cambria Math" panose="02040503050406030204" pitchFamily="18" charset="0"/>
                                  </a:rPr>
                                  <m:t>𝑚</m:t>
                                </m:r>
                              </m:sub>
                            </m:sSub>
                          </m:e>
                        </m:acc>
                      </m:oMath>
                    </m:oMathPara>
                  </a14:m>
                  <a:endParaRPr lang="es-ES" dirty="0">
                    <a:solidFill>
                      <a:srgbClr val="FF0000"/>
                    </a:solidFill>
                  </a:endParaRPr>
                </a:p>
                <a:p>
                  <a:pPr algn="ctr"/>
                  <a:endParaRPr lang="es-ES" dirty="0">
                    <a:solidFill>
                      <a:srgbClr val="FF0000"/>
                    </a:solidFill>
                  </a:endParaRPr>
                </a:p>
              </p:txBody>
            </p:sp>
          </mc:Choice>
          <mc:Fallback>
            <p:sp>
              <p:nvSpPr>
                <p:cNvPr id="24" name="CuadroTexto 23">
                  <a:extLst>
                    <a:ext uri="{FF2B5EF4-FFF2-40B4-BE49-F238E27FC236}">
                      <a16:creationId xmlns:a16="http://schemas.microsoft.com/office/drawing/2014/main" id="{34CC872E-C608-42EE-A25C-31C817DD4C39}"/>
                    </a:ext>
                  </a:extLst>
                </p:cNvPr>
                <p:cNvSpPr txBox="1">
                  <a:spLocks noRot="1" noChangeAspect="1" noMove="1" noResize="1" noEditPoints="1" noAdjustHandles="1" noChangeArrowheads="1" noChangeShapeType="1" noTextEdit="1"/>
                </p:cNvSpPr>
                <p:nvPr/>
              </p:nvSpPr>
              <p:spPr>
                <a:xfrm>
                  <a:off x="7709575" y="4191878"/>
                  <a:ext cx="573619" cy="615553"/>
                </a:xfrm>
                <a:prstGeom prst="rect">
                  <a:avLst/>
                </a:prstGeom>
                <a:blipFill>
                  <a:blip r:embed="rId6"/>
                  <a:stretch>
                    <a:fillRect/>
                  </a:stretch>
                </a:blipFill>
              </p:spPr>
              <p:txBody>
                <a:bodyPr/>
                <a:lstStyle/>
                <a:p>
                  <a:r>
                    <a:rPr lang="es-ES">
                      <a:noFill/>
                    </a:rPr>
                    <a:t> </a:t>
                  </a:r>
                </a:p>
              </p:txBody>
            </p:sp>
          </mc:Fallback>
        </mc:AlternateContent>
        <p:sp>
          <p:nvSpPr>
            <p:cNvPr id="6" name="CuadroTexto 5">
              <a:extLst>
                <a:ext uri="{FF2B5EF4-FFF2-40B4-BE49-F238E27FC236}">
                  <a16:creationId xmlns:a16="http://schemas.microsoft.com/office/drawing/2014/main" id="{15C99ED9-FE6F-496D-A960-E20C0F5AD36D}"/>
                </a:ext>
              </a:extLst>
            </p:cNvPr>
            <p:cNvSpPr txBox="1"/>
            <p:nvPr/>
          </p:nvSpPr>
          <p:spPr>
            <a:xfrm>
              <a:off x="7842976" y="3152713"/>
              <a:ext cx="234360" cy="738664"/>
            </a:xfrm>
            <a:prstGeom prst="rect">
              <a:avLst/>
            </a:prstGeom>
            <a:noFill/>
          </p:spPr>
          <p:txBody>
            <a:bodyPr wrap="none" rtlCol="0">
              <a:spAutoFit/>
            </a:bodyPr>
            <a:lstStyle/>
            <a:p>
              <a:r>
                <a:rPr lang="es-ES" dirty="0">
                  <a:solidFill>
                    <a:srgbClr val="FF0000"/>
                  </a:solidFill>
                </a:rPr>
                <a:t>.</a:t>
              </a:r>
            </a:p>
            <a:p>
              <a:r>
                <a:rPr lang="es-ES" dirty="0">
                  <a:solidFill>
                    <a:srgbClr val="FF0000"/>
                  </a:solidFill>
                </a:rPr>
                <a:t>.</a:t>
              </a:r>
            </a:p>
            <a:p>
              <a:r>
                <a:rPr lang="es-ES" dirty="0">
                  <a:solidFill>
                    <a:srgbClr val="FF0000"/>
                  </a:solidFill>
                </a:rPr>
                <a:t>.</a:t>
              </a:r>
            </a:p>
          </p:txBody>
        </p:sp>
      </p:grpSp>
      <p:grpSp>
        <p:nvGrpSpPr>
          <p:cNvPr id="17" name="Grupo 16">
            <a:extLst>
              <a:ext uri="{FF2B5EF4-FFF2-40B4-BE49-F238E27FC236}">
                <a16:creationId xmlns:a16="http://schemas.microsoft.com/office/drawing/2014/main" id="{703089CD-2887-4D17-A882-331AD216278D}"/>
              </a:ext>
            </a:extLst>
          </p:cNvPr>
          <p:cNvGrpSpPr/>
          <p:nvPr/>
        </p:nvGrpSpPr>
        <p:grpSpPr>
          <a:xfrm>
            <a:off x="4040257" y="2160148"/>
            <a:ext cx="4452823" cy="2537703"/>
            <a:chOff x="4467242" y="2160148"/>
            <a:chExt cx="4452823" cy="2537703"/>
          </a:xfrm>
        </p:grpSpPr>
        <p:sp>
          <p:nvSpPr>
            <p:cNvPr id="29" name="Rectángulo 28">
              <a:extLst>
                <a:ext uri="{FF2B5EF4-FFF2-40B4-BE49-F238E27FC236}">
                  <a16:creationId xmlns:a16="http://schemas.microsoft.com/office/drawing/2014/main" id="{AA1B0D9F-BB63-4A23-B068-45666669E07F}"/>
                </a:ext>
              </a:extLst>
            </p:cNvPr>
            <p:cNvSpPr/>
            <p:nvPr/>
          </p:nvSpPr>
          <p:spPr>
            <a:xfrm>
              <a:off x="4467242" y="2160148"/>
              <a:ext cx="4452823" cy="2537703"/>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31" name="Conector recto de flecha 30">
              <a:extLst>
                <a:ext uri="{FF2B5EF4-FFF2-40B4-BE49-F238E27FC236}">
                  <a16:creationId xmlns:a16="http://schemas.microsoft.com/office/drawing/2014/main" id="{74476B5B-310B-48E3-B12E-3B536DEA87B1}"/>
                </a:ext>
              </a:extLst>
            </p:cNvPr>
            <p:cNvCxnSpPr>
              <a:cxnSpLocks/>
            </p:cNvCxnSpPr>
            <p:nvPr/>
          </p:nvCxnSpPr>
          <p:spPr>
            <a:xfrm flipV="1">
              <a:off x="4903620" y="2351315"/>
              <a:ext cx="0" cy="20713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36955286-3161-45B0-BD46-FD70C6B0E679}"/>
                </a:ext>
              </a:extLst>
            </p:cNvPr>
            <p:cNvCxnSpPr>
              <a:cxnSpLocks/>
            </p:cNvCxnSpPr>
            <p:nvPr/>
          </p:nvCxnSpPr>
          <p:spPr>
            <a:xfrm>
              <a:off x="4782322" y="4310742"/>
              <a:ext cx="346538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563576F6-0A3B-4AA2-A68A-9E69AC7CBC37}"/>
                </a:ext>
              </a:extLst>
            </p:cNvPr>
            <p:cNvSpPr txBox="1"/>
            <p:nvPr/>
          </p:nvSpPr>
          <p:spPr>
            <a:xfrm>
              <a:off x="4579152" y="2394442"/>
              <a:ext cx="284052" cy="307777"/>
            </a:xfrm>
            <a:prstGeom prst="rect">
              <a:avLst/>
            </a:prstGeom>
            <a:noFill/>
          </p:spPr>
          <p:txBody>
            <a:bodyPr wrap="none" rtlCol="0">
              <a:spAutoFit/>
            </a:bodyPr>
            <a:lstStyle/>
            <a:p>
              <a:r>
                <a:rPr lang="es-ES" dirty="0"/>
                <a:t>p</a:t>
              </a:r>
            </a:p>
          </p:txBody>
        </p:sp>
        <p:sp>
          <p:nvSpPr>
            <p:cNvPr id="34" name="CuadroTexto 33">
              <a:extLst>
                <a:ext uri="{FF2B5EF4-FFF2-40B4-BE49-F238E27FC236}">
                  <a16:creationId xmlns:a16="http://schemas.microsoft.com/office/drawing/2014/main" id="{1C93966B-B9A7-4B60-B8EE-3F5C22A60EC9}"/>
                </a:ext>
              </a:extLst>
            </p:cNvPr>
            <p:cNvSpPr txBox="1"/>
            <p:nvPr/>
          </p:nvSpPr>
          <p:spPr>
            <a:xfrm>
              <a:off x="7802902" y="4268821"/>
              <a:ext cx="274434" cy="307777"/>
            </a:xfrm>
            <a:prstGeom prst="rect">
              <a:avLst/>
            </a:prstGeom>
            <a:noFill/>
          </p:spPr>
          <p:txBody>
            <a:bodyPr wrap="none" rtlCol="0">
              <a:spAutoFit/>
            </a:bodyPr>
            <a:lstStyle/>
            <a:p>
              <a:r>
                <a:rPr lang="es-ES" dirty="0"/>
                <a:t>x</a:t>
              </a:r>
            </a:p>
          </p:txBody>
        </p:sp>
      </p:grpSp>
      <p:sp>
        <p:nvSpPr>
          <p:cNvPr id="41" name="Forma libre: forma 40">
            <a:extLst>
              <a:ext uri="{FF2B5EF4-FFF2-40B4-BE49-F238E27FC236}">
                <a16:creationId xmlns:a16="http://schemas.microsoft.com/office/drawing/2014/main" id="{6A1751A9-2666-4363-9685-421EEDF70A84}"/>
              </a:ext>
            </a:extLst>
          </p:cNvPr>
          <p:cNvSpPr/>
          <p:nvPr/>
        </p:nvSpPr>
        <p:spPr>
          <a:xfrm>
            <a:off x="4708937" y="2721682"/>
            <a:ext cx="2963918" cy="1529307"/>
          </a:xfrm>
          <a:custGeom>
            <a:avLst/>
            <a:gdLst>
              <a:gd name="connsiteX0" fmla="*/ 0 w 1284051"/>
              <a:gd name="connsiteY0" fmla="*/ 963218 h 1063071"/>
              <a:gd name="connsiteX1" fmla="*/ 369651 w 1284051"/>
              <a:gd name="connsiteY1" fmla="*/ 836758 h 1063071"/>
              <a:gd name="connsiteX2" fmla="*/ 671208 w 1284051"/>
              <a:gd name="connsiteY2" fmla="*/ 180 h 1063071"/>
              <a:gd name="connsiteX3" fmla="*/ 953310 w 1284051"/>
              <a:gd name="connsiteY3" fmla="*/ 914580 h 1063071"/>
              <a:gd name="connsiteX4" fmla="*/ 1284051 w 1284051"/>
              <a:gd name="connsiteY4" fmla="*/ 1050767 h 1063071"/>
              <a:gd name="connsiteX0" fmla="*/ 0 w 1284051"/>
              <a:gd name="connsiteY0" fmla="*/ 963117 h 1052938"/>
              <a:gd name="connsiteX1" fmla="*/ 369651 w 1284051"/>
              <a:gd name="connsiteY1" fmla="*/ 836657 h 1052938"/>
              <a:gd name="connsiteX2" fmla="*/ 671208 w 1284051"/>
              <a:gd name="connsiteY2" fmla="*/ 79 h 1052938"/>
              <a:gd name="connsiteX3" fmla="*/ 953310 w 1284051"/>
              <a:gd name="connsiteY3" fmla="*/ 788019 h 1052938"/>
              <a:gd name="connsiteX4" fmla="*/ 1284051 w 1284051"/>
              <a:gd name="connsiteY4" fmla="*/ 1050666 h 1052938"/>
              <a:gd name="connsiteX0" fmla="*/ 0 w 1284051"/>
              <a:gd name="connsiteY0" fmla="*/ 963115 h 973657"/>
              <a:gd name="connsiteX1" fmla="*/ 369651 w 1284051"/>
              <a:gd name="connsiteY1" fmla="*/ 836655 h 973657"/>
              <a:gd name="connsiteX2" fmla="*/ 671208 w 1284051"/>
              <a:gd name="connsiteY2" fmla="*/ 77 h 973657"/>
              <a:gd name="connsiteX3" fmla="*/ 953310 w 1284051"/>
              <a:gd name="connsiteY3" fmla="*/ 788017 h 973657"/>
              <a:gd name="connsiteX4" fmla="*/ 1284051 w 1284051"/>
              <a:gd name="connsiteY4" fmla="*/ 933932 h 973657"/>
              <a:gd name="connsiteX0" fmla="*/ 0 w 1284051"/>
              <a:gd name="connsiteY0" fmla="*/ 963050 h 973592"/>
              <a:gd name="connsiteX1" fmla="*/ 369651 w 1284051"/>
              <a:gd name="connsiteY1" fmla="*/ 836590 h 973592"/>
              <a:gd name="connsiteX2" fmla="*/ 671208 w 1284051"/>
              <a:gd name="connsiteY2" fmla="*/ 12 h 973592"/>
              <a:gd name="connsiteX3" fmla="*/ 953310 w 1284051"/>
              <a:gd name="connsiteY3" fmla="*/ 856046 h 973592"/>
              <a:gd name="connsiteX4" fmla="*/ 1284051 w 1284051"/>
              <a:gd name="connsiteY4" fmla="*/ 933867 h 973592"/>
              <a:gd name="connsiteX0" fmla="*/ 0 w 1303506"/>
              <a:gd name="connsiteY0" fmla="*/ 963050 h 987248"/>
              <a:gd name="connsiteX1" fmla="*/ 369651 w 1303506"/>
              <a:gd name="connsiteY1" fmla="*/ 836590 h 987248"/>
              <a:gd name="connsiteX2" fmla="*/ 671208 w 1303506"/>
              <a:gd name="connsiteY2" fmla="*/ 12 h 987248"/>
              <a:gd name="connsiteX3" fmla="*/ 953310 w 1303506"/>
              <a:gd name="connsiteY3" fmla="*/ 856046 h 987248"/>
              <a:gd name="connsiteX4" fmla="*/ 1303506 w 1303506"/>
              <a:gd name="connsiteY4" fmla="*/ 972778 h 987248"/>
              <a:gd name="connsiteX0" fmla="*/ 0 w 1293778"/>
              <a:gd name="connsiteY0" fmla="*/ 963050 h 994787"/>
              <a:gd name="connsiteX1" fmla="*/ 369651 w 1293778"/>
              <a:gd name="connsiteY1" fmla="*/ 836590 h 994787"/>
              <a:gd name="connsiteX2" fmla="*/ 671208 w 1293778"/>
              <a:gd name="connsiteY2" fmla="*/ 12 h 994787"/>
              <a:gd name="connsiteX3" fmla="*/ 953310 w 1293778"/>
              <a:gd name="connsiteY3" fmla="*/ 856046 h 994787"/>
              <a:gd name="connsiteX4" fmla="*/ 1293778 w 1293778"/>
              <a:gd name="connsiteY4" fmla="*/ 982506 h 994787"/>
              <a:gd name="connsiteX0" fmla="*/ 0 w 1293778"/>
              <a:gd name="connsiteY0" fmla="*/ 963050 h 982506"/>
              <a:gd name="connsiteX1" fmla="*/ 369651 w 1293778"/>
              <a:gd name="connsiteY1" fmla="*/ 836590 h 982506"/>
              <a:gd name="connsiteX2" fmla="*/ 671208 w 1293778"/>
              <a:gd name="connsiteY2" fmla="*/ 12 h 982506"/>
              <a:gd name="connsiteX3" fmla="*/ 953310 w 1293778"/>
              <a:gd name="connsiteY3" fmla="*/ 856046 h 982506"/>
              <a:gd name="connsiteX4" fmla="*/ 1293778 w 1293778"/>
              <a:gd name="connsiteY4" fmla="*/ 982506 h 982506"/>
              <a:gd name="connsiteX0" fmla="*/ 0 w 1293778"/>
              <a:gd name="connsiteY0" fmla="*/ 963050 h 982506"/>
              <a:gd name="connsiteX1" fmla="*/ 369651 w 1293778"/>
              <a:gd name="connsiteY1" fmla="*/ 836590 h 982506"/>
              <a:gd name="connsiteX2" fmla="*/ 671208 w 1293778"/>
              <a:gd name="connsiteY2" fmla="*/ 12 h 982506"/>
              <a:gd name="connsiteX3" fmla="*/ 953310 w 1293778"/>
              <a:gd name="connsiteY3" fmla="*/ 856046 h 982506"/>
              <a:gd name="connsiteX4" fmla="*/ 1293778 w 1293778"/>
              <a:gd name="connsiteY4" fmla="*/ 982506 h 982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778" h="982506">
                <a:moveTo>
                  <a:pt x="0" y="963050"/>
                </a:moveTo>
                <a:cubicBezTo>
                  <a:pt x="128891" y="941163"/>
                  <a:pt x="257783" y="997096"/>
                  <a:pt x="369651" y="836590"/>
                </a:cubicBezTo>
                <a:cubicBezTo>
                  <a:pt x="481519" y="676084"/>
                  <a:pt x="573932" y="-3231"/>
                  <a:pt x="671208" y="12"/>
                </a:cubicBezTo>
                <a:cubicBezTo>
                  <a:pt x="768484" y="3255"/>
                  <a:pt x="849548" y="692297"/>
                  <a:pt x="953310" y="856046"/>
                </a:cubicBezTo>
                <a:cubicBezTo>
                  <a:pt x="1057072" y="1019795"/>
                  <a:pt x="1169751" y="933868"/>
                  <a:pt x="1293778" y="98250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5" name="Conector recto de flecha 34">
            <a:extLst>
              <a:ext uri="{FF2B5EF4-FFF2-40B4-BE49-F238E27FC236}">
                <a16:creationId xmlns:a16="http://schemas.microsoft.com/office/drawing/2014/main" id="{4C6C9A37-57B4-466B-9275-E20EF2BD38E0}"/>
              </a:ext>
            </a:extLst>
          </p:cNvPr>
          <p:cNvCxnSpPr>
            <a:cxnSpLocks/>
          </p:cNvCxnSpPr>
          <p:nvPr/>
        </p:nvCxnSpPr>
        <p:spPr>
          <a:xfrm>
            <a:off x="3097763" y="3655044"/>
            <a:ext cx="7827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Google Shape;112;p6">
            <a:extLst>
              <a:ext uri="{FF2B5EF4-FFF2-40B4-BE49-F238E27FC236}">
                <a16:creationId xmlns:a16="http://schemas.microsoft.com/office/drawing/2014/main" id="{66603C94-6A02-48BE-90D3-FB9EAFA3053C}"/>
              </a:ext>
            </a:extLst>
          </p:cNvPr>
          <p:cNvSpPr/>
          <p:nvPr/>
        </p:nvSpPr>
        <p:spPr>
          <a:xfrm>
            <a:off x="5361229" y="4250989"/>
            <a:ext cx="1767351" cy="857880"/>
          </a:xfrm>
          <a:prstGeom prst="rect">
            <a:avLst/>
          </a:prstGeom>
          <a:noFill/>
          <a:ln>
            <a:noFill/>
          </a:ln>
        </p:spPr>
        <p:txBody>
          <a:bodyPr spcFirstLastPara="1" wrap="square" lIns="90000" tIns="45000" rIns="90000" bIns="45000" anchor="t" anchorCtr="0">
            <a:noAutofit/>
          </a:bodyPr>
          <a:lstStyle/>
          <a:p>
            <a:pPr lvl="0" algn="ctr"/>
            <a:r>
              <a:rPr lang="es-ES" sz="1800" dirty="0">
                <a:solidFill>
                  <a:schemeClr val="accent1">
                    <a:lumMod val="75000"/>
                  </a:schemeClr>
                </a:solidFill>
              </a:rPr>
              <a:t>µ</a:t>
            </a:r>
          </a:p>
        </p:txBody>
      </p:sp>
      <mc:AlternateContent xmlns:mc="http://schemas.openxmlformats.org/markup-compatibility/2006">
        <mc:Choice xmlns:a14="http://schemas.microsoft.com/office/drawing/2010/main" Requires="a14">
          <p:sp>
            <p:nvSpPr>
              <p:cNvPr id="38" name="Google Shape;112;p6">
                <a:extLst>
                  <a:ext uri="{FF2B5EF4-FFF2-40B4-BE49-F238E27FC236}">
                    <a16:creationId xmlns:a16="http://schemas.microsoft.com/office/drawing/2014/main" id="{B1FD612E-1C62-4C1A-8B6B-6AA129A9F48A}"/>
                  </a:ext>
                </a:extLst>
              </p:cNvPr>
              <p:cNvSpPr/>
              <p:nvPr/>
            </p:nvSpPr>
            <p:spPr>
              <a:xfrm>
                <a:off x="5531350" y="3341401"/>
                <a:ext cx="1767351" cy="857880"/>
              </a:xfrm>
              <a:prstGeom prst="rect">
                <a:avLst/>
              </a:prstGeom>
              <a:noFill/>
              <a:ln>
                <a:noFill/>
              </a:ln>
            </p:spPr>
            <p:txBody>
              <a:bodyPr spcFirstLastPara="1" wrap="square" lIns="90000" tIns="45000" rIns="90000" bIns="45000" anchor="t" anchorCtr="0">
                <a:noAutofit/>
              </a:bodyPr>
              <a:lstStyle/>
              <a:p>
                <a:pPr lvl="0" algn="ctr"/>
                <a14:m>
                  <m:oMathPara xmlns:m="http://schemas.openxmlformats.org/officeDocument/2006/math">
                    <m:oMathParaPr>
                      <m:jc m:val="centerGroup"/>
                    </m:oMathParaPr>
                    <m:oMath xmlns:m="http://schemas.openxmlformats.org/officeDocument/2006/math">
                      <m:f>
                        <m:fPr>
                          <m:ctrlPr>
                            <a:rPr lang="el-GR" sz="1800" i="1" smtClean="0">
                              <a:solidFill>
                                <a:schemeClr val="accent1">
                                  <a:lumMod val="75000"/>
                                </a:schemeClr>
                              </a:solidFill>
                              <a:latin typeface="Cambria Math" panose="02040503050406030204" pitchFamily="18" charset="0"/>
                            </a:rPr>
                          </m:ctrlPr>
                        </m:fPr>
                        <m:num>
                          <m:r>
                            <m:rPr>
                              <m:nor/>
                            </m:rPr>
                            <a:rPr lang="el-GR" sz="1800" dirty="0">
                              <a:solidFill>
                                <a:schemeClr val="accent1">
                                  <a:lumMod val="75000"/>
                                </a:schemeClr>
                              </a:solidFill>
                            </a:rPr>
                            <m:t>σ</m:t>
                          </m:r>
                        </m:num>
                        <m:den>
                          <m:rad>
                            <m:radPr>
                              <m:degHide m:val="on"/>
                              <m:ctrlPr>
                                <a:rPr lang="el-GR" sz="1800" i="1" smtClean="0">
                                  <a:solidFill>
                                    <a:schemeClr val="accent1">
                                      <a:lumMod val="75000"/>
                                    </a:schemeClr>
                                  </a:solidFill>
                                  <a:latin typeface="Cambria Math" panose="02040503050406030204" pitchFamily="18" charset="0"/>
                                </a:rPr>
                              </m:ctrlPr>
                            </m:radPr>
                            <m:deg/>
                            <m:e>
                              <m:r>
                                <a:rPr lang="es-ES" sz="1800" b="0" i="1" smtClean="0">
                                  <a:solidFill>
                                    <a:schemeClr val="accent1">
                                      <a:lumMod val="75000"/>
                                    </a:schemeClr>
                                  </a:solidFill>
                                  <a:latin typeface="Cambria Math" panose="02040503050406030204" pitchFamily="18" charset="0"/>
                                </a:rPr>
                                <m:t>𝑛</m:t>
                              </m:r>
                            </m:e>
                          </m:rad>
                        </m:den>
                      </m:f>
                    </m:oMath>
                  </m:oMathPara>
                </a14:m>
                <a:endParaRPr lang="es-ES" sz="1800" dirty="0">
                  <a:solidFill>
                    <a:srgbClr val="FF0000"/>
                  </a:solidFill>
                </a:endParaRPr>
              </a:p>
            </p:txBody>
          </p:sp>
        </mc:Choice>
        <mc:Fallback>
          <p:sp>
            <p:nvSpPr>
              <p:cNvPr id="38" name="Google Shape;112;p6">
                <a:extLst>
                  <a:ext uri="{FF2B5EF4-FFF2-40B4-BE49-F238E27FC236}">
                    <a16:creationId xmlns:a16="http://schemas.microsoft.com/office/drawing/2014/main" id="{B1FD612E-1C62-4C1A-8B6B-6AA129A9F48A}"/>
                  </a:ext>
                </a:extLst>
              </p:cNvPr>
              <p:cNvSpPr>
                <a:spLocks noRot="1" noChangeAspect="1" noMove="1" noResize="1" noEditPoints="1" noAdjustHandles="1" noChangeArrowheads="1" noChangeShapeType="1" noTextEdit="1"/>
              </p:cNvSpPr>
              <p:nvPr/>
            </p:nvSpPr>
            <p:spPr>
              <a:xfrm>
                <a:off x="5531350" y="3341401"/>
                <a:ext cx="1767351" cy="857880"/>
              </a:xfrm>
              <a:prstGeom prst="rect">
                <a:avLst/>
              </a:prstGeom>
              <a:blipFill>
                <a:blip r:embed="rId7"/>
                <a:stretch>
                  <a:fillRect/>
                </a:stretch>
              </a:blipFill>
              <a:ln>
                <a:noFill/>
              </a:ln>
            </p:spPr>
            <p:txBody>
              <a:bodyPr/>
              <a:lstStyle/>
              <a:p>
                <a:r>
                  <a:rPr lang="es-ES">
                    <a:noFill/>
                  </a:rPr>
                  <a:t> </a:t>
                </a:r>
              </a:p>
            </p:txBody>
          </p:sp>
        </mc:Fallback>
      </mc:AlternateContent>
      <p:cxnSp>
        <p:nvCxnSpPr>
          <p:cNvPr id="36" name="Conector recto de flecha 35">
            <a:extLst>
              <a:ext uri="{FF2B5EF4-FFF2-40B4-BE49-F238E27FC236}">
                <a16:creationId xmlns:a16="http://schemas.microsoft.com/office/drawing/2014/main" id="{B2D3E0EF-4DBB-4DA3-B07A-914065723A81}"/>
              </a:ext>
            </a:extLst>
          </p:cNvPr>
          <p:cNvCxnSpPr>
            <a:cxnSpLocks/>
          </p:cNvCxnSpPr>
          <p:nvPr/>
        </p:nvCxnSpPr>
        <p:spPr>
          <a:xfrm>
            <a:off x="6244904" y="3194448"/>
            <a:ext cx="258766" cy="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Rectángulo 39">
            <a:extLst>
              <a:ext uri="{FF2B5EF4-FFF2-40B4-BE49-F238E27FC236}">
                <a16:creationId xmlns:a16="http://schemas.microsoft.com/office/drawing/2014/main" id="{67B65403-16C8-442F-8D75-3EA5E1159933}"/>
              </a:ext>
            </a:extLst>
          </p:cNvPr>
          <p:cNvSpPr/>
          <p:nvPr/>
        </p:nvSpPr>
        <p:spPr>
          <a:xfrm>
            <a:off x="8823635" y="3105833"/>
            <a:ext cx="2462884" cy="646331"/>
          </a:xfrm>
          <a:prstGeom prst="rect">
            <a:avLst/>
          </a:prstGeom>
        </p:spPr>
        <p:txBody>
          <a:bodyPr wrap="square">
            <a:spAutoFit/>
          </a:bodyPr>
          <a:lstStyle/>
          <a:p>
            <a:r>
              <a:rPr lang="es-ES" sz="1800" dirty="0">
                <a:solidFill>
                  <a:schemeClr val="bg1"/>
                </a:solidFill>
              </a:rPr>
              <a:t>µ</a:t>
            </a:r>
            <a:r>
              <a:rPr lang="es-ES" dirty="0">
                <a:solidFill>
                  <a:schemeClr val="bg1"/>
                </a:solidFill>
              </a:rPr>
              <a:t>: Media </a:t>
            </a:r>
            <a:r>
              <a:rPr lang="es-ES" b="1" dirty="0">
                <a:solidFill>
                  <a:schemeClr val="bg1"/>
                </a:solidFill>
              </a:rPr>
              <a:t>poblacional</a:t>
            </a:r>
          </a:p>
          <a:p>
            <a:r>
              <a:rPr lang="el-GR" sz="1800" dirty="0">
                <a:solidFill>
                  <a:schemeClr val="bg1"/>
                </a:solidFill>
              </a:rPr>
              <a:t>σ</a:t>
            </a:r>
            <a:r>
              <a:rPr lang="es-ES" dirty="0">
                <a:solidFill>
                  <a:schemeClr val="bg1"/>
                </a:solidFill>
              </a:rPr>
              <a:t>: </a:t>
            </a:r>
            <a:r>
              <a:rPr lang="es-ES" dirty="0" err="1">
                <a:solidFill>
                  <a:schemeClr val="bg1"/>
                </a:solidFill>
              </a:rPr>
              <a:t>desv</a:t>
            </a:r>
            <a:r>
              <a:rPr lang="es-ES" dirty="0">
                <a:solidFill>
                  <a:schemeClr val="bg1"/>
                </a:solidFill>
              </a:rPr>
              <a:t>. típica </a:t>
            </a:r>
            <a:r>
              <a:rPr lang="es-ES" b="1" dirty="0">
                <a:solidFill>
                  <a:schemeClr val="bg1"/>
                </a:solidFill>
              </a:rPr>
              <a:t>poblacional</a:t>
            </a:r>
          </a:p>
        </p:txBody>
      </p:sp>
      <p:sp>
        <p:nvSpPr>
          <p:cNvPr id="43" name="Rectángulo 42">
            <a:extLst>
              <a:ext uri="{FF2B5EF4-FFF2-40B4-BE49-F238E27FC236}">
                <a16:creationId xmlns:a16="http://schemas.microsoft.com/office/drawing/2014/main" id="{AF2EB3D1-0247-4892-99CF-FC1913BF118A}"/>
              </a:ext>
            </a:extLst>
          </p:cNvPr>
          <p:cNvSpPr/>
          <p:nvPr/>
        </p:nvSpPr>
        <p:spPr>
          <a:xfrm>
            <a:off x="3039188" y="3290220"/>
            <a:ext cx="2462884" cy="369332"/>
          </a:xfrm>
          <a:prstGeom prst="rect">
            <a:avLst/>
          </a:prstGeom>
        </p:spPr>
        <p:txBody>
          <a:bodyPr wrap="square">
            <a:spAutoFit/>
          </a:bodyPr>
          <a:lstStyle/>
          <a:p>
            <a:r>
              <a:rPr lang="es-ES" sz="1800" dirty="0">
                <a:solidFill>
                  <a:schemeClr val="bg1"/>
                </a:solidFill>
              </a:rPr>
              <a:t>n ≥ 30</a:t>
            </a:r>
            <a:endParaRPr lang="es-ES" b="1" dirty="0">
              <a:solidFill>
                <a:schemeClr val="bg1"/>
              </a:solidFill>
            </a:endParaRPr>
          </a:p>
        </p:txBody>
      </p:sp>
    </p:spTree>
    <p:extLst>
      <p:ext uri="{BB962C8B-B14F-4D97-AF65-F5344CB8AC3E}">
        <p14:creationId xmlns:p14="http://schemas.microsoft.com/office/powerpoint/2010/main" val="395552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5"/>
                                        </p:tgtEl>
                                      </p:cBhvr>
                                    </p:animEffect>
                                    <p:set>
                                      <p:cBhvr>
                                        <p:cTn id="10" dur="1" fill="hold">
                                          <p:stCondLst>
                                            <p:cond delay="499"/>
                                          </p:stCondLst>
                                        </p:cTn>
                                        <p:tgtEl>
                                          <p:spTgt spid="1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9"/>
                                        </p:tgtEl>
                                      </p:cBhvr>
                                    </p:animEffect>
                                    <p:set>
                                      <p:cBhvr>
                                        <p:cTn id="19" dur="1" fill="hold">
                                          <p:stCondLst>
                                            <p:cond delay="499"/>
                                          </p:stCondLst>
                                        </p:cTn>
                                        <p:tgtEl>
                                          <p:spTgt spid="1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0"/>
                                        </p:tgtEl>
                                      </p:cBhvr>
                                    </p:animEffect>
                                    <p:set>
                                      <p:cBhvr>
                                        <p:cTn id="25" dur="1" fill="hold">
                                          <p:stCondLst>
                                            <p:cond delay="499"/>
                                          </p:stCondLst>
                                        </p:cTn>
                                        <p:tgtEl>
                                          <p:spTgt spid="20"/>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25"/>
                                        </p:tgtEl>
                                      </p:cBhvr>
                                    </p:animEffect>
                                    <p:set>
                                      <p:cBhvr>
                                        <p:cTn id="28" dur="1" fill="hold">
                                          <p:stCondLst>
                                            <p:cond delay="499"/>
                                          </p:stCondLst>
                                        </p:cTn>
                                        <p:tgtEl>
                                          <p:spTgt spid="25"/>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22"/>
                                        </p:tgtEl>
                                      </p:cBhvr>
                                    </p:animEffect>
                                    <p:set>
                                      <p:cBhvr>
                                        <p:cTn id="31" dur="1" fill="hold">
                                          <p:stCondLst>
                                            <p:cond delay="499"/>
                                          </p:stCondLst>
                                        </p:cTn>
                                        <p:tgtEl>
                                          <p:spTgt spid="2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nodeType="clickEffect">
                                  <p:stCondLst>
                                    <p:cond delay="0"/>
                                  </p:stCondLst>
                                  <p:childTnLst>
                                    <p:animMotion origin="layout" path="M 2.08333E-6 -3.7037E-7 L -0.4431 -0.00741 " pathEditMode="relative" rAng="0" ptsTypes="AA">
                                      <p:cBhvr>
                                        <p:cTn id="35" dur="2000" fill="hold"/>
                                        <p:tgtEl>
                                          <p:spTgt spid="4"/>
                                        </p:tgtEl>
                                        <p:attrNameLst>
                                          <p:attrName>ppt_x</p:attrName>
                                          <p:attrName>ppt_y</p:attrName>
                                        </p:attrNameLst>
                                      </p:cBhvr>
                                      <p:rCtr x="-22161" y="-370"/>
                                    </p:animMotion>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wipe(left)">
                                      <p:cBhvr>
                                        <p:cTn id="44" dur="500"/>
                                        <p:tgtEl>
                                          <p:spTgt spid="3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500"/>
                                        <p:tgtEl>
                                          <p:spTgt spid="4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500"/>
                                        <p:tgtEl>
                                          <p:spTgt spid="3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left)">
                                      <p:cBhvr>
                                        <p:cTn id="64" dur="500"/>
                                        <p:tgtEl>
                                          <p:spTgt spid="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fade">
                                      <p:cBhvr>
                                        <p:cTn id="69" dur="500"/>
                                        <p:tgtEl>
                                          <p:spTgt spid="3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fade">
                                      <p:cBhvr>
                                        <p:cTn id="7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 grpId="0" animBg="1"/>
      <p:bldP spid="18" grpId="0"/>
      <p:bldP spid="20" grpId="0"/>
      <p:bldP spid="22" grpId="0" animBg="1"/>
      <p:bldP spid="41" grpId="0" animBg="1"/>
      <p:bldP spid="37" grpId="0"/>
      <p:bldP spid="38" grpId="0"/>
      <p:bldP spid="40" grpId="0"/>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cxnSp>
        <p:nvCxnSpPr>
          <p:cNvPr id="103" name="Conector recto 102">
            <a:extLst>
              <a:ext uri="{FF2B5EF4-FFF2-40B4-BE49-F238E27FC236}">
                <a16:creationId xmlns:a16="http://schemas.microsoft.com/office/drawing/2014/main" id="{AA4544A2-04F8-4E24-9B41-C8F5817A2561}"/>
              </a:ext>
            </a:extLst>
          </p:cNvPr>
          <p:cNvCxnSpPr>
            <a:cxnSpLocks/>
          </p:cNvCxnSpPr>
          <p:nvPr/>
        </p:nvCxnSpPr>
        <p:spPr>
          <a:xfrm>
            <a:off x="9606164" y="5308341"/>
            <a:ext cx="192196" cy="96549"/>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2D5AFC4F-81C0-4187-B648-254B28197023}"/>
              </a:ext>
            </a:extLst>
          </p:cNvPr>
          <p:cNvCxnSpPr>
            <a:cxnSpLocks/>
          </p:cNvCxnSpPr>
          <p:nvPr/>
        </p:nvCxnSpPr>
        <p:spPr>
          <a:xfrm>
            <a:off x="2861670" y="4521200"/>
            <a:ext cx="154940" cy="7112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FBA87FC0-04E7-47A0-8EC1-024F02DA68B7}"/>
              </a:ext>
            </a:extLst>
          </p:cNvPr>
          <p:cNvCxnSpPr>
            <a:cxnSpLocks/>
          </p:cNvCxnSpPr>
          <p:nvPr/>
        </p:nvCxnSpPr>
        <p:spPr>
          <a:xfrm>
            <a:off x="2816860" y="4592320"/>
            <a:ext cx="238760" cy="11430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Conector recto 41">
            <a:extLst>
              <a:ext uri="{FF2B5EF4-FFF2-40B4-BE49-F238E27FC236}">
                <a16:creationId xmlns:a16="http://schemas.microsoft.com/office/drawing/2014/main" id="{B3C4A1F5-4D5D-4BC7-A9DE-C63E6C3F7A8F}"/>
              </a:ext>
            </a:extLst>
          </p:cNvPr>
          <p:cNvCxnSpPr>
            <a:cxnSpLocks/>
          </p:cNvCxnSpPr>
          <p:nvPr/>
        </p:nvCxnSpPr>
        <p:spPr>
          <a:xfrm>
            <a:off x="2760980" y="4657480"/>
            <a:ext cx="327660" cy="156859"/>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Conector recto 44">
            <a:extLst>
              <a:ext uri="{FF2B5EF4-FFF2-40B4-BE49-F238E27FC236}">
                <a16:creationId xmlns:a16="http://schemas.microsoft.com/office/drawing/2014/main" id="{D8C0D8CF-0B29-4F20-B190-629F09F9757A}"/>
              </a:ext>
            </a:extLst>
          </p:cNvPr>
          <p:cNvCxnSpPr>
            <a:cxnSpLocks/>
          </p:cNvCxnSpPr>
          <p:nvPr/>
        </p:nvCxnSpPr>
        <p:spPr>
          <a:xfrm>
            <a:off x="2735581" y="4767465"/>
            <a:ext cx="403859" cy="193337"/>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Conector recto 45">
            <a:extLst>
              <a:ext uri="{FF2B5EF4-FFF2-40B4-BE49-F238E27FC236}">
                <a16:creationId xmlns:a16="http://schemas.microsoft.com/office/drawing/2014/main" id="{4EB152F9-B63F-45CA-AE11-0D274D54B213}"/>
              </a:ext>
            </a:extLst>
          </p:cNvPr>
          <p:cNvCxnSpPr>
            <a:cxnSpLocks/>
          </p:cNvCxnSpPr>
          <p:nvPr/>
        </p:nvCxnSpPr>
        <p:spPr>
          <a:xfrm>
            <a:off x="2691885" y="4897979"/>
            <a:ext cx="498355" cy="238576"/>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Conector recto 46">
            <a:extLst>
              <a:ext uri="{FF2B5EF4-FFF2-40B4-BE49-F238E27FC236}">
                <a16:creationId xmlns:a16="http://schemas.microsoft.com/office/drawing/2014/main" id="{954F3FA7-0ECE-41E3-9709-1BC58A343A4D}"/>
              </a:ext>
            </a:extLst>
          </p:cNvPr>
          <p:cNvCxnSpPr>
            <a:cxnSpLocks/>
          </p:cNvCxnSpPr>
          <p:nvPr/>
        </p:nvCxnSpPr>
        <p:spPr>
          <a:xfrm>
            <a:off x="2650065" y="5010828"/>
            <a:ext cx="540174" cy="258595"/>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Conector recto 47">
            <a:extLst>
              <a:ext uri="{FF2B5EF4-FFF2-40B4-BE49-F238E27FC236}">
                <a16:creationId xmlns:a16="http://schemas.microsoft.com/office/drawing/2014/main" id="{5677895E-F46E-4531-B272-ACE7CF2DB687}"/>
              </a:ext>
            </a:extLst>
          </p:cNvPr>
          <p:cNvCxnSpPr>
            <a:cxnSpLocks/>
          </p:cNvCxnSpPr>
          <p:nvPr/>
        </p:nvCxnSpPr>
        <p:spPr>
          <a:xfrm>
            <a:off x="2600961" y="5125617"/>
            <a:ext cx="538479" cy="257783"/>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2ED79F4B-2E3E-47B9-9E09-644019986B14}"/>
              </a:ext>
            </a:extLst>
          </p:cNvPr>
          <p:cNvCxnSpPr>
            <a:cxnSpLocks/>
          </p:cNvCxnSpPr>
          <p:nvPr/>
        </p:nvCxnSpPr>
        <p:spPr>
          <a:xfrm>
            <a:off x="2610006" y="5263213"/>
            <a:ext cx="272085" cy="130254"/>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0" name="Google Shape;110;p6"/>
          <p:cNvSpPr txBox="1"/>
          <p:nvPr/>
        </p:nvSpPr>
        <p:spPr>
          <a:xfrm>
            <a:off x="838080" y="3240000"/>
            <a:ext cx="8670720" cy="49284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ES" sz="1800" b="0" i="0" u="none" strike="noStrike" cap="none" dirty="0">
                <a:solidFill>
                  <a:schemeClr val="lt1"/>
                </a:solidFill>
                <a:latin typeface="Arial"/>
                <a:ea typeface="Arial"/>
                <a:cs typeface="Arial"/>
                <a:sym typeface="Arial"/>
              </a:rPr>
              <a:t>Pero no solo eso, sino que hay que decidir qué tipo de contraste vamos a hacer:</a:t>
            </a:r>
          </a:p>
          <a:p>
            <a:pPr marL="0" marR="0" lvl="0" indent="0" algn="l" rtl="0">
              <a:spcBef>
                <a:spcPts val="0"/>
              </a:spcBef>
              <a:spcAft>
                <a:spcPts val="0"/>
              </a:spcAft>
              <a:buNone/>
            </a:pPr>
            <a:endParaRPr lang="es-ES" sz="1600" dirty="0">
              <a:solidFill>
                <a:schemeClr val="lt1"/>
              </a:solidFill>
            </a:endParaRPr>
          </a:p>
          <a:p>
            <a:pPr marL="0" marR="0" lvl="0" indent="0" algn="l" rtl="0">
              <a:spcBef>
                <a:spcPts val="0"/>
              </a:spcBef>
              <a:spcAft>
                <a:spcPts val="0"/>
              </a:spcAft>
              <a:buNone/>
            </a:pPr>
            <a:endParaRPr lang="es-ES" sz="1600" dirty="0">
              <a:solidFill>
                <a:schemeClr val="lt1"/>
              </a:solidFill>
            </a:endParaRPr>
          </a:p>
        </p:txBody>
      </p:sp>
      <p:sp>
        <p:nvSpPr>
          <p:cNvPr id="111" name="Google Shape;111;p6"/>
          <p:cNvSpPr/>
          <p:nvPr/>
        </p:nvSpPr>
        <p:spPr>
          <a:xfrm>
            <a:off x="838080" y="365040"/>
            <a:ext cx="10514880" cy="132480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s-ES" sz="4400" b="0" strike="noStrike" dirty="0">
                <a:solidFill>
                  <a:srgbClr val="FF0000"/>
                </a:solidFill>
                <a:latin typeface="Calibri"/>
                <a:ea typeface="Calibri"/>
                <a:cs typeface="Calibri"/>
                <a:sym typeface="Calibri"/>
              </a:rPr>
              <a:t>Planteamiento</a:t>
            </a:r>
          </a:p>
        </p:txBody>
      </p:sp>
      <mc:AlternateContent xmlns:mc="http://schemas.openxmlformats.org/markup-compatibility/2006">
        <mc:Choice xmlns:a14="http://schemas.microsoft.com/office/drawing/2010/main" Requires="a14">
          <p:sp>
            <p:nvSpPr>
              <p:cNvPr id="112" name="Google Shape;112;p6"/>
              <p:cNvSpPr/>
              <p:nvPr/>
            </p:nvSpPr>
            <p:spPr>
              <a:xfrm>
                <a:off x="838080" y="1620000"/>
                <a:ext cx="10259640" cy="857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ES" sz="1800" b="0" strike="noStrike" dirty="0">
                    <a:solidFill>
                      <a:schemeClr val="lt1"/>
                    </a:solidFill>
                    <a:latin typeface="Arial"/>
                    <a:ea typeface="Arial"/>
                    <a:cs typeface="Arial"/>
                    <a:sym typeface="Arial"/>
                  </a:rPr>
                  <a:t>Planteamos:</a:t>
                </a:r>
              </a:p>
              <a:p>
                <a:pPr marL="0" marR="0" lvl="0" indent="0" algn="l" rtl="0">
                  <a:lnSpc>
                    <a:spcPct val="100000"/>
                  </a:lnSpc>
                  <a:spcBef>
                    <a:spcPts val="0"/>
                  </a:spcBef>
                  <a:spcAft>
                    <a:spcPts val="0"/>
                  </a:spcAft>
                  <a:buNone/>
                </a:pPr>
                <a:r>
                  <a:rPr lang="es-ES" sz="1800" b="1" dirty="0">
                    <a:solidFill>
                      <a:srgbClr val="FF0000"/>
                    </a:solidFill>
                  </a:rPr>
                  <a:t>H0</a:t>
                </a:r>
                <a:r>
                  <a:rPr lang="es-ES" sz="1800" dirty="0">
                    <a:solidFill>
                      <a:schemeClr val="lt1"/>
                    </a:solidFill>
                  </a:rPr>
                  <a:t>: Hipótesis nula </a:t>
                </a:r>
                <a:r>
                  <a:rPr lang="es-ES" sz="1800" dirty="0">
                    <a:solidFill>
                      <a:schemeClr val="lt1"/>
                    </a:solidFill>
                    <a:sym typeface="Wingdings" panose="05000000000000000000" pitchFamily="2" charset="2"/>
                  </a:rPr>
                  <a:t></a:t>
                </a:r>
                <a:r>
                  <a:rPr lang="es-ES" sz="1800" dirty="0">
                    <a:solidFill>
                      <a:schemeClr val="lt1"/>
                    </a:solidFill>
                  </a:rPr>
                  <a:t> Lo que vamos a defender hasta que se demuestre lo contrario</a:t>
                </a:r>
              </a:p>
              <a:p>
                <a:pPr marL="0" marR="0" lvl="0" indent="0" algn="l" rtl="0">
                  <a:lnSpc>
                    <a:spcPct val="100000"/>
                  </a:lnSpc>
                  <a:spcBef>
                    <a:spcPts val="0"/>
                  </a:spcBef>
                  <a:spcAft>
                    <a:spcPts val="0"/>
                  </a:spcAft>
                  <a:buNone/>
                </a:pPr>
                <a:r>
                  <a:rPr lang="es-ES" sz="1800" b="1" strike="noStrike" dirty="0">
                    <a:solidFill>
                      <a:srgbClr val="FF0000"/>
                    </a:solidFill>
                    <a:latin typeface="Arial"/>
                    <a:ea typeface="Arial"/>
                    <a:cs typeface="Arial"/>
                    <a:sym typeface="Arial"/>
                  </a:rPr>
                  <a:t>H1</a:t>
                </a:r>
                <a:r>
                  <a:rPr lang="es-ES" sz="1800" b="0" strike="noStrike" dirty="0">
                    <a:solidFill>
                      <a:schemeClr val="lt1"/>
                    </a:solidFill>
                    <a:latin typeface="Arial"/>
                    <a:ea typeface="Arial"/>
                    <a:cs typeface="Arial"/>
                    <a:sym typeface="Arial"/>
                  </a:rPr>
                  <a:t>: Hipótesis alternativa </a:t>
                </a:r>
                <a:r>
                  <a:rPr lang="es-ES" sz="1800" b="0" strike="noStrike" dirty="0">
                    <a:solidFill>
                      <a:schemeClr val="lt1"/>
                    </a:solidFill>
                    <a:latin typeface="Arial"/>
                    <a:ea typeface="Arial"/>
                    <a:cs typeface="Arial"/>
                    <a:sym typeface="Wingdings" panose="05000000000000000000" pitchFamily="2" charset="2"/>
                  </a:rPr>
                  <a:t> Si no se cumple H0, tendremos que aceptarla</a:t>
                </a:r>
              </a:p>
              <a:p>
                <a:pPr marL="0" marR="0" lvl="0" indent="0" algn="l" rtl="0">
                  <a:lnSpc>
                    <a:spcPct val="100000"/>
                  </a:lnSpc>
                  <a:spcBef>
                    <a:spcPts val="0"/>
                  </a:spcBef>
                  <a:spcAft>
                    <a:spcPts val="0"/>
                  </a:spcAft>
                  <a:buNone/>
                </a:pPr>
                <a:endParaRPr lang="es-ES" sz="1800" dirty="0">
                  <a:solidFill>
                    <a:schemeClr val="lt1"/>
                  </a:solidFill>
                  <a:sym typeface="Wingdings" panose="05000000000000000000" pitchFamily="2" charset="2"/>
                </a:endParaRPr>
              </a:p>
              <a:p>
                <a:pPr lvl="0"/>
                <a:r>
                  <a:rPr lang="es-ES" sz="1800" dirty="0">
                    <a:solidFill>
                      <a:schemeClr val="lt1"/>
                    </a:solidFill>
                    <a:sym typeface="Wingdings" panose="05000000000000000000" pitchFamily="2" charset="2"/>
                  </a:rPr>
                  <a:t>Fijamos un nivel de significación </a:t>
                </a:r>
                <a14:m>
                  <m:oMath xmlns:m="http://schemas.openxmlformats.org/officeDocument/2006/math">
                    <m:r>
                      <a:rPr lang="es-ES" sz="1800" b="1" i="1" strike="noStrike" smtClean="0">
                        <a:solidFill>
                          <a:srgbClr val="FF0000"/>
                        </a:solidFill>
                        <a:latin typeface="Cambria Math" panose="02040503050406030204" pitchFamily="18" charset="0"/>
                        <a:ea typeface="Cambria Math" panose="02040503050406030204" pitchFamily="18" charset="0"/>
                        <a:sym typeface="Wingdings" panose="05000000000000000000" pitchFamily="2" charset="2"/>
                      </a:rPr>
                      <m:t>𝜶</m:t>
                    </m:r>
                  </m:oMath>
                </a14:m>
                <a:r>
                  <a:rPr lang="es-ES" sz="1800" b="0" strike="noStrike" dirty="0">
                    <a:solidFill>
                      <a:schemeClr val="lt1"/>
                    </a:solidFill>
                    <a:latin typeface="Arial"/>
                    <a:ea typeface="Arial"/>
                    <a:cs typeface="Arial"/>
                    <a:sym typeface="Wingdings" panose="05000000000000000000" pitchFamily="2" charset="2"/>
                  </a:rPr>
                  <a:t> (normalmente 0.05  Confianza de un 95%)</a:t>
                </a:r>
                <a:endParaRPr sz="1800" b="0" strike="noStrike" dirty="0">
                  <a:solidFill>
                    <a:schemeClr val="lt1"/>
                  </a:solidFill>
                  <a:latin typeface="Arial"/>
                  <a:ea typeface="Arial"/>
                  <a:cs typeface="Arial"/>
                  <a:sym typeface="Arial"/>
                </a:endParaRPr>
              </a:p>
            </p:txBody>
          </p:sp>
        </mc:Choice>
        <mc:Fallback>
          <p:sp>
            <p:nvSpPr>
              <p:cNvPr id="112" name="Google Shape;112;p6"/>
              <p:cNvSpPr>
                <a:spLocks noRot="1" noChangeAspect="1" noMove="1" noResize="1" noEditPoints="1" noAdjustHandles="1" noChangeArrowheads="1" noChangeShapeType="1" noTextEdit="1"/>
              </p:cNvSpPr>
              <p:nvPr/>
            </p:nvSpPr>
            <p:spPr>
              <a:xfrm>
                <a:off x="838080" y="1620000"/>
                <a:ext cx="10259640" cy="857880"/>
              </a:xfrm>
              <a:prstGeom prst="rect">
                <a:avLst/>
              </a:prstGeom>
              <a:blipFill>
                <a:blip r:embed="rId3"/>
                <a:stretch>
                  <a:fillRect l="-475" t="-4286" b="-82857"/>
                </a:stretch>
              </a:blipFill>
              <a:ln>
                <a:noFill/>
              </a:ln>
            </p:spPr>
            <p:txBody>
              <a:bodyPr/>
              <a:lstStyle/>
              <a:p>
                <a:r>
                  <a:rPr lang="es-ES">
                    <a:noFill/>
                  </a:rPr>
                  <a:t> </a:t>
                </a:r>
              </a:p>
            </p:txBody>
          </p:sp>
        </mc:Fallback>
      </mc:AlternateContent>
      <p:sp>
        <p:nvSpPr>
          <p:cNvPr id="8" name="Google Shape;110;p6">
            <a:extLst>
              <a:ext uri="{FF2B5EF4-FFF2-40B4-BE49-F238E27FC236}">
                <a16:creationId xmlns:a16="http://schemas.microsoft.com/office/drawing/2014/main" id="{98B94B93-B034-4AD6-878E-FF661CF35288}"/>
              </a:ext>
            </a:extLst>
          </p:cNvPr>
          <p:cNvSpPr txBox="1"/>
          <p:nvPr/>
        </p:nvSpPr>
        <p:spPr>
          <a:xfrm>
            <a:off x="900000" y="3819120"/>
            <a:ext cx="3946320" cy="492840"/>
          </a:xfrm>
          <a:prstGeom prst="rect">
            <a:avLst/>
          </a:prstGeom>
          <a:noFill/>
          <a:ln>
            <a:noFill/>
          </a:ln>
        </p:spPr>
        <p:txBody>
          <a:bodyPr spcFirstLastPara="1" wrap="square" lIns="90000" tIns="45000" rIns="90000" bIns="45000" anchor="t" anchorCtr="0">
            <a:noAutofit/>
          </a:bodyPr>
          <a:lstStyle/>
          <a:p>
            <a:pPr marL="0" marR="0" lvl="0" indent="0" algn="ctr" rtl="0">
              <a:spcBef>
                <a:spcPts val="0"/>
              </a:spcBef>
              <a:spcAft>
                <a:spcPts val="0"/>
              </a:spcAft>
              <a:buNone/>
            </a:pPr>
            <a:r>
              <a:rPr lang="es-ES" sz="1600" b="1" dirty="0">
                <a:solidFill>
                  <a:srgbClr val="FF0000"/>
                </a:solidFill>
              </a:rPr>
              <a:t>B</a:t>
            </a:r>
            <a:r>
              <a:rPr lang="es-ES" sz="1600" b="1" i="0" u="none" strike="noStrike" cap="none" dirty="0">
                <a:solidFill>
                  <a:srgbClr val="FF0000"/>
                </a:solidFill>
                <a:latin typeface="Arial"/>
                <a:ea typeface="Arial"/>
                <a:cs typeface="Arial"/>
                <a:sym typeface="Arial"/>
              </a:rPr>
              <a:t>ilateral</a:t>
            </a:r>
          </a:p>
          <a:p>
            <a:pPr marL="0" marR="0" lvl="0" indent="0" algn="l" rtl="0">
              <a:spcBef>
                <a:spcPts val="0"/>
              </a:spcBef>
              <a:spcAft>
                <a:spcPts val="0"/>
              </a:spcAft>
              <a:buNone/>
            </a:pPr>
            <a:endParaRPr lang="es-ES" sz="1600" dirty="0">
              <a:solidFill>
                <a:schemeClr val="lt1"/>
              </a:solidFill>
            </a:endParaRPr>
          </a:p>
          <a:p>
            <a:pPr marL="0" marR="0" lvl="0" indent="0" algn="l" rtl="0">
              <a:spcBef>
                <a:spcPts val="0"/>
              </a:spcBef>
              <a:spcAft>
                <a:spcPts val="0"/>
              </a:spcAft>
              <a:buNone/>
            </a:pPr>
            <a:endParaRPr lang="es-ES" sz="1600" dirty="0">
              <a:solidFill>
                <a:schemeClr val="lt1"/>
              </a:solidFill>
            </a:endParaRPr>
          </a:p>
        </p:txBody>
      </p:sp>
      <p:sp>
        <p:nvSpPr>
          <p:cNvPr id="9" name="Google Shape;110;p6">
            <a:extLst>
              <a:ext uri="{FF2B5EF4-FFF2-40B4-BE49-F238E27FC236}">
                <a16:creationId xmlns:a16="http://schemas.microsoft.com/office/drawing/2014/main" id="{83E0B476-2889-4516-81D7-9AD3F667FAEA}"/>
              </a:ext>
            </a:extLst>
          </p:cNvPr>
          <p:cNvSpPr txBox="1"/>
          <p:nvPr/>
        </p:nvSpPr>
        <p:spPr>
          <a:xfrm>
            <a:off x="6095520" y="3819120"/>
            <a:ext cx="3946320" cy="492840"/>
          </a:xfrm>
          <a:prstGeom prst="rect">
            <a:avLst/>
          </a:prstGeom>
          <a:noFill/>
          <a:ln>
            <a:noFill/>
          </a:ln>
        </p:spPr>
        <p:txBody>
          <a:bodyPr spcFirstLastPara="1" wrap="square" lIns="90000" tIns="45000" rIns="90000" bIns="45000" anchor="t" anchorCtr="0">
            <a:noAutofit/>
          </a:bodyPr>
          <a:lstStyle/>
          <a:p>
            <a:pPr marL="0" marR="0" lvl="0" indent="0" algn="ctr" rtl="0">
              <a:spcBef>
                <a:spcPts val="0"/>
              </a:spcBef>
              <a:spcAft>
                <a:spcPts val="0"/>
              </a:spcAft>
              <a:buNone/>
            </a:pPr>
            <a:r>
              <a:rPr lang="es-ES" sz="1600" b="1" dirty="0">
                <a:solidFill>
                  <a:srgbClr val="FF0000"/>
                </a:solidFill>
              </a:rPr>
              <a:t>Uni</a:t>
            </a:r>
            <a:r>
              <a:rPr lang="es-ES" sz="1600" b="1" i="0" u="none" strike="noStrike" cap="none" dirty="0">
                <a:solidFill>
                  <a:srgbClr val="FF0000"/>
                </a:solidFill>
                <a:latin typeface="Arial"/>
                <a:ea typeface="Arial"/>
                <a:cs typeface="Arial"/>
                <a:sym typeface="Arial"/>
              </a:rPr>
              <a:t>lateral</a:t>
            </a:r>
          </a:p>
          <a:p>
            <a:pPr marL="0" marR="0" lvl="0" indent="0" algn="l" rtl="0">
              <a:spcBef>
                <a:spcPts val="0"/>
              </a:spcBef>
              <a:spcAft>
                <a:spcPts val="0"/>
              </a:spcAft>
              <a:buNone/>
            </a:pPr>
            <a:endParaRPr lang="es-ES" sz="1600" dirty="0">
              <a:solidFill>
                <a:schemeClr val="lt1"/>
              </a:solidFill>
            </a:endParaRPr>
          </a:p>
          <a:p>
            <a:pPr marL="0" marR="0" lvl="0" indent="0" algn="l" rtl="0">
              <a:spcBef>
                <a:spcPts val="0"/>
              </a:spcBef>
              <a:spcAft>
                <a:spcPts val="0"/>
              </a:spcAft>
              <a:buNone/>
            </a:pPr>
            <a:endParaRPr lang="es-ES" sz="1600" dirty="0">
              <a:solidFill>
                <a:schemeClr val="lt1"/>
              </a:solidFill>
            </a:endParaRPr>
          </a:p>
        </p:txBody>
      </p:sp>
      <p:sp>
        <p:nvSpPr>
          <p:cNvPr id="10" name="Forma libre: forma 9">
            <a:extLst>
              <a:ext uri="{FF2B5EF4-FFF2-40B4-BE49-F238E27FC236}">
                <a16:creationId xmlns:a16="http://schemas.microsoft.com/office/drawing/2014/main" id="{D9FED469-7CE6-46D5-86B1-B6C5B2CDC577}"/>
              </a:ext>
            </a:extLst>
          </p:cNvPr>
          <p:cNvSpPr/>
          <p:nvPr/>
        </p:nvSpPr>
        <p:spPr>
          <a:xfrm>
            <a:off x="2000801" y="4491420"/>
            <a:ext cx="1748239" cy="902047"/>
          </a:xfrm>
          <a:custGeom>
            <a:avLst/>
            <a:gdLst>
              <a:gd name="connsiteX0" fmla="*/ 0 w 1284051"/>
              <a:gd name="connsiteY0" fmla="*/ 963218 h 1063071"/>
              <a:gd name="connsiteX1" fmla="*/ 369651 w 1284051"/>
              <a:gd name="connsiteY1" fmla="*/ 836758 h 1063071"/>
              <a:gd name="connsiteX2" fmla="*/ 671208 w 1284051"/>
              <a:gd name="connsiteY2" fmla="*/ 180 h 1063071"/>
              <a:gd name="connsiteX3" fmla="*/ 953310 w 1284051"/>
              <a:gd name="connsiteY3" fmla="*/ 914580 h 1063071"/>
              <a:gd name="connsiteX4" fmla="*/ 1284051 w 1284051"/>
              <a:gd name="connsiteY4" fmla="*/ 1050767 h 1063071"/>
              <a:gd name="connsiteX0" fmla="*/ 0 w 1284051"/>
              <a:gd name="connsiteY0" fmla="*/ 963117 h 1052938"/>
              <a:gd name="connsiteX1" fmla="*/ 369651 w 1284051"/>
              <a:gd name="connsiteY1" fmla="*/ 836657 h 1052938"/>
              <a:gd name="connsiteX2" fmla="*/ 671208 w 1284051"/>
              <a:gd name="connsiteY2" fmla="*/ 79 h 1052938"/>
              <a:gd name="connsiteX3" fmla="*/ 953310 w 1284051"/>
              <a:gd name="connsiteY3" fmla="*/ 788019 h 1052938"/>
              <a:gd name="connsiteX4" fmla="*/ 1284051 w 1284051"/>
              <a:gd name="connsiteY4" fmla="*/ 1050666 h 1052938"/>
              <a:gd name="connsiteX0" fmla="*/ 0 w 1284051"/>
              <a:gd name="connsiteY0" fmla="*/ 963115 h 973657"/>
              <a:gd name="connsiteX1" fmla="*/ 369651 w 1284051"/>
              <a:gd name="connsiteY1" fmla="*/ 836655 h 973657"/>
              <a:gd name="connsiteX2" fmla="*/ 671208 w 1284051"/>
              <a:gd name="connsiteY2" fmla="*/ 77 h 973657"/>
              <a:gd name="connsiteX3" fmla="*/ 953310 w 1284051"/>
              <a:gd name="connsiteY3" fmla="*/ 788017 h 973657"/>
              <a:gd name="connsiteX4" fmla="*/ 1284051 w 1284051"/>
              <a:gd name="connsiteY4" fmla="*/ 933932 h 973657"/>
              <a:gd name="connsiteX0" fmla="*/ 0 w 1284051"/>
              <a:gd name="connsiteY0" fmla="*/ 963050 h 973592"/>
              <a:gd name="connsiteX1" fmla="*/ 369651 w 1284051"/>
              <a:gd name="connsiteY1" fmla="*/ 836590 h 973592"/>
              <a:gd name="connsiteX2" fmla="*/ 671208 w 1284051"/>
              <a:gd name="connsiteY2" fmla="*/ 12 h 973592"/>
              <a:gd name="connsiteX3" fmla="*/ 953310 w 1284051"/>
              <a:gd name="connsiteY3" fmla="*/ 856046 h 973592"/>
              <a:gd name="connsiteX4" fmla="*/ 1284051 w 1284051"/>
              <a:gd name="connsiteY4" fmla="*/ 933867 h 973592"/>
              <a:gd name="connsiteX0" fmla="*/ 0 w 1303506"/>
              <a:gd name="connsiteY0" fmla="*/ 963050 h 987248"/>
              <a:gd name="connsiteX1" fmla="*/ 369651 w 1303506"/>
              <a:gd name="connsiteY1" fmla="*/ 836590 h 987248"/>
              <a:gd name="connsiteX2" fmla="*/ 671208 w 1303506"/>
              <a:gd name="connsiteY2" fmla="*/ 12 h 987248"/>
              <a:gd name="connsiteX3" fmla="*/ 953310 w 1303506"/>
              <a:gd name="connsiteY3" fmla="*/ 856046 h 987248"/>
              <a:gd name="connsiteX4" fmla="*/ 1303506 w 1303506"/>
              <a:gd name="connsiteY4" fmla="*/ 972778 h 987248"/>
              <a:gd name="connsiteX0" fmla="*/ 0 w 1293778"/>
              <a:gd name="connsiteY0" fmla="*/ 963050 h 994787"/>
              <a:gd name="connsiteX1" fmla="*/ 369651 w 1293778"/>
              <a:gd name="connsiteY1" fmla="*/ 836590 h 994787"/>
              <a:gd name="connsiteX2" fmla="*/ 671208 w 1293778"/>
              <a:gd name="connsiteY2" fmla="*/ 12 h 994787"/>
              <a:gd name="connsiteX3" fmla="*/ 953310 w 1293778"/>
              <a:gd name="connsiteY3" fmla="*/ 856046 h 994787"/>
              <a:gd name="connsiteX4" fmla="*/ 1293778 w 1293778"/>
              <a:gd name="connsiteY4" fmla="*/ 982506 h 994787"/>
              <a:gd name="connsiteX0" fmla="*/ 0 w 1293778"/>
              <a:gd name="connsiteY0" fmla="*/ 963050 h 982506"/>
              <a:gd name="connsiteX1" fmla="*/ 369651 w 1293778"/>
              <a:gd name="connsiteY1" fmla="*/ 836590 h 982506"/>
              <a:gd name="connsiteX2" fmla="*/ 671208 w 1293778"/>
              <a:gd name="connsiteY2" fmla="*/ 12 h 982506"/>
              <a:gd name="connsiteX3" fmla="*/ 953310 w 1293778"/>
              <a:gd name="connsiteY3" fmla="*/ 856046 h 982506"/>
              <a:gd name="connsiteX4" fmla="*/ 1293778 w 1293778"/>
              <a:gd name="connsiteY4" fmla="*/ 982506 h 982506"/>
              <a:gd name="connsiteX0" fmla="*/ 0 w 1293778"/>
              <a:gd name="connsiteY0" fmla="*/ 963050 h 982506"/>
              <a:gd name="connsiteX1" fmla="*/ 369651 w 1293778"/>
              <a:gd name="connsiteY1" fmla="*/ 836590 h 982506"/>
              <a:gd name="connsiteX2" fmla="*/ 671208 w 1293778"/>
              <a:gd name="connsiteY2" fmla="*/ 12 h 982506"/>
              <a:gd name="connsiteX3" fmla="*/ 953310 w 1293778"/>
              <a:gd name="connsiteY3" fmla="*/ 856046 h 982506"/>
              <a:gd name="connsiteX4" fmla="*/ 1293778 w 1293778"/>
              <a:gd name="connsiteY4" fmla="*/ 982506 h 982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778" h="982506">
                <a:moveTo>
                  <a:pt x="0" y="963050"/>
                </a:moveTo>
                <a:cubicBezTo>
                  <a:pt x="128891" y="941163"/>
                  <a:pt x="257783" y="997096"/>
                  <a:pt x="369651" y="836590"/>
                </a:cubicBezTo>
                <a:cubicBezTo>
                  <a:pt x="481519" y="676084"/>
                  <a:pt x="573932" y="-3231"/>
                  <a:pt x="671208" y="12"/>
                </a:cubicBezTo>
                <a:cubicBezTo>
                  <a:pt x="768484" y="3255"/>
                  <a:pt x="849548" y="692297"/>
                  <a:pt x="953310" y="856046"/>
                </a:cubicBezTo>
                <a:cubicBezTo>
                  <a:pt x="1057072" y="1019795"/>
                  <a:pt x="1169751" y="933868"/>
                  <a:pt x="1293778" y="98250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mc:AlternateContent xmlns:mc="http://schemas.openxmlformats.org/markup-compatibility/2006">
        <mc:Choice xmlns:a14="http://schemas.microsoft.com/office/drawing/2010/main" Requires="a14">
          <p:sp>
            <p:nvSpPr>
              <p:cNvPr id="14" name="Google Shape;110;p6">
                <a:extLst>
                  <a:ext uri="{FF2B5EF4-FFF2-40B4-BE49-F238E27FC236}">
                    <a16:creationId xmlns:a16="http://schemas.microsoft.com/office/drawing/2014/main" id="{34022A77-3E66-4482-AE77-0177B001815B}"/>
                  </a:ext>
                </a:extLst>
              </p:cNvPr>
              <p:cNvSpPr txBox="1"/>
              <p:nvPr/>
            </p:nvSpPr>
            <p:spPr>
              <a:xfrm>
                <a:off x="1997280" y="5659207"/>
                <a:ext cx="1751760" cy="492840"/>
              </a:xfrm>
              <a:prstGeom prst="rect">
                <a:avLst/>
              </a:prstGeom>
              <a:noFill/>
              <a:ln>
                <a:noFill/>
              </a:ln>
            </p:spPr>
            <p:txBody>
              <a:bodyPr spcFirstLastPara="1" wrap="square" lIns="90000" tIns="45000" rIns="90000" bIns="45000" anchor="t" anchorCtr="0">
                <a:noAutofit/>
              </a:bodyPr>
              <a:lstStyle/>
              <a:p>
                <a:pPr lvl="0" algn="ctr"/>
                <a:r>
                  <a:rPr lang="es-ES" sz="1600" dirty="0">
                    <a:solidFill>
                      <a:schemeClr val="lt1"/>
                    </a:solidFill>
                    <a:ea typeface="Cambria Math" panose="02040503050406030204" pitchFamily="18" charset="0"/>
                  </a:rPr>
                  <a:t>H0: </a:t>
                </a:r>
                <a14:m>
                  <m:oMath xmlns:m="http://schemas.openxmlformats.org/officeDocument/2006/math">
                    <m:r>
                      <a:rPr lang="es-ES" sz="1600" i="1">
                        <a:solidFill>
                          <a:schemeClr val="lt1"/>
                        </a:solidFill>
                        <a:latin typeface="Cambria Math" panose="02040503050406030204" pitchFamily="18" charset="0"/>
                        <a:ea typeface="Cambria Math" panose="02040503050406030204" pitchFamily="18" charset="0"/>
                      </a:rPr>
                      <m:t>𝜇</m:t>
                    </m:r>
                    <m:r>
                      <a:rPr lang="es-ES" sz="1600" i="1">
                        <a:solidFill>
                          <a:schemeClr val="lt1"/>
                        </a:solidFill>
                        <a:latin typeface="Cambria Math" panose="02040503050406030204" pitchFamily="18" charset="0"/>
                        <a:ea typeface="Cambria Math" panose="02040503050406030204" pitchFamily="18" charset="0"/>
                      </a:rPr>
                      <m:t>=</m:t>
                    </m:r>
                    <m:sSub>
                      <m:sSubPr>
                        <m:ctrlPr>
                          <a:rPr lang="es-ES" sz="1600" i="1">
                            <a:solidFill>
                              <a:schemeClr val="lt1"/>
                            </a:solidFill>
                            <a:latin typeface="Cambria Math" panose="02040503050406030204" pitchFamily="18" charset="0"/>
                            <a:ea typeface="Cambria Math" panose="02040503050406030204" pitchFamily="18" charset="0"/>
                          </a:rPr>
                        </m:ctrlPr>
                      </m:sSubPr>
                      <m:e>
                        <m:r>
                          <a:rPr lang="es-ES" sz="1600" i="1">
                            <a:solidFill>
                              <a:schemeClr val="lt1"/>
                            </a:solidFill>
                            <a:latin typeface="Cambria Math" panose="02040503050406030204" pitchFamily="18" charset="0"/>
                            <a:ea typeface="Cambria Math" panose="02040503050406030204" pitchFamily="18" charset="0"/>
                          </a:rPr>
                          <m:t>𝜇</m:t>
                        </m:r>
                      </m:e>
                      <m:sub>
                        <m:r>
                          <a:rPr lang="es-ES" sz="1600" i="1">
                            <a:solidFill>
                              <a:schemeClr val="lt1"/>
                            </a:solidFill>
                            <a:latin typeface="Cambria Math" panose="02040503050406030204" pitchFamily="18" charset="0"/>
                            <a:ea typeface="Cambria Math" panose="02040503050406030204" pitchFamily="18" charset="0"/>
                          </a:rPr>
                          <m:t>0</m:t>
                        </m:r>
                      </m:sub>
                    </m:sSub>
                  </m:oMath>
                </a14:m>
                <a:endParaRPr lang="es-ES" sz="1600" dirty="0">
                  <a:solidFill>
                    <a:schemeClr val="lt1"/>
                  </a:solidFill>
                </a:endParaRPr>
              </a:p>
              <a:p>
                <a:pPr algn="ctr"/>
                <a:r>
                  <a:rPr lang="es-ES" sz="1600" dirty="0">
                    <a:solidFill>
                      <a:schemeClr val="lt1"/>
                    </a:solidFill>
                    <a:ea typeface="Cambria Math" panose="02040503050406030204" pitchFamily="18" charset="0"/>
                  </a:rPr>
                  <a:t>H1: </a:t>
                </a:r>
                <a14:m>
                  <m:oMath xmlns:m="http://schemas.openxmlformats.org/officeDocument/2006/math">
                    <m:r>
                      <a:rPr lang="es-ES" sz="1600" i="1">
                        <a:solidFill>
                          <a:schemeClr val="lt1"/>
                        </a:solidFill>
                        <a:latin typeface="Cambria Math" panose="02040503050406030204" pitchFamily="18" charset="0"/>
                        <a:ea typeface="Cambria Math" panose="02040503050406030204" pitchFamily="18" charset="0"/>
                      </a:rPr>
                      <m:t>𝜇</m:t>
                    </m:r>
                    <m:r>
                      <a:rPr lang="es-ES" sz="1600" i="1" smtClean="0">
                        <a:solidFill>
                          <a:schemeClr val="lt1"/>
                        </a:solidFill>
                        <a:latin typeface="Cambria Math" panose="02040503050406030204" pitchFamily="18" charset="0"/>
                        <a:ea typeface="Cambria Math" panose="02040503050406030204" pitchFamily="18" charset="0"/>
                      </a:rPr>
                      <m:t>≠</m:t>
                    </m:r>
                    <m:sSub>
                      <m:sSubPr>
                        <m:ctrlPr>
                          <a:rPr lang="es-ES" sz="1600" i="1">
                            <a:solidFill>
                              <a:schemeClr val="lt1"/>
                            </a:solidFill>
                            <a:latin typeface="Cambria Math" panose="02040503050406030204" pitchFamily="18" charset="0"/>
                            <a:ea typeface="Cambria Math" panose="02040503050406030204" pitchFamily="18" charset="0"/>
                          </a:rPr>
                        </m:ctrlPr>
                      </m:sSubPr>
                      <m:e>
                        <m:r>
                          <a:rPr lang="es-ES" sz="1600" i="1">
                            <a:solidFill>
                              <a:schemeClr val="lt1"/>
                            </a:solidFill>
                            <a:latin typeface="Cambria Math" panose="02040503050406030204" pitchFamily="18" charset="0"/>
                            <a:ea typeface="Cambria Math" panose="02040503050406030204" pitchFamily="18" charset="0"/>
                          </a:rPr>
                          <m:t>𝜇</m:t>
                        </m:r>
                      </m:e>
                      <m:sub>
                        <m:r>
                          <a:rPr lang="es-ES" sz="1600" i="1">
                            <a:solidFill>
                              <a:schemeClr val="lt1"/>
                            </a:solidFill>
                            <a:latin typeface="Cambria Math" panose="02040503050406030204" pitchFamily="18" charset="0"/>
                            <a:ea typeface="Cambria Math" panose="02040503050406030204" pitchFamily="18" charset="0"/>
                          </a:rPr>
                          <m:t>0</m:t>
                        </m:r>
                      </m:sub>
                    </m:sSub>
                  </m:oMath>
                </a14:m>
                <a:endParaRPr lang="es-ES" sz="1600" dirty="0">
                  <a:solidFill>
                    <a:schemeClr val="lt1"/>
                  </a:solidFill>
                </a:endParaRPr>
              </a:p>
              <a:p>
                <a:pPr marL="0" marR="0" lvl="0" indent="0" algn="ctr" rtl="0">
                  <a:spcBef>
                    <a:spcPts val="0"/>
                  </a:spcBef>
                  <a:spcAft>
                    <a:spcPts val="0"/>
                  </a:spcAft>
                  <a:buNone/>
                </a:pPr>
                <a:endParaRPr lang="es-ES" sz="1600" dirty="0">
                  <a:solidFill>
                    <a:schemeClr val="lt1"/>
                  </a:solidFill>
                </a:endParaRPr>
              </a:p>
            </p:txBody>
          </p:sp>
        </mc:Choice>
        <mc:Fallback>
          <p:sp>
            <p:nvSpPr>
              <p:cNvPr id="14" name="Google Shape;110;p6">
                <a:extLst>
                  <a:ext uri="{FF2B5EF4-FFF2-40B4-BE49-F238E27FC236}">
                    <a16:creationId xmlns:a16="http://schemas.microsoft.com/office/drawing/2014/main" id="{34022A77-3E66-4482-AE77-0177B001815B}"/>
                  </a:ext>
                </a:extLst>
              </p:cNvPr>
              <p:cNvSpPr txBox="1">
                <a:spLocks noRot="1" noChangeAspect="1" noMove="1" noResize="1" noEditPoints="1" noAdjustHandles="1" noChangeArrowheads="1" noChangeShapeType="1" noTextEdit="1"/>
              </p:cNvSpPr>
              <p:nvPr/>
            </p:nvSpPr>
            <p:spPr>
              <a:xfrm>
                <a:off x="1997280" y="5659207"/>
                <a:ext cx="1751760" cy="492840"/>
              </a:xfrm>
              <a:prstGeom prst="rect">
                <a:avLst/>
              </a:prstGeom>
              <a:blipFill>
                <a:blip r:embed="rId4"/>
                <a:stretch>
                  <a:fillRect t="-3704" b="-33333"/>
                </a:stretch>
              </a:blipFill>
              <a:ln>
                <a:noFill/>
              </a:ln>
            </p:spPr>
            <p:txBody>
              <a:bodyPr/>
              <a:lstStyle/>
              <a:p>
                <a:r>
                  <a:rPr lang="es-ES">
                    <a:noFill/>
                  </a:rPr>
                  <a:t> </a:t>
                </a:r>
              </a:p>
            </p:txBody>
          </p:sp>
        </mc:Fallback>
      </mc:AlternateContent>
      <p:cxnSp>
        <p:nvCxnSpPr>
          <p:cNvPr id="3" name="Conector recto 2">
            <a:extLst>
              <a:ext uri="{FF2B5EF4-FFF2-40B4-BE49-F238E27FC236}">
                <a16:creationId xmlns:a16="http://schemas.microsoft.com/office/drawing/2014/main" id="{B0E57DF3-EE6F-45A5-9B38-3164E2665FB7}"/>
              </a:ext>
            </a:extLst>
          </p:cNvPr>
          <p:cNvCxnSpPr>
            <a:cxnSpLocks/>
          </p:cNvCxnSpPr>
          <p:nvPr/>
        </p:nvCxnSpPr>
        <p:spPr>
          <a:xfrm>
            <a:off x="1808480" y="5393467"/>
            <a:ext cx="225552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B614274C-7E8B-4C7C-9FE2-98786EEA68C0}"/>
              </a:ext>
            </a:extLst>
          </p:cNvPr>
          <p:cNvCxnSpPr>
            <a:cxnSpLocks/>
          </p:cNvCxnSpPr>
          <p:nvPr/>
        </p:nvCxnSpPr>
        <p:spPr>
          <a:xfrm>
            <a:off x="3190240" y="4560347"/>
            <a:ext cx="0" cy="83312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B9767AE0-EA7E-43F5-BA44-66D49CBD930E}"/>
              </a:ext>
            </a:extLst>
          </p:cNvPr>
          <p:cNvCxnSpPr>
            <a:cxnSpLocks/>
          </p:cNvCxnSpPr>
          <p:nvPr/>
        </p:nvCxnSpPr>
        <p:spPr>
          <a:xfrm>
            <a:off x="2600960" y="4560347"/>
            <a:ext cx="0" cy="83312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4" name="Conector recto 73">
            <a:extLst>
              <a:ext uri="{FF2B5EF4-FFF2-40B4-BE49-F238E27FC236}">
                <a16:creationId xmlns:a16="http://schemas.microsoft.com/office/drawing/2014/main" id="{07E95C48-8CA3-45A2-9BB2-D8779BF9CB82}"/>
              </a:ext>
            </a:extLst>
          </p:cNvPr>
          <p:cNvCxnSpPr>
            <a:cxnSpLocks/>
          </p:cNvCxnSpPr>
          <p:nvPr/>
        </p:nvCxnSpPr>
        <p:spPr>
          <a:xfrm>
            <a:off x="6743205" y="4521200"/>
            <a:ext cx="154940" cy="7112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5" name="Conector recto 74">
            <a:extLst>
              <a:ext uri="{FF2B5EF4-FFF2-40B4-BE49-F238E27FC236}">
                <a16:creationId xmlns:a16="http://schemas.microsoft.com/office/drawing/2014/main" id="{DACC219C-8AC0-4118-99BF-80E536A04CA9}"/>
              </a:ext>
            </a:extLst>
          </p:cNvPr>
          <p:cNvCxnSpPr>
            <a:cxnSpLocks/>
          </p:cNvCxnSpPr>
          <p:nvPr/>
        </p:nvCxnSpPr>
        <p:spPr>
          <a:xfrm>
            <a:off x="6698395" y="4592320"/>
            <a:ext cx="238760" cy="11430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6" name="Conector recto 75">
            <a:extLst>
              <a:ext uri="{FF2B5EF4-FFF2-40B4-BE49-F238E27FC236}">
                <a16:creationId xmlns:a16="http://schemas.microsoft.com/office/drawing/2014/main" id="{729E8496-B319-45DE-84A1-1094C74CCE5B}"/>
              </a:ext>
            </a:extLst>
          </p:cNvPr>
          <p:cNvCxnSpPr>
            <a:cxnSpLocks/>
          </p:cNvCxnSpPr>
          <p:nvPr/>
        </p:nvCxnSpPr>
        <p:spPr>
          <a:xfrm>
            <a:off x="6642515" y="4657480"/>
            <a:ext cx="327660" cy="156859"/>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Conector recto 76">
            <a:extLst>
              <a:ext uri="{FF2B5EF4-FFF2-40B4-BE49-F238E27FC236}">
                <a16:creationId xmlns:a16="http://schemas.microsoft.com/office/drawing/2014/main" id="{EB2CCAF1-8E4F-4940-BDDF-1570B56FCEFB}"/>
              </a:ext>
            </a:extLst>
          </p:cNvPr>
          <p:cNvCxnSpPr>
            <a:cxnSpLocks/>
          </p:cNvCxnSpPr>
          <p:nvPr/>
        </p:nvCxnSpPr>
        <p:spPr>
          <a:xfrm>
            <a:off x="6617116" y="4767465"/>
            <a:ext cx="403859" cy="193337"/>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8" name="Conector recto 77">
            <a:extLst>
              <a:ext uri="{FF2B5EF4-FFF2-40B4-BE49-F238E27FC236}">
                <a16:creationId xmlns:a16="http://schemas.microsoft.com/office/drawing/2014/main" id="{E4D51CCE-F03E-4BAD-83E2-70FEE09BDD7E}"/>
              </a:ext>
            </a:extLst>
          </p:cNvPr>
          <p:cNvCxnSpPr>
            <a:cxnSpLocks/>
          </p:cNvCxnSpPr>
          <p:nvPr/>
        </p:nvCxnSpPr>
        <p:spPr>
          <a:xfrm>
            <a:off x="6573420" y="4897979"/>
            <a:ext cx="498355" cy="238576"/>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9" name="Conector recto 78">
            <a:extLst>
              <a:ext uri="{FF2B5EF4-FFF2-40B4-BE49-F238E27FC236}">
                <a16:creationId xmlns:a16="http://schemas.microsoft.com/office/drawing/2014/main" id="{383C4A23-FDBC-42F9-9ED0-87283F0F1656}"/>
              </a:ext>
            </a:extLst>
          </p:cNvPr>
          <p:cNvCxnSpPr>
            <a:cxnSpLocks/>
          </p:cNvCxnSpPr>
          <p:nvPr/>
        </p:nvCxnSpPr>
        <p:spPr>
          <a:xfrm>
            <a:off x="6531600" y="5010828"/>
            <a:ext cx="797524" cy="381795"/>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0" name="Conector recto 79">
            <a:extLst>
              <a:ext uri="{FF2B5EF4-FFF2-40B4-BE49-F238E27FC236}">
                <a16:creationId xmlns:a16="http://schemas.microsoft.com/office/drawing/2014/main" id="{322F8867-5A82-4DF9-A14C-A4F57BAF12F7}"/>
              </a:ext>
            </a:extLst>
          </p:cNvPr>
          <p:cNvCxnSpPr>
            <a:cxnSpLocks/>
          </p:cNvCxnSpPr>
          <p:nvPr/>
        </p:nvCxnSpPr>
        <p:spPr>
          <a:xfrm>
            <a:off x="6482496" y="5125617"/>
            <a:ext cx="538479" cy="257783"/>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1" name="Conector recto 80">
            <a:extLst>
              <a:ext uri="{FF2B5EF4-FFF2-40B4-BE49-F238E27FC236}">
                <a16:creationId xmlns:a16="http://schemas.microsoft.com/office/drawing/2014/main" id="{FBAE6BCC-E494-4274-9CFA-981764510CD8}"/>
              </a:ext>
            </a:extLst>
          </p:cNvPr>
          <p:cNvCxnSpPr>
            <a:cxnSpLocks/>
          </p:cNvCxnSpPr>
          <p:nvPr/>
        </p:nvCxnSpPr>
        <p:spPr>
          <a:xfrm>
            <a:off x="6491541" y="5263213"/>
            <a:ext cx="272085" cy="130254"/>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2" name="Forma libre: forma 81">
            <a:extLst>
              <a:ext uri="{FF2B5EF4-FFF2-40B4-BE49-F238E27FC236}">
                <a16:creationId xmlns:a16="http://schemas.microsoft.com/office/drawing/2014/main" id="{006E05A7-779B-45E6-8B84-FEAC0D1C1A65}"/>
              </a:ext>
            </a:extLst>
          </p:cNvPr>
          <p:cNvSpPr/>
          <p:nvPr/>
        </p:nvSpPr>
        <p:spPr>
          <a:xfrm>
            <a:off x="5882336" y="4491420"/>
            <a:ext cx="1748239" cy="902047"/>
          </a:xfrm>
          <a:custGeom>
            <a:avLst/>
            <a:gdLst>
              <a:gd name="connsiteX0" fmla="*/ 0 w 1284051"/>
              <a:gd name="connsiteY0" fmla="*/ 963218 h 1063071"/>
              <a:gd name="connsiteX1" fmla="*/ 369651 w 1284051"/>
              <a:gd name="connsiteY1" fmla="*/ 836758 h 1063071"/>
              <a:gd name="connsiteX2" fmla="*/ 671208 w 1284051"/>
              <a:gd name="connsiteY2" fmla="*/ 180 h 1063071"/>
              <a:gd name="connsiteX3" fmla="*/ 953310 w 1284051"/>
              <a:gd name="connsiteY3" fmla="*/ 914580 h 1063071"/>
              <a:gd name="connsiteX4" fmla="*/ 1284051 w 1284051"/>
              <a:gd name="connsiteY4" fmla="*/ 1050767 h 1063071"/>
              <a:gd name="connsiteX0" fmla="*/ 0 w 1284051"/>
              <a:gd name="connsiteY0" fmla="*/ 963117 h 1052938"/>
              <a:gd name="connsiteX1" fmla="*/ 369651 w 1284051"/>
              <a:gd name="connsiteY1" fmla="*/ 836657 h 1052938"/>
              <a:gd name="connsiteX2" fmla="*/ 671208 w 1284051"/>
              <a:gd name="connsiteY2" fmla="*/ 79 h 1052938"/>
              <a:gd name="connsiteX3" fmla="*/ 953310 w 1284051"/>
              <a:gd name="connsiteY3" fmla="*/ 788019 h 1052938"/>
              <a:gd name="connsiteX4" fmla="*/ 1284051 w 1284051"/>
              <a:gd name="connsiteY4" fmla="*/ 1050666 h 1052938"/>
              <a:gd name="connsiteX0" fmla="*/ 0 w 1284051"/>
              <a:gd name="connsiteY0" fmla="*/ 963115 h 973657"/>
              <a:gd name="connsiteX1" fmla="*/ 369651 w 1284051"/>
              <a:gd name="connsiteY1" fmla="*/ 836655 h 973657"/>
              <a:gd name="connsiteX2" fmla="*/ 671208 w 1284051"/>
              <a:gd name="connsiteY2" fmla="*/ 77 h 973657"/>
              <a:gd name="connsiteX3" fmla="*/ 953310 w 1284051"/>
              <a:gd name="connsiteY3" fmla="*/ 788017 h 973657"/>
              <a:gd name="connsiteX4" fmla="*/ 1284051 w 1284051"/>
              <a:gd name="connsiteY4" fmla="*/ 933932 h 973657"/>
              <a:gd name="connsiteX0" fmla="*/ 0 w 1284051"/>
              <a:gd name="connsiteY0" fmla="*/ 963050 h 973592"/>
              <a:gd name="connsiteX1" fmla="*/ 369651 w 1284051"/>
              <a:gd name="connsiteY1" fmla="*/ 836590 h 973592"/>
              <a:gd name="connsiteX2" fmla="*/ 671208 w 1284051"/>
              <a:gd name="connsiteY2" fmla="*/ 12 h 973592"/>
              <a:gd name="connsiteX3" fmla="*/ 953310 w 1284051"/>
              <a:gd name="connsiteY3" fmla="*/ 856046 h 973592"/>
              <a:gd name="connsiteX4" fmla="*/ 1284051 w 1284051"/>
              <a:gd name="connsiteY4" fmla="*/ 933867 h 973592"/>
              <a:gd name="connsiteX0" fmla="*/ 0 w 1303506"/>
              <a:gd name="connsiteY0" fmla="*/ 963050 h 987248"/>
              <a:gd name="connsiteX1" fmla="*/ 369651 w 1303506"/>
              <a:gd name="connsiteY1" fmla="*/ 836590 h 987248"/>
              <a:gd name="connsiteX2" fmla="*/ 671208 w 1303506"/>
              <a:gd name="connsiteY2" fmla="*/ 12 h 987248"/>
              <a:gd name="connsiteX3" fmla="*/ 953310 w 1303506"/>
              <a:gd name="connsiteY3" fmla="*/ 856046 h 987248"/>
              <a:gd name="connsiteX4" fmla="*/ 1303506 w 1303506"/>
              <a:gd name="connsiteY4" fmla="*/ 972778 h 987248"/>
              <a:gd name="connsiteX0" fmla="*/ 0 w 1293778"/>
              <a:gd name="connsiteY0" fmla="*/ 963050 h 994787"/>
              <a:gd name="connsiteX1" fmla="*/ 369651 w 1293778"/>
              <a:gd name="connsiteY1" fmla="*/ 836590 h 994787"/>
              <a:gd name="connsiteX2" fmla="*/ 671208 w 1293778"/>
              <a:gd name="connsiteY2" fmla="*/ 12 h 994787"/>
              <a:gd name="connsiteX3" fmla="*/ 953310 w 1293778"/>
              <a:gd name="connsiteY3" fmla="*/ 856046 h 994787"/>
              <a:gd name="connsiteX4" fmla="*/ 1293778 w 1293778"/>
              <a:gd name="connsiteY4" fmla="*/ 982506 h 994787"/>
              <a:gd name="connsiteX0" fmla="*/ 0 w 1293778"/>
              <a:gd name="connsiteY0" fmla="*/ 963050 h 982506"/>
              <a:gd name="connsiteX1" fmla="*/ 369651 w 1293778"/>
              <a:gd name="connsiteY1" fmla="*/ 836590 h 982506"/>
              <a:gd name="connsiteX2" fmla="*/ 671208 w 1293778"/>
              <a:gd name="connsiteY2" fmla="*/ 12 h 982506"/>
              <a:gd name="connsiteX3" fmla="*/ 953310 w 1293778"/>
              <a:gd name="connsiteY3" fmla="*/ 856046 h 982506"/>
              <a:gd name="connsiteX4" fmla="*/ 1293778 w 1293778"/>
              <a:gd name="connsiteY4" fmla="*/ 982506 h 982506"/>
              <a:gd name="connsiteX0" fmla="*/ 0 w 1293778"/>
              <a:gd name="connsiteY0" fmla="*/ 963050 h 982506"/>
              <a:gd name="connsiteX1" fmla="*/ 369651 w 1293778"/>
              <a:gd name="connsiteY1" fmla="*/ 836590 h 982506"/>
              <a:gd name="connsiteX2" fmla="*/ 671208 w 1293778"/>
              <a:gd name="connsiteY2" fmla="*/ 12 h 982506"/>
              <a:gd name="connsiteX3" fmla="*/ 953310 w 1293778"/>
              <a:gd name="connsiteY3" fmla="*/ 856046 h 982506"/>
              <a:gd name="connsiteX4" fmla="*/ 1293778 w 1293778"/>
              <a:gd name="connsiteY4" fmla="*/ 982506 h 982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778" h="982506">
                <a:moveTo>
                  <a:pt x="0" y="963050"/>
                </a:moveTo>
                <a:cubicBezTo>
                  <a:pt x="128891" y="941163"/>
                  <a:pt x="257783" y="997096"/>
                  <a:pt x="369651" y="836590"/>
                </a:cubicBezTo>
                <a:cubicBezTo>
                  <a:pt x="481519" y="676084"/>
                  <a:pt x="573932" y="-3231"/>
                  <a:pt x="671208" y="12"/>
                </a:cubicBezTo>
                <a:cubicBezTo>
                  <a:pt x="768484" y="3255"/>
                  <a:pt x="849548" y="692297"/>
                  <a:pt x="953310" y="856046"/>
                </a:cubicBezTo>
                <a:cubicBezTo>
                  <a:pt x="1057072" y="1019795"/>
                  <a:pt x="1169751" y="933868"/>
                  <a:pt x="1293778" y="98250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83" name="Conector recto 82">
            <a:extLst>
              <a:ext uri="{FF2B5EF4-FFF2-40B4-BE49-F238E27FC236}">
                <a16:creationId xmlns:a16="http://schemas.microsoft.com/office/drawing/2014/main" id="{51C27F4E-AE47-407E-9F6C-167BBB29CDDA}"/>
              </a:ext>
            </a:extLst>
          </p:cNvPr>
          <p:cNvCxnSpPr>
            <a:cxnSpLocks/>
          </p:cNvCxnSpPr>
          <p:nvPr/>
        </p:nvCxnSpPr>
        <p:spPr>
          <a:xfrm>
            <a:off x="5690015" y="5393467"/>
            <a:ext cx="225552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Conector recto 84">
            <a:extLst>
              <a:ext uri="{FF2B5EF4-FFF2-40B4-BE49-F238E27FC236}">
                <a16:creationId xmlns:a16="http://schemas.microsoft.com/office/drawing/2014/main" id="{6D4DFE27-86D1-4505-AF90-532B7F0C80B9}"/>
              </a:ext>
            </a:extLst>
          </p:cNvPr>
          <p:cNvCxnSpPr>
            <a:cxnSpLocks/>
          </p:cNvCxnSpPr>
          <p:nvPr/>
        </p:nvCxnSpPr>
        <p:spPr>
          <a:xfrm>
            <a:off x="6482495" y="4560347"/>
            <a:ext cx="0" cy="83312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6" name="Conector recto 85">
            <a:extLst>
              <a:ext uri="{FF2B5EF4-FFF2-40B4-BE49-F238E27FC236}">
                <a16:creationId xmlns:a16="http://schemas.microsoft.com/office/drawing/2014/main" id="{2F0B078C-511E-4C7B-93DD-FDC154F2760B}"/>
              </a:ext>
            </a:extLst>
          </p:cNvPr>
          <p:cNvCxnSpPr>
            <a:cxnSpLocks/>
          </p:cNvCxnSpPr>
          <p:nvPr/>
        </p:nvCxnSpPr>
        <p:spPr>
          <a:xfrm>
            <a:off x="10028589" y="4521200"/>
            <a:ext cx="154940" cy="7112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7" name="Conector recto 86">
            <a:extLst>
              <a:ext uri="{FF2B5EF4-FFF2-40B4-BE49-F238E27FC236}">
                <a16:creationId xmlns:a16="http://schemas.microsoft.com/office/drawing/2014/main" id="{9EADCD4E-39E9-48B4-9644-7FBFEDB52768}"/>
              </a:ext>
            </a:extLst>
          </p:cNvPr>
          <p:cNvCxnSpPr>
            <a:cxnSpLocks/>
          </p:cNvCxnSpPr>
          <p:nvPr/>
        </p:nvCxnSpPr>
        <p:spPr>
          <a:xfrm>
            <a:off x="9983779" y="4592320"/>
            <a:ext cx="238760" cy="11430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8" name="Conector recto 87">
            <a:extLst>
              <a:ext uri="{FF2B5EF4-FFF2-40B4-BE49-F238E27FC236}">
                <a16:creationId xmlns:a16="http://schemas.microsoft.com/office/drawing/2014/main" id="{9E7B27BE-53A0-477E-9F61-70903723C21A}"/>
              </a:ext>
            </a:extLst>
          </p:cNvPr>
          <p:cNvCxnSpPr>
            <a:cxnSpLocks/>
          </p:cNvCxnSpPr>
          <p:nvPr/>
        </p:nvCxnSpPr>
        <p:spPr>
          <a:xfrm>
            <a:off x="9927899" y="4657480"/>
            <a:ext cx="327660" cy="156859"/>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9" name="Conector recto 88">
            <a:extLst>
              <a:ext uri="{FF2B5EF4-FFF2-40B4-BE49-F238E27FC236}">
                <a16:creationId xmlns:a16="http://schemas.microsoft.com/office/drawing/2014/main" id="{4FD74F27-569A-4138-8464-B411BBDBDB89}"/>
              </a:ext>
            </a:extLst>
          </p:cNvPr>
          <p:cNvCxnSpPr>
            <a:cxnSpLocks/>
          </p:cNvCxnSpPr>
          <p:nvPr/>
        </p:nvCxnSpPr>
        <p:spPr>
          <a:xfrm>
            <a:off x="9902500" y="4767465"/>
            <a:ext cx="403859" cy="193337"/>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0" name="Conector recto 89">
            <a:extLst>
              <a:ext uri="{FF2B5EF4-FFF2-40B4-BE49-F238E27FC236}">
                <a16:creationId xmlns:a16="http://schemas.microsoft.com/office/drawing/2014/main" id="{AC51B0F4-9375-4C00-96E7-9B32C9CA633B}"/>
              </a:ext>
            </a:extLst>
          </p:cNvPr>
          <p:cNvCxnSpPr>
            <a:cxnSpLocks/>
          </p:cNvCxnSpPr>
          <p:nvPr/>
        </p:nvCxnSpPr>
        <p:spPr>
          <a:xfrm>
            <a:off x="9858804" y="4897979"/>
            <a:ext cx="498355" cy="238576"/>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1" name="Conector recto 90">
            <a:extLst>
              <a:ext uri="{FF2B5EF4-FFF2-40B4-BE49-F238E27FC236}">
                <a16:creationId xmlns:a16="http://schemas.microsoft.com/office/drawing/2014/main" id="{75C38025-D7E2-4CC2-8A5A-4CA035FF674B}"/>
              </a:ext>
            </a:extLst>
          </p:cNvPr>
          <p:cNvCxnSpPr>
            <a:cxnSpLocks/>
          </p:cNvCxnSpPr>
          <p:nvPr/>
        </p:nvCxnSpPr>
        <p:spPr>
          <a:xfrm>
            <a:off x="9816984" y="5010828"/>
            <a:ext cx="540174" cy="258595"/>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2" name="Conector recto 91">
            <a:extLst>
              <a:ext uri="{FF2B5EF4-FFF2-40B4-BE49-F238E27FC236}">
                <a16:creationId xmlns:a16="http://schemas.microsoft.com/office/drawing/2014/main" id="{9A69425F-4A5A-4F24-ABFE-DC1FFFE38280}"/>
              </a:ext>
            </a:extLst>
          </p:cNvPr>
          <p:cNvCxnSpPr>
            <a:cxnSpLocks/>
          </p:cNvCxnSpPr>
          <p:nvPr/>
        </p:nvCxnSpPr>
        <p:spPr>
          <a:xfrm>
            <a:off x="9767880" y="5125617"/>
            <a:ext cx="538479" cy="257783"/>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3" name="Conector recto 92">
            <a:extLst>
              <a:ext uri="{FF2B5EF4-FFF2-40B4-BE49-F238E27FC236}">
                <a16:creationId xmlns:a16="http://schemas.microsoft.com/office/drawing/2014/main" id="{01E0F77E-B4AA-4F82-AF38-917E1CC8B26B}"/>
              </a:ext>
            </a:extLst>
          </p:cNvPr>
          <p:cNvCxnSpPr>
            <a:cxnSpLocks/>
          </p:cNvCxnSpPr>
          <p:nvPr/>
        </p:nvCxnSpPr>
        <p:spPr>
          <a:xfrm>
            <a:off x="9682602" y="5220195"/>
            <a:ext cx="393468" cy="187519"/>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4" name="Forma libre: forma 93">
            <a:extLst>
              <a:ext uri="{FF2B5EF4-FFF2-40B4-BE49-F238E27FC236}">
                <a16:creationId xmlns:a16="http://schemas.microsoft.com/office/drawing/2014/main" id="{6BB7FD73-457D-464D-BCFD-2A9D6C28F50D}"/>
              </a:ext>
            </a:extLst>
          </p:cNvPr>
          <p:cNvSpPr/>
          <p:nvPr/>
        </p:nvSpPr>
        <p:spPr>
          <a:xfrm>
            <a:off x="9167720" y="4491420"/>
            <a:ext cx="1748239" cy="902047"/>
          </a:xfrm>
          <a:custGeom>
            <a:avLst/>
            <a:gdLst>
              <a:gd name="connsiteX0" fmla="*/ 0 w 1284051"/>
              <a:gd name="connsiteY0" fmla="*/ 963218 h 1063071"/>
              <a:gd name="connsiteX1" fmla="*/ 369651 w 1284051"/>
              <a:gd name="connsiteY1" fmla="*/ 836758 h 1063071"/>
              <a:gd name="connsiteX2" fmla="*/ 671208 w 1284051"/>
              <a:gd name="connsiteY2" fmla="*/ 180 h 1063071"/>
              <a:gd name="connsiteX3" fmla="*/ 953310 w 1284051"/>
              <a:gd name="connsiteY3" fmla="*/ 914580 h 1063071"/>
              <a:gd name="connsiteX4" fmla="*/ 1284051 w 1284051"/>
              <a:gd name="connsiteY4" fmla="*/ 1050767 h 1063071"/>
              <a:gd name="connsiteX0" fmla="*/ 0 w 1284051"/>
              <a:gd name="connsiteY0" fmla="*/ 963117 h 1052938"/>
              <a:gd name="connsiteX1" fmla="*/ 369651 w 1284051"/>
              <a:gd name="connsiteY1" fmla="*/ 836657 h 1052938"/>
              <a:gd name="connsiteX2" fmla="*/ 671208 w 1284051"/>
              <a:gd name="connsiteY2" fmla="*/ 79 h 1052938"/>
              <a:gd name="connsiteX3" fmla="*/ 953310 w 1284051"/>
              <a:gd name="connsiteY3" fmla="*/ 788019 h 1052938"/>
              <a:gd name="connsiteX4" fmla="*/ 1284051 w 1284051"/>
              <a:gd name="connsiteY4" fmla="*/ 1050666 h 1052938"/>
              <a:gd name="connsiteX0" fmla="*/ 0 w 1284051"/>
              <a:gd name="connsiteY0" fmla="*/ 963115 h 973657"/>
              <a:gd name="connsiteX1" fmla="*/ 369651 w 1284051"/>
              <a:gd name="connsiteY1" fmla="*/ 836655 h 973657"/>
              <a:gd name="connsiteX2" fmla="*/ 671208 w 1284051"/>
              <a:gd name="connsiteY2" fmla="*/ 77 h 973657"/>
              <a:gd name="connsiteX3" fmla="*/ 953310 w 1284051"/>
              <a:gd name="connsiteY3" fmla="*/ 788017 h 973657"/>
              <a:gd name="connsiteX4" fmla="*/ 1284051 w 1284051"/>
              <a:gd name="connsiteY4" fmla="*/ 933932 h 973657"/>
              <a:gd name="connsiteX0" fmla="*/ 0 w 1284051"/>
              <a:gd name="connsiteY0" fmla="*/ 963050 h 973592"/>
              <a:gd name="connsiteX1" fmla="*/ 369651 w 1284051"/>
              <a:gd name="connsiteY1" fmla="*/ 836590 h 973592"/>
              <a:gd name="connsiteX2" fmla="*/ 671208 w 1284051"/>
              <a:gd name="connsiteY2" fmla="*/ 12 h 973592"/>
              <a:gd name="connsiteX3" fmla="*/ 953310 w 1284051"/>
              <a:gd name="connsiteY3" fmla="*/ 856046 h 973592"/>
              <a:gd name="connsiteX4" fmla="*/ 1284051 w 1284051"/>
              <a:gd name="connsiteY4" fmla="*/ 933867 h 973592"/>
              <a:gd name="connsiteX0" fmla="*/ 0 w 1303506"/>
              <a:gd name="connsiteY0" fmla="*/ 963050 h 987248"/>
              <a:gd name="connsiteX1" fmla="*/ 369651 w 1303506"/>
              <a:gd name="connsiteY1" fmla="*/ 836590 h 987248"/>
              <a:gd name="connsiteX2" fmla="*/ 671208 w 1303506"/>
              <a:gd name="connsiteY2" fmla="*/ 12 h 987248"/>
              <a:gd name="connsiteX3" fmla="*/ 953310 w 1303506"/>
              <a:gd name="connsiteY3" fmla="*/ 856046 h 987248"/>
              <a:gd name="connsiteX4" fmla="*/ 1303506 w 1303506"/>
              <a:gd name="connsiteY4" fmla="*/ 972778 h 987248"/>
              <a:gd name="connsiteX0" fmla="*/ 0 w 1293778"/>
              <a:gd name="connsiteY0" fmla="*/ 963050 h 994787"/>
              <a:gd name="connsiteX1" fmla="*/ 369651 w 1293778"/>
              <a:gd name="connsiteY1" fmla="*/ 836590 h 994787"/>
              <a:gd name="connsiteX2" fmla="*/ 671208 w 1293778"/>
              <a:gd name="connsiteY2" fmla="*/ 12 h 994787"/>
              <a:gd name="connsiteX3" fmla="*/ 953310 w 1293778"/>
              <a:gd name="connsiteY3" fmla="*/ 856046 h 994787"/>
              <a:gd name="connsiteX4" fmla="*/ 1293778 w 1293778"/>
              <a:gd name="connsiteY4" fmla="*/ 982506 h 994787"/>
              <a:gd name="connsiteX0" fmla="*/ 0 w 1293778"/>
              <a:gd name="connsiteY0" fmla="*/ 963050 h 982506"/>
              <a:gd name="connsiteX1" fmla="*/ 369651 w 1293778"/>
              <a:gd name="connsiteY1" fmla="*/ 836590 h 982506"/>
              <a:gd name="connsiteX2" fmla="*/ 671208 w 1293778"/>
              <a:gd name="connsiteY2" fmla="*/ 12 h 982506"/>
              <a:gd name="connsiteX3" fmla="*/ 953310 w 1293778"/>
              <a:gd name="connsiteY3" fmla="*/ 856046 h 982506"/>
              <a:gd name="connsiteX4" fmla="*/ 1293778 w 1293778"/>
              <a:gd name="connsiteY4" fmla="*/ 982506 h 982506"/>
              <a:gd name="connsiteX0" fmla="*/ 0 w 1293778"/>
              <a:gd name="connsiteY0" fmla="*/ 963050 h 982506"/>
              <a:gd name="connsiteX1" fmla="*/ 369651 w 1293778"/>
              <a:gd name="connsiteY1" fmla="*/ 836590 h 982506"/>
              <a:gd name="connsiteX2" fmla="*/ 671208 w 1293778"/>
              <a:gd name="connsiteY2" fmla="*/ 12 h 982506"/>
              <a:gd name="connsiteX3" fmla="*/ 953310 w 1293778"/>
              <a:gd name="connsiteY3" fmla="*/ 856046 h 982506"/>
              <a:gd name="connsiteX4" fmla="*/ 1293778 w 1293778"/>
              <a:gd name="connsiteY4" fmla="*/ 982506 h 982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778" h="982506">
                <a:moveTo>
                  <a:pt x="0" y="963050"/>
                </a:moveTo>
                <a:cubicBezTo>
                  <a:pt x="128891" y="941163"/>
                  <a:pt x="257783" y="997096"/>
                  <a:pt x="369651" y="836590"/>
                </a:cubicBezTo>
                <a:cubicBezTo>
                  <a:pt x="481519" y="676084"/>
                  <a:pt x="573932" y="-3231"/>
                  <a:pt x="671208" y="12"/>
                </a:cubicBezTo>
                <a:cubicBezTo>
                  <a:pt x="768484" y="3255"/>
                  <a:pt x="849548" y="692297"/>
                  <a:pt x="953310" y="856046"/>
                </a:cubicBezTo>
                <a:cubicBezTo>
                  <a:pt x="1057072" y="1019795"/>
                  <a:pt x="1169751" y="933868"/>
                  <a:pt x="1293778" y="98250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95" name="Conector recto 94">
            <a:extLst>
              <a:ext uri="{FF2B5EF4-FFF2-40B4-BE49-F238E27FC236}">
                <a16:creationId xmlns:a16="http://schemas.microsoft.com/office/drawing/2014/main" id="{CF6C3E0E-FC54-40C8-9720-EA7CA23377C5}"/>
              </a:ext>
            </a:extLst>
          </p:cNvPr>
          <p:cNvCxnSpPr>
            <a:cxnSpLocks/>
          </p:cNvCxnSpPr>
          <p:nvPr/>
        </p:nvCxnSpPr>
        <p:spPr>
          <a:xfrm>
            <a:off x="8975399" y="5393467"/>
            <a:ext cx="225552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Conector recto 95">
            <a:extLst>
              <a:ext uri="{FF2B5EF4-FFF2-40B4-BE49-F238E27FC236}">
                <a16:creationId xmlns:a16="http://schemas.microsoft.com/office/drawing/2014/main" id="{EA3F57AB-D44D-4798-B4B9-1361A1960C1D}"/>
              </a:ext>
            </a:extLst>
          </p:cNvPr>
          <p:cNvCxnSpPr>
            <a:cxnSpLocks/>
          </p:cNvCxnSpPr>
          <p:nvPr/>
        </p:nvCxnSpPr>
        <p:spPr>
          <a:xfrm>
            <a:off x="10357159" y="4560347"/>
            <a:ext cx="0" cy="83312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7" name="Google Shape;110;p6">
                <a:extLst>
                  <a:ext uri="{FF2B5EF4-FFF2-40B4-BE49-F238E27FC236}">
                    <a16:creationId xmlns:a16="http://schemas.microsoft.com/office/drawing/2014/main" id="{3DFD762E-2D06-4B67-A146-328D62066239}"/>
                  </a:ext>
                </a:extLst>
              </p:cNvPr>
              <p:cNvSpPr txBox="1"/>
              <p:nvPr/>
            </p:nvSpPr>
            <p:spPr>
              <a:xfrm>
                <a:off x="5867325" y="5659207"/>
                <a:ext cx="1751760" cy="492840"/>
              </a:xfrm>
              <a:prstGeom prst="rect">
                <a:avLst/>
              </a:prstGeom>
              <a:noFill/>
              <a:ln>
                <a:noFill/>
              </a:ln>
            </p:spPr>
            <p:txBody>
              <a:bodyPr spcFirstLastPara="1" wrap="square" lIns="90000" tIns="45000" rIns="90000" bIns="45000" anchor="t" anchorCtr="0">
                <a:noAutofit/>
              </a:bodyPr>
              <a:lstStyle/>
              <a:p>
                <a:pPr lvl="0" algn="ctr"/>
                <a:r>
                  <a:rPr lang="es-ES" sz="1600" dirty="0">
                    <a:solidFill>
                      <a:schemeClr val="lt1"/>
                    </a:solidFill>
                    <a:ea typeface="Cambria Math" panose="02040503050406030204" pitchFamily="18" charset="0"/>
                  </a:rPr>
                  <a:t>H0: </a:t>
                </a:r>
                <a14:m>
                  <m:oMath xmlns:m="http://schemas.openxmlformats.org/officeDocument/2006/math">
                    <m:r>
                      <a:rPr lang="es-ES" sz="1600" i="1">
                        <a:solidFill>
                          <a:schemeClr val="lt1"/>
                        </a:solidFill>
                        <a:latin typeface="Cambria Math" panose="02040503050406030204" pitchFamily="18" charset="0"/>
                        <a:ea typeface="Cambria Math" panose="02040503050406030204" pitchFamily="18" charset="0"/>
                      </a:rPr>
                      <m:t>𝜇</m:t>
                    </m:r>
                    <m:r>
                      <a:rPr lang="es-ES" sz="1600" i="1" dirty="0" smtClean="0">
                        <a:solidFill>
                          <a:schemeClr val="lt1"/>
                        </a:solidFill>
                        <a:latin typeface="Cambria Math" panose="02040503050406030204" pitchFamily="18" charset="0"/>
                        <a:ea typeface="Cambria Math" panose="02040503050406030204" pitchFamily="18" charset="0"/>
                      </a:rPr>
                      <m:t>≥</m:t>
                    </m:r>
                    <m:sSub>
                      <m:sSubPr>
                        <m:ctrlPr>
                          <a:rPr lang="es-ES" sz="1600" i="1">
                            <a:solidFill>
                              <a:schemeClr val="lt1"/>
                            </a:solidFill>
                            <a:latin typeface="Cambria Math" panose="02040503050406030204" pitchFamily="18" charset="0"/>
                            <a:ea typeface="Cambria Math" panose="02040503050406030204" pitchFamily="18" charset="0"/>
                          </a:rPr>
                        </m:ctrlPr>
                      </m:sSubPr>
                      <m:e>
                        <m:r>
                          <a:rPr lang="es-ES" sz="1600" i="1">
                            <a:solidFill>
                              <a:schemeClr val="lt1"/>
                            </a:solidFill>
                            <a:latin typeface="Cambria Math" panose="02040503050406030204" pitchFamily="18" charset="0"/>
                            <a:ea typeface="Cambria Math" panose="02040503050406030204" pitchFamily="18" charset="0"/>
                          </a:rPr>
                          <m:t>𝜇</m:t>
                        </m:r>
                      </m:e>
                      <m:sub>
                        <m:r>
                          <a:rPr lang="es-ES" sz="1600" i="1">
                            <a:solidFill>
                              <a:schemeClr val="lt1"/>
                            </a:solidFill>
                            <a:latin typeface="Cambria Math" panose="02040503050406030204" pitchFamily="18" charset="0"/>
                            <a:ea typeface="Cambria Math" panose="02040503050406030204" pitchFamily="18" charset="0"/>
                          </a:rPr>
                          <m:t>0</m:t>
                        </m:r>
                      </m:sub>
                    </m:sSub>
                  </m:oMath>
                </a14:m>
                <a:endParaRPr lang="es-ES" sz="1600" dirty="0">
                  <a:solidFill>
                    <a:schemeClr val="lt1"/>
                  </a:solidFill>
                </a:endParaRPr>
              </a:p>
              <a:p>
                <a:pPr algn="ctr"/>
                <a:r>
                  <a:rPr lang="es-ES" sz="1600" dirty="0">
                    <a:solidFill>
                      <a:schemeClr val="lt1"/>
                    </a:solidFill>
                    <a:ea typeface="Cambria Math" panose="02040503050406030204" pitchFamily="18" charset="0"/>
                  </a:rPr>
                  <a:t>H1: </a:t>
                </a:r>
                <a14:m>
                  <m:oMath xmlns:m="http://schemas.openxmlformats.org/officeDocument/2006/math">
                    <m:r>
                      <a:rPr lang="es-ES" sz="1600" i="1">
                        <a:solidFill>
                          <a:schemeClr val="lt1"/>
                        </a:solidFill>
                        <a:latin typeface="Cambria Math" panose="02040503050406030204" pitchFamily="18" charset="0"/>
                        <a:ea typeface="Cambria Math" panose="02040503050406030204" pitchFamily="18" charset="0"/>
                      </a:rPr>
                      <m:t>𝜇</m:t>
                    </m:r>
                    <m:r>
                      <a:rPr lang="es-ES" sz="1600" i="1">
                        <a:solidFill>
                          <a:schemeClr val="lt1"/>
                        </a:solidFill>
                        <a:latin typeface="Cambria Math" panose="02040503050406030204" pitchFamily="18" charset="0"/>
                        <a:ea typeface="Cambria Math" panose="02040503050406030204" pitchFamily="18" charset="0"/>
                      </a:rPr>
                      <m:t>&lt;</m:t>
                    </m:r>
                    <m:sSub>
                      <m:sSubPr>
                        <m:ctrlPr>
                          <a:rPr lang="es-ES" sz="1600" i="1">
                            <a:solidFill>
                              <a:schemeClr val="lt1"/>
                            </a:solidFill>
                            <a:latin typeface="Cambria Math" panose="02040503050406030204" pitchFamily="18" charset="0"/>
                            <a:ea typeface="Cambria Math" panose="02040503050406030204" pitchFamily="18" charset="0"/>
                          </a:rPr>
                        </m:ctrlPr>
                      </m:sSubPr>
                      <m:e>
                        <m:r>
                          <a:rPr lang="es-ES" sz="1600" i="1">
                            <a:solidFill>
                              <a:schemeClr val="lt1"/>
                            </a:solidFill>
                            <a:latin typeface="Cambria Math" panose="02040503050406030204" pitchFamily="18" charset="0"/>
                            <a:ea typeface="Cambria Math" panose="02040503050406030204" pitchFamily="18" charset="0"/>
                          </a:rPr>
                          <m:t>𝜇</m:t>
                        </m:r>
                      </m:e>
                      <m:sub>
                        <m:r>
                          <a:rPr lang="es-ES" sz="1600" i="1">
                            <a:solidFill>
                              <a:schemeClr val="lt1"/>
                            </a:solidFill>
                            <a:latin typeface="Cambria Math" panose="02040503050406030204" pitchFamily="18" charset="0"/>
                            <a:ea typeface="Cambria Math" panose="02040503050406030204" pitchFamily="18" charset="0"/>
                          </a:rPr>
                          <m:t>0</m:t>
                        </m:r>
                      </m:sub>
                    </m:sSub>
                  </m:oMath>
                </a14:m>
                <a:endParaRPr lang="es-ES" sz="1600" dirty="0">
                  <a:solidFill>
                    <a:schemeClr val="lt1"/>
                  </a:solidFill>
                </a:endParaRPr>
              </a:p>
              <a:p>
                <a:pPr marL="0" marR="0" lvl="0" indent="0" algn="ctr" rtl="0">
                  <a:spcBef>
                    <a:spcPts val="0"/>
                  </a:spcBef>
                  <a:spcAft>
                    <a:spcPts val="0"/>
                  </a:spcAft>
                  <a:buNone/>
                </a:pPr>
                <a:endParaRPr lang="es-ES" sz="1600" dirty="0">
                  <a:solidFill>
                    <a:schemeClr val="lt1"/>
                  </a:solidFill>
                </a:endParaRPr>
              </a:p>
            </p:txBody>
          </p:sp>
        </mc:Choice>
        <mc:Fallback>
          <p:sp>
            <p:nvSpPr>
              <p:cNvPr id="107" name="Google Shape;110;p6">
                <a:extLst>
                  <a:ext uri="{FF2B5EF4-FFF2-40B4-BE49-F238E27FC236}">
                    <a16:creationId xmlns:a16="http://schemas.microsoft.com/office/drawing/2014/main" id="{3DFD762E-2D06-4B67-A146-328D62066239}"/>
                  </a:ext>
                </a:extLst>
              </p:cNvPr>
              <p:cNvSpPr txBox="1">
                <a:spLocks noRot="1" noChangeAspect="1" noMove="1" noResize="1" noEditPoints="1" noAdjustHandles="1" noChangeArrowheads="1" noChangeShapeType="1" noTextEdit="1"/>
              </p:cNvSpPr>
              <p:nvPr/>
            </p:nvSpPr>
            <p:spPr>
              <a:xfrm>
                <a:off x="5867325" y="5659207"/>
                <a:ext cx="1751760" cy="492840"/>
              </a:xfrm>
              <a:prstGeom prst="rect">
                <a:avLst/>
              </a:prstGeom>
              <a:blipFill>
                <a:blip r:embed="rId5"/>
                <a:stretch>
                  <a:fillRect t="-3704" b="-33333"/>
                </a:stretch>
              </a:blipFill>
              <a:ln>
                <a:noFill/>
              </a:ln>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08" name="Google Shape;110;p6">
                <a:extLst>
                  <a:ext uri="{FF2B5EF4-FFF2-40B4-BE49-F238E27FC236}">
                    <a16:creationId xmlns:a16="http://schemas.microsoft.com/office/drawing/2014/main" id="{2B9D4784-22E2-43AF-8C0F-71E2BE006342}"/>
                  </a:ext>
                </a:extLst>
              </p:cNvPr>
              <p:cNvSpPr txBox="1"/>
              <p:nvPr/>
            </p:nvSpPr>
            <p:spPr>
              <a:xfrm>
                <a:off x="9152709" y="5659207"/>
                <a:ext cx="1751760" cy="492840"/>
              </a:xfrm>
              <a:prstGeom prst="rect">
                <a:avLst/>
              </a:prstGeom>
              <a:noFill/>
              <a:ln>
                <a:noFill/>
              </a:ln>
            </p:spPr>
            <p:txBody>
              <a:bodyPr spcFirstLastPara="1" wrap="square" lIns="90000" tIns="45000" rIns="90000" bIns="45000" anchor="t" anchorCtr="0">
                <a:noAutofit/>
              </a:bodyPr>
              <a:lstStyle/>
              <a:p>
                <a:pPr lvl="0" algn="ctr"/>
                <a:r>
                  <a:rPr lang="es-ES" sz="1600" dirty="0">
                    <a:solidFill>
                      <a:schemeClr val="lt1"/>
                    </a:solidFill>
                    <a:ea typeface="Cambria Math" panose="02040503050406030204" pitchFamily="18" charset="0"/>
                  </a:rPr>
                  <a:t>H0: </a:t>
                </a:r>
                <a14:m>
                  <m:oMath xmlns:m="http://schemas.openxmlformats.org/officeDocument/2006/math">
                    <m:r>
                      <a:rPr lang="es-ES" sz="1600" i="1">
                        <a:solidFill>
                          <a:schemeClr val="lt1"/>
                        </a:solidFill>
                        <a:latin typeface="Cambria Math" panose="02040503050406030204" pitchFamily="18" charset="0"/>
                        <a:ea typeface="Cambria Math" panose="02040503050406030204" pitchFamily="18" charset="0"/>
                      </a:rPr>
                      <m:t>𝜇</m:t>
                    </m:r>
                    <m:r>
                      <a:rPr lang="es-ES" sz="1600" i="1" smtClean="0">
                        <a:solidFill>
                          <a:schemeClr val="lt1"/>
                        </a:solidFill>
                        <a:latin typeface="Cambria Math" panose="02040503050406030204" pitchFamily="18" charset="0"/>
                        <a:ea typeface="Cambria Math" panose="02040503050406030204" pitchFamily="18" charset="0"/>
                      </a:rPr>
                      <m:t>≤</m:t>
                    </m:r>
                    <m:sSub>
                      <m:sSubPr>
                        <m:ctrlPr>
                          <a:rPr lang="es-ES" sz="1600" i="1">
                            <a:solidFill>
                              <a:schemeClr val="lt1"/>
                            </a:solidFill>
                            <a:latin typeface="Cambria Math" panose="02040503050406030204" pitchFamily="18" charset="0"/>
                            <a:ea typeface="Cambria Math" panose="02040503050406030204" pitchFamily="18" charset="0"/>
                          </a:rPr>
                        </m:ctrlPr>
                      </m:sSubPr>
                      <m:e>
                        <m:r>
                          <a:rPr lang="es-ES" sz="1600" i="1">
                            <a:solidFill>
                              <a:schemeClr val="lt1"/>
                            </a:solidFill>
                            <a:latin typeface="Cambria Math" panose="02040503050406030204" pitchFamily="18" charset="0"/>
                            <a:ea typeface="Cambria Math" panose="02040503050406030204" pitchFamily="18" charset="0"/>
                          </a:rPr>
                          <m:t>𝜇</m:t>
                        </m:r>
                      </m:e>
                      <m:sub>
                        <m:r>
                          <a:rPr lang="es-ES" sz="1600" i="1">
                            <a:solidFill>
                              <a:schemeClr val="lt1"/>
                            </a:solidFill>
                            <a:latin typeface="Cambria Math" panose="02040503050406030204" pitchFamily="18" charset="0"/>
                            <a:ea typeface="Cambria Math" panose="02040503050406030204" pitchFamily="18" charset="0"/>
                          </a:rPr>
                          <m:t>0</m:t>
                        </m:r>
                      </m:sub>
                    </m:sSub>
                  </m:oMath>
                </a14:m>
                <a:endParaRPr lang="es-ES" sz="1600" dirty="0">
                  <a:solidFill>
                    <a:schemeClr val="lt1"/>
                  </a:solidFill>
                </a:endParaRPr>
              </a:p>
              <a:p>
                <a:pPr algn="ctr"/>
                <a:r>
                  <a:rPr lang="es-ES" sz="1600" dirty="0">
                    <a:solidFill>
                      <a:schemeClr val="lt1"/>
                    </a:solidFill>
                    <a:ea typeface="Cambria Math" panose="02040503050406030204" pitchFamily="18" charset="0"/>
                  </a:rPr>
                  <a:t>H1: </a:t>
                </a:r>
                <a14:m>
                  <m:oMath xmlns:m="http://schemas.openxmlformats.org/officeDocument/2006/math">
                    <m:r>
                      <a:rPr lang="es-ES" sz="1600" i="1">
                        <a:solidFill>
                          <a:schemeClr val="lt1"/>
                        </a:solidFill>
                        <a:latin typeface="Cambria Math" panose="02040503050406030204" pitchFamily="18" charset="0"/>
                        <a:ea typeface="Cambria Math" panose="02040503050406030204" pitchFamily="18" charset="0"/>
                      </a:rPr>
                      <m:t>𝜇</m:t>
                    </m:r>
                    <m:r>
                      <a:rPr lang="es-ES" sz="1600" i="1" smtClean="0">
                        <a:solidFill>
                          <a:schemeClr val="lt1"/>
                        </a:solidFill>
                        <a:latin typeface="Cambria Math" panose="02040503050406030204" pitchFamily="18" charset="0"/>
                        <a:ea typeface="Cambria Math" panose="02040503050406030204" pitchFamily="18" charset="0"/>
                      </a:rPr>
                      <m:t>&gt;</m:t>
                    </m:r>
                    <m:sSub>
                      <m:sSubPr>
                        <m:ctrlPr>
                          <a:rPr lang="es-ES" sz="1600" i="1">
                            <a:solidFill>
                              <a:schemeClr val="lt1"/>
                            </a:solidFill>
                            <a:latin typeface="Cambria Math" panose="02040503050406030204" pitchFamily="18" charset="0"/>
                            <a:ea typeface="Cambria Math" panose="02040503050406030204" pitchFamily="18" charset="0"/>
                          </a:rPr>
                        </m:ctrlPr>
                      </m:sSubPr>
                      <m:e>
                        <m:r>
                          <a:rPr lang="es-ES" sz="1600" i="1">
                            <a:solidFill>
                              <a:schemeClr val="lt1"/>
                            </a:solidFill>
                            <a:latin typeface="Cambria Math" panose="02040503050406030204" pitchFamily="18" charset="0"/>
                            <a:ea typeface="Cambria Math" panose="02040503050406030204" pitchFamily="18" charset="0"/>
                          </a:rPr>
                          <m:t>𝜇</m:t>
                        </m:r>
                      </m:e>
                      <m:sub>
                        <m:r>
                          <a:rPr lang="es-ES" sz="1600" i="1">
                            <a:solidFill>
                              <a:schemeClr val="lt1"/>
                            </a:solidFill>
                            <a:latin typeface="Cambria Math" panose="02040503050406030204" pitchFamily="18" charset="0"/>
                            <a:ea typeface="Cambria Math" panose="02040503050406030204" pitchFamily="18" charset="0"/>
                          </a:rPr>
                          <m:t>0</m:t>
                        </m:r>
                      </m:sub>
                    </m:sSub>
                  </m:oMath>
                </a14:m>
                <a:endParaRPr lang="es-ES" sz="1600" dirty="0">
                  <a:solidFill>
                    <a:schemeClr val="lt1"/>
                  </a:solidFill>
                </a:endParaRPr>
              </a:p>
              <a:p>
                <a:pPr marL="0" marR="0" lvl="0" indent="0" algn="ctr" rtl="0">
                  <a:spcBef>
                    <a:spcPts val="0"/>
                  </a:spcBef>
                  <a:spcAft>
                    <a:spcPts val="0"/>
                  </a:spcAft>
                  <a:buNone/>
                </a:pPr>
                <a:endParaRPr lang="es-ES" sz="1600" dirty="0">
                  <a:solidFill>
                    <a:schemeClr val="lt1"/>
                  </a:solidFill>
                </a:endParaRPr>
              </a:p>
            </p:txBody>
          </p:sp>
        </mc:Choice>
        <mc:Fallback>
          <p:sp>
            <p:nvSpPr>
              <p:cNvPr id="108" name="Google Shape;110;p6">
                <a:extLst>
                  <a:ext uri="{FF2B5EF4-FFF2-40B4-BE49-F238E27FC236}">
                    <a16:creationId xmlns:a16="http://schemas.microsoft.com/office/drawing/2014/main" id="{2B9D4784-22E2-43AF-8C0F-71E2BE006342}"/>
                  </a:ext>
                </a:extLst>
              </p:cNvPr>
              <p:cNvSpPr txBox="1">
                <a:spLocks noRot="1" noChangeAspect="1" noMove="1" noResize="1" noEditPoints="1" noAdjustHandles="1" noChangeArrowheads="1" noChangeShapeType="1" noTextEdit="1"/>
              </p:cNvSpPr>
              <p:nvPr/>
            </p:nvSpPr>
            <p:spPr>
              <a:xfrm>
                <a:off x="9152709" y="5659207"/>
                <a:ext cx="1751760" cy="492840"/>
              </a:xfrm>
              <a:prstGeom prst="rect">
                <a:avLst/>
              </a:prstGeom>
              <a:blipFill>
                <a:blip r:embed="rId6"/>
                <a:stretch>
                  <a:fillRect t="-3704" b="-33333"/>
                </a:stretch>
              </a:blipFill>
              <a:ln>
                <a:noFill/>
              </a:ln>
            </p:spPr>
            <p:txBody>
              <a:bodyPr/>
              <a:lstStyle/>
              <a:p>
                <a:r>
                  <a:rPr lang="es-ES">
                    <a:noFill/>
                  </a:rPr>
                  <a:t> </a:t>
                </a:r>
              </a:p>
            </p:txBody>
          </p:sp>
        </mc:Fallback>
      </mc:AlternateContent>
    </p:spTree>
    <p:extLst>
      <p:ext uri="{BB962C8B-B14F-4D97-AF65-F5344CB8AC3E}">
        <p14:creationId xmlns:p14="http://schemas.microsoft.com/office/powerpoint/2010/main" val="421697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
                                            <p:txEl>
                                              <p:pRg st="1" end="1"/>
                                            </p:txEl>
                                          </p:spTgt>
                                        </p:tgtEl>
                                        <p:attrNameLst>
                                          <p:attrName>style.visibility</p:attrName>
                                        </p:attrNameLst>
                                      </p:cBhvr>
                                      <p:to>
                                        <p:strVal val="visible"/>
                                      </p:to>
                                    </p:set>
                                    <p:animEffect transition="in" filter="fade">
                                      <p:cBhvr>
                                        <p:cTn id="12" dur="500"/>
                                        <p:tgtEl>
                                          <p:spTgt spid="1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2">
                                            <p:txEl>
                                              <p:pRg st="2" end="2"/>
                                            </p:txEl>
                                          </p:spTgt>
                                        </p:tgtEl>
                                        <p:attrNameLst>
                                          <p:attrName>style.visibility</p:attrName>
                                        </p:attrNameLst>
                                      </p:cBhvr>
                                      <p:to>
                                        <p:strVal val="visible"/>
                                      </p:to>
                                    </p:set>
                                    <p:animEffect transition="in" filter="fade">
                                      <p:cBhvr>
                                        <p:cTn id="17" dur="500"/>
                                        <p:tgtEl>
                                          <p:spTgt spid="1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2">
                                            <p:txEl>
                                              <p:pRg st="4" end="4"/>
                                            </p:txEl>
                                          </p:spTgt>
                                        </p:tgtEl>
                                        <p:attrNameLst>
                                          <p:attrName>style.visibility</p:attrName>
                                        </p:attrNameLst>
                                      </p:cBhvr>
                                      <p:to>
                                        <p:strVal val="visible"/>
                                      </p:to>
                                    </p:set>
                                    <p:animEffect transition="in" filter="fade">
                                      <p:cBhvr>
                                        <p:cTn id="22" dur="500"/>
                                        <p:tgtEl>
                                          <p:spTgt spid="11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0">
                                            <p:txEl>
                                              <p:pRg st="0" end="0"/>
                                            </p:txEl>
                                          </p:spTgt>
                                        </p:tgtEl>
                                        <p:attrNameLst>
                                          <p:attrName>style.visibility</p:attrName>
                                        </p:attrNameLst>
                                      </p:cBhvr>
                                      <p:to>
                                        <p:strVal val="visible"/>
                                      </p:to>
                                    </p:set>
                                    <p:animEffect transition="in" filter="fade">
                                      <p:cBhvr>
                                        <p:cTn id="27" dur="500"/>
                                        <p:tgtEl>
                                          <p:spTgt spid="1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par>
                                <p:cTn id="45" presetID="10" presetClass="entr" presetSubtype="0"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500"/>
                                        <p:tgtEl>
                                          <p:spTgt spid="47"/>
                                        </p:tgtEl>
                                      </p:cBhvr>
                                    </p:animEffect>
                                  </p:childTnLst>
                                </p:cTn>
                              </p:par>
                              <p:par>
                                <p:cTn id="48" presetID="10" presetClass="entr" presetSubtype="0" fill="hold"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par>
                                <p:cTn id="51" presetID="10"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fade">
                                      <p:cBhvr>
                                        <p:cTn id="53" dur="500"/>
                                        <p:tgtEl>
                                          <p:spTgt spid="4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nodeType="with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fade">
                                      <p:cBhvr>
                                        <p:cTn id="65" dur="500"/>
                                        <p:tgtEl>
                                          <p:spTgt spid="3"/>
                                        </p:tgtEl>
                                      </p:cBhvr>
                                    </p:animEffect>
                                  </p:childTnLst>
                                </p:cTn>
                              </p:par>
                              <p:par>
                                <p:cTn id="66" presetID="10" presetClass="entr" presetSubtype="0" fill="hold" nodeType="with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500"/>
                                        <p:tgtEl>
                                          <p:spTgt spid="7"/>
                                        </p:tgtEl>
                                      </p:cBhvr>
                                    </p:animEffect>
                                  </p:childTnLst>
                                </p:cTn>
                              </p:par>
                              <p:par>
                                <p:cTn id="69" presetID="10" presetClass="entr" presetSubtype="0"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5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03"/>
                                        </p:tgtEl>
                                        <p:attrNameLst>
                                          <p:attrName>style.visibility</p:attrName>
                                        </p:attrNameLst>
                                      </p:cBhvr>
                                      <p:to>
                                        <p:strVal val="visible"/>
                                      </p:to>
                                    </p:set>
                                    <p:animEffect transition="in" filter="fade">
                                      <p:cBhvr>
                                        <p:cTn id="76" dur="500"/>
                                        <p:tgtEl>
                                          <p:spTgt spid="10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fade">
                                      <p:cBhvr>
                                        <p:cTn id="79" dur="500"/>
                                        <p:tgtEl>
                                          <p:spTgt spid="9"/>
                                        </p:tgtEl>
                                      </p:cBhvr>
                                    </p:animEffect>
                                  </p:childTnLst>
                                </p:cTn>
                              </p:par>
                              <p:par>
                                <p:cTn id="80" presetID="10" presetClass="entr" presetSubtype="0" fill="hold" nodeType="withEffect">
                                  <p:stCondLst>
                                    <p:cond delay="0"/>
                                  </p:stCondLst>
                                  <p:childTnLst>
                                    <p:set>
                                      <p:cBhvr>
                                        <p:cTn id="81" dur="1" fill="hold">
                                          <p:stCondLst>
                                            <p:cond delay="0"/>
                                          </p:stCondLst>
                                        </p:cTn>
                                        <p:tgtEl>
                                          <p:spTgt spid="74"/>
                                        </p:tgtEl>
                                        <p:attrNameLst>
                                          <p:attrName>style.visibility</p:attrName>
                                        </p:attrNameLst>
                                      </p:cBhvr>
                                      <p:to>
                                        <p:strVal val="visible"/>
                                      </p:to>
                                    </p:set>
                                    <p:animEffect transition="in" filter="fade">
                                      <p:cBhvr>
                                        <p:cTn id="82" dur="500"/>
                                        <p:tgtEl>
                                          <p:spTgt spid="74"/>
                                        </p:tgtEl>
                                      </p:cBhvr>
                                    </p:animEffect>
                                  </p:childTnLst>
                                </p:cTn>
                              </p:par>
                              <p:par>
                                <p:cTn id="83" presetID="10" presetClass="entr" presetSubtype="0" fill="hold" nodeType="withEffect">
                                  <p:stCondLst>
                                    <p:cond delay="0"/>
                                  </p:stCondLst>
                                  <p:childTnLst>
                                    <p:set>
                                      <p:cBhvr>
                                        <p:cTn id="84" dur="1" fill="hold">
                                          <p:stCondLst>
                                            <p:cond delay="0"/>
                                          </p:stCondLst>
                                        </p:cTn>
                                        <p:tgtEl>
                                          <p:spTgt spid="75"/>
                                        </p:tgtEl>
                                        <p:attrNameLst>
                                          <p:attrName>style.visibility</p:attrName>
                                        </p:attrNameLst>
                                      </p:cBhvr>
                                      <p:to>
                                        <p:strVal val="visible"/>
                                      </p:to>
                                    </p:set>
                                    <p:animEffect transition="in" filter="fade">
                                      <p:cBhvr>
                                        <p:cTn id="85" dur="500"/>
                                        <p:tgtEl>
                                          <p:spTgt spid="75"/>
                                        </p:tgtEl>
                                      </p:cBhvr>
                                    </p:animEffect>
                                  </p:childTnLst>
                                </p:cTn>
                              </p:par>
                              <p:par>
                                <p:cTn id="86" presetID="10" presetClass="entr" presetSubtype="0" fill="hold" nodeType="withEffect">
                                  <p:stCondLst>
                                    <p:cond delay="0"/>
                                  </p:stCondLst>
                                  <p:childTnLst>
                                    <p:set>
                                      <p:cBhvr>
                                        <p:cTn id="87" dur="1" fill="hold">
                                          <p:stCondLst>
                                            <p:cond delay="0"/>
                                          </p:stCondLst>
                                        </p:cTn>
                                        <p:tgtEl>
                                          <p:spTgt spid="76"/>
                                        </p:tgtEl>
                                        <p:attrNameLst>
                                          <p:attrName>style.visibility</p:attrName>
                                        </p:attrNameLst>
                                      </p:cBhvr>
                                      <p:to>
                                        <p:strVal val="visible"/>
                                      </p:to>
                                    </p:set>
                                    <p:animEffect transition="in" filter="fade">
                                      <p:cBhvr>
                                        <p:cTn id="88" dur="500"/>
                                        <p:tgtEl>
                                          <p:spTgt spid="76"/>
                                        </p:tgtEl>
                                      </p:cBhvr>
                                    </p:animEffect>
                                  </p:childTnLst>
                                </p:cTn>
                              </p:par>
                              <p:par>
                                <p:cTn id="89" presetID="10" presetClass="entr" presetSubtype="0" fill="hold" nodeType="withEffect">
                                  <p:stCondLst>
                                    <p:cond delay="0"/>
                                  </p:stCondLst>
                                  <p:childTnLst>
                                    <p:set>
                                      <p:cBhvr>
                                        <p:cTn id="90" dur="1" fill="hold">
                                          <p:stCondLst>
                                            <p:cond delay="0"/>
                                          </p:stCondLst>
                                        </p:cTn>
                                        <p:tgtEl>
                                          <p:spTgt spid="77"/>
                                        </p:tgtEl>
                                        <p:attrNameLst>
                                          <p:attrName>style.visibility</p:attrName>
                                        </p:attrNameLst>
                                      </p:cBhvr>
                                      <p:to>
                                        <p:strVal val="visible"/>
                                      </p:to>
                                    </p:set>
                                    <p:animEffect transition="in" filter="fade">
                                      <p:cBhvr>
                                        <p:cTn id="91" dur="500"/>
                                        <p:tgtEl>
                                          <p:spTgt spid="77"/>
                                        </p:tgtEl>
                                      </p:cBhvr>
                                    </p:animEffect>
                                  </p:childTnLst>
                                </p:cTn>
                              </p:par>
                              <p:par>
                                <p:cTn id="92" presetID="10" presetClass="entr" presetSubtype="0" fill="hold" nodeType="withEffect">
                                  <p:stCondLst>
                                    <p:cond delay="0"/>
                                  </p:stCondLst>
                                  <p:childTnLst>
                                    <p:set>
                                      <p:cBhvr>
                                        <p:cTn id="93" dur="1" fill="hold">
                                          <p:stCondLst>
                                            <p:cond delay="0"/>
                                          </p:stCondLst>
                                        </p:cTn>
                                        <p:tgtEl>
                                          <p:spTgt spid="78"/>
                                        </p:tgtEl>
                                        <p:attrNameLst>
                                          <p:attrName>style.visibility</p:attrName>
                                        </p:attrNameLst>
                                      </p:cBhvr>
                                      <p:to>
                                        <p:strVal val="visible"/>
                                      </p:to>
                                    </p:set>
                                    <p:animEffect transition="in" filter="fade">
                                      <p:cBhvr>
                                        <p:cTn id="94" dur="500"/>
                                        <p:tgtEl>
                                          <p:spTgt spid="78"/>
                                        </p:tgtEl>
                                      </p:cBhvr>
                                    </p:animEffect>
                                  </p:childTnLst>
                                </p:cTn>
                              </p:par>
                              <p:par>
                                <p:cTn id="95" presetID="10" presetClass="entr" presetSubtype="0" fill="hold" nodeType="withEffect">
                                  <p:stCondLst>
                                    <p:cond delay="0"/>
                                  </p:stCondLst>
                                  <p:childTnLst>
                                    <p:set>
                                      <p:cBhvr>
                                        <p:cTn id="96" dur="1" fill="hold">
                                          <p:stCondLst>
                                            <p:cond delay="0"/>
                                          </p:stCondLst>
                                        </p:cTn>
                                        <p:tgtEl>
                                          <p:spTgt spid="79"/>
                                        </p:tgtEl>
                                        <p:attrNameLst>
                                          <p:attrName>style.visibility</p:attrName>
                                        </p:attrNameLst>
                                      </p:cBhvr>
                                      <p:to>
                                        <p:strVal val="visible"/>
                                      </p:to>
                                    </p:set>
                                    <p:animEffect transition="in" filter="fade">
                                      <p:cBhvr>
                                        <p:cTn id="97" dur="500"/>
                                        <p:tgtEl>
                                          <p:spTgt spid="79"/>
                                        </p:tgtEl>
                                      </p:cBhvr>
                                    </p:animEffect>
                                  </p:childTnLst>
                                </p:cTn>
                              </p:par>
                              <p:par>
                                <p:cTn id="98" presetID="10" presetClass="entr" presetSubtype="0" fill="hold" nodeType="withEffect">
                                  <p:stCondLst>
                                    <p:cond delay="0"/>
                                  </p:stCondLst>
                                  <p:childTnLst>
                                    <p:set>
                                      <p:cBhvr>
                                        <p:cTn id="99" dur="1" fill="hold">
                                          <p:stCondLst>
                                            <p:cond delay="0"/>
                                          </p:stCondLst>
                                        </p:cTn>
                                        <p:tgtEl>
                                          <p:spTgt spid="80"/>
                                        </p:tgtEl>
                                        <p:attrNameLst>
                                          <p:attrName>style.visibility</p:attrName>
                                        </p:attrNameLst>
                                      </p:cBhvr>
                                      <p:to>
                                        <p:strVal val="visible"/>
                                      </p:to>
                                    </p:set>
                                    <p:animEffect transition="in" filter="fade">
                                      <p:cBhvr>
                                        <p:cTn id="100" dur="500"/>
                                        <p:tgtEl>
                                          <p:spTgt spid="80"/>
                                        </p:tgtEl>
                                      </p:cBhvr>
                                    </p:animEffect>
                                  </p:childTnLst>
                                </p:cTn>
                              </p:par>
                              <p:par>
                                <p:cTn id="101" presetID="10" presetClass="entr" presetSubtype="0" fill="hold" nodeType="withEffect">
                                  <p:stCondLst>
                                    <p:cond delay="0"/>
                                  </p:stCondLst>
                                  <p:childTnLst>
                                    <p:set>
                                      <p:cBhvr>
                                        <p:cTn id="102" dur="1" fill="hold">
                                          <p:stCondLst>
                                            <p:cond delay="0"/>
                                          </p:stCondLst>
                                        </p:cTn>
                                        <p:tgtEl>
                                          <p:spTgt spid="81"/>
                                        </p:tgtEl>
                                        <p:attrNameLst>
                                          <p:attrName>style.visibility</p:attrName>
                                        </p:attrNameLst>
                                      </p:cBhvr>
                                      <p:to>
                                        <p:strVal val="visible"/>
                                      </p:to>
                                    </p:set>
                                    <p:animEffect transition="in" filter="fade">
                                      <p:cBhvr>
                                        <p:cTn id="103" dur="500"/>
                                        <p:tgtEl>
                                          <p:spTgt spid="8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82"/>
                                        </p:tgtEl>
                                        <p:attrNameLst>
                                          <p:attrName>style.visibility</p:attrName>
                                        </p:attrNameLst>
                                      </p:cBhvr>
                                      <p:to>
                                        <p:strVal val="visible"/>
                                      </p:to>
                                    </p:set>
                                    <p:animEffect transition="in" filter="fade">
                                      <p:cBhvr>
                                        <p:cTn id="106" dur="500"/>
                                        <p:tgtEl>
                                          <p:spTgt spid="82"/>
                                        </p:tgtEl>
                                      </p:cBhvr>
                                    </p:animEffect>
                                  </p:childTnLst>
                                </p:cTn>
                              </p:par>
                              <p:par>
                                <p:cTn id="107" presetID="10" presetClass="entr" presetSubtype="0" fill="hold" nodeType="withEffect">
                                  <p:stCondLst>
                                    <p:cond delay="0"/>
                                  </p:stCondLst>
                                  <p:childTnLst>
                                    <p:set>
                                      <p:cBhvr>
                                        <p:cTn id="108" dur="1" fill="hold">
                                          <p:stCondLst>
                                            <p:cond delay="0"/>
                                          </p:stCondLst>
                                        </p:cTn>
                                        <p:tgtEl>
                                          <p:spTgt spid="83"/>
                                        </p:tgtEl>
                                        <p:attrNameLst>
                                          <p:attrName>style.visibility</p:attrName>
                                        </p:attrNameLst>
                                      </p:cBhvr>
                                      <p:to>
                                        <p:strVal val="visible"/>
                                      </p:to>
                                    </p:set>
                                    <p:animEffect transition="in" filter="fade">
                                      <p:cBhvr>
                                        <p:cTn id="109" dur="500"/>
                                        <p:tgtEl>
                                          <p:spTgt spid="83"/>
                                        </p:tgtEl>
                                      </p:cBhvr>
                                    </p:animEffect>
                                  </p:childTnLst>
                                </p:cTn>
                              </p:par>
                              <p:par>
                                <p:cTn id="110" presetID="10" presetClass="entr" presetSubtype="0" fill="hold" nodeType="withEffect">
                                  <p:stCondLst>
                                    <p:cond delay="0"/>
                                  </p:stCondLst>
                                  <p:childTnLst>
                                    <p:set>
                                      <p:cBhvr>
                                        <p:cTn id="111" dur="1" fill="hold">
                                          <p:stCondLst>
                                            <p:cond delay="0"/>
                                          </p:stCondLst>
                                        </p:cTn>
                                        <p:tgtEl>
                                          <p:spTgt spid="85"/>
                                        </p:tgtEl>
                                        <p:attrNameLst>
                                          <p:attrName>style.visibility</p:attrName>
                                        </p:attrNameLst>
                                      </p:cBhvr>
                                      <p:to>
                                        <p:strVal val="visible"/>
                                      </p:to>
                                    </p:set>
                                    <p:animEffect transition="in" filter="fade">
                                      <p:cBhvr>
                                        <p:cTn id="112" dur="500"/>
                                        <p:tgtEl>
                                          <p:spTgt spid="85"/>
                                        </p:tgtEl>
                                      </p:cBhvr>
                                    </p:animEffect>
                                  </p:childTnLst>
                                </p:cTn>
                              </p:par>
                              <p:par>
                                <p:cTn id="113" presetID="10" presetClass="entr" presetSubtype="0" fill="hold" nodeType="withEffect">
                                  <p:stCondLst>
                                    <p:cond delay="0"/>
                                  </p:stCondLst>
                                  <p:childTnLst>
                                    <p:set>
                                      <p:cBhvr>
                                        <p:cTn id="114" dur="1" fill="hold">
                                          <p:stCondLst>
                                            <p:cond delay="0"/>
                                          </p:stCondLst>
                                        </p:cTn>
                                        <p:tgtEl>
                                          <p:spTgt spid="86"/>
                                        </p:tgtEl>
                                        <p:attrNameLst>
                                          <p:attrName>style.visibility</p:attrName>
                                        </p:attrNameLst>
                                      </p:cBhvr>
                                      <p:to>
                                        <p:strVal val="visible"/>
                                      </p:to>
                                    </p:set>
                                    <p:animEffect transition="in" filter="fade">
                                      <p:cBhvr>
                                        <p:cTn id="115" dur="500"/>
                                        <p:tgtEl>
                                          <p:spTgt spid="86"/>
                                        </p:tgtEl>
                                      </p:cBhvr>
                                    </p:animEffect>
                                  </p:childTnLst>
                                </p:cTn>
                              </p:par>
                              <p:par>
                                <p:cTn id="116" presetID="10" presetClass="entr" presetSubtype="0" fill="hold" nodeType="withEffect">
                                  <p:stCondLst>
                                    <p:cond delay="0"/>
                                  </p:stCondLst>
                                  <p:childTnLst>
                                    <p:set>
                                      <p:cBhvr>
                                        <p:cTn id="117" dur="1" fill="hold">
                                          <p:stCondLst>
                                            <p:cond delay="0"/>
                                          </p:stCondLst>
                                        </p:cTn>
                                        <p:tgtEl>
                                          <p:spTgt spid="87"/>
                                        </p:tgtEl>
                                        <p:attrNameLst>
                                          <p:attrName>style.visibility</p:attrName>
                                        </p:attrNameLst>
                                      </p:cBhvr>
                                      <p:to>
                                        <p:strVal val="visible"/>
                                      </p:to>
                                    </p:set>
                                    <p:animEffect transition="in" filter="fade">
                                      <p:cBhvr>
                                        <p:cTn id="118" dur="500"/>
                                        <p:tgtEl>
                                          <p:spTgt spid="87"/>
                                        </p:tgtEl>
                                      </p:cBhvr>
                                    </p:animEffect>
                                  </p:childTnLst>
                                </p:cTn>
                              </p:par>
                              <p:par>
                                <p:cTn id="119" presetID="10" presetClass="entr" presetSubtype="0" fill="hold" nodeType="withEffect">
                                  <p:stCondLst>
                                    <p:cond delay="0"/>
                                  </p:stCondLst>
                                  <p:childTnLst>
                                    <p:set>
                                      <p:cBhvr>
                                        <p:cTn id="120" dur="1" fill="hold">
                                          <p:stCondLst>
                                            <p:cond delay="0"/>
                                          </p:stCondLst>
                                        </p:cTn>
                                        <p:tgtEl>
                                          <p:spTgt spid="88"/>
                                        </p:tgtEl>
                                        <p:attrNameLst>
                                          <p:attrName>style.visibility</p:attrName>
                                        </p:attrNameLst>
                                      </p:cBhvr>
                                      <p:to>
                                        <p:strVal val="visible"/>
                                      </p:to>
                                    </p:set>
                                    <p:animEffect transition="in" filter="fade">
                                      <p:cBhvr>
                                        <p:cTn id="121" dur="500"/>
                                        <p:tgtEl>
                                          <p:spTgt spid="88"/>
                                        </p:tgtEl>
                                      </p:cBhvr>
                                    </p:animEffect>
                                  </p:childTnLst>
                                </p:cTn>
                              </p:par>
                              <p:par>
                                <p:cTn id="122" presetID="10" presetClass="entr" presetSubtype="0" fill="hold" nodeType="withEffect">
                                  <p:stCondLst>
                                    <p:cond delay="0"/>
                                  </p:stCondLst>
                                  <p:childTnLst>
                                    <p:set>
                                      <p:cBhvr>
                                        <p:cTn id="123" dur="1" fill="hold">
                                          <p:stCondLst>
                                            <p:cond delay="0"/>
                                          </p:stCondLst>
                                        </p:cTn>
                                        <p:tgtEl>
                                          <p:spTgt spid="89"/>
                                        </p:tgtEl>
                                        <p:attrNameLst>
                                          <p:attrName>style.visibility</p:attrName>
                                        </p:attrNameLst>
                                      </p:cBhvr>
                                      <p:to>
                                        <p:strVal val="visible"/>
                                      </p:to>
                                    </p:set>
                                    <p:animEffect transition="in" filter="fade">
                                      <p:cBhvr>
                                        <p:cTn id="124" dur="500"/>
                                        <p:tgtEl>
                                          <p:spTgt spid="89"/>
                                        </p:tgtEl>
                                      </p:cBhvr>
                                    </p:animEffect>
                                  </p:childTnLst>
                                </p:cTn>
                              </p:par>
                              <p:par>
                                <p:cTn id="125" presetID="10" presetClass="entr" presetSubtype="0" fill="hold" nodeType="withEffect">
                                  <p:stCondLst>
                                    <p:cond delay="0"/>
                                  </p:stCondLst>
                                  <p:childTnLst>
                                    <p:set>
                                      <p:cBhvr>
                                        <p:cTn id="126" dur="1" fill="hold">
                                          <p:stCondLst>
                                            <p:cond delay="0"/>
                                          </p:stCondLst>
                                        </p:cTn>
                                        <p:tgtEl>
                                          <p:spTgt spid="90"/>
                                        </p:tgtEl>
                                        <p:attrNameLst>
                                          <p:attrName>style.visibility</p:attrName>
                                        </p:attrNameLst>
                                      </p:cBhvr>
                                      <p:to>
                                        <p:strVal val="visible"/>
                                      </p:to>
                                    </p:set>
                                    <p:animEffect transition="in" filter="fade">
                                      <p:cBhvr>
                                        <p:cTn id="127" dur="500"/>
                                        <p:tgtEl>
                                          <p:spTgt spid="90"/>
                                        </p:tgtEl>
                                      </p:cBhvr>
                                    </p:animEffect>
                                  </p:childTnLst>
                                </p:cTn>
                              </p:par>
                              <p:par>
                                <p:cTn id="128" presetID="10" presetClass="entr" presetSubtype="0" fill="hold" nodeType="withEffect">
                                  <p:stCondLst>
                                    <p:cond delay="0"/>
                                  </p:stCondLst>
                                  <p:childTnLst>
                                    <p:set>
                                      <p:cBhvr>
                                        <p:cTn id="129" dur="1" fill="hold">
                                          <p:stCondLst>
                                            <p:cond delay="0"/>
                                          </p:stCondLst>
                                        </p:cTn>
                                        <p:tgtEl>
                                          <p:spTgt spid="91"/>
                                        </p:tgtEl>
                                        <p:attrNameLst>
                                          <p:attrName>style.visibility</p:attrName>
                                        </p:attrNameLst>
                                      </p:cBhvr>
                                      <p:to>
                                        <p:strVal val="visible"/>
                                      </p:to>
                                    </p:set>
                                    <p:animEffect transition="in" filter="fade">
                                      <p:cBhvr>
                                        <p:cTn id="130" dur="500"/>
                                        <p:tgtEl>
                                          <p:spTgt spid="91"/>
                                        </p:tgtEl>
                                      </p:cBhvr>
                                    </p:animEffect>
                                  </p:childTnLst>
                                </p:cTn>
                              </p:par>
                              <p:par>
                                <p:cTn id="131" presetID="10" presetClass="entr" presetSubtype="0" fill="hold" nodeType="withEffect">
                                  <p:stCondLst>
                                    <p:cond delay="0"/>
                                  </p:stCondLst>
                                  <p:childTnLst>
                                    <p:set>
                                      <p:cBhvr>
                                        <p:cTn id="132" dur="1" fill="hold">
                                          <p:stCondLst>
                                            <p:cond delay="0"/>
                                          </p:stCondLst>
                                        </p:cTn>
                                        <p:tgtEl>
                                          <p:spTgt spid="92"/>
                                        </p:tgtEl>
                                        <p:attrNameLst>
                                          <p:attrName>style.visibility</p:attrName>
                                        </p:attrNameLst>
                                      </p:cBhvr>
                                      <p:to>
                                        <p:strVal val="visible"/>
                                      </p:to>
                                    </p:set>
                                    <p:animEffect transition="in" filter="fade">
                                      <p:cBhvr>
                                        <p:cTn id="133" dur="500"/>
                                        <p:tgtEl>
                                          <p:spTgt spid="92"/>
                                        </p:tgtEl>
                                      </p:cBhvr>
                                    </p:animEffect>
                                  </p:childTnLst>
                                </p:cTn>
                              </p:par>
                              <p:par>
                                <p:cTn id="134" presetID="10" presetClass="entr" presetSubtype="0" fill="hold" nodeType="withEffect">
                                  <p:stCondLst>
                                    <p:cond delay="0"/>
                                  </p:stCondLst>
                                  <p:childTnLst>
                                    <p:set>
                                      <p:cBhvr>
                                        <p:cTn id="135" dur="1" fill="hold">
                                          <p:stCondLst>
                                            <p:cond delay="0"/>
                                          </p:stCondLst>
                                        </p:cTn>
                                        <p:tgtEl>
                                          <p:spTgt spid="93"/>
                                        </p:tgtEl>
                                        <p:attrNameLst>
                                          <p:attrName>style.visibility</p:attrName>
                                        </p:attrNameLst>
                                      </p:cBhvr>
                                      <p:to>
                                        <p:strVal val="visible"/>
                                      </p:to>
                                    </p:set>
                                    <p:animEffect transition="in" filter="fade">
                                      <p:cBhvr>
                                        <p:cTn id="136" dur="500"/>
                                        <p:tgtEl>
                                          <p:spTgt spid="93"/>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94"/>
                                        </p:tgtEl>
                                        <p:attrNameLst>
                                          <p:attrName>style.visibility</p:attrName>
                                        </p:attrNameLst>
                                      </p:cBhvr>
                                      <p:to>
                                        <p:strVal val="visible"/>
                                      </p:to>
                                    </p:set>
                                    <p:animEffect transition="in" filter="fade">
                                      <p:cBhvr>
                                        <p:cTn id="139" dur="500"/>
                                        <p:tgtEl>
                                          <p:spTgt spid="94"/>
                                        </p:tgtEl>
                                      </p:cBhvr>
                                    </p:animEffect>
                                  </p:childTnLst>
                                </p:cTn>
                              </p:par>
                              <p:par>
                                <p:cTn id="140" presetID="10" presetClass="entr" presetSubtype="0" fill="hold" nodeType="withEffect">
                                  <p:stCondLst>
                                    <p:cond delay="0"/>
                                  </p:stCondLst>
                                  <p:childTnLst>
                                    <p:set>
                                      <p:cBhvr>
                                        <p:cTn id="141" dur="1" fill="hold">
                                          <p:stCondLst>
                                            <p:cond delay="0"/>
                                          </p:stCondLst>
                                        </p:cTn>
                                        <p:tgtEl>
                                          <p:spTgt spid="95"/>
                                        </p:tgtEl>
                                        <p:attrNameLst>
                                          <p:attrName>style.visibility</p:attrName>
                                        </p:attrNameLst>
                                      </p:cBhvr>
                                      <p:to>
                                        <p:strVal val="visible"/>
                                      </p:to>
                                    </p:set>
                                    <p:animEffect transition="in" filter="fade">
                                      <p:cBhvr>
                                        <p:cTn id="142" dur="500"/>
                                        <p:tgtEl>
                                          <p:spTgt spid="95"/>
                                        </p:tgtEl>
                                      </p:cBhvr>
                                    </p:animEffect>
                                  </p:childTnLst>
                                </p:cTn>
                              </p:par>
                              <p:par>
                                <p:cTn id="143" presetID="10" presetClass="entr" presetSubtype="0" fill="hold" nodeType="withEffect">
                                  <p:stCondLst>
                                    <p:cond delay="0"/>
                                  </p:stCondLst>
                                  <p:childTnLst>
                                    <p:set>
                                      <p:cBhvr>
                                        <p:cTn id="144" dur="1" fill="hold">
                                          <p:stCondLst>
                                            <p:cond delay="0"/>
                                          </p:stCondLst>
                                        </p:cTn>
                                        <p:tgtEl>
                                          <p:spTgt spid="96"/>
                                        </p:tgtEl>
                                        <p:attrNameLst>
                                          <p:attrName>style.visibility</p:attrName>
                                        </p:attrNameLst>
                                      </p:cBhvr>
                                      <p:to>
                                        <p:strVal val="visible"/>
                                      </p:to>
                                    </p:set>
                                    <p:animEffect transition="in" filter="fade">
                                      <p:cBhvr>
                                        <p:cTn id="145" dur="500"/>
                                        <p:tgtEl>
                                          <p:spTgt spid="96"/>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07"/>
                                        </p:tgtEl>
                                        <p:attrNameLst>
                                          <p:attrName>style.visibility</p:attrName>
                                        </p:attrNameLst>
                                      </p:cBhvr>
                                      <p:to>
                                        <p:strVal val="visible"/>
                                      </p:to>
                                    </p:set>
                                    <p:animEffect transition="in" filter="fade">
                                      <p:cBhvr>
                                        <p:cTn id="148" dur="500"/>
                                        <p:tgtEl>
                                          <p:spTgt spid="107"/>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08"/>
                                        </p:tgtEl>
                                        <p:attrNameLst>
                                          <p:attrName>style.visibility</p:attrName>
                                        </p:attrNameLst>
                                      </p:cBhvr>
                                      <p:to>
                                        <p:strVal val="visible"/>
                                      </p:to>
                                    </p:set>
                                    <p:animEffect transition="in" filter="fade">
                                      <p:cBhvr>
                                        <p:cTn id="151"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8" grpId="0"/>
      <p:bldP spid="9" grpId="0"/>
      <p:bldP spid="10" grpId="0" animBg="1"/>
      <p:bldP spid="14" grpId="0"/>
      <p:bldP spid="82" grpId="0" animBg="1"/>
      <p:bldP spid="94" grpId="0" animBg="1"/>
      <p:bldP spid="107" grpId="0"/>
      <p:bldP spid="10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cxnSp>
        <p:nvCxnSpPr>
          <p:cNvPr id="103" name="Conector recto 102">
            <a:extLst>
              <a:ext uri="{FF2B5EF4-FFF2-40B4-BE49-F238E27FC236}">
                <a16:creationId xmlns:a16="http://schemas.microsoft.com/office/drawing/2014/main" id="{AA4544A2-04F8-4E24-9B41-C8F5817A2561}"/>
              </a:ext>
            </a:extLst>
          </p:cNvPr>
          <p:cNvCxnSpPr>
            <a:cxnSpLocks/>
          </p:cNvCxnSpPr>
          <p:nvPr/>
        </p:nvCxnSpPr>
        <p:spPr>
          <a:xfrm>
            <a:off x="9606164" y="5308341"/>
            <a:ext cx="192196" cy="96549"/>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2D5AFC4F-81C0-4187-B648-254B28197023}"/>
              </a:ext>
            </a:extLst>
          </p:cNvPr>
          <p:cNvCxnSpPr>
            <a:cxnSpLocks/>
          </p:cNvCxnSpPr>
          <p:nvPr/>
        </p:nvCxnSpPr>
        <p:spPr>
          <a:xfrm>
            <a:off x="2861670" y="4521200"/>
            <a:ext cx="154940" cy="7112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FBA87FC0-04E7-47A0-8EC1-024F02DA68B7}"/>
              </a:ext>
            </a:extLst>
          </p:cNvPr>
          <p:cNvCxnSpPr>
            <a:cxnSpLocks/>
          </p:cNvCxnSpPr>
          <p:nvPr/>
        </p:nvCxnSpPr>
        <p:spPr>
          <a:xfrm>
            <a:off x="2816860" y="4592320"/>
            <a:ext cx="238760" cy="11430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Conector recto 41">
            <a:extLst>
              <a:ext uri="{FF2B5EF4-FFF2-40B4-BE49-F238E27FC236}">
                <a16:creationId xmlns:a16="http://schemas.microsoft.com/office/drawing/2014/main" id="{B3C4A1F5-4D5D-4BC7-A9DE-C63E6C3F7A8F}"/>
              </a:ext>
            </a:extLst>
          </p:cNvPr>
          <p:cNvCxnSpPr>
            <a:cxnSpLocks/>
          </p:cNvCxnSpPr>
          <p:nvPr/>
        </p:nvCxnSpPr>
        <p:spPr>
          <a:xfrm>
            <a:off x="2760980" y="4657480"/>
            <a:ext cx="327660" cy="156859"/>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Conector recto 44">
            <a:extLst>
              <a:ext uri="{FF2B5EF4-FFF2-40B4-BE49-F238E27FC236}">
                <a16:creationId xmlns:a16="http://schemas.microsoft.com/office/drawing/2014/main" id="{D8C0D8CF-0B29-4F20-B190-629F09F9757A}"/>
              </a:ext>
            </a:extLst>
          </p:cNvPr>
          <p:cNvCxnSpPr>
            <a:cxnSpLocks/>
          </p:cNvCxnSpPr>
          <p:nvPr/>
        </p:nvCxnSpPr>
        <p:spPr>
          <a:xfrm>
            <a:off x="2735581" y="4767465"/>
            <a:ext cx="403859" cy="193337"/>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Conector recto 45">
            <a:extLst>
              <a:ext uri="{FF2B5EF4-FFF2-40B4-BE49-F238E27FC236}">
                <a16:creationId xmlns:a16="http://schemas.microsoft.com/office/drawing/2014/main" id="{4EB152F9-B63F-45CA-AE11-0D274D54B213}"/>
              </a:ext>
            </a:extLst>
          </p:cNvPr>
          <p:cNvCxnSpPr>
            <a:cxnSpLocks/>
          </p:cNvCxnSpPr>
          <p:nvPr/>
        </p:nvCxnSpPr>
        <p:spPr>
          <a:xfrm>
            <a:off x="2691885" y="4897979"/>
            <a:ext cx="498355" cy="238576"/>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Conector recto 46">
            <a:extLst>
              <a:ext uri="{FF2B5EF4-FFF2-40B4-BE49-F238E27FC236}">
                <a16:creationId xmlns:a16="http://schemas.microsoft.com/office/drawing/2014/main" id="{954F3FA7-0ECE-41E3-9709-1BC58A343A4D}"/>
              </a:ext>
            </a:extLst>
          </p:cNvPr>
          <p:cNvCxnSpPr>
            <a:cxnSpLocks/>
          </p:cNvCxnSpPr>
          <p:nvPr/>
        </p:nvCxnSpPr>
        <p:spPr>
          <a:xfrm>
            <a:off x="2650065" y="5010828"/>
            <a:ext cx="540174" cy="258595"/>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Conector recto 47">
            <a:extLst>
              <a:ext uri="{FF2B5EF4-FFF2-40B4-BE49-F238E27FC236}">
                <a16:creationId xmlns:a16="http://schemas.microsoft.com/office/drawing/2014/main" id="{5677895E-F46E-4531-B272-ACE7CF2DB687}"/>
              </a:ext>
            </a:extLst>
          </p:cNvPr>
          <p:cNvCxnSpPr>
            <a:cxnSpLocks/>
          </p:cNvCxnSpPr>
          <p:nvPr/>
        </p:nvCxnSpPr>
        <p:spPr>
          <a:xfrm>
            <a:off x="2600961" y="5125617"/>
            <a:ext cx="538479" cy="257783"/>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2ED79F4B-2E3E-47B9-9E09-644019986B14}"/>
              </a:ext>
            </a:extLst>
          </p:cNvPr>
          <p:cNvCxnSpPr>
            <a:cxnSpLocks/>
          </p:cNvCxnSpPr>
          <p:nvPr/>
        </p:nvCxnSpPr>
        <p:spPr>
          <a:xfrm>
            <a:off x="2610006" y="5263213"/>
            <a:ext cx="272085" cy="130254"/>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0" name="Google Shape;110;p6"/>
          <p:cNvSpPr txBox="1"/>
          <p:nvPr/>
        </p:nvSpPr>
        <p:spPr>
          <a:xfrm>
            <a:off x="900000" y="3240000"/>
            <a:ext cx="8670720" cy="49284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endParaRPr lang="es-ES" sz="1600" dirty="0">
              <a:solidFill>
                <a:schemeClr val="lt1"/>
              </a:solidFill>
            </a:endParaRPr>
          </a:p>
          <a:p>
            <a:pPr marL="0" marR="0" lvl="0" indent="0" algn="l" rtl="0">
              <a:spcBef>
                <a:spcPts val="0"/>
              </a:spcBef>
              <a:spcAft>
                <a:spcPts val="0"/>
              </a:spcAft>
              <a:buNone/>
            </a:pPr>
            <a:endParaRPr lang="es-ES" sz="1600" dirty="0">
              <a:solidFill>
                <a:schemeClr val="lt1"/>
              </a:solidFill>
            </a:endParaRPr>
          </a:p>
        </p:txBody>
      </p:sp>
      <p:sp>
        <p:nvSpPr>
          <p:cNvPr id="111" name="Google Shape;111;p6"/>
          <p:cNvSpPr/>
          <p:nvPr/>
        </p:nvSpPr>
        <p:spPr>
          <a:xfrm>
            <a:off x="838080" y="365040"/>
            <a:ext cx="10514880" cy="1324800"/>
          </a:xfrm>
          <a:prstGeom prst="rect">
            <a:avLst/>
          </a:prstGeom>
          <a:noFill/>
          <a:ln>
            <a:noFill/>
          </a:ln>
        </p:spPr>
        <p:txBody>
          <a:bodyPr spcFirstLastPara="1" wrap="square" lIns="90000" tIns="45000" rIns="90000" bIns="45000" anchor="ctr" anchorCtr="0">
            <a:noAutofit/>
          </a:bodyPr>
          <a:lstStyle/>
          <a:p>
            <a:pPr lvl="0">
              <a:lnSpc>
                <a:spcPct val="90000"/>
              </a:lnSpc>
            </a:pPr>
            <a:r>
              <a:rPr lang="es-ES" sz="4400" dirty="0">
                <a:solidFill>
                  <a:srgbClr val="FF0000"/>
                </a:solidFill>
                <a:latin typeface="Calibri"/>
                <a:ea typeface="Calibri"/>
                <a:cs typeface="Calibri"/>
                <a:sym typeface="Calibri"/>
              </a:rPr>
              <a:t>Planteamiento</a:t>
            </a:r>
            <a:endParaRPr lang="es-ES" sz="4400" b="0" strike="noStrike" dirty="0">
              <a:solidFill>
                <a:srgbClr val="FF0000"/>
              </a:solidFill>
              <a:latin typeface="Calibri"/>
              <a:ea typeface="Calibri"/>
              <a:cs typeface="Calibri"/>
              <a:sym typeface="Calibri"/>
            </a:endParaRPr>
          </a:p>
        </p:txBody>
      </p:sp>
      <p:sp>
        <p:nvSpPr>
          <p:cNvPr id="112" name="Google Shape;112;p6"/>
          <p:cNvSpPr/>
          <p:nvPr/>
        </p:nvSpPr>
        <p:spPr>
          <a:xfrm>
            <a:off x="838080" y="1620000"/>
            <a:ext cx="10259640" cy="857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ES" sz="1800" b="0" strike="noStrike" dirty="0">
                <a:solidFill>
                  <a:schemeClr val="lt1"/>
                </a:solidFill>
                <a:latin typeface="Arial"/>
                <a:ea typeface="Arial"/>
                <a:cs typeface="Arial"/>
                <a:sym typeface="Arial"/>
              </a:rPr>
              <a:t>Ejemplo:</a:t>
            </a:r>
          </a:p>
          <a:p>
            <a:pPr marL="0" marR="0" lvl="0" indent="0" algn="l" rtl="0">
              <a:lnSpc>
                <a:spcPct val="100000"/>
              </a:lnSpc>
              <a:spcBef>
                <a:spcPts val="0"/>
              </a:spcBef>
              <a:spcAft>
                <a:spcPts val="0"/>
              </a:spcAft>
              <a:buNone/>
            </a:pPr>
            <a:endParaRPr lang="es-ES" sz="1800" dirty="0">
              <a:solidFill>
                <a:schemeClr val="lt1"/>
              </a:solidFill>
            </a:endParaRPr>
          </a:p>
          <a:p>
            <a:pPr marL="0" marR="0" lvl="0" indent="0" algn="l" rtl="0">
              <a:lnSpc>
                <a:spcPct val="100000"/>
              </a:lnSpc>
              <a:spcBef>
                <a:spcPts val="0"/>
              </a:spcBef>
              <a:spcAft>
                <a:spcPts val="0"/>
              </a:spcAft>
              <a:buNone/>
            </a:pPr>
            <a:r>
              <a:rPr lang="es-ES" sz="1800" b="0" strike="noStrike" dirty="0">
                <a:solidFill>
                  <a:schemeClr val="lt1"/>
                </a:solidFill>
                <a:latin typeface="Arial"/>
                <a:ea typeface="Arial"/>
                <a:cs typeface="Arial"/>
                <a:sym typeface="Arial"/>
              </a:rPr>
              <a:t>Queremos probar que la media de edad de Madrid es de 50 años</a:t>
            </a:r>
          </a:p>
          <a:p>
            <a:pPr marL="0" marR="0" lvl="0" indent="0" algn="l" rtl="0">
              <a:lnSpc>
                <a:spcPct val="100000"/>
              </a:lnSpc>
              <a:spcBef>
                <a:spcPts val="0"/>
              </a:spcBef>
              <a:spcAft>
                <a:spcPts val="0"/>
              </a:spcAft>
              <a:buNone/>
            </a:pPr>
            <a:endParaRPr lang="es-ES" sz="1800" dirty="0">
              <a:solidFill>
                <a:schemeClr val="lt1"/>
              </a:solidFill>
            </a:endParaRPr>
          </a:p>
          <a:p>
            <a:pPr marL="0" marR="0" lvl="0" indent="0" algn="l" rtl="0">
              <a:lnSpc>
                <a:spcPct val="100000"/>
              </a:lnSpc>
              <a:spcBef>
                <a:spcPts val="0"/>
              </a:spcBef>
              <a:spcAft>
                <a:spcPts val="0"/>
              </a:spcAft>
              <a:buNone/>
            </a:pPr>
            <a:r>
              <a:rPr lang="es-ES" sz="1800" b="0" strike="noStrike" dirty="0">
                <a:solidFill>
                  <a:schemeClr val="lt1"/>
                </a:solidFill>
                <a:latin typeface="Arial"/>
                <a:ea typeface="Arial"/>
                <a:cs typeface="Arial"/>
                <a:sym typeface="Arial"/>
              </a:rPr>
              <a:t>¿Qué es H0? ¿Qué contraste hacemos?</a:t>
            </a:r>
          </a:p>
        </p:txBody>
      </p:sp>
      <p:sp>
        <p:nvSpPr>
          <p:cNvPr id="8" name="Google Shape;110;p6">
            <a:extLst>
              <a:ext uri="{FF2B5EF4-FFF2-40B4-BE49-F238E27FC236}">
                <a16:creationId xmlns:a16="http://schemas.microsoft.com/office/drawing/2014/main" id="{98B94B93-B034-4AD6-878E-FF661CF35288}"/>
              </a:ext>
            </a:extLst>
          </p:cNvPr>
          <p:cNvSpPr txBox="1"/>
          <p:nvPr/>
        </p:nvSpPr>
        <p:spPr>
          <a:xfrm>
            <a:off x="900000" y="3819120"/>
            <a:ext cx="3946320" cy="492840"/>
          </a:xfrm>
          <a:prstGeom prst="rect">
            <a:avLst/>
          </a:prstGeom>
          <a:noFill/>
          <a:ln>
            <a:noFill/>
          </a:ln>
        </p:spPr>
        <p:txBody>
          <a:bodyPr spcFirstLastPara="1" wrap="square" lIns="90000" tIns="45000" rIns="90000" bIns="45000" anchor="t" anchorCtr="0">
            <a:noAutofit/>
          </a:bodyPr>
          <a:lstStyle/>
          <a:p>
            <a:pPr marL="0" marR="0" lvl="0" indent="0" algn="ctr" rtl="0">
              <a:spcBef>
                <a:spcPts val="0"/>
              </a:spcBef>
              <a:spcAft>
                <a:spcPts val="0"/>
              </a:spcAft>
              <a:buNone/>
            </a:pPr>
            <a:r>
              <a:rPr lang="es-ES" sz="1600" b="1" dirty="0">
                <a:solidFill>
                  <a:srgbClr val="FF0000"/>
                </a:solidFill>
              </a:rPr>
              <a:t>B</a:t>
            </a:r>
            <a:r>
              <a:rPr lang="es-ES" sz="1600" b="1" i="0" u="none" strike="noStrike" cap="none" dirty="0">
                <a:solidFill>
                  <a:srgbClr val="FF0000"/>
                </a:solidFill>
                <a:latin typeface="Arial"/>
                <a:ea typeface="Arial"/>
                <a:cs typeface="Arial"/>
                <a:sym typeface="Arial"/>
              </a:rPr>
              <a:t>ilateral</a:t>
            </a:r>
          </a:p>
          <a:p>
            <a:pPr marL="0" marR="0" lvl="0" indent="0" algn="l" rtl="0">
              <a:spcBef>
                <a:spcPts val="0"/>
              </a:spcBef>
              <a:spcAft>
                <a:spcPts val="0"/>
              </a:spcAft>
              <a:buNone/>
            </a:pPr>
            <a:endParaRPr lang="es-ES" sz="1600" dirty="0">
              <a:solidFill>
                <a:schemeClr val="lt1"/>
              </a:solidFill>
            </a:endParaRPr>
          </a:p>
          <a:p>
            <a:pPr marL="0" marR="0" lvl="0" indent="0" algn="l" rtl="0">
              <a:spcBef>
                <a:spcPts val="0"/>
              </a:spcBef>
              <a:spcAft>
                <a:spcPts val="0"/>
              </a:spcAft>
              <a:buNone/>
            </a:pPr>
            <a:endParaRPr lang="es-ES" sz="1600" dirty="0">
              <a:solidFill>
                <a:schemeClr val="lt1"/>
              </a:solidFill>
            </a:endParaRPr>
          </a:p>
        </p:txBody>
      </p:sp>
      <p:sp>
        <p:nvSpPr>
          <p:cNvPr id="9" name="Google Shape;110;p6">
            <a:extLst>
              <a:ext uri="{FF2B5EF4-FFF2-40B4-BE49-F238E27FC236}">
                <a16:creationId xmlns:a16="http://schemas.microsoft.com/office/drawing/2014/main" id="{83E0B476-2889-4516-81D7-9AD3F667FAEA}"/>
              </a:ext>
            </a:extLst>
          </p:cNvPr>
          <p:cNvSpPr txBox="1"/>
          <p:nvPr/>
        </p:nvSpPr>
        <p:spPr>
          <a:xfrm>
            <a:off x="6095520" y="3819120"/>
            <a:ext cx="3946320" cy="492840"/>
          </a:xfrm>
          <a:prstGeom prst="rect">
            <a:avLst/>
          </a:prstGeom>
          <a:noFill/>
          <a:ln>
            <a:noFill/>
          </a:ln>
        </p:spPr>
        <p:txBody>
          <a:bodyPr spcFirstLastPara="1" wrap="square" lIns="90000" tIns="45000" rIns="90000" bIns="45000" anchor="t" anchorCtr="0">
            <a:noAutofit/>
          </a:bodyPr>
          <a:lstStyle/>
          <a:p>
            <a:pPr marL="0" marR="0" lvl="0" indent="0" algn="ctr" rtl="0">
              <a:spcBef>
                <a:spcPts val="0"/>
              </a:spcBef>
              <a:spcAft>
                <a:spcPts val="0"/>
              </a:spcAft>
              <a:buNone/>
            </a:pPr>
            <a:r>
              <a:rPr lang="es-ES" sz="1600" b="1" dirty="0">
                <a:solidFill>
                  <a:srgbClr val="FF0000"/>
                </a:solidFill>
              </a:rPr>
              <a:t>Uni</a:t>
            </a:r>
            <a:r>
              <a:rPr lang="es-ES" sz="1600" b="1" i="0" u="none" strike="noStrike" cap="none" dirty="0">
                <a:solidFill>
                  <a:srgbClr val="FF0000"/>
                </a:solidFill>
                <a:latin typeface="Arial"/>
                <a:ea typeface="Arial"/>
                <a:cs typeface="Arial"/>
                <a:sym typeface="Arial"/>
              </a:rPr>
              <a:t>lateral</a:t>
            </a:r>
          </a:p>
          <a:p>
            <a:pPr marL="0" marR="0" lvl="0" indent="0" algn="l" rtl="0">
              <a:spcBef>
                <a:spcPts val="0"/>
              </a:spcBef>
              <a:spcAft>
                <a:spcPts val="0"/>
              </a:spcAft>
              <a:buNone/>
            </a:pPr>
            <a:endParaRPr lang="es-ES" sz="1600" dirty="0">
              <a:solidFill>
                <a:schemeClr val="lt1"/>
              </a:solidFill>
            </a:endParaRPr>
          </a:p>
          <a:p>
            <a:pPr marL="0" marR="0" lvl="0" indent="0" algn="l" rtl="0">
              <a:spcBef>
                <a:spcPts val="0"/>
              </a:spcBef>
              <a:spcAft>
                <a:spcPts val="0"/>
              </a:spcAft>
              <a:buNone/>
            </a:pPr>
            <a:endParaRPr lang="es-ES" sz="1600" dirty="0">
              <a:solidFill>
                <a:schemeClr val="lt1"/>
              </a:solidFill>
            </a:endParaRPr>
          </a:p>
        </p:txBody>
      </p:sp>
      <p:sp>
        <p:nvSpPr>
          <p:cNvPr id="10" name="Forma libre: forma 9">
            <a:extLst>
              <a:ext uri="{FF2B5EF4-FFF2-40B4-BE49-F238E27FC236}">
                <a16:creationId xmlns:a16="http://schemas.microsoft.com/office/drawing/2014/main" id="{D9FED469-7CE6-46D5-86B1-B6C5B2CDC577}"/>
              </a:ext>
            </a:extLst>
          </p:cNvPr>
          <p:cNvSpPr/>
          <p:nvPr/>
        </p:nvSpPr>
        <p:spPr>
          <a:xfrm>
            <a:off x="2000801" y="4491420"/>
            <a:ext cx="1748239" cy="902047"/>
          </a:xfrm>
          <a:custGeom>
            <a:avLst/>
            <a:gdLst>
              <a:gd name="connsiteX0" fmla="*/ 0 w 1284051"/>
              <a:gd name="connsiteY0" fmla="*/ 963218 h 1063071"/>
              <a:gd name="connsiteX1" fmla="*/ 369651 w 1284051"/>
              <a:gd name="connsiteY1" fmla="*/ 836758 h 1063071"/>
              <a:gd name="connsiteX2" fmla="*/ 671208 w 1284051"/>
              <a:gd name="connsiteY2" fmla="*/ 180 h 1063071"/>
              <a:gd name="connsiteX3" fmla="*/ 953310 w 1284051"/>
              <a:gd name="connsiteY3" fmla="*/ 914580 h 1063071"/>
              <a:gd name="connsiteX4" fmla="*/ 1284051 w 1284051"/>
              <a:gd name="connsiteY4" fmla="*/ 1050767 h 1063071"/>
              <a:gd name="connsiteX0" fmla="*/ 0 w 1284051"/>
              <a:gd name="connsiteY0" fmla="*/ 963117 h 1052938"/>
              <a:gd name="connsiteX1" fmla="*/ 369651 w 1284051"/>
              <a:gd name="connsiteY1" fmla="*/ 836657 h 1052938"/>
              <a:gd name="connsiteX2" fmla="*/ 671208 w 1284051"/>
              <a:gd name="connsiteY2" fmla="*/ 79 h 1052938"/>
              <a:gd name="connsiteX3" fmla="*/ 953310 w 1284051"/>
              <a:gd name="connsiteY3" fmla="*/ 788019 h 1052938"/>
              <a:gd name="connsiteX4" fmla="*/ 1284051 w 1284051"/>
              <a:gd name="connsiteY4" fmla="*/ 1050666 h 1052938"/>
              <a:gd name="connsiteX0" fmla="*/ 0 w 1284051"/>
              <a:gd name="connsiteY0" fmla="*/ 963115 h 973657"/>
              <a:gd name="connsiteX1" fmla="*/ 369651 w 1284051"/>
              <a:gd name="connsiteY1" fmla="*/ 836655 h 973657"/>
              <a:gd name="connsiteX2" fmla="*/ 671208 w 1284051"/>
              <a:gd name="connsiteY2" fmla="*/ 77 h 973657"/>
              <a:gd name="connsiteX3" fmla="*/ 953310 w 1284051"/>
              <a:gd name="connsiteY3" fmla="*/ 788017 h 973657"/>
              <a:gd name="connsiteX4" fmla="*/ 1284051 w 1284051"/>
              <a:gd name="connsiteY4" fmla="*/ 933932 h 973657"/>
              <a:gd name="connsiteX0" fmla="*/ 0 w 1284051"/>
              <a:gd name="connsiteY0" fmla="*/ 963050 h 973592"/>
              <a:gd name="connsiteX1" fmla="*/ 369651 w 1284051"/>
              <a:gd name="connsiteY1" fmla="*/ 836590 h 973592"/>
              <a:gd name="connsiteX2" fmla="*/ 671208 w 1284051"/>
              <a:gd name="connsiteY2" fmla="*/ 12 h 973592"/>
              <a:gd name="connsiteX3" fmla="*/ 953310 w 1284051"/>
              <a:gd name="connsiteY3" fmla="*/ 856046 h 973592"/>
              <a:gd name="connsiteX4" fmla="*/ 1284051 w 1284051"/>
              <a:gd name="connsiteY4" fmla="*/ 933867 h 973592"/>
              <a:gd name="connsiteX0" fmla="*/ 0 w 1303506"/>
              <a:gd name="connsiteY0" fmla="*/ 963050 h 987248"/>
              <a:gd name="connsiteX1" fmla="*/ 369651 w 1303506"/>
              <a:gd name="connsiteY1" fmla="*/ 836590 h 987248"/>
              <a:gd name="connsiteX2" fmla="*/ 671208 w 1303506"/>
              <a:gd name="connsiteY2" fmla="*/ 12 h 987248"/>
              <a:gd name="connsiteX3" fmla="*/ 953310 w 1303506"/>
              <a:gd name="connsiteY3" fmla="*/ 856046 h 987248"/>
              <a:gd name="connsiteX4" fmla="*/ 1303506 w 1303506"/>
              <a:gd name="connsiteY4" fmla="*/ 972778 h 987248"/>
              <a:gd name="connsiteX0" fmla="*/ 0 w 1293778"/>
              <a:gd name="connsiteY0" fmla="*/ 963050 h 994787"/>
              <a:gd name="connsiteX1" fmla="*/ 369651 w 1293778"/>
              <a:gd name="connsiteY1" fmla="*/ 836590 h 994787"/>
              <a:gd name="connsiteX2" fmla="*/ 671208 w 1293778"/>
              <a:gd name="connsiteY2" fmla="*/ 12 h 994787"/>
              <a:gd name="connsiteX3" fmla="*/ 953310 w 1293778"/>
              <a:gd name="connsiteY3" fmla="*/ 856046 h 994787"/>
              <a:gd name="connsiteX4" fmla="*/ 1293778 w 1293778"/>
              <a:gd name="connsiteY4" fmla="*/ 982506 h 994787"/>
              <a:gd name="connsiteX0" fmla="*/ 0 w 1293778"/>
              <a:gd name="connsiteY0" fmla="*/ 963050 h 982506"/>
              <a:gd name="connsiteX1" fmla="*/ 369651 w 1293778"/>
              <a:gd name="connsiteY1" fmla="*/ 836590 h 982506"/>
              <a:gd name="connsiteX2" fmla="*/ 671208 w 1293778"/>
              <a:gd name="connsiteY2" fmla="*/ 12 h 982506"/>
              <a:gd name="connsiteX3" fmla="*/ 953310 w 1293778"/>
              <a:gd name="connsiteY3" fmla="*/ 856046 h 982506"/>
              <a:gd name="connsiteX4" fmla="*/ 1293778 w 1293778"/>
              <a:gd name="connsiteY4" fmla="*/ 982506 h 982506"/>
              <a:gd name="connsiteX0" fmla="*/ 0 w 1293778"/>
              <a:gd name="connsiteY0" fmla="*/ 963050 h 982506"/>
              <a:gd name="connsiteX1" fmla="*/ 369651 w 1293778"/>
              <a:gd name="connsiteY1" fmla="*/ 836590 h 982506"/>
              <a:gd name="connsiteX2" fmla="*/ 671208 w 1293778"/>
              <a:gd name="connsiteY2" fmla="*/ 12 h 982506"/>
              <a:gd name="connsiteX3" fmla="*/ 953310 w 1293778"/>
              <a:gd name="connsiteY3" fmla="*/ 856046 h 982506"/>
              <a:gd name="connsiteX4" fmla="*/ 1293778 w 1293778"/>
              <a:gd name="connsiteY4" fmla="*/ 982506 h 982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778" h="982506">
                <a:moveTo>
                  <a:pt x="0" y="963050"/>
                </a:moveTo>
                <a:cubicBezTo>
                  <a:pt x="128891" y="941163"/>
                  <a:pt x="257783" y="997096"/>
                  <a:pt x="369651" y="836590"/>
                </a:cubicBezTo>
                <a:cubicBezTo>
                  <a:pt x="481519" y="676084"/>
                  <a:pt x="573932" y="-3231"/>
                  <a:pt x="671208" y="12"/>
                </a:cubicBezTo>
                <a:cubicBezTo>
                  <a:pt x="768484" y="3255"/>
                  <a:pt x="849548" y="692297"/>
                  <a:pt x="953310" y="856046"/>
                </a:cubicBezTo>
                <a:cubicBezTo>
                  <a:pt x="1057072" y="1019795"/>
                  <a:pt x="1169751" y="933868"/>
                  <a:pt x="1293778" y="98250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mc:AlternateContent xmlns:mc="http://schemas.openxmlformats.org/markup-compatibility/2006">
        <mc:Choice xmlns:a14="http://schemas.microsoft.com/office/drawing/2010/main" Requires="a14">
          <p:sp>
            <p:nvSpPr>
              <p:cNvPr id="14" name="Google Shape;110;p6">
                <a:extLst>
                  <a:ext uri="{FF2B5EF4-FFF2-40B4-BE49-F238E27FC236}">
                    <a16:creationId xmlns:a16="http://schemas.microsoft.com/office/drawing/2014/main" id="{34022A77-3E66-4482-AE77-0177B001815B}"/>
                  </a:ext>
                </a:extLst>
              </p:cNvPr>
              <p:cNvSpPr txBox="1"/>
              <p:nvPr/>
            </p:nvSpPr>
            <p:spPr>
              <a:xfrm>
                <a:off x="1997280" y="5659207"/>
                <a:ext cx="1751760" cy="492840"/>
              </a:xfrm>
              <a:prstGeom prst="rect">
                <a:avLst/>
              </a:prstGeom>
              <a:noFill/>
              <a:ln>
                <a:noFill/>
              </a:ln>
            </p:spPr>
            <p:txBody>
              <a:bodyPr spcFirstLastPara="1" wrap="square" lIns="90000" tIns="45000" rIns="90000" bIns="45000" anchor="t" anchorCtr="0">
                <a:noAutofit/>
              </a:bodyPr>
              <a:lstStyle/>
              <a:p>
                <a:pPr lvl="0" algn="ctr"/>
                <a:r>
                  <a:rPr lang="es-ES" sz="1600" dirty="0">
                    <a:solidFill>
                      <a:schemeClr val="lt1"/>
                    </a:solidFill>
                    <a:ea typeface="Cambria Math" panose="02040503050406030204" pitchFamily="18" charset="0"/>
                  </a:rPr>
                  <a:t>H0: </a:t>
                </a:r>
                <a14:m>
                  <m:oMath xmlns:m="http://schemas.openxmlformats.org/officeDocument/2006/math">
                    <m:r>
                      <a:rPr lang="es-ES" sz="1600" i="1">
                        <a:solidFill>
                          <a:schemeClr val="lt1"/>
                        </a:solidFill>
                        <a:latin typeface="Cambria Math" panose="02040503050406030204" pitchFamily="18" charset="0"/>
                        <a:ea typeface="Cambria Math" panose="02040503050406030204" pitchFamily="18" charset="0"/>
                      </a:rPr>
                      <m:t>𝜇</m:t>
                    </m:r>
                    <m:r>
                      <a:rPr lang="es-ES" sz="1600" i="1">
                        <a:solidFill>
                          <a:schemeClr val="lt1"/>
                        </a:solidFill>
                        <a:latin typeface="Cambria Math" panose="02040503050406030204" pitchFamily="18" charset="0"/>
                        <a:ea typeface="Cambria Math" panose="02040503050406030204" pitchFamily="18" charset="0"/>
                      </a:rPr>
                      <m:t>=</m:t>
                    </m:r>
                    <m:sSub>
                      <m:sSubPr>
                        <m:ctrlPr>
                          <a:rPr lang="es-ES" sz="1600" i="1">
                            <a:solidFill>
                              <a:schemeClr val="lt1"/>
                            </a:solidFill>
                            <a:latin typeface="Cambria Math" panose="02040503050406030204" pitchFamily="18" charset="0"/>
                            <a:ea typeface="Cambria Math" panose="02040503050406030204" pitchFamily="18" charset="0"/>
                          </a:rPr>
                        </m:ctrlPr>
                      </m:sSubPr>
                      <m:e>
                        <m:r>
                          <a:rPr lang="es-ES" sz="1600" i="1">
                            <a:solidFill>
                              <a:schemeClr val="lt1"/>
                            </a:solidFill>
                            <a:latin typeface="Cambria Math" panose="02040503050406030204" pitchFamily="18" charset="0"/>
                            <a:ea typeface="Cambria Math" panose="02040503050406030204" pitchFamily="18" charset="0"/>
                          </a:rPr>
                          <m:t>𝜇</m:t>
                        </m:r>
                      </m:e>
                      <m:sub>
                        <m:r>
                          <a:rPr lang="es-ES" sz="1600" i="1">
                            <a:solidFill>
                              <a:schemeClr val="lt1"/>
                            </a:solidFill>
                            <a:latin typeface="Cambria Math" panose="02040503050406030204" pitchFamily="18" charset="0"/>
                            <a:ea typeface="Cambria Math" panose="02040503050406030204" pitchFamily="18" charset="0"/>
                          </a:rPr>
                          <m:t>0</m:t>
                        </m:r>
                      </m:sub>
                    </m:sSub>
                  </m:oMath>
                </a14:m>
                <a:endParaRPr lang="es-ES" sz="1600" dirty="0">
                  <a:solidFill>
                    <a:schemeClr val="lt1"/>
                  </a:solidFill>
                </a:endParaRPr>
              </a:p>
              <a:p>
                <a:pPr algn="ctr"/>
                <a:r>
                  <a:rPr lang="es-ES" sz="1600" dirty="0">
                    <a:solidFill>
                      <a:schemeClr val="lt1"/>
                    </a:solidFill>
                    <a:ea typeface="Cambria Math" panose="02040503050406030204" pitchFamily="18" charset="0"/>
                  </a:rPr>
                  <a:t>H1: </a:t>
                </a:r>
                <a14:m>
                  <m:oMath xmlns:m="http://schemas.openxmlformats.org/officeDocument/2006/math">
                    <m:r>
                      <a:rPr lang="es-ES" sz="1600" i="1">
                        <a:solidFill>
                          <a:schemeClr val="lt1"/>
                        </a:solidFill>
                        <a:latin typeface="Cambria Math" panose="02040503050406030204" pitchFamily="18" charset="0"/>
                        <a:ea typeface="Cambria Math" panose="02040503050406030204" pitchFamily="18" charset="0"/>
                      </a:rPr>
                      <m:t>𝜇</m:t>
                    </m:r>
                    <m:r>
                      <a:rPr lang="es-ES" sz="1600" i="1" smtClean="0">
                        <a:solidFill>
                          <a:schemeClr val="lt1"/>
                        </a:solidFill>
                        <a:latin typeface="Cambria Math" panose="02040503050406030204" pitchFamily="18" charset="0"/>
                        <a:ea typeface="Cambria Math" panose="02040503050406030204" pitchFamily="18" charset="0"/>
                      </a:rPr>
                      <m:t>≠</m:t>
                    </m:r>
                    <m:sSub>
                      <m:sSubPr>
                        <m:ctrlPr>
                          <a:rPr lang="es-ES" sz="1600" i="1">
                            <a:solidFill>
                              <a:schemeClr val="lt1"/>
                            </a:solidFill>
                            <a:latin typeface="Cambria Math" panose="02040503050406030204" pitchFamily="18" charset="0"/>
                            <a:ea typeface="Cambria Math" panose="02040503050406030204" pitchFamily="18" charset="0"/>
                          </a:rPr>
                        </m:ctrlPr>
                      </m:sSubPr>
                      <m:e>
                        <m:r>
                          <a:rPr lang="es-ES" sz="1600" i="1">
                            <a:solidFill>
                              <a:schemeClr val="lt1"/>
                            </a:solidFill>
                            <a:latin typeface="Cambria Math" panose="02040503050406030204" pitchFamily="18" charset="0"/>
                            <a:ea typeface="Cambria Math" panose="02040503050406030204" pitchFamily="18" charset="0"/>
                          </a:rPr>
                          <m:t>𝜇</m:t>
                        </m:r>
                      </m:e>
                      <m:sub>
                        <m:r>
                          <a:rPr lang="es-ES" sz="1600" i="1">
                            <a:solidFill>
                              <a:schemeClr val="lt1"/>
                            </a:solidFill>
                            <a:latin typeface="Cambria Math" panose="02040503050406030204" pitchFamily="18" charset="0"/>
                            <a:ea typeface="Cambria Math" panose="02040503050406030204" pitchFamily="18" charset="0"/>
                          </a:rPr>
                          <m:t>0</m:t>
                        </m:r>
                      </m:sub>
                    </m:sSub>
                  </m:oMath>
                </a14:m>
                <a:endParaRPr lang="es-ES" sz="1600" dirty="0">
                  <a:solidFill>
                    <a:schemeClr val="lt1"/>
                  </a:solidFill>
                </a:endParaRPr>
              </a:p>
              <a:p>
                <a:pPr marL="0" marR="0" lvl="0" indent="0" algn="ctr" rtl="0">
                  <a:spcBef>
                    <a:spcPts val="0"/>
                  </a:spcBef>
                  <a:spcAft>
                    <a:spcPts val="0"/>
                  </a:spcAft>
                  <a:buNone/>
                </a:pPr>
                <a:endParaRPr lang="es-ES" sz="1600" dirty="0">
                  <a:solidFill>
                    <a:schemeClr val="lt1"/>
                  </a:solidFill>
                </a:endParaRPr>
              </a:p>
            </p:txBody>
          </p:sp>
        </mc:Choice>
        <mc:Fallback>
          <p:sp>
            <p:nvSpPr>
              <p:cNvPr id="14" name="Google Shape;110;p6">
                <a:extLst>
                  <a:ext uri="{FF2B5EF4-FFF2-40B4-BE49-F238E27FC236}">
                    <a16:creationId xmlns:a16="http://schemas.microsoft.com/office/drawing/2014/main" id="{34022A77-3E66-4482-AE77-0177B001815B}"/>
                  </a:ext>
                </a:extLst>
              </p:cNvPr>
              <p:cNvSpPr txBox="1">
                <a:spLocks noRot="1" noChangeAspect="1" noMove="1" noResize="1" noEditPoints="1" noAdjustHandles="1" noChangeArrowheads="1" noChangeShapeType="1" noTextEdit="1"/>
              </p:cNvSpPr>
              <p:nvPr/>
            </p:nvSpPr>
            <p:spPr>
              <a:xfrm>
                <a:off x="1997280" y="5659207"/>
                <a:ext cx="1751760" cy="492840"/>
              </a:xfrm>
              <a:prstGeom prst="rect">
                <a:avLst/>
              </a:prstGeom>
              <a:blipFill>
                <a:blip r:embed="rId3"/>
                <a:stretch>
                  <a:fillRect t="-3704" b="-33333"/>
                </a:stretch>
              </a:blipFill>
              <a:ln>
                <a:noFill/>
              </a:ln>
            </p:spPr>
            <p:txBody>
              <a:bodyPr/>
              <a:lstStyle/>
              <a:p>
                <a:r>
                  <a:rPr lang="es-ES">
                    <a:noFill/>
                  </a:rPr>
                  <a:t> </a:t>
                </a:r>
              </a:p>
            </p:txBody>
          </p:sp>
        </mc:Fallback>
      </mc:AlternateContent>
      <p:cxnSp>
        <p:nvCxnSpPr>
          <p:cNvPr id="3" name="Conector recto 2">
            <a:extLst>
              <a:ext uri="{FF2B5EF4-FFF2-40B4-BE49-F238E27FC236}">
                <a16:creationId xmlns:a16="http://schemas.microsoft.com/office/drawing/2014/main" id="{B0E57DF3-EE6F-45A5-9B38-3164E2665FB7}"/>
              </a:ext>
            </a:extLst>
          </p:cNvPr>
          <p:cNvCxnSpPr>
            <a:cxnSpLocks/>
          </p:cNvCxnSpPr>
          <p:nvPr/>
        </p:nvCxnSpPr>
        <p:spPr>
          <a:xfrm>
            <a:off x="1808480" y="5393467"/>
            <a:ext cx="225552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B614274C-7E8B-4C7C-9FE2-98786EEA68C0}"/>
              </a:ext>
            </a:extLst>
          </p:cNvPr>
          <p:cNvCxnSpPr>
            <a:cxnSpLocks/>
          </p:cNvCxnSpPr>
          <p:nvPr/>
        </p:nvCxnSpPr>
        <p:spPr>
          <a:xfrm>
            <a:off x="3190240" y="4560347"/>
            <a:ext cx="0" cy="83312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B9767AE0-EA7E-43F5-BA44-66D49CBD930E}"/>
              </a:ext>
            </a:extLst>
          </p:cNvPr>
          <p:cNvCxnSpPr>
            <a:cxnSpLocks/>
          </p:cNvCxnSpPr>
          <p:nvPr/>
        </p:nvCxnSpPr>
        <p:spPr>
          <a:xfrm>
            <a:off x="2600960" y="4560347"/>
            <a:ext cx="0" cy="83312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4" name="Conector recto 73">
            <a:extLst>
              <a:ext uri="{FF2B5EF4-FFF2-40B4-BE49-F238E27FC236}">
                <a16:creationId xmlns:a16="http://schemas.microsoft.com/office/drawing/2014/main" id="{07E95C48-8CA3-45A2-9BB2-D8779BF9CB82}"/>
              </a:ext>
            </a:extLst>
          </p:cNvPr>
          <p:cNvCxnSpPr>
            <a:cxnSpLocks/>
          </p:cNvCxnSpPr>
          <p:nvPr/>
        </p:nvCxnSpPr>
        <p:spPr>
          <a:xfrm>
            <a:off x="6743205" y="4521200"/>
            <a:ext cx="154940" cy="7112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5" name="Conector recto 74">
            <a:extLst>
              <a:ext uri="{FF2B5EF4-FFF2-40B4-BE49-F238E27FC236}">
                <a16:creationId xmlns:a16="http://schemas.microsoft.com/office/drawing/2014/main" id="{DACC219C-8AC0-4118-99BF-80E536A04CA9}"/>
              </a:ext>
            </a:extLst>
          </p:cNvPr>
          <p:cNvCxnSpPr>
            <a:cxnSpLocks/>
          </p:cNvCxnSpPr>
          <p:nvPr/>
        </p:nvCxnSpPr>
        <p:spPr>
          <a:xfrm>
            <a:off x="6698395" y="4592320"/>
            <a:ext cx="238760" cy="11430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6" name="Conector recto 75">
            <a:extLst>
              <a:ext uri="{FF2B5EF4-FFF2-40B4-BE49-F238E27FC236}">
                <a16:creationId xmlns:a16="http://schemas.microsoft.com/office/drawing/2014/main" id="{729E8496-B319-45DE-84A1-1094C74CCE5B}"/>
              </a:ext>
            </a:extLst>
          </p:cNvPr>
          <p:cNvCxnSpPr>
            <a:cxnSpLocks/>
          </p:cNvCxnSpPr>
          <p:nvPr/>
        </p:nvCxnSpPr>
        <p:spPr>
          <a:xfrm>
            <a:off x="6642515" y="4657480"/>
            <a:ext cx="327660" cy="156859"/>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Conector recto 76">
            <a:extLst>
              <a:ext uri="{FF2B5EF4-FFF2-40B4-BE49-F238E27FC236}">
                <a16:creationId xmlns:a16="http://schemas.microsoft.com/office/drawing/2014/main" id="{EB2CCAF1-8E4F-4940-BDDF-1570B56FCEFB}"/>
              </a:ext>
            </a:extLst>
          </p:cNvPr>
          <p:cNvCxnSpPr>
            <a:cxnSpLocks/>
          </p:cNvCxnSpPr>
          <p:nvPr/>
        </p:nvCxnSpPr>
        <p:spPr>
          <a:xfrm>
            <a:off x="6617116" y="4767465"/>
            <a:ext cx="403859" cy="193337"/>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8" name="Conector recto 77">
            <a:extLst>
              <a:ext uri="{FF2B5EF4-FFF2-40B4-BE49-F238E27FC236}">
                <a16:creationId xmlns:a16="http://schemas.microsoft.com/office/drawing/2014/main" id="{E4D51CCE-F03E-4BAD-83E2-70FEE09BDD7E}"/>
              </a:ext>
            </a:extLst>
          </p:cNvPr>
          <p:cNvCxnSpPr>
            <a:cxnSpLocks/>
          </p:cNvCxnSpPr>
          <p:nvPr/>
        </p:nvCxnSpPr>
        <p:spPr>
          <a:xfrm>
            <a:off x="6573420" y="4897979"/>
            <a:ext cx="498355" cy="238576"/>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9" name="Conector recto 78">
            <a:extLst>
              <a:ext uri="{FF2B5EF4-FFF2-40B4-BE49-F238E27FC236}">
                <a16:creationId xmlns:a16="http://schemas.microsoft.com/office/drawing/2014/main" id="{383C4A23-FDBC-42F9-9ED0-87283F0F1656}"/>
              </a:ext>
            </a:extLst>
          </p:cNvPr>
          <p:cNvCxnSpPr>
            <a:cxnSpLocks/>
          </p:cNvCxnSpPr>
          <p:nvPr/>
        </p:nvCxnSpPr>
        <p:spPr>
          <a:xfrm>
            <a:off x="6531600" y="5010828"/>
            <a:ext cx="797524" cy="381795"/>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0" name="Conector recto 79">
            <a:extLst>
              <a:ext uri="{FF2B5EF4-FFF2-40B4-BE49-F238E27FC236}">
                <a16:creationId xmlns:a16="http://schemas.microsoft.com/office/drawing/2014/main" id="{322F8867-5A82-4DF9-A14C-A4F57BAF12F7}"/>
              </a:ext>
            </a:extLst>
          </p:cNvPr>
          <p:cNvCxnSpPr>
            <a:cxnSpLocks/>
          </p:cNvCxnSpPr>
          <p:nvPr/>
        </p:nvCxnSpPr>
        <p:spPr>
          <a:xfrm>
            <a:off x="6482496" y="5125617"/>
            <a:ext cx="538479" cy="257783"/>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1" name="Conector recto 80">
            <a:extLst>
              <a:ext uri="{FF2B5EF4-FFF2-40B4-BE49-F238E27FC236}">
                <a16:creationId xmlns:a16="http://schemas.microsoft.com/office/drawing/2014/main" id="{FBAE6BCC-E494-4274-9CFA-981764510CD8}"/>
              </a:ext>
            </a:extLst>
          </p:cNvPr>
          <p:cNvCxnSpPr>
            <a:cxnSpLocks/>
          </p:cNvCxnSpPr>
          <p:nvPr/>
        </p:nvCxnSpPr>
        <p:spPr>
          <a:xfrm>
            <a:off x="6491541" y="5263213"/>
            <a:ext cx="272085" cy="130254"/>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2" name="Forma libre: forma 81">
            <a:extLst>
              <a:ext uri="{FF2B5EF4-FFF2-40B4-BE49-F238E27FC236}">
                <a16:creationId xmlns:a16="http://schemas.microsoft.com/office/drawing/2014/main" id="{006E05A7-779B-45E6-8B84-FEAC0D1C1A65}"/>
              </a:ext>
            </a:extLst>
          </p:cNvPr>
          <p:cNvSpPr/>
          <p:nvPr/>
        </p:nvSpPr>
        <p:spPr>
          <a:xfrm>
            <a:off x="5882336" y="4491420"/>
            <a:ext cx="1748239" cy="902047"/>
          </a:xfrm>
          <a:custGeom>
            <a:avLst/>
            <a:gdLst>
              <a:gd name="connsiteX0" fmla="*/ 0 w 1284051"/>
              <a:gd name="connsiteY0" fmla="*/ 963218 h 1063071"/>
              <a:gd name="connsiteX1" fmla="*/ 369651 w 1284051"/>
              <a:gd name="connsiteY1" fmla="*/ 836758 h 1063071"/>
              <a:gd name="connsiteX2" fmla="*/ 671208 w 1284051"/>
              <a:gd name="connsiteY2" fmla="*/ 180 h 1063071"/>
              <a:gd name="connsiteX3" fmla="*/ 953310 w 1284051"/>
              <a:gd name="connsiteY3" fmla="*/ 914580 h 1063071"/>
              <a:gd name="connsiteX4" fmla="*/ 1284051 w 1284051"/>
              <a:gd name="connsiteY4" fmla="*/ 1050767 h 1063071"/>
              <a:gd name="connsiteX0" fmla="*/ 0 w 1284051"/>
              <a:gd name="connsiteY0" fmla="*/ 963117 h 1052938"/>
              <a:gd name="connsiteX1" fmla="*/ 369651 w 1284051"/>
              <a:gd name="connsiteY1" fmla="*/ 836657 h 1052938"/>
              <a:gd name="connsiteX2" fmla="*/ 671208 w 1284051"/>
              <a:gd name="connsiteY2" fmla="*/ 79 h 1052938"/>
              <a:gd name="connsiteX3" fmla="*/ 953310 w 1284051"/>
              <a:gd name="connsiteY3" fmla="*/ 788019 h 1052938"/>
              <a:gd name="connsiteX4" fmla="*/ 1284051 w 1284051"/>
              <a:gd name="connsiteY4" fmla="*/ 1050666 h 1052938"/>
              <a:gd name="connsiteX0" fmla="*/ 0 w 1284051"/>
              <a:gd name="connsiteY0" fmla="*/ 963115 h 973657"/>
              <a:gd name="connsiteX1" fmla="*/ 369651 w 1284051"/>
              <a:gd name="connsiteY1" fmla="*/ 836655 h 973657"/>
              <a:gd name="connsiteX2" fmla="*/ 671208 w 1284051"/>
              <a:gd name="connsiteY2" fmla="*/ 77 h 973657"/>
              <a:gd name="connsiteX3" fmla="*/ 953310 w 1284051"/>
              <a:gd name="connsiteY3" fmla="*/ 788017 h 973657"/>
              <a:gd name="connsiteX4" fmla="*/ 1284051 w 1284051"/>
              <a:gd name="connsiteY4" fmla="*/ 933932 h 973657"/>
              <a:gd name="connsiteX0" fmla="*/ 0 w 1284051"/>
              <a:gd name="connsiteY0" fmla="*/ 963050 h 973592"/>
              <a:gd name="connsiteX1" fmla="*/ 369651 w 1284051"/>
              <a:gd name="connsiteY1" fmla="*/ 836590 h 973592"/>
              <a:gd name="connsiteX2" fmla="*/ 671208 w 1284051"/>
              <a:gd name="connsiteY2" fmla="*/ 12 h 973592"/>
              <a:gd name="connsiteX3" fmla="*/ 953310 w 1284051"/>
              <a:gd name="connsiteY3" fmla="*/ 856046 h 973592"/>
              <a:gd name="connsiteX4" fmla="*/ 1284051 w 1284051"/>
              <a:gd name="connsiteY4" fmla="*/ 933867 h 973592"/>
              <a:gd name="connsiteX0" fmla="*/ 0 w 1303506"/>
              <a:gd name="connsiteY0" fmla="*/ 963050 h 987248"/>
              <a:gd name="connsiteX1" fmla="*/ 369651 w 1303506"/>
              <a:gd name="connsiteY1" fmla="*/ 836590 h 987248"/>
              <a:gd name="connsiteX2" fmla="*/ 671208 w 1303506"/>
              <a:gd name="connsiteY2" fmla="*/ 12 h 987248"/>
              <a:gd name="connsiteX3" fmla="*/ 953310 w 1303506"/>
              <a:gd name="connsiteY3" fmla="*/ 856046 h 987248"/>
              <a:gd name="connsiteX4" fmla="*/ 1303506 w 1303506"/>
              <a:gd name="connsiteY4" fmla="*/ 972778 h 987248"/>
              <a:gd name="connsiteX0" fmla="*/ 0 w 1293778"/>
              <a:gd name="connsiteY0" fmla="*/ 963050 h 994787"/>
              <a:gd name="connsiteX1" fmla="*/ 369651 w 1293778"/>
              <a:gd name="connsiteY1" fmla="*/ 836590 h 994787"/>
              <a:gd name="connsiteX2" fmla="*/ 671208 w 1293778"/>
              <a:gd name="connsiteY2" fmla="*/ 12 h 994787"/>
              <a:gd name="connsiteX3" fmla="*/ 953310 w 1293778"/>
              <a:gd name="connsiteY3" fmla="*/ 856046 h 994787"/>
              <a:gd name="connsiteX4" fmla="*/ 1293778 w 1293778"/>
              <a:gd name="connsiteY4" fmla="*/ 982506 h 994787"/>
              <a:gd name="connsiteX0" fmla="*/ 0 w 1293778"/>
              <a:gd name="connsiteY0" fmla="*/ 963050 h 982506"/>
              <a:gd name="connsiteX1" fmla="*/ 369651 w 1293778"/>
              <a:gd name="connsiteY1" fmla="*/ 836590 h 982506"/>
              <a:gd name="connsiteX2" fmla="*/ 671208 w 1293778"/>
              <a:gd name="connsiteY2" fmla="*/ 12 h 982506"/>
              <a:gd name="connsiteX3" fmla="*/ 953310 w 1293778"/>
              <a:gd name="connsiteY3" fmla="*/ 856046 h 982506"/>
              <a:gd name="connsiteX4" fmla="*/ 1293778 w 1293778"/>
              <a:gd name="connsiteY4" fmla="*/ 982506 h 982506"/>
              <a:gd name="connsiteX0" fmla="*/ 0 w 1293778"/>
              <a:gd name="connsiteY0" fmla="*/ 963050 h 982506"/>
              <a:gd name="connsiteX1" fmla="*/ 369651 w 1293778"/>
              <a:gd name="connsiteY1" fmla="*/ 836590 h 982506"/>
              <a:gd name="connsiteX2" fmla="*/ 671208 w 1293778"/>
              <a:gd name="connsiteY2" fmla="*/ 12 h 982506"/>
              <a:gd name="connsiteX3" fmla="*/ 953310 w 1293778"/>
              <a:gd name="connsiteY3" fmla="*/ 856046 h 982506"/>
              <a:gd name="connsiteX4" fmla="*/ 1293778 w 1293778"/>
              <a:gd name="connsiteY4" fmla="*/ 982506 h 982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778" h="982506">
                <a:moveTo>
                  <a:pt x="0" y="963050"/>
                </a:moveTo>
                <a:cubicBezTo>
                  <a:pt x="128891" y="941163"/>
                  <a:pt x="257783" y="997096"/>
                  <a:pt x="369651" y="836590"/>
                </a:cubicBezTo>
                <a:cubicBezTo>
                  <a:pt x="481519" y="676084"/>
                  <a:pt x="573932" y="-3231"/>
                  <a:pt x="671208" y="12"/>
                </a:cubicBezTo>
                <a:cubicBezTo>
                  <a:pt x="768484" y="3255"/>
                  <a:pt x="849548" y="692297"/>
                  <a:pt x="953310" y="856046"/>
                </a:cubicBezTo>
                <a:cubicBezTo>
                  <a:pt x="1057072" y="1019795"/>
                  <a:pt x="1169751" y="933868"/>
                  <a:pt x="1293778" y="98250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83" name="Conector recto 82">
            <a:extLst>
              <a:ext uri="{FF2B5EF4-FFF2-40B4-BE49-F238E27FC236}">
                <a16:creationId xmlns:a16="http://schemas.microsoft.com/office/drawing/2014/main" id="{51C27F4E-AE47-407E-9F6C-167BBB29CDDA}"/>
              </a:ext>
            </a:extLst>
          </p:cNvPr>
          <p:cNvCxnSpPr>
            <a:cxnSpLocks/>
          </p:cNvCxnSpPr>
          <p:nvPr/>
        </p:nvCxnSpPr>
        <p:spPr>
          <a:xfrm>
            <a:off x="5690015" y="5393467"/>
            <a:ext cx="225552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Conector recto 84">
            <a:extLst>
              <a:ext uri="{FF2B5EF4-FFF2-40B4-BE49-F238E27FC236}">
                <a16:creationId xmlns:a16="http://schemas.microsoft.com/office/drawing/2014/main" id="{6D4DFE27-86D1-4505-AF90-532B7F0C80B9}"/>
              </a:ext>
            </a:extLst>
          </p:cNvPr>
          <p:cNvCxnSpPr>
            <a:cxnSpLocks/>
          </p:cNvCxnSpPr>
          <p:nvPr/>
        </p:nvCxnSpPr>
        <p:spPr>
          <a:xfrm>
            <a:off x="6482495" y="4560347"/>
            <a:ext cx="0" cy="83312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6" name="Conector recto 85">
            <a:extLst>
              <a:ext uri="{FF2B5EF4-FFF2-40B4-BE49-F238E27FC236}">
                <a16:creationId xmlns:a16="http://schemas.microsoft.com/office/drawing/2014/main" id="{2F0B078C-511E-4C7B-93DD-FDC154F2760B}"/>
              </a:ext>
            </a:extLst>
          </p:cNvPr>
          <p:cNvCxnSpPr>
            <a:cxnSpLocks/>
          </p:cNvCxnSpPr>
          <p:nvPr/>
        </p:nvCxnSpPr>
        <p:spPr>
          <a:xfrm>
            <a:off x="10028589" y="4521200"/>
            <a:ext cx="154940" cy="7112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7" name="Conector recto 86">
            <a:extLst>
              <a:ext uri="{FF2B5EF4-FFF2-40B4-BE49-F238E27FC236}">
                <a16:creationId xmlns:a16="http://schemas.microsoft.com/office/drawing/2014/main" id="{9EADCD4E-39E9-48B4-9644-7FBFEDB52768}"/>
              </a:ext>
            </a:extLst>
          </p:cNvPr>
          <p:cNvCxnSpPr>
            <a:cxnSpLocks/>
          </p:cNvCxnSpPr>
          <p:nvPr/>
        </p:nvCxnSpPr>
        <p:spPr>
          <a:xfrm>
            <a:off x="9983779" y="4592320"/>
            <a:ext cx="238760" cy="11430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8" name="Conector recto 87">
            <a:extLst>
              <a:ext uri="{FF2B5EF4-FFF2-40B4-BE49-F238E27FC236}">
                <a16:creationId xmlns:a16="http://schemas.microsoft.com/office/drawing/2014/main" id="{9E7B27BE-53A0-477E-9F61-70903723C21A}"/>
              </a:ext>
            </a:extLst>
          </p:cNvPr>
          <p:cNvCxnSpPr>
            <a:cxnSpLocks/>
          </p:cNvCxnSpPr>
          <p:nvPr/>
        </p:nvCxnSpPr>
        <p:spPr>
          <a:xfrm>
            <a:off x="9927899" y="4657480"/>
            <a:ext cx="327660" cy="156859"/>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9" name="Conector recto 88">
            <a:extLst>
              <a:ext uri="{FF2B5EF4-FFF2-40B4-BE49-F238E27FC236}">
                <a16:creationId xmlns:a16="http://schemas.microsoft.com/office/drawing/2014/main" id="{4FD74F27-569A-4138-8464-B411BBDBDB89}"/>
              </a:ext>
            </a:extLst>
          </p:cNvPr>
          <p:cNvCxnSpPr>
            <a:cxnSpLocks/>
          </p:cNvCxnSpPr>
          <p:nvPr/>
        </p:nvCxnSpPr>
        <p:spPr>
          <a:xfrm>
            <a:off x="9902500" y="4767465"/>
            <a:ext cx="403859" cy="193337"/>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0" name="Conector recto 89">
            <a:extLst>
              <a:ext uri="{FF2B5EF4-FFF2-40B4-BE49-F238E27FC236}">
                <a16:creationId xmlns:a16="http://schemas.microsoft.com/office/drawing/2014/main" id="{AC51B0F4-9375-4C00-96E7-9B32C9CA633B}"/>
              </a:ext>
            </a:extLst>
          </p:cNvPr>
          <p:cNvCxnSpPr>
            <a:cxnSpLocks/>
          </p:cNvCxnSpPr>
          <p:nvPr/>
        </p:nvCxnSpPr>
        <p:spPr>
          <a:xfrm>
            <a:off x="9858804" y="4897979"/>
            <a:ext cx="498355" cy="238576"/>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1" name="Conector recto 90">
            <a:extLst>
              <a:ext uri="{FF2B5EF4-FFF2-40B4-BE49-F238E27FC236}">
                <a16:creationId xmlns:a16="http://schemas.microsoft.com/office/drawing/2014/main" id="{75C38025-D7E2-4CC2-8A5A-4CA035FF674B}"/>
              </a:ext>
            </a:extLst>
          </p:cNvPr>
          <p:cNvCxnSpPr>
            <a:cxnSpLocks/>
          </p:cNvCxnSpPr>
          <p:nvPr/>
        </p:nvCxnSpPr>
        <p:spPr>
          <a:xfrm>
            <a:off x="9816984" y="5010828"/>
            <a:ext cx="540174" cy="258595"/>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2" name="Conector recto 91">
            <a:extLst>
              <a:ext uri="{FF2B5EF4-FFF2-40B4-BE49-F238E27FC236}">
                <a16:creationId xmlns:a16="http://schemas.microsoft.com/office/drawing/2014/main" id="{9A69425F-4A5A-4F24-ABFE-DC1FFFE38280}"/>
              </a:ext>
            </a:extLst>
          </p:cNvPr>
          <p:cNvCxnSpPr>
            <a:cxnSpLocks/>
          </p:cNvCxnSpPr>
          <p:nvPr/>
        </p:nvCxnSpPr>
        <p:spPr>
          <a:xfrm>
            <a:off x="9767880" y="5125617"/>
            <a:ext cx="538479" cy="257783"/>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3" name="Conector recto 92">
            <a:extLst>
              <a:ext uri="{FF2B5EF4-FFF2-40B4-BE49-F238E27FC236}">
                <a16:creationId xmlns:a16="http://schemas.microsoft.com/office/drawing/2014/main" id="{01E0F77E-B4AA-4F82-AF38-917E1CC8B26B}"/>
              </a:ext>
            </a:extLst>
          </p:cNvPr>
          <p:cNvCxnSpPr>
            <a:cxnSpLocks/>
          </p:cNvCxnSpPr>
          <p:nvPr/>
        </p:nvCxnSpPr>
        <p:spPr>
          <a:xfrm>
            <a:off x="9682602" y="5220195"/>
            <a:ext cx="393468" cy="187519"/>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4" name="Forma libre: forma 93">
            <a:extLst>
              <a:ext uri="{FF2B5EF4-FFF2-40B4-BE49-F238E27FC236}">
                <a16:creationId xmlns:a16="http://schemas.microsoft.com/office/drawing/2014/main" id="{6BB7FD73-457D-464D-BCFD-2A9D6C28F50D}"/>
              </a:ext>
            </a:extLst>
          </p:cNvPr>
          <p:cNvSpPr/>
          <p:nvPr/>
        </p:nvSpPr>
        <p:spPr>
          <a:xfrm>
            <a:off x="9167720" y="4491420"/>
            <a:ext cx="1748239" cy="902047"/>
          </a:xfrm>
          <a:custGeom>
            <a:avLst/>
            <a:gdLst>
              <a:gd name="connsiteX0" fmla="*/ 0 w 1284051"/>
              <a:gd name="connsiteY0" fmla="*/ 963218 h 1063071"/>
              <a:gd name="connsiteX1" fmla="*/ 369651 w 1284051"/>
              <a:gd name="connsiteY1" fmla="*/ 836758 h 1063071"/>
              <a:gd name="connsiteX2" fmla="*/ 671208 w 1284051"/>
              <a:gd name="connsiteY2" fmla="*/ 180 h 1063071"/>
              <a:gd name="connsiteX3" fmla="*/ 953310 w 1284051"/>
              <a:gd name="connsiteY3" fmla="*/ 914580 h 1063071"/>
              <a:gd name="connsiteX4" fmla="*/ 1284051 w 1284051"/>
              <a:gd name="connsiteY4" fmla="*/ 1050767 h 1063071"/>
              <a:gd name="connsiteX0" fmla="*/ 0 w 1284051"/>
              <a:gd name="connsiteY0" fmla="*/ 963117 h 1052938"/>
              <a:gd name="connsiteX1" fmla="*/ 369651 w 1284051"/>
              <a:gd name="connsiteY1" fmla="*/ 836657 h 1052938"/>
              <a:gd name="connsiteX2" fmla="*/ 671208 w 1284051"/>
              <a:gd name="connsiteY2" fmla="*/ 79 h 1052938"/>
              <a:gd name="connsiteX3" fmla="*/ 953310 w 1284051"/>
              <a:gd name="connsiteY3" fmla="*/ 788019 h 1052938"/>
              <a:gd name="connsiteX4" fmla="*/ 1284051 w 1284051"/>
              <a:gd name="connsiteY4" fmla="*/ 1050666 h 1052938"/>
              <a:gd name="connsiteX0" fmla="*/ 0 w 1284051"/>
              <a:gd name="connsiteY0" fmla="*/ 963115 h 973657"/>
              <a:gd name="connsiteX1" fmla="*/ 369651 w 1284051"/>
              <a:gd name="connsiteY1" fmla="*/ 836655 h 973657"/>
              <a:gd name="connsiteX2" fmla="*/ 671208 w 1284051"/>
              <a:gd name="connsiteY2" fmla="*/ 77 h 973657"/>
              <a:gd name="connsiteX3" fmla="*/ 953310 w 1284051"/>
              <a:gd name="connsiteY3" fmla="*/ 788017 h 973657"/>
              <a:gd name="connsiteX4" fmla="*/ 1284051 w 1284051"/>
              <a:gd name="connsiteY4" fmla="*/ 933932 h 973657"/>
              <a:gd name="connsiteX0" fmla="*/ 0 w 1284051"/>
              <a:gd name="connsiteY0" fmla="*/ 963050 h 973592"/>
              <a:gd name="connsiteX1" fmla="*/ 369651 w 1284051"/>
              <a:gd name="connsiteY1" fmla="*/ 836590 h 973592"/>
              <a:gd name="connsiteX2" fmla="*/ 671208 w 1284051"/>
              <a:gd name="connsiteY2" fmla="*/ 12 h 973592"/>
              <a:gd name="connsiteX3" fmla="*/ 953310 w 1284051"/>
              <a:gd name="connsiteY3" fmla="*/ 856046 h 973592"/>
              <a:gd name="connsiteX4" fmla="*/ 1284051 w 1284051"/>
              <a:gd name="connsiteY4" fmla="*/ 933867 h 973592"/>
              <a:gd name="connsiteX0" fmla="*/ 0 w 1303506"/>
              <a:gd name="connsiteY0" fmla="*/ 963050 h 987248"/>
              <a:gd name="connsiteX1" fmla="*/ 369651 w 1303506"/>
              <a:gd name="connsiteY1" fmla="*/ 836590 h 987248"/>
              <a:gd name="connsiteX2" fmla="*/ 671208 w 1303506"/>
              <a:gd name="connsiteY2" fmla="*/ 12 h 987248"/>
              <a:gd name="connsiteX3" fmla="*/ 953310 w 1303506"/>
              <a:gd name="connsiteY3" fmla="*/ 856046 h 987248"/>
              <a:gd name="connsiteX4" fmla="*/ 1303506 w 1303506"/>
              <a:gd name="connsiteY4" fmla="*/ 972778 h 987248"/>
              <a:gd name="connsiteX0" fmla="*/ 0 w 1293778"/>
              <a:gd name="connsiteY0" fmla="*/ 963050 h 994787"/>
              <a:gd name="connsiteX1" fmla="*/ 369651 w 1293778"/>
              <a:gd name="connsiteY1" fmla="*/ 836590 h 994787"/>
              <a:gd name="connsiteX2" fmla="*/ 671208 w 1293778"/>
              <a:gd name="connsiteY2" fmla="*/ 12 h 994787"/>
              <a:gd name="connsiteX3" fmla="*/ 953310 w 1293778"/>
              <a:gd name="connsiteY3" fmla="*/ 856046 h 994787"/>
              <a:gd name="connsiteX4" fmla="*/ 1293778 w 1293778"/>
              <a:gd name="connsiteY4" fmla="*/ 982506 h 994787"/>
              <a:gd name="connsiteX0" fmla="*/ 0 w 1293778"/>
              <a:gd name="connsiteY0" fmla="*/ 963050 h 982506"/>
              <a:gd name="connsiteX1" fmla="*/ 369651 w 1293778"/>
              <a:gd name="connsiteY1" fmla="*/ 836590 h 982506"/>
              <a:gd name="connsiteX2" fmla="*/ 671208 w 1293778"/>
              <a:gd name="connsiteY2" fmla="*/ 12 h 982506"/>
              <a:gd name="connsiteX3" fmla="*/ 953310 w 1293778"/>
              <a:gd name="connsiteY3" fmla="*/ 856046 h 982506"/>
              <a:gd name="connsiteX4" fmla="*/ 1293778 w 1293778"/>
              <a:gd name="connsiteY4" fmla="*/ 982506 h 982506"/>
              <a:gd name="connsiteX0" fmla="*/ 0 w 1293778"/>
              <a:gd name="connsiteY0" fmla="*/ 963050 h 982506"/>
              <a:gd name="connsiteX1" fmla="*/ 369651 w 1293778"/>
              <a:gd name="connsiteY1" fmla="*/ 836590 h 982506"/>
              <a:gd name="connsiteX2" fmla="*/ 671208 w 1293778"/>
              <a:gd name="connsiteY2" fmla="*/ 12 h 982506"/>
              <a:gd name="connsiteX3" fmla="*/ 953310 w 1293778"/>
              <a:gd name="connsiteY3" fmla="*/ 856046 h 982506"/>
              <a:gd name="connsiteX4" fmla="*/ 1293778 w 1293778"/>
              <a:gd name="connsiteY4" fmla="*/ 982506 h 982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778" h="982506">
                <a:moveTo>
                  <a:pt x="0" y="963050"/>
                </a:moveTo>
                <a:cubicBezTo>
                  <a:pt x="128891" y="941163"/>
                  <a:pt x="257783" y="997096"/>
                  <a:pt x="369651" y="836590"/>
                </a:cubicBezTo>
                <a:cubicBezTo>
                  <a:pt x="481519" y="676084"/>
                  <a:pt x="573932" y="-3231"/>
                  <a:pt x="671208" y="12"/>
                </a:cubicBezTo>
                <a:cubicBezTo>
                  <a:pt x="768484" y="3255"/>
                  <a:pt x="849548" y="692297"/>
                  <a:pt x="953310" y="856046"/>
                </a:cubicBezTo>
                <a:cubicBezTo>
                  <a:pt x="1057072" y="1019795"/>
                  <a:pt x="1169751" y="933868"/>
                  <a:pt x="1293778" y="98250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95" name="Conector recto 94">
            <a:extLst>
              <a:ext uri="{FF2B5EF4-FFF2-40B4-BE49-F238E27FC236}">
                <a16:creationId xmlns:a16="http://schemas.microsoft.com/office/drawing/2014/main" id="{CF6C3E0E-FC54-40C8-9720-EA7CA23377C5}"/>
              </a:ext>
            </a:extLst>
          </p:cNvPr>
          <p:cNvCxnSpPr>
            <a:cxnSpLocks/>
          </p:cNvCxnSpPr>
          <p:nvPr/>
        </p:nvCxnSpPr>
        <p:spPr>
          <a:xfrm>
            <a:off x="8975399" y="5393467"/>
            <a:ext cx="225552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Conector recto 95">
            <a:extLst>
              <a:ext uri="{FF2B5EF4-FFF2-40B4-BE49-F238E27FC236}">
                <a16:creationId xmlns:a16="http://schemas.microsoft.com/office/drawing/2014/main" id="{EA3F57AB-D44D-4798-B4B9-1361A1960C1D}"/>
              </a:ext>
            </a:extLst>
          </p:cNvPr>
          <p:cNvCxnSpPr>
            <a:cxnSpLocks/>
          </p:cNvCxnSpPr>
          <p:nvPr/>
        </p:nvCxnSpPr>
        <p:spPr>
          <a:xfrm>
            <a:off x="10357159" y="4560347"/>
            <a:ext cx="0" cy="83312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7" name="Google Shape;110;p6">
                <a:extLst>
                  <a:ext uri="{FF2B5EF4-FFF2-40B4-BE49-F238E27FC236}">
                    <a16:creationId xmlns:a16="http://schemas.microsoft.com/office/drawing/2014/main" id="{3DFD762E-2D06-4B67-A146-328D62066239}"/>
                  </a:ext>
                </a:extLst>
              </p:cNvPr>
              <p:cNvSpPr txBox="1"/>
              <p:nvPr/>
            </p:nvSpPr>
            <p:spPr>
              <a:xfrm>
                <a:off x="5867325" y="5659207"/>
                <a:ext cx="1751760" cy="492840"/>
              </a:xfrm>
              <a:prstGeom prst="rect">
                <a:avLst/>
              </a:prstGeom>
              <a:noFill/>
              <a:ln>
                <a:noFill/>
              </a:ln>
            </p:spPr>
            <p:txBody>
              <a:bodyPr spcFirstLastPara="1" wrap="square" lIns="90000" tIns="45000" rIns="90000" bIns="45000" anchor="t" anchorCtr="0">
                <a:noAutofit/>
              </a:bodyPr>
              <a:lstStyle/>
              <a:p>
                <a:pPr lvl="0" algn="ctr"/>
                <a:r>
                  <a:rPr lang="es-ES" sz="1600" dirty="0">
                    <a:solidFill>
                      <a:schemeClr val="lt1"/>
                    </a:solidFill>
                    <a:ea typeface="Cambria Math" panose="02040503050406030204" pitchFamily="18" charset="0"/>
                  </a:rPr>
                  <a:t>H0: </a:t>
                </a:r>
                <a14:m>
                  <m:oMath xmlns:m="http://schemas.openxmlformats.org/officeDocument/2006/math">
                    <m:r>
                      <a:rPr lang="es-ES" sz="1600" i="1">
                        <a:solidFill>
                          <a:schemeClr val="lt1"/>
                        </a:solidFill>
                        <a:latin typeface="Cambria Math" panose="02040503050406030204" pitchFamily="18" charset="0"/>
                        <a:ea typeface="Cambria Math" panose="02040503050406030204" pitchFamily="18" charset="0"/>
                      </a:rPr>
                      <m:t>𝜇</m:t>
                    </m:r>
                    <m:r>
                      <a:rPr lang="es-ES" sz="1600" i="1" dirty="0" smtClean="0">
                        <a:solidFill>
                          <a:schemeClr val="lt1"/>
                        </a:solidFill>
                        <a:latin typeface="Cambria Math" panose="02040503050406030204" pitchFamily="18" charset="0"/>
                        <a:ea typeface="Cambria Math" panose="02040503050406030204" pitchFamily="18" charset="0"/>
                      </a:rPr>
                      <m:t>≥</m:t>
                    </m:r>
                    <m:sSub>
                      <m:sSubPr>
                        <m:ctrlPr>
                          <a:rPr lang="es-ES" sz="1600" i="1">
                            <a:solidFill>
                              <a:schemeClr val="lt1"/>
                            </a:solidFill>
                            <a:latin typeface="Cambria Math" panose="02040503050406030204" pitchFamily="18" charset="0"/>
                            <a:ea typeface="Cambria Math" panose="02040503050406030204" pitchFamily="18" charset="0"/>
                          </a:rPr>
                        </m:ctrlPr>
                      </m:sSubPr>
                      <m:e>
                        <m:r>
                          <a:rPr lang="es-ES" sz="1600" i="1">
                            <a:solidFill>
                              <a:schemeClr val="lt1"/>
                            </a:solidFill>
                            <a:latin typeface="Cambria Math" panose="02040503050406030204" pitchFamily="18" charset="0"/>
                            <a:ea typeface="Cambria Math" panose="02040503050406030204" pitchFamily="18" charset="0"/>
                          </a:rPr>
                          <m:t>𝜇</m:t>
                        </m:r>
                      </m:e>
                      <m:sub>
                        <m:r>
                          <a:rPr lang="es-ES" sz="1600" i="1">
                            <a:solidFill>
                              <a:schemeClr val="lt1"/>
                            </a:solidFill>
                            <a:latin typeface="Cambria Math" panose="02040503050406030204" pitchFamily="18" charset="0"/>
                            <a:ea typeface="Cambria Math" panose="02040503050406030204" pitchFamily="18" charset="0"/>
                          </a:rPr>
                          <m:t>0</m:t>
                        </m:r>
                      </m:sub>
                    </m:sSub>
                  </m:oMath>
                </a14:m>
                <a:endParaRPr lang="es-ES" sz="1600" dirty="0">
                  <a:solidFill>
                    <a:schemeClr val="lt1"/>
                  </a:solidFill>
                </a:endParaRPr>
              </a:p>
              <a:p>
                <a:pPr algn="ctr"/>
                <a:r>
                  <a:rPr lang="es-ES" sz="1600" dirty="0">
                    <a:solidFill>
                      <a:schemeClr val="lt1"/>
                    </a:solidFill>
                    <a:ea typeface="Cambria Math" panose="02040503050406030204" pitchFamily="18" charset="0"/>
                  </a:rPr>
                  <a:t>H1: </a:t>
                </a:r>
                <a14:m>
                  <m:oMath xmlns:m="http://schemas.openxmlformats.org/officeDocument/2006/math">
                    <m:r>
                      <a:rPr lang="es-ES" sz="1600" i="1">
                        <a:solidFill>
                          <a:schemeClr val="lt1"/>
                        </a:solidFill>
                        <a:latin typeface="Cambria Math" panose="02040503050406030204" pitchFamily="18" charset="0"/>
                        <a:ea typeface="Cambria Math" panose="02040503050406030204" pitchFamily="18" charset="0"/>
                      </a:rPr>
                      <m:t>𝜇</m:t>
                    </m:r>
                    <m:r>
                      <a:rPr lang="es-ES" sz="1600" i="1">
                        <a:solidFill>
                          <a:schemeClr val="lt1"/>
                        </a:solidFill>
                        <a:latin typeface="Cambria Math" panose="02040503050406030204" pitchFamily="18" charset="0"/>
                        <a:ea typeface="Cambria Math" panose="02040503050406030204" pitchFamily="18" charset="0"/>
                      </a:rPr>
                      <m:t>&lt;</m:t>
                    </m:r>
                    <m:sSub>
                      <m:sSubPr>
                        <m:ctrlPr>
                          <a:rPr lang="es-ES" sz="1600" i="1">
                            <a:solidFill>
                              <a:schemeClr val="lt1"/>
                            </a:solidFill>
                            <a:latin typeface="Cambria Math" panose="02040503050406030204" pitchFamily="18" charset="0"/>
                            <a:ea typeface="Cambria Math" panose="02040503050406030204" pitchFamily="18" charset="0"/>
                          </a:rPr>
                        </m:ctrlPr>
                      </m:sSubPr>
                      <m:e>
                        <m:r>
                          <a:rPr lang="es-ES" sz="1600" i="1">
                            <a:solidFill>
                              <a:schemeClr val="lt1"/>
                            </a:solidFill>
                            <a:latin typeface="Cambria Math" panose="02040503050406030204" pitchFamily="18" charset="0"/>
                            <a:ea typeface="Cambria Math" panose="02040503050406030204" pitchFamily="18" charset="0"/>
                          </a:rPr>
                          <m:t>𝜇</m:t>
                        </m:r>
                      </m:e>
                      <m:sub>
                        <m:r>
                          <a:rPr lang="es-ES" sz="1600" i="1">
                            <a:solidFill>
                              <a:schemeClr val="lt1"/>
                            </a:solidFill>
                            <a:latin typeface="Cambria Math" panose="02040503050406030204" pitchFamily="18" charset="0"/>
                            <a:ea typeface="Cambria Math" panose="02040503050406030204" pitchFamily="18" charset="0"/>
                          </a:rPr>
                          <m:t>0</m:t>
                        </m:r>
                      </m:sub>
                    </m:sSub>
                  </m:oMath>
                </a14:m>
                <a:endParaRPr lang="es-ES" sz="1600" dirty="0">
                  <a:solidFill>
                    <a:schemeClr val="lt1"/>
                  </a:solidFill>
                </a:endParaRPr>
              </a:p>
              <a:p>
                <a:pPr marL="0" marR="0" lvl="0" indent="0" algn="ctr" rtl="0">
                  <a:spcBef>
                    <a:spcPts val="0"/>
                  </a:spcBef>
                  <a:spcAft>
                    <a:spcPts val="0"/>
                  </a:spcAft>
                  <a:buNone/>
                </a:pPr>
                <a:endParaRPr lang="es-ES" sz="1600" dirty="0">
                  <a:solidFill>
                    <a:schemeClr val="lt1"/>
                  </a:solidFill>
                </a:endParaRPr>
              </a:p>
            </p:txBody>
          </p:sp>
        </mc:Choice>
        <mc:Fallback>
          <p:sp>
            <p:nvSpPr>
              <p:cNvPr id="107" name="Google Shape;110;p6">
                <a:extLst>
                  <a:ext uri="{FF2B5EF4-FFF2-40B4-BE49-F238E27FC236}">
                    <a16:creationId xmlns:a16="http://schemas.microsoft.com/office/drawing/2014/main" id="{3DFD762E-2D06-4B67-A146-328D62066239}"/>
                  </a:ext>
                </a:extLst>
              </p:cNvPr>
              <p:cNvSpPr txBox="1">
                <a:spLocks noRot="1" noChangeAspect="1" noMove="1" noResize="1" noEditPoints="1" noAdjustHandles="1" noChangeArrowheads="1" noChangeShapeType="1" noTextEdit="1"/>
              </p:cNvSpPr>
              <p:nvPr/>
            </p:nvSpPr>
            <p:spPr>
              <a:xfrm>
                <a:off x="5867325" y="5659207"/>
                <a:ext cx="1751760" cy="492840"/>
              </a:xfrm>
              <a:prstGeom prst="rect">
                <a:avLst/>
              </a:prstGeom>
              <a:blipFill>
                <a:blip r:embed="rId4"/>
                <a:stretch>
                  <a:fillRect t="-3704" b="-33333"/>
                </a:stretch>
              </a:blipFill>
              <a:ln>
                <a:noFill/>
              </a:ln>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08" name="Google Shape;110;p6">
                <a:extLst>
                  <a:ext uri="{FF2B5EF4-FFF2-40B4-BE49-F238E27FC236}">
                    <a16:creationId xmlns:a16="http://schemas.microsoft.com/office/drawing/2014/main" id="{2B9D4784-22E2-43AF-8C0F-71E2BE006342}"/>
                  </a:ext>
                </a:extLst>
              </p:cNvPr>
              <p:cNvSpPr txBox="1"/>
              <p:nvPr/>
            </p:nvSpPr>
            <p:spPr>
              <a:xfrm>
                <a:off x="9152709" y="5659207"/>
                <a:ext cx="1751760" cy="492840"/>
              </a:xfrm>
              <a:prstGeom prst="rect">
                <a:avLst/>
              </a:prstGeom>
              <a:noFill/>
              <a:ln>
                <a:noFill/>
              </a:ln>
            </p:spPr>
            <p:txBody>
              <a:bodyPr spcFirstLastPara="1" wrap="square" lIns="90000" tIns="45000" rIns="90000" bIns="45000" anchor="t" anchorCtr="0">
                <a:noAutofit/>
              </a:bodyPr>
              <a:lstStyle/>
              <a:p>
                <a:pPr lvl="0" algn="ctr"/>
                <a:r>
                  <a:rPr lang="es-ES" sz="1600" dirty="0">
                    <a:solidFill>
                      <a:schemeClr val="lt1"/>
                    </a:solidFill>
                    <a:ea typeface="Cambria Math" panose="02040503050406030204" pitchFamily="18" charset="0"/>
                  </a:rPr>
                  <a:t>H0: </a:t>
                </a:r>
                <a14:m>
                  <m:oMath xmlns:m="http://schemas.openxmlformats.org/officeDocument/2006/math">
                    <m:r>
                      <a:rPr lang="es-ES" sz="1600" i="1">
                        <a:solidFill>
                          <a:schemeClr val="lt1"/>
                        </a:solidFill>
                        <a:latin typeface="Cambria Math" panose="02040503050406030204" pitchFamily="18" charset="0"/>
                        <a:ea typeface="Cambria Math" panose="02040503050406030204" pitchFamily="18" charset="0"/>
                      </a:rPr>
                      <m:t>𝜇</m:t>
                    </m:r>
                    <m:r>
                      <a:rPr lang="es-ES" sz="1600" i="1" smtClean="0">
                        <a:solidFill>
                          <a:schemeClr val="lt1"/>
                        </a:solidFill>
                        <a:latin typeface="Cambria Math" panose="02040503050406030204" pitchFamily="18" charset="0"/>
                        <a:ea typeface="Cambria Math" panose="02040503050406030204" pitchFamily="18" charset="0"/>
                      </a:rPr>
                      <m:t>≤</m:t>
                    </m:r>
                    <m:sSub>
                      <m:sSubPr>
                        <m:ctrlPr>
                          <a:rPr lang="es-ES" sz="1600" i="1">
                            <a:solidFill>
                              <a:schemeClr val="lt1"/>
                            </a:solidFill>
                            <a:latin typeface="Cambria Math" panose="02040503050406030204" pitchFamily="18" charset="0"/>
                            <a:ea typeface="Cambria Math" panose="02040503050406030204" pitchFamily="18" charset="0"/>
                          </a:rPr>
                        </m:ctrlPr>
                      </m:sSubPr>
                      <m:e>
                        <m:r>
                          <a:rPr lang="es-ES" sz="1600" i="1">
                            <a:solidFill>
                              <a:schemeClr val="lt1"/>
                            </a:solidFill>
                            <a:latin typeface="Cambria Math" panose="02040503050406030204" pitchFamily="18" charset="0"/>
                            <a:ea typeface="Cambria Math" panose="02040503050406030204" pitchFamily="18" charset="0"/>
                          </a:rPr>
                          <m:t>𝜇</m:t>
                        </m:r>
                      </m:e>
                      <m:sub>
                        <m:r>
                          <a:rPr lang="es-ES" sz="1600" i="1">
                            <a:solidFill>
                              <a:schemeClr val="lt1"/>
                            </a:solidFill>
                            <a:latin typeface="Cambria Math" panose="02040503050406030204" pitchFamily="18" charset="0"/>
                            <a:ea typeface="Cambria Math" panose="02040503050406030204" pitchFamily="18" charset="0"/>
                          </a:rPr>
                          <m:t>0</m:t>
                        </m:r>
                      </m:sub>
                    </m:sSub>
                  </m:oMath>
                </a14:m>
                <a:endParaRPr lang="es-ES" sz="1600" dirty="0">
                  <a:solidFill>
                    <a:schemeClr val="lt1"/>
                  </a:solidFill>
                </a:endParaRPr>
              </a:p>
              <a:p>
                <a:pPr algn="ctr"/>
                <a:r>
                  <a:rPr lang="es-ES" sz="1600" dirty="0">
                    <a:solidFill>
                      <a:schemeClr val="lt1"/>
                    </a:solidFill>
                    <a:ea typeface="Cambria Math" panose="02040503050406030204" pitchFamily="18" charset="0"/>
                  </a:rPr>
                  <a:t>H1: </a:t>
                </a:r>
                <a14:m>
                  <m:oMath xmlns:m="http://schemas.openxmlformats.org/officeDocument/2006/math">
                    <m:r>
                      <a:rPr lang="es-ES" sz="1600" i="1">
                        <a:solidFill>
                          <a:schemeClr val="lt1"/>
                        </a:solidFill>
                        <a:latin typeface="Cambria Math" panose="02040503050406030204" pitchFamily="18" charset="0"/>
                        <a:ea typeface="Cambria Math" panose="02040503050406030204" pitchFamily="18" charset="0"/>
                      </a:rPr>
                      <m:t>𝜇</m:t>
                    </m:r>
                    <m:r>
                      <a:rPr lang="es-ES" sz="1600" i="1" smtClean="0">
                        <a:solidFill>
                          <a:schemeClr val="lt1"/>
                        </a:solidFill>
                        <a:latin typeface="Cambria Math" panose="02040503050406030204" pitchFamily="18" charset="0"/>
                        <a:ea typeface="Cambria Math" panose="02040503050406030204" pitchFamily="18" charset="0"/>
                      </a:rPr>
                      <m:t>&gt;</m:t>
                    </m:r>
                    <m:sSub>
                      <m:sSubPr>
                        <m:ctrlPr>
                          <a:rPr lang="es-ES" sz="1600" i="1">
                            <a:solidFill>
                              <a:schemeClr val="lt1"/>
                            </a:solidFill>
                            <a:latin typeface="Cambria Math" panose="02040503050406030204" pitchFamily="18" charset="0"/>
                            <a:ea typeface="Cambria Math" panose="02040503050406030204" pitchFamily="18" charset="0"/>
                          </a:rPr>
                        </m:ctrlPr>
                      </m:sSubPr>
                      <m:e>
                        <m:r>
                          <a:rPr lang="es-ES" sz="1600" i="1">
                            <a:solidFill>
                              <a:schemeClr val="lt1"/>
                            </a:solidFill>
                            <a:latin typeface="Cambria Math" panose="02040503050406030204" pitchFamily="18" charset="0"/>
                            <a:ea typeface="Cambria Math" panose="02040503050406030204" pitchFamily="18" charset="0"/>
                          </a:rPr>
                          <m:t>𝜇</m:t>
                        </m:r>
                      </m:e>
                      <m:sub>
                        <m:r>
                          <a:rPr lang="es-ES" sz="1600" i="1">
                            <a:solidFill>
                              <a:schemeClr val="lt1"/>
                            </a:solidFill>
                            <a:latin typeface="Cambria Math" panose="02040503050406030204" pitchFamily="18" charset="0"/>
                            <a:ea typeface="Cambria Math" panose="02040503050406030204" pitchFamily="18" charset="0"/>
                          </a:rPr>
                          <m:t>0</m:t>
                        </m:r>
                      </m:sub>
                    </m:sSub>
                  </m:oMath>
                </a14:m>
                <a:endParaRPr lang="es-ES" sz="1600" dirty="0">
                  <a:solidFill>
                    <a:schemeClr val="lt1"/>
                  </a:solidFill>
                </a:endParaRPr>
              </a:p>
              <a:p>
                <a:pPr marL="0" marR="0" lvl="0" indent="0" algn="ctr" rtl="0">
                  <a:spcBef>
                    <a:spcPts val="0"/>
                  </a:spcBef>
                  <a:spcAft>
                    <a:spcPts val="0"/>
                  </a:spcAft>
                  <a:buNone/>
                </a:pPr>
                <a:endParaRPr lang="es-ES" sz="1600" dirty="0">
                  <a:solidFill>
                    <a:schemeClr val="lt1"/>
                  </a:solidFill>
                </a:endParaRPr>
              </a:p>
            </p:txBody>
          </p:sp>
        </mc:Choice>
        <mc:Fallback>
          <p:sp>
            <p:nvSpPr>
              <p:cNvPr id="108" name="Google Shape;110;p6">
                <a:extLst>
                  <a:ext uri="{FF2B5EF4-FFF2-40B4-BE49-F238E27FC236}">
                    <a16:creationId xmlns:a16="http://schemas.microsoft.com/office/drawing/2014/main" id="{2B9D4784-22E2-43AF-8C0F-71E2BE006342}"/>
                  </a:ext>
                </a:extLst>
              </p:cNvPr>
              <p:cNvSpPr txBox="1">
                <a:spLocks noRot="1" noChangeAspect="1" noMove="1" noResize="1" noEditPoints="1" noAdjustHandles="1" noChangeArrowheads="1" noChangeShapeType="1" noTextEdit="1"/>
              </p:cNvSpPr>
              <p:nvPr/>
            </p:nvSpPr>
            <p:spPr>
              <a:xfrm>
                <a:off x="9152709" y="5659207"/>
                <a:ext cx="1751760" cy="492840"/>
              </a:xfrm>
              <a:prstGeom prst="rect">
                <a:avLst/>
              </a:prstGeom>
              <a:blipFill>
                <a:blip r:embed="rId5"/>
                <a:stretch>
                  <a:fillRect t="-3704" b="-33333"/>
                </a:stretch>
              </a:blipFill>
              <a:ln>
                <a:noFill/>
              </a:ln>
            </p:spPr>
            <p:txBody>
              <a:bodyPr/>
              <a:lstStyle/>
              <a:p>
                <a:r>
                  <a:rPr lang="es-ES">
                    <a:noFill/>
                  </a:rPr>
                  <a:t> </a:t>
                </a:r>
              </a:p>
            </p:txBody>
          </p:sp>
        </mc:Fallback>
      </mc:AlternateContent>
      <p:sp>
        <p:nvSpPr>
          <p:cNvPr id="6" name="Rectángulo 5">
            <a:extLst>
              <a:ext uri="{FF2B5EF4-FFF2-40B4-BE49-F238E27FC236}">
                <a16:creationId xmlns:a16="http://schemas.microsoft.com/office/drawing/2014/main" id="{8EBB4AEE-4E5F-4E6F-90C7-359778D7847B}"/>
              </a:ext>
            </a:extLst>
          </p:cNvPr>
          <p:cNvSpPr/>
          <p:nvPr/>
        </p:nvSpPr>
        <p:spPr>
          <a:xfrm>
            <a:off x="5549486" y="4722834"/>
            <a:ext cx="6102372" cy="400110"/>
          </a:xfrm>
          <a:prstGeom prst="rect">
            <a:avLst/>
          </a:prstGeom>
        </p:spPr>
        <p:txBody>
          <a:bodyPr wrap="square">
            <a:spAutoFit/>
          </a:bodyPr>
          <a:lstStyle/>
          <a:p>
            <a:r>
              <a:rPr lang="es-ES" sz="2000" dirty="0">
                <a:solidFill>
                  <a:schemeClr val="lt1"/>
                </a:solidFill>
              </a:rPr>
              <a:t>H0: media de edad de Madrid es de 50 años</a:t>
            </a:r>
            <a:endParaRPr lang="es-ES" sz="2000" dirty="0"/>
          </a:p>
        </p:txBody>
      </p:sp>
    </p:spTree>
    <p:extLst>
      <p:ext uri="{BB962C8B-B14F-4D97-AF65-F5344CB8AC3E}">
        <p14:creationId xmlns:p14="http://schemas.microsoft.com/office/powerpoint/2010/main" val="336356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par>
                                <p:cTn id="19" presetID="10"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fill="hold"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par>
                                <p:cTn id="28" presetID="10" presetClass="entr" presetSubtype="0"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par>
                                <p:cTn id="31" presetID="10" presetClass="entr" presetSubtype="0"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500"/>
                                        <p:tgtEl>
                                          <p:spTgt spid="3"/>
                                        </p:tgtEl>
                                      </p:cBhvr>
                                    </p:animEffect>
                                  </p:childTnLst>
                                </p:cTn>
                              </p:par>
                              <p:par>
                                <p:cTn id="46" presetID="10" presetClass="entr" presetSubtype="0" fill="hold"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par>
                                <p:cTn id="49" presetID="10"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03"/>
                                        </p:tgtEl>
                                        <p:attrNameLst>
                                          <p:attrName>style.visibility</p:attrName>
                                        </p:attrNameLst>
                                      </p:cBhvr>
                                      <p:to>
                                        <p:strVal val="visible"/>
                                      </p:to>
                                    </p:set>
                                    <p:animEffect transition="in" filter="fade">
                                      <p:cBhvr>
                                        <p:cTn id="56" dur="500"/>
                                        <p:tgtEl>
                                          <p:spTgt spid="10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nodeType="withEffect">
                                  <p:stCondLst>
                                    <p:cond delay="0"/>
                                  </p:stCondLst>
                                  <p:childTnLst>
                                    <p:set>
                                      <p:cBhvr>
                                        <p:cTn id="61" dur="1" fill="hold">
                                          <p:stCondLst>
                                            <p:cond delay="0"/>
                                          </p:stCondLst>
                                        </p:cTn>
                                        <p:tgtEl>
                                          <p:spTgt spid="74"/>
                                        </p:tgtEl>
                                        <p:attrNameLst>
                                          <p:attrName>style.visibility</p:attrName>
                                        </p:attrNameLst>
                                      </p:cBhvr>
                                      <p:to>
                                        <p:strVal val="visible"/>
                                      </p:to>
                                    </p:set>
                                    <p:animEffect transition="in" filter="fade">
                                      <p:cBhvr>
                                        <p:cTn id="62" dur="500"/>
                                        <p:tgtEl>
                                          <p:spTgt spid="74"/>
                                        </p:tgtEl>
                                      </p:cBhvr>
                                    </p:animEffect>
                                  </p:childTnLst>
                                </p:cTn>
                              </p:par>
                              <p:par>
                                <p:cTn id="63" presetID="10" presetClass="entr" presetSubtype="0" fill="hold" nodeType="withEffect">
                                  <p:stCondLst>
                                    <p:cond delay="0"/>
                                  </p:stCondLst>
                                  <p:childTnLst>
                                    <p:set>
                                      <p:cBhvr>
                                        <p:cTn id="64" dur="1" fill="hold">
                                          <p:stCondLst>
                                            <p:cond delay="0"/>
                                          </p:stCondLst>
                                        </p:cTn>
                                        <p:tgtEl>
                                          <p:spTgt spid="75"/>
                                        </p:tgtEl>
                                        <p:attrNameLst>
                                          <p:attrName>style.visibility</p:attrName>
                                        </p:attrNameLst>
                                      </p:cBhvr>
                                      <p:to>
                                        <p:strVal val="visible"/>
                                      </p:to>
                                    </p:set>
                                    <p:animEffect transition="in" filter="fade">
                                      <p:cBhvr>
                                        <p:cTn id="65" dur="500"/>
                                        <p:tgtEl>
                                          <p:spTgt spid="75"/>
                                        </p:tgtEl>
                                      </p:cBhvr>
                                    </p:animEffect>
                                  </p:childTnLst>
                                </p:cTn>
                              </p:par>
                              <p:par>
                                <p:cTn id="66" presetID="10" presetClass="entr" presetSubtype="0" fill="hold" nodeType="with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fade">
                                      <p:cBhvr>
                                        <p:cTn id="68" dur="500"/>
                                        <p:tgtEl>
                                          <p:spTgt spid="76"/>
                                        </p:tgtEl>
                                      </p:cBhvr>
                                    </p:animEffect>
                                  </p:childTnLst>
                                </p:cTn>
                              </p:par>
                              <p:par>
                                <p:cTn id="69" presetID="10" presetClass="entr" presetSubtype="0" fill="hold" nodeType="withEffect">
                                  <p:stCondLst>
                                    <p:cond delay="0"/>
                                  </p:stCondLst>
                                  <p:childTnLst>
                                    <p:set>
                                      <p:cBhvr>
                                        <p:cTn id="70" dur="1" fill="hold">
                                          <p:stCondLst>
                                            <p:cond delay="0"/>
                                          </p:stCondLst>
                                        </p:cTn>
                                        <p:tgtEl>
                                          <p:spTgt spid="77"/>
                                        </p:tgtEl>
                                        <p:attrNameLst>
                                          <p:attrName>style.visibility</p:attrName>
                                        </p:attrNameLst>
                                      </p:cBhvr>
                                      <p:to>
                                        <p:strVal val="visible"/>
                                      </p:to>
                                    </p:set>
                                    <p:animEffect transition="in" filter="fade">
                                      <p:cBhvr>
                                        <p:cTn id="71" dur="500"/>
                                        <p:tgtEl>
                                          <p:spTgt spid="77"/>
                                        </p:tgtEl>
                                      </p:cBhvr>
                                    </p:animEffect>
                                  </p:childTnLst>
                                </p:cTn>
                              </p:par>
                              <p:par>
                                <p:cTn id="72" presetID="10" presetClass="entr" presetSubtype="0" fill="hold" nodeType="withEffect">
                                  <p:stCondLst>
                                    <p:cond delay="0"/>
                                  </p:stCondLst>
                                  <p:childTnLst>
                                    <p:set>
                                      <p:cBhvr>
                                        <p:cTn id="73" dur="1" fill="hold">
                                          <p:stCondLst>
                                            <p:cond delay="0"/>
                                          </p:stCondLst>
                                        </p:cTn>
                                        <p:tgtEl>
                                          <p:spTgt spid="78"/>
                                        </p:tgtEl>
                                        <p:attrNameLst>
                                          <p:attrName>style.visibility</p:attrName>
                                        </p:attrNameLst>
                                      </p:cBhvr>
                                      <p:to>
                                        <p:strVal val="visible"/>
                                      </p:to>
                                    </p:set>
                                    <p:animEffect transition="in" filter="fade">
                                      <p:cBhvr>
                                        <p:cTn id="74" dur="500"/>
                                        <p:tgtEl>
                                          <p:spTgt spid="78"/>
                                        </p:tgtEl>
                                      </p:cBhvr>
                                    </p:animEffect>
                                  </p:childTnLst>
                                </p:cTn>
                              </p:par>
                              <p:par>
                                <p:cTn id="75" presetID="10" presetClass="entr" presetSubtype="0" fill="hold" nodeType="withEffect">
                                  <p:stCondLst>
                                    <p:cond delay="0"/>
                                  </p:stCondLst>
                                  <p:childTnLst>
                                    <p:set>
                                      <p:cBhvr>
                                        <p:cTn id="76" dur="1" fill="hold">
                                          <p:stCondLst>
                                            <p:cond delay="0"/>
                                          </p:stCondLst>
                                        </p:cTn>
                                        <p:tgtEl>
                                          <p:spTgt spid="79"/>
                                        </p:tgtEl>
                                        <p:attrNameLst>
                                          <p:attrName>style.visibility</p:attrName>
                                        </p:attrNameLst>
                                      </p:cBhvr>
                                      <p:to>
                                        <p:strVal val="visible"/>
                                      </p:to>
                                    </p:set>
                                    <p:animEffect transition="in" filter="fade">
                                      <p:cBhvr>
                                        <p:cTn id="77" dur="500"/>
                                        <p:tgtEl>
                                          <p:spTgt spid="79"/>
                                        </p:tgtEl>
                                      </p:cBhvr>
                                    </p:animEffect>
                                  </p:childTnLst>
                                </p:cTn>
                              </p:par>
                              <p:par>
                                <p:cTn id="78" presetID="10" presetClass="entr" presetSubtype="0" fill="hold" nodeType="withEffect">
                                  <p:stCondLst>
                                    <p:cond delay="0"/>
                                  </p:stCondLst>
                                  <p:childTnLst>
                                    <p:set>
                                      <p:cBhvr>
                                        <p:cTn id="79" dur="1" fill="hold">
                                          <p:stCondLst>
                                            <p:cond delay="0"/>
                                          </p:stCondLst>
                                        </p:cTn>
                                        <p:tgtEl>
                                          <p:spTgt spid="80"/>
                                        </p:tgtEl>
                                        <p:attrNameLst>
                                          <p:attrName>style.visibility</p:attrName>
                                        </p:attrNameLst>
                                      </p:cBhvr>
                                      <p:to>
                                        <p:strVal val="visible"/>
                                      </p:to>
                                    </p:set>
                                    <p:animEffect transition="in" filter="fade">
                                      <p:cBhvr>
                                        <p:cTn id="80" dur="500"/>
                                        <p:tgtEl>
                                          <p:spTgt spid="80"/>
                                        </p:tgtEl>
                                      </p:cBhvr>
                                    </p:animEffect>
                                  </p:childTnLst>
                                </p:cTn>
                              </p:par>
                              <p:par>
                                <p:cTn id="81" presetID="10" presetClass="entr" presetSubtype="0" fill="hold" nodeType="withEffect">
                                  <p:stCondLst>
                                    <p:cond delay="0"/>
                                  </p:stCondLst>
                                  <p:childTnLst>
                                    <p:set>
                                      <p:cBhvr>
                                        <p:cTn id="82" dur="1" fill="hold">
                                          <p:stCondLst>
                                            <p:cond delay="0"/>
                                          </p:stCondLst>
                                        </p:cTn>
                                        <p:tgtEl>
                                          <p:spTgt spid="81"/>
                                        </p:tgtEl>
                                        <p:attrNameLst>
                                          <p:attrName>style.visibility</p:attrName>
                                        </p:attrNameLst>
                                      </p:cBhvr>
                                      <p:to>
                                        <p:strVal val="visible"/>
                                      </p:to>
                                    </p:set>
                                    <p:animEffect transition="in" filter="fade">
                                      <p:cBhvr>
                                        <p:cTn id="83" dur="500"/>
                                        <p:tgtEl>
                                          <p:spTgt spid="81"/>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82"/>
                                        </p:tgtEl>
                                        <p:attrNameLst>
                                          <p:attrName>style.visibility</p:attrName>
                                        </p:attrNameLst>
                                      </p:cBhvr>
                                      <p:to>
                                        <p:strVal val="visible"/>
                                      </p:to>
                                    </p:set>
                                    <p:animEffect transition="in" filter="fade">
                                      <p:cBhvr>
                                        <p:cTn id="86" dur="500"/>
                                        <p:tgtEl>
                                          <p:spTgt spid="82"/>
                                        </p:tgtEl>
                                      </p:cBhvr>
                                    </p:animEffect>
                                  </p:childTnLst>
                                </p:cTn>
                              </p:par>
                              <p:par>
                                <p:cTn id="87" presetID="10" presetClass="entr" presetSubtype="0" fill="hold" nodeType="withEffect">
                                  <p:stCondLst>
                                    <p:cond delay="0"/>
                                  </p:stCondLst>
                                  <p:childTnLst>
                                    <p:set>
                                      <p:cBhvr>
                                        <p:cTn id="88" dur="1" fill="hold">
                                          <p:stCondLst>
                                            <p:cond delay="0"/>
                                          </p:stCondLst>
                                        </p:cTn>
                                        <p:tgtEl>
                                          <p:spTgt spid="83"/>
                                        </p:tgtEl>
                                        <p:attrNameLst>
                                          <p:attrName>style.visibility</p:attrName>
                                        </p:attrNameLst>
                                      </p:cBhvr>
                                      <p:to>
                                        <p:strVal val="visible"/>
                                      </p:to>
                                    </p:set>
                                    <p:animEffect transition="in" filter="fade">
                                      <p:cBhvr>
                                        <p:cTn id="89" dur="500"/>
                                        <p:tgtEl>
                                          <p:spTgt spid="83"/>
                                        </p:tgtEl>
                                      </p:cBhvr>
                                    </p:animEffect>
                                  </p:childTnLst>
                                </p:cTn>
                              </p:par>
                              <p:par>
                                <p:cTn id="90" presetID="10" presetClass="entr" presetSubtype="0" fill="hold" nodeType="withEffect">
                                  <p:stCondLst>
                                    <p:cond delay="0"/>
                                  </p:stCondLst>
                                  <p:childTnLst>
                                    <p:set>
                                      <p:cBhvr>
                                        <p:cTn id="91" dur="1" fill="hold">
                                          <p:stCondLst>
                                            <p:cond delay="0"/>
                                          </p:stCondLst>
                                        </p:cTn>
                                        <p:tgtEl>
                                          <p:spTgt spid="85"/>
                                        </p:tgtEl>
                                        <p:attrNameLst>
                                          <p:attrName>style.visibility</p:attrName>
                                        </p:attrNameLst>
                                      </p:cBhvr>
                                      <p:to>
                                        <p:strVal val="visible"/>
                                      </p:to>
                                    </p:set>
                                    <p:animEffect transition="in" filter="fade">
                                      <p:cBhvr>
                                        <p:cTn id="92" dur="500"/>
                                        <p:tgtEl>
                                          <p:spTgt spid="85"/>
                                        </p:tgtEl>
                                      </p:cBhvr>
                                    </p:animEffect>
                                  </p:childTnLst>
                                </p:cTn>
                              </p:par>
                              <p:par>
                                <p:cTn id="93" presetID="10" presetClass="entr" presetSubtype="0" fill="hold" nodeType="withEffect">
                                  <p:stCondLst>
                                    <p:cond delay="0"/>
                                  </p:stCondLst>
                                  <p:childTnLst>
                                    <p:set>
                                      <p:cBhvr>
                                        <p:cTn id="94" dur="1" fill="hold">
                                          <p:stCondLst>
                                            <p:cond delay="0"/>
                                          </p:stCondLst>
                                        </p:cTn>
                                        <p:tgtEl>
                                          <p:spTgt spid="86"/>
                                        </p:tgtEl>
                                        <p:attrNameLst>
                                          <p:attrName>style.visibility</p:attrName>
                                        </p:attrNameLst>
                                      </p:cBhvr>
                                      <p:to>
                                        <p:strVal val="visible"/>
                                      </p:to>
                                    </p:set>
                                    <p:animEffect transition="in" filter="fade">
                                      <p:cBhvr>
                                        <p:cTn id="95" dur="500"/>
                                        <p:tgtEl>
                                          <p:spTgt spid="86"/>
                                        </p:tgtEl>
                                      </p:cBhvr>
                                    </p:animEffect>
                                  </p:childTnLst>
                                </p:cTn>
                              </p:par>
                              <p:par>
                                <p:cTn id="96" presetID="10" presetClass="entr" presetSubtype="0" fill="hold" nodeType="withEffect">
                                  <p:stCondLst>
                                    <p:cond delay="0"/>
                                  </p:stCondLst>
                                  <p:childTnLst>
                                    <p:set>
                                      <p:cBhvr>
                                        <p:cTn id="97" dur="1" fill="hold">
                                          <p:stCondLst>
                                            <p:cond delay="0"/>
                                          </p:stCondLst>
                                        </p:cTn>
                                        <p:tgtEl>
                                          <p:spTgt spid="87"/>
                                        </p:tgtEl>
                                        <p:attrNameLst>
                                          <p:attrName>style.visibility</p:attrName>
                                        </p:attrNameLst>
                                      </p:cBhvr>
                                      <p:to>
                                        <p:strVal val="visible"/>
                                      </p:to>
                                    </p:set>
                                    <p:animEffect transition="in" filter="fade">
                                      <p:cBhvr>
                                        <p:cTn id="98" dur="500"/>
                                        <p:tgtEl>
                                          <p:spTgt spid="87"/>
                                        </p:tgtEl>
                                      </p:cBhvr>
                                    </p:animEffect>
                                  </p:childTnLst>
                                </p:cTn>
                              </p:par>
                              <p:par>
                                <p:cTn id="99" presetID="10" presetClass="entr" presetSubtype="0" fill="hold" nodeType="withEffect">
                                  <p:stCondLst>
                                    <p:cond delay="0"/>
                                  </p:stCondLst>
                                  <p:childTnLst>
                                    <p:set>
                                      <p:cBhvr>
                                        <p:cTn id="100" dur="1" fill="hold">
                                          <p:stCondLst>
                                            <p:cond delay="0"/>
                                          </p:stCondLst>
                                        </p:cTn>
                                        <p:tgtEl>
                                          <p:spTgt spid="88"/>
                                        </p:tgtEl>
                                        <p:attrNameLst>
                                          <p:attrName>style.visibility</p:attrName>
                                        </p:attrNameLst>
                                      </p:cBhvr>
                                      <p:to>
                                        <p:strVal val="visible"/>
                                      </p:to>
                                    </p:set>
                                    <p:animEffect transition="in" filter="fade">
                                      <p:cBhvr>
                                        <p:cTn id="101" dur="500"/>
                                        <p:tgtEl>
                                          <p:spTgt spid="88"/>
                                        </p:tgtEl>
                                      </p:cBhvr>
                                    </p:animEffect>
                                  </p:childTnLst>
                                </p:cTn>
                              </p:par>
                              <p:par>
                                <p:cTn id="102" presetID="10" presetClass="entr" presetSubtype="0" fill="hold" nodeType="withEffect">
                                  <p:stCondLst>
                                    <p:cond delay="0"/>
                                  </p:stCondLst>
                                  <p:childTnLst>
                                    <p:set>
                                      <p:cBhvr>
                                        <p:cTn id="103" dur="1" fill="hold">
                                          <p:stCondLst>
                                            <p:cond delay="0"/>
                                          </p:stCondLst>
                                        </p:cTn>
                                        <p:tgtEl>
                                          <p:spTgt spid="89"/>
                                        </p:tgtEl>
                                        <p:attrNameLst>
                                          <p:attrName>style.visibility</p:attrName>
                                        </p:attrNameLst>
                                      </p:cBhvr>
                                      <p:to>
                                        <p:strVal val="visible"/>
                                      </p:to>
                                    </p:set>
                                    <p:animEffect transition="in" filter="fade">
                                      <p:cBhvr>
                                        <p:cTn id="104" dur="500"/>
                                        <p:tgtEl>
                                          <p:spTgt spid="89"/>
                                        </p:tgtEl>
                                      </p:cBhvr>
                                    </p:animEffect>
                                  </p:childTnLst>
                                </p:cTn>
                              </p:par>
                              <p:par>
                                <p:cTn id="105" presetID="10" presetClass="entr" presetSubtype="0" fill="hold" nodeType="withEffect">
                                  <p:stCondLst>
                                    <p:cond delay="0"/>
                                  </p:stCondLst>
                                  <p:childTnLst>
                                    <p:set>
                                      <p:cBhvr>
                                        <p:cTn id="106" dur="1" fill="hold">
                                          <p:stCondLst>
                                            <p:cond delay="0"/>
                                          </p:stCondLst>
                                        </p:cTn>
                                        <p:tgtEl>
                                          <p:spTgt spid="90"/>
                                        </p:tgtEl>
                                        <p:attrNameLst>
                                          <p:attrName>style.visibility</p:attrName>
                                        </p:attrNameLst>
                                      </p:cBhvr>
                                      <p:to>
                                        <p:strVal val="visible"/>
                                      </p:to>
                                    </p:set>
                                    <p:animEffect transition="in" filter="fade">
                                      <p:cBhvr>
                                        <p:cTn id="107" dur="500"/>
                                        <p:tgtEl>
                                          <p:spTgt spid="90"/>
                                        </p:tgtEl>
                                      </p:cBhvr>
                                    </p:animEffect>
                                  </p:childTnLst>
                                </p:cTn>
                              </p:par>
                              <p:par>
                                <p:cTn id="108" presetID="10" presetClass="entr" presetSubtype="0" fill="hold" nodeType="withEffect">
                                  <p:stCondLst>
                                    <p:cond delay="0"/>
                                  </p:stCondLst>
                                  <p:childTnLst>
                                    <p:set>
                                      <p:cBhvr>
                                        <p:cTn id="109" dur="1" fill="hold">
                                          <p:stCondLst>
                                            <p:cond delay="0"/>
                                          </p:stCondLst>
                                        </p:cTn>
                                        <p:tgtEl>
                                          <p:spTgt spid="91"/>
                                        </p:tgtEl>
                                        <p:attrNameLst>
                                          <p:attrName>style.visibility</p:attrName>
                                        </p:attrNameLst>
                                      </p:cBhvr>
                                      <p:to>
                                        <p:strVal val="visible"/>
                                      </p:to>
                                    </p:set>
                                    <p:animEffect transition="in" filter="fade">
                                      <p:cBhvr>
                                        <p:cTn id="110" dur="500"/>
                                        <p:tgtEl>
                                          <p:spTgt spid="91"/>
                                        </p:tgtEl>
                                      </p:cBhvr>
                                    </p:animEffect>
                                  </p:childTnLst>
                                </p:cTn>
                              </p:par>
                              <p:par>
                                <p:cTn id="111" presetID="10" presetClass="entr" presetSubtype="0" fill="hold" nodeType="withEffect">
                                  <p:stCondLst>
                                    <p:cond delay="0"/>
                                  </p:stCondLst>
                                  <p:childTnLst>
                                    <p:set>
                                      <p:cBhvr>
                                        <p:cTn id="112" dur="1" fill="hold">
                                          <p:stCondLst>
                                            <p:cond delay="0"/>
                                          </p:stCondLst>
                                        </p:cTn>
                                        <p:tgtEl>
                                          <p:spTgt spid="92"/>
                                        </p:tgtEl>
                                        <p:attrNameLst>
                                          <p:attrName>style.visibility</p:attrName>
                                        </p:attrNameLst>
                                      </p:cBhvr>
                                      <p:to>
                                        <p:strVal val="visible"/>
                                      </p:to>
                                    </p:set>
                                    <p:animEffect transition="in" filter="fade">
                                      <p:cBhvr>
                                        <p:cTn id="113" dur="500"/>
                                        <p:tgtEl>
                                          <p:spTgt spid="92"/>
                                        </p:tgtEl>
                                      </p:cBhvr>
                                    </p:animEffect>
                                  </p:childTnLst>
                                </p:cTn>
                              </p:par>
                              <p:par>
                                <p:cTn id="114" presetID="10" presetClass="entr" presetSubtype="0" fill="hold" nodeType="withEffect">
                                  <p:stCondLst>
                                    <p:cond delay="0"/>
                                  </p:stCondLst>
                                  <p:childTnLst>
                                    <p:set>
                                      <p:cBhvr>
                                        <p:cTn id="115" dur="1" fill="hold">
                                          <p:stCondLst>
                                            <p:cond delay="0"/>
                                          </p:stCondLst>
                                        </p:cTn>
                                        <p:tgtEl>
                                          <p:spTgt spid="93"/>
                                        </p:tgtEl>
                                        <p:attrNameLst>
                                          <p:attrName>style.visibility</p:attrName>
                                        </p:attrNameLst>
                                      </p:cBhvr>
                                      <p:to>
                                        <p:strVal val="visible"/>
                                      </p:to>
                                    </p:set>
                                    <p:animEffect transition="in" filter="fade">
                                      <p:cBhvr>
                                        <p:cTn id="116" dur="500"/>
                                        <p:tgtEl>
                                          <p:spTgt spid="93"/>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94"/>
                                        </p:tgtEl>
                                        <p:attrNameLst>
                                          <p:attrName>style.visibility</p:attrName>
                                        </p:attrNameLst>
                                      </p:cBhvr>
                                      <p:to>
                                        <p:strVal val="visible"/>
                                      </p:to>
                                    </p:set>
                                    <p:animEffect transition="in" filter="fade">
                                      <p:cBhvr>
                                        <p:cTn id="119" dur="500"/>
                                        <p:tgtEl>
                                          <p:spTgt spid="94"/>
                                        </p:tgtEl>
                                      </p:cBhvr>
                                    </p:animEffect>
                                  </p:childTnLst>
                                </p:cTn>
                              </p:par>
                              <p:par>
                                <p:cTn id="120" presetID="10" presetClass="entr" presetSubtype="0" fill="hold" nodeType="withEffect">
                                  <p:stCondLst>
                                    <p:cond delay="0"/>
                                  </p:stCondLst>
                                  <p:childTnLst>
                                    <p:set>
                                      <p:cBhvr>
                                        <p:cTn id="121" dur="1" fill="hold">
                                          <p:stCondLst>
                                            <p:cond delay="0"/>
                                          </p:stCondLst>
                                        </p:cTn>
                                        <p:tgtEl>
                                          <p:spTgt spid="95"/>
                                        </p:tgtEl>
                                        <p:attrNameLst>
                                          <p:attrName>style.visibility</p:attrName>
                                        </p:attrNameLst>
                                      </p:cBhvr>
                                      <p:to>
                                        <p:strVal val="visible"/>
                                      </p:to>
                                    </p:set>
                                    <p:animEffect transition="in" filter="fade">
                                      <p:cBhvr>
                                        <p:cTn id="122" dur="500"/>
                                        <p:tgtEl>
                                          <p:spTgt spid="95"/>
                                        </p:tgtEl>
                                      </p:cBhvr>
                                    </p:animEffect>
                                  </p:childTnLst>
                                </p:cTn>
                              </p:par>
                              <p:par>
                                <p:cTn id="123" presetID="10" presetClass="entr" presetSubtype="0" fill="hold" nodeType="withEffect">
                                  <p:stCondLst>
                                    <p:cond delay="0"/>
                                  </p:stCondLst>
                                  <p:childTnLst>
                                    <p:set>
                                      <p:cBhvr>
                                        <p:cTn id="124" dur="1" fill="hold">
                                          <p:stCondLst>
                                            <p:cond delay="0"/>
                                          </p:stCondLst>
                                        </p:cTn>
                                        <p:tgtEl>
                                          <p:spTgt spid="96"/>
                                        </p:tgtEl>
                                        <p:attrNameLst>
                                          <p:attrName>style.visibility</p:attrName>
                                        </p:attrNameLst>
                                      </p:cBhvr>
                                      <p:to>
                                        <p:strVal val="visible"/>
                                      </p:to>
                                    </p:set>
                                    <p:animEffect transition="in" filter="fade">
                                      <p:cBhvr>
                                        <p:cTn id="125" dur="500"/>
                                        <p:tgtEl>
                                          <p:spTgt spid="96"/>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107"/>
                                        </p:tgtEl>
                                        <p:attrNameLst>
                                          <p:attrName>style.visibility</p:attrName>
                                        </p:attrNameLst>
                                      </p:cBhvr>
                                      <p:to>
                                        <p:strVal val="visible"/>
                                      </p:to>
                                    </p:set>
                                    <p:animEffect transition="in" filter="fade">
                                      <p:cBhvr>
                                        <p:cTn id="128" dur="500"/>
                                        <p:tgtEl>
                                          <p:spTgt spid="107"/>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08"/>
                                        </p:tgtEl>
                                        <p:attrNameLst>
                                          <p:attrName>style.visibility</p:attrName>
                                        </p:attrNameLst>
                                      </p:cBhvr>
                                      <p:to>
                                        <p:strVal val="visible"/>
                                      </p:to>
                                    </p:set>
                                    <p:animEffect transition="in" filter="fade">
                                      <p:cBhvr>
                                        <p:cTn id="131" dur="500"/>
                                        <p:tgtEl>
                                          <p:spTgt spid="108"/>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xit" presetSubtype="0" fill="hold" nodeType="clickEffect">
                                  <p:stCondLst>
                                    <p:cond delay="0"/>
                                  </p:stCondLst>
                                  <p:childTnLst>
                                    <p:animEffect transition="out" filter="fade">
                                      <p:cBhvr>
                                        <p:cTn id="135" dur="500"/>
                                        <p:tgtEl>
                                          <p:spTgt spid="103"/>
                                        </p:tgtEl>
                                      </p:cBhvr>
                                    </p:animEffect>
                                    <p:set>
                                      <p:cBhvr>
                                        <p:cTn id="136" dur="1" fill="hold">
                                          <p:stCondLst>
                                            <p:cond delay="499"/>
                                          </p:stCondLst>
                                        </p:cTn>
                                        <p:tgtEl>
                                          <p:spTgt spid="103"/>
                                        </p:tgtEl>
                                        <p:attrNameLst>
                                          <p:attrName>style.visibility</p:attrName>
                                        </p:attrNameLst>
                                      </p:cBhvr>
                                      <p:to>
                                        <p:strVal val="hidden"/>
                                      </p:to>
                                    </p:set>
                                  </p:childTnLst>
                                </p:cTn>
                              </p:par>
                              <p:par>
                                <p:cTn id="137" presetID="10" presetClass="exit" presetSubtype="0" fill="hold" grpId="1" nodeType="withEffect">
                                  <p:stCondLst>
                                    <p:cond delay="0"/>
                                  </p:stCondLst>
                                  <p:childTnLst>
                                    <p:animEffect transition="out" filter="fade">
                                      <p:cBhvr>
                                        <p:cTn id="138" dur="500"/>
                                        <p:tgtEl>
                                          <p:spTgt spid="9"/>
                                        </p:tgtEl>
                                      </p:cBhvr>
                                    </p:animEffect>
                                    <p:set>
                                      <p:cBhvr>
                                        <p:cTn id="139" dur="1" fill="hold">
                                          <p:stCondLst>
                                            <p:cond delay="499"/>
                                          </p:stCondLst>
                                        </p:cTn>
                                        <p:tgtEl>
                                          <p:spTgt spid="9"/>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74"/>
                                        </p:tgtEl>
                                      </p:cBhvr>
                                    </p:animEffect>
                                    <p:set>
                                      <p:cBhvr>
                                        <p:cTn id="142" dur="1" fill="hold">
                                          <p:stCondLst>
                                            <p:cond delay="499"/>
                                          </p:stCondLst>
                                        </p:cTn>
                                        <p:tgtEl>
                                          <p:spTgt spid="74"/>
                                        </p:tgtEl>
                                        <p:attrNameLst>
                                          <p:attrName>style.visibility</p:attrName>
                                        </p:attrNameLst>
                                      </p:cBhvr>
                                      <p:to>
                                        <p:strVal val="hidden"/>
                                      </p:to>
                                    </p:set>
                                  </p:childTnLst>
                                </p:cTn>
                              </p:par>
                              <p:par>
                                <p:cTn id="143" presetID="10" presetClass="exit" presetSubtype="0" fill="hold" nodeType="withEffect">
                                  <p:stCondLst>
                                    <p:cond delay="0"/>
                                  </p:stCondLst>
                                  <p:childTnLst>
                                    <p:animEffect transition="out" filter="fade">
                                      <p:cBhvr>
                                        <p:cTn id="144" dur="500"/>
                                        <p:tgtEl>
                                          <p:spTgt spid="75"/>
                                        </p:tgtEl>
                                      </p:cBhvr>
                                    </p:animEffect>
                                    <p:set>
                                      <p:cBhvr>
                                        <p:cTn id="145" dur="1" fill="hold">
                                          <p:stCondLst>
                                            <p:cond delay="499"/>
                                          </p:stCondLst>
                                        </p:cTn>
                                        <p:tgtEl>
                                          <p:spTgt spid="75"/>
                                        </p:tgtEl>
                                        <p:attrNameLst>
                                          <p:attrName>style.visibility</p:attrName>
                                        </p:attrNameLst>
                                      </p:cBhvr>
                                      <p:to>
                                        <p:strVal val="hidden"/>
                                      </p:to>
                                    </p:set>
                                  </p:childTnLst>
                                </p:cTn>
                              </p:par>
                              <p:par>
                                <p:cTn id="146" presetID="10" presetClass="exit" presetSubtype="0" fill="hold" nodeType="withEffect">
                                  <p:stCondLst>
                                    <p:cond delay="0"/>
                                  </p:stCondLst>
                                  <p:childTnLst>
                                    <p:animEffect transition="out" filter="fade">
                                      <p:cBhvr>
                                        <p:cTn id="147" dur="500"/>
                                        <p:tgtEl>
                                          <p:spTgt spid="76"/>
                                        </p:tgtEl>
                                      </p:cBhvr>
                                    </p:animEffect>
                                    <p:set>
                                      <p:cBhvr>
                                        <p:cTn id="148" dur="1" fill="hold">
                                          <p:stCondLst>
                                            <p:cond delay="499"/>
                                          </p:stCondLst>
                                        </p:cTn>
                                        <p:tgtEl>
                                          <p:spTgt spid="76"/>
                                        </p:tgtEl>
                                        <p:attrNameLst>
                                          <p:attrName>style.visibility</p:attrName>
                                        </p:attrNameLst>
                                      </p:cBhvr>
                                      <p:to>
                                        <p:strVal val="hidden"/>
                                      </p:to>
                                    </p:set>
                                  </p:childTnLst>
                                </p:cTn>
                              </p:par>
                              <p:par>
                                <p:cTn id="149" presetID="10" presetClass="exit" presetSubtype="0" fill="hold" nodeType="withEffect">
                                  <p:stCondLst>
                                    <p:cond delay="0"/>
                                  </p:stCondLst>
                                  <p:childTnLst>
                                    <p:animEffect transition="out" filter="fade">
                                      <p:cBhvr>
                                        <p:cTn id="150" dur="500"/>
                                        <p:tgtEl>
                                          <p:spTgt spid="77"/>
                                        </p:tgtEl>
                                      </p:cBhvr>
                                    </p:animEffect>
                                    <p:set>
                                      <p:cBhvr>
                                        <p:cTn id="151" dur="1" fill="hold">
                                          <p:stCondLst>
                                            <p:cond delay="499"/>
                                          </p:stCondLst>
                                        </p:cTn>
                                        <p:tgtEl>
                                          <p:spTgt spid="77"/>
                                        </p:tgtEl>
                                        <p:attrNameLst>
                                          <p:attrName>style.visibility</p:attrName>
                                        </p:attrNameLst>
                                      </p:cBhvr>
                                      <p:to>
                                        <p:strVal val="hidden"/>
                                      </p:to>
                                    </p:set>
                                  </p:childTnLst>
                                </p:cTn>
                              </p:par>
                              <p:par>
                                <p:cTn id="152" presetID="10" presetClass="exit" presetSubtype="0" fill="hold" nodeType="withEffect">
                                  <p:stCondLst>
                                    <p:cond delay="0"/>
                                  </p:stCondLst>
                                  <p:childTnLst>
                                    <p:animEffect transition="out" filter="fade">
                                      <p:cBhvr>
                                        <p:cTn id="153" dur="500"/>
                                        <p:tgtEl>
                                          <p:spTgt spid="78"/>
                                        </p:tgtEl>
                                      </p:cBhvr>
                                    </p:animEffect>
                                    <p:set>
                                      <p:cBhvr>
                                        <p:cTn id="154" dur="1" fill="hold">
                                          <p:stCondLst>
                                            <p:cond delay="499"/>
                                          </p:stCondLst>
                                        </p:cTn>
                                        <p:tgtEl>
                                          <p:spTgt spid="78"/>
                                        </p:tgtEl>
                                        <p:attrNameLst>
                                          <p:attrName>style.visibility</p:attrName>
                                        </p:attrNameLst>
                                      </p:cBhvr>
                                      <p:to>
                                        <p:strVal val="hidden"/>
                                      </p:to>
                                    </p:set>
                                  </p:childTnLst>
                                </p:cTn>
                              </p:par>
                              <p:par>
                                <p:cTn id="155" presetID="10" presetClass="exit" presetSubtype="0" fill="hold" nodeType="withEffect">
                                  <p:stCondLst>
                                    <p:cond delay="0"/>
                                  </p:stCondLst>
                                  <p:childTnLst>
                                    <p:animEffect transition="out" filter="fade">
                                      <p:cBhvr>
                                        <p:cTn id="156" dur="500"/>
                                        <p:tgtEl>
                                          <p:spTgt spid="79"/>
                                        </p:tgtEl>
                                      </p:cBhvr>
                                    </p:animEffect>
                                    <p:set>
                                      <p:cBhvr>
                                        <p:cTn id="157" dur="1" fill="hold">
                                          <p:stCondLst>
                                            <p:cond delay="499"/>
                                          </p:stCondLst>
                                        </p:cTn>
                                        <p:tgtEl>
                                          <p:spTgt spid="79"/>
                                        </p:tgtEl>
                                        <p:attrNameLst>
                                          <p:attrName>style.visibility</p:attrName>
                                        </p:attrNameLst>
                                      </p:cBhvr>
                                      <p:to>
                                        <p:strVal val="hidden"/>
                                      </p:to>
                                    </p:set>
                                  </p:childTnLst>
                                </p:cTn>
                              </p:par>
                              <p:par>
                                <p:cTn id="158" presetID="10" presetClass="exit" presetSubtype="0" fill="hold" nodeType="withEffect">
                                  <p:stCondLst>
                                    <p:cond delay="0"/>
                                  </p:stCondLst>
                                  <p:childTnLst>
                                    <p:animEffect transition="out" filter="fade">
                                      <p:cBhvr>
                                        <p:cTn id="159" dur="500"/>
                                        <p:tgtEl>
                                          <p:spTgt spid="80"/>
                                        </p:tgtEl>
                                      </p:cBhvr>
                                    </p:animEffect>
                                    <p:set>
                                      <p:cBhvr>
                                        <p:cTn id="160" dur="1" fill="hold">
                                          <p:stCondLst>
                                            <p:cond delay="499"/>
                                          </p:stCondLst>
                                        </p:cTn>
                                        <p:tgtEl>
                                          <p:spTgt spid="80"/>
                                        </p:tgtEl>
                                        <p:attrNameLst>
                                          <p:attrName>style.visibility</p:attrName>
                                        </p:attrNameLst>
                                      </p:cBhvr>
                                      <p:to>
                                        <p:strVal val="hidden"/>
                                      </p:to>
                                    </p:set>
                                  </p:childTnLst>
                                </p:cTn>
                              </p:par>
                              <p:par>
                                <p:cTn id="161" presetID="10" presetClass="exit" presetSubtype="0" fill="hold" nodeType="withEffect">
                                  <p:stCondLst>
                                    <p:cond delay="0"/>
                                  </p:stCondLst>
                                  <p:childTnLst>
                                    <p:animEffect transition="out" filter="fade">
                                      <p:cBhvr>
                                        <p:cTn id="162" dur="500"/>
                                        <p:tgtEl>
                                          <p:spTgt spid="81"/>
                                        </p:tgtEl>
                                      </p:cBhvr>
                                    </p:animEffect>
                                    <p:set>
                                      <p:cBhvr>
                                        <p:cTn id="163" dur="1" fill="hold">
                                          <p:stCondLst>
                                            <p:cond delay="499"/>
                                          </p:stCondLst>
                                        </p:cTn>
                                        <p:tgtEl>
                                          <p:spTgt spid="81"/>
                                        </p:tgtEl>
                                        <p:attrNameLst>
                                          <p:attrName>style.visibility</p:attrName>
                                        </p:attrNameLst>
                                      </p:cBhvr>
                                      <p:to>
                                        <p:strVal val="hidden"/>
                                      </p:to>
                                    </p:set>
                                  </p:childTnLst>
                                </p:cTn>
                              </p:par>
                              <p:par>
                                <p:cTn id="164" presetID="10" presetClass="exit" presetSubtype="0" fill="hold" grpId="1" nodeType="withEffect">
                                  <p:stCondLst>
                                    <p:cond delay="0"/>
                                  </p:stCondLst>
                                  <p:childTnLst>
                                    <p:animEffect transition="out" filter="fade">
                                      <p:cBhvr>
                                        <p:cTn id="165" dur="500"/>
                                        <p:tgtEl>
                                          <p:spTgt spid="82"/>
                                        </p:tgtEl>
                                      </p:cBhvr>
                                    </p:animEffect>
                                    <p:set>
                                      <p:cBhvr>
                                        <p:cTn id="166" dur="1" fill="hold">
                                          <p:stCondLst>
                                            <p:cond delay="499"/>
                                          </p:stCondLst>
                                        </p:cTn>
                                        <p:tgtEl>
                                          <p:spTgt spid="82"/>
                                        </p:tgtEl>
                                        <p:attrNameLst>
                                          <p:attrName>style.visibility</p:attrName>
                                        </p:attrNameLst>
                                      </p:cBhvr>
                                      <p:to>
                                        <p:strVal val="hidden"/>
                                      </p:to>
                                    </p:set>
                                  </p:childTnLst>
                                </p:cTn>
                              </p:par>
                              <p:par>
                                <p:cTn id="167" presetID="10" presetClass="exit" presetSubtype="0" fill="hold" nodeType="withEffect">
                                  <p:stCondLst>
                                    <p:cond delay="0"/>
                                  </p:stCondLst>
                                  <p:childTnLst>
                                    <p:animEffect transition="out" filter="fade">
                                      <p:cBhvr>
                                        <p:cTn id="168" dur="500"/>
                                        <p:tgtEl>
                                          <p:spTgt spid="83"/>
                                        </p:tgtEl>
                                      </p:cBhvr>
                                    </p:animEffect>
                                    <p:set>
                                      <p:cBhvr>
                                        <p:cTn id="169" dur="1" fill="hold">
                                          <p:stCondLst>
                                            <p:cond delay="499"/>
                                          </p:stCondLst>
                                        </p:cTn>
                                        <p:tgtEl>
                                          <p:spTgt spid="83"/>
                                        </p:tgtEl>
                                        <p:attrNameLst>
                                          <p:attrName>style.visibility</p:attrName>
                                        </p:attrNameLst>
                                      </p:cBhvr>
                                      <p:to>
                                        <p:strVal val="hidden"/>
                                      </p:to>
                                    </p:set>
                                  </p:childTnLst>
                                </p:cTn>
                              </p:par>
                              <p:par>
                                <p:cTn id="170" presetID="10" presetClass="exit" presetSubtype="0" fill="hold" nodeType="withEffect">
                                  <p:stCondLst>
                                    <p:cond delay="0"/>
                                  </p:stCondLst>
                                  <p:childTnLst>
                                    <p:animEffect transition="out" filter="fade">
                                      <p:cBhvr>
                                        <p:cTn id="171" dur="500"/>
                                        <p:tgtEl>
                                          <p:spTgt spid="85"/>
                                        </p:tgtEl>
                                      </p:cBhvr>
                                    </p:animEffect>
                                    <p:set>
                                      <p:cBhvr>
                                        <p:cTn id="172" dur="1" fill="hold">
                                          <p:stCondLst>
                                            <p:cond delay="499"/>
                                          </p:stCondLst>
                                        </p:cTn>
                                        <p:tgtEl>
                                          <p:spTgt spid="85"/>
                                        </p:tgtEl>
                                        <p:attrNameLst>
                                          <p:attrName>style.visibility</p:attrName>
                                        </p:attrNameLst>
                                      </p:cBhvr>
                                      <p:to>
                                        <p:strVal val="hidden"/>
                                      </p:to>
                                    </p:set>
                                  </p:childTnLst>
                                </p:cTn>
                              </p:par>
                              <p:par>
                                <p:cTn id="173" presetID="10" presetClass="exit" presetSubtype="0" fill="hold" nodeType="withEffect">
                                  <p:stCondLst>
                                    <p:cond delay="0"/>
                                  </p:stCondLst>
                                  <p:childTnLst>
                                    <p:animEffect transition="out" filter="fade">
                                      <p:cBhvr>
                                        <p:cTn id="174" dur="500"/>
                                        <p:tgtEl>
                                          <p:spTgt spid="86"/>
                                        </p:tgtEl>
                                      </p:cBhvr>
                                    </p:animEffect>
                                    <p:set>
                                      <p:cBhvr>
                                        <p:cTn id="175" dur="1" fill="hold">
                                          <p:stCondLst>
                                            <p:cond delay="499"/>
                                          </p:stCondLst>
                                        </p:cTn>
                                        <p:tgtEl>
                                          <p:spTgt spid="86"/>
                                        </p:tgtEl>
                                        <p:attrNameLst>
                                          <p:attrName>style.visibility</p:attrName>
                                        </p:attrNameLst>
                                      </p:cBhvr>
                                      <p:to>
                                        <p:strVal val="hidden"/>
                                      </p:to>
                                    </p:set>
                                  </p:childTnLst>
                                </p:cTn>
                              </p:par>
                              <p:par>
                                <p:cTn id="176" presetID="10" presetClass="exit" presetSubtype="0" fill="hold" nodeType="withEffect">
                                  <p:stCondLst>
                                    <p:cond delay="0"/>
                                  </p:stCondLst>
                                  <p:childTnLst>
                                    <p:animEffect transition="out" filter="fade">
                                      <p:cBhvr>
                                        <p:cTn id="177" dur="500"/>
                                        <p:tgtEl>
                                          <p:spTgt spid="87"/>
                                        </p:tgtEl>
                                      </p:cBhvr>
                                    </p:animEffect>
                                    <p:set>
                                      <p:cBhvr>
                                        <p:cTn id="178" dur="1" fill="hold">
                                          <p:stCondLst>
                                            <p:cond delay="499"/>
                                          </p:stCondLst>
                                        </p:cTn>
                                        <p:tgtEl>
                                          <p:spTgt spid="87"/>
                                        </p:tgtEl>
                                        <p:attrNameLst>
                                          <p:attrName>style.visibility</p:attrName>
                                        </p:attrNameLst>
                                      </p:cBhvr>
                                      <p:to>
                                        <p:strVal val="hidden"/>
                                      </p:to>
                                    </p:set>
                                  </p:childTnLst>
                                </p:cTn>
                              </p:par>
                              <p:par>
                                <p:cTn id="179" presetID="10" presetClass="exit" presetSubtype="0" fill="hold" nodeType="withEffect">
                                  <p:stCondLst>
                                    <p:cond delay="0"/>
                                  </p:stCondLst>
                                  <p:childTnLst>
                                    <p:animEffect transition="out" filter="fade">
                                      <p:cBhvr>
                                        <p:cTn id="180" dur="500"/>
                                        <p:tgtEl>
                                          <p:spTgt spid="88"/>
                                        </p:tgtEl>
                                      </p:cBhvr>
                                    </p:animEffect>
                                    <p:set>
                                      <p:cBhvr>
                                        <p:cTn id="181" dur="1" fill="hold">
                                          <p:stCondLst>
                                            <p:cond delay="499"/>
                                          </p:stCondLst>
                                        </p:cTn>
                                        <p:tgtEl>
                                          <p:spTgt spid="88"/>
                                        </p:tgtEl>
                                        <p:attrNameLst>
                                          <p:attrName>style.visibility</p:attrName>
                                        </p:attrNameLst>
                                      </p:cBhvr>
                                      <p:to>
                                        <p:strVal val="hidden"/>
                                      </p:to>
                                    </p:set>
                                  </p:childTnLst>
                                </p:cTn>
                              </p:par>
                              <p:par>
                                <p:cTn id="182" presetID="10" presetClass="exit" presetSubtype="0" fill="hold" nodeType="withEffect">
                                  <p:stCondLst>
                                    <p:cond delay="0"/>
                                  </p:stCondLst>
                                  <p:childTnLst>
                                    <p:animEffect transition="out" filter="fade">
                                      <p:cBhvr>
                                        <p:cTn id="183" dur="500"/>
                                        <p:tgtEl>
                                          <p:spTgt spid="89"/>
                                        </p:tgtEl>
                                      </p:cBhvr>
                                    </p:animEffect>
                                    <p:set>
                                      <p:cBhvr>
                                        <p:cTn id="184" dur="1" fill="hold">
                                          <p:stCondLst>
                                            <p:cond delay="499"/>
                                          </p:stCondLst>
                                        </p:cTn>
                                        <p:tgtEl>
                                          <p:spTgt spid="89"/>
                                        </p:tgtEl>
                                        <p:attrNameLst>
                                          <p:attrName>style.visibility</p:attrName>
                                        </p:attrNameLst>
                                      </p:cBhvr>
                                      <p:to>
                                        <p:strVal val="hidden"/>
                                      </p:to>
                                    </p:set>
                                  </p:childTnLst>
                                </p:cTn>
                              </p:par>
                              <p:par>
                                <p:cTn id="185" presetID="10" presetClass="exit" presetSubtype="0" fill="hold" nodeType="withEffect">
                                  <p:stCondLst>
                                    <p:cond delay="0"/>
                                  </p:stCondLst>
                                  <p:childTnLst>
                                    <p:animEffect transition="out" filter="fade">
                                      <p:cBhvr>
                                        <p:cTn id="186" dur="500"/>
                                        <p:tgtEl>
                                          <p:spTgt spid="90"/>
                                        </p:tgtEl>
                                      </p:cBhvr>
                                    </p:animEffect>
                                    <p:set>
                                      <p:cBhvr>
                                        <p:cTn id="187" dur="1" fill="hold">
                                          <p:stCondLst>
                                            <p:cond delay="499"/>
                                          </p:stCondLst>
                                        </p:cTn>
                                        <p:tgtEl>
                                          <p:spTgt spid="90"/>
                                        </p:tgtEl>
                                        <p:attrNameLst>
                                          <p:attrName>style.visibility</p:attrName>
                                        </p:attrNameLst>
                                      </p:cBhvr>
                                      <p:to>
                                        <p:strVal val="hidden"/>
                                      </p:to>
                                    </p:set>
                                  </p:childTnLst>
                                </p:cTn>
                              </p:par>
                              <p:par>
                                <p:cTn id="188" presetID="10" presetClass="exit" presetSubtype="0" fill="hold" nodeType="withEffect">
                                  <p:stCondLst>
                                    <p:cond delay="0"/>
                                  </p:stCondLst>
                                  <p:childTnLst>
                                    <p:animEffect transition="out" filter="fade">
                                      <p:cBhvr>
                                        <p:cTn id="189" dur="500"/>
                                        <p:tgtEl>
                                          <p:spTgt spid="91"/>
                                        </p:tgtEl>
                                      </p:cBhvr>
                                    </p:animEffect>
                                    <p:set>
                                      <p:cBhvr>
                                        <p:cTn id="190" dur="1" fill="hold">
                                          <p:stCondLst>
                                            <p:cond delay="499"/>
                                          </p:stCondLst>
                                        </p:cTn>
                                        <p:tgtEl>
                                          <p:spTgt spid="91"/>
                                        </p:tgtEl>
                                        <p:attrNameLst>
                                          <p:attrName>style.visibility</p:attrName>
                                        </p:attrNameLst>
                                      </p:cBhvr>
                                      <p:to>
                                        <p:strVal val="hidden"/>
                                      </p:to>
                                    </p:set>
                                  </p:childTnLst>
                                </p:cTn>
                              </p:par>
                              <p:par>
                                <p:cTn id="191" presetID="10" presetClass="exit" presetSubtype="0" fill="hold" nodeType="withEffect">
                                  <p:stCondLst>
                                    <p:cond delay="0"/>
                                  </p:stCondLst>
                                  <p:childTnLst>
                                    <p:animEffect transition="out" filter="fade">
                                      <p:cBhvr>
                                        <p:cTn id="192" dur="500"/>
                                        <p:tgtEl>
                                          <p:spTgt spid="92"/>
                                        </p:tgtEl>
                                      </p:cBhvr>
                                    </p:animEffect>
                                    <p:set>
                                      <p:cBhvr>
                                        <p:cTn id="193" dur="1" fill="hold">
                                          <p:stCondLst>
                                            <p:cond delay="499"/>
                                          </p:stCondLst>
                                        </p:cTn>
                                        <p:tgtEl>
                                          <p:spTgt spid="92"/>
                                        </p:tgtEl>
                                        <p:attrNameLst>
                                          <p:attrName>style.visibility</p:attrName>
                                        </p:attrNameLst>
                                      </p:cBhvr>
                                      <p:to>
                                        <p:strVal val="hidden"/>
                                      </p:to>
                                    </p:set>
                                  </p:childTnLst>
                                </p:cTn>
                              </p:par>
                              <p:par>
                                <p:cTn id="194" presetID="10" presetClass="exit" presetSubtype="0" fill="hold" nodeType="withEffect">
                                  <p:stCondLst>
                                    <p:cond delay="0"/>
                                  </p:stCondLst>
                                  <p:childTnLst>
                                    <p:animEffect transition="out" filter="fade">
                                      <p:cBhvr>
                                        <p:cTn id="195" dur="500"/>
                                        <p:tgtEl>
                                          <p:spTgt spid="93"/>
                                        </p:tgtEl>
                                      </p:cBhvr>
                                    </p:animEffect>
                                    <p:set>
                                      <p:cBhvr>
                                        <p:cTn id="196" dur="1" fill="hold">
                                          <p:stCondLst>
                                            <p:cond delay="499"/>
                                          </p:stCondLst>
                                        </p:cTn>
                                        <p:tgtEl>
                                          <p:spTgt spid="93"/>
                                        </p:tgtEl>
                                        <p:attrNameLst>
                                          <p:attrName>style.visibility</p:attrName>
                                        </p:attrNameLst>
                                      </p:cBhvr>
                                      <p:to>
                                        <p:strVal val="hidden"/>
                                      </p:to>
                                    </p:set>
                                  </p:childTnLst>
                                </p:cTn>
                              </p:par>
                              <p:par>
                                <p:cTn id="197" presetID="10" presetClass="exit" presetSubtype="0" fill="hold" grpId="1" nodeType="withEffect">
                                  <p:stCondLst>
                                    <p:cond delay="0"/>
                                  </p:stCondLst>
                                  <p:childTnLst>
                                    <p:animEffect transition="out" filter="fade">
                                      <p:cBhvr>
                                        <p:cTn id="198" dur="500"/>
                                        <p:tgtEl>
                                          <p:spTgt spid="94"/>
                                        </p:tgtEl>
                                      </p:cBhvr>
                                    </p:animEffect>
                                    <p:set>
                                      <p:cBhvr>
                                        <p:cTn id="199" dur="1" fill="hold">
                                          <p:stCondLst>
                                            <p:cond delay="499"/>
                                          </p:stCondLst>
                                        </p:cTn>
                                        <p:tgtEl>
                                          <p:spTgt spid="94"/>
                                        </p:tgtEl>
                                        <p:attrNameLst>
                                          <p:attrName>style.visibility</p:attrName>
                                        </p:attrNameLst>
                                      </p:cBhvr>
                                      <p:to>
                                        <p:strVal val="hidden"/>
                                      </p:to>
                                    </p:set>
                                  </p:childTnLst>
                                </p:cTn>
                              </p:par>
                              <p:par>
                                <p:cTn id="200" presetID="10" presetClass="exit" presetSubtype="0" fill="hold" nodeType="withEffect">
                                  <p:stCondLst>
                                    <p:cond delay="0"/>
                                  </p:stCondLst>
                                  <p:childTnLst>
                                    <p:animEffect transition="out" filter="fade">
                                      <p:cBhvr>
                                        <p:cTn id="201" dur="500"/>
                                        <p:tgtEl>
                                          <p:spTgt spid="95"/>
                                        </p:tgtEl>
                                      </p:cBhvr>
                                    </p:animEffect>
                                    <p:set>
                                      <p:cBhvr>
                                        <p:cTn id="202" dur="1" fill="hold">
                                          <p:stCondLst>
                                            <p:cond delay="499"/>
                                          </p:stCondLst>
                                        </p:cTn>
                                        <p:tgtEl>
                                          <p:spTgt spid="95"/>
                                        </p:tgtEl>
                                        <p:attrNameLst>
                                          <p:attrName>style.visibility</p:attrName>
                                        </p:attrNameLst>
                                      </p:cBhvr>
                                      <p:to>
                                        <p:strVal val="hidden"/>
                                      </p:to>
                                    </p:set>
                                  </p:childTnLst>
                                </p:cTn>
                              </p:par>
                              <p:par>
                                <p:cTn id="203" presetID="10" presetClass="exit" presetSubtype="0" fill="hold" nodeType="withEffect">
                                  <p:stCondLst>
                                    <p:cond delay="0"/>
                                  </p:stCondLst>
                                  <p:childTnLst>
                                    <p:animEffect transition="out" filter="fade">
                                      <p:cBhvr>
                                        <p:cTn id="204" dur="500"/>
                                        <p:tgtEl>
                                          <p:spTgt spid="96"/>
                                        </p:tgtEl>
                                      </p:cBhvr>
                                    </p:animEffect>
                                    <p:set>
                                      <p:cBhvr>
                                        <p:cTn id="205" dur="1" fill="hold">
                                          <p:stCondLst>
                                            <p:cond delay="499"/>
                                          </p:stCondLst>
                                        </p:cTn>
                                        <p:tgtEl>
                                          <p:spTgt spid="96"/>
                                        </p:tgtEl>
                                        <p:attrNameLst>
                                          <p:attrName>style.visibility</p:attrName>
                                        </p:attrNameLst>
                                      </p:cBhvr>
                                      <p:to>
                                        <p:strVal val="hidden"/>
                                      </p:to>
                                    </p:set>
                                  </p:childTnLst>
                                </p:cTn>
                              </p:par>
                              <p:par>
                                <p:cTn id="206" presetID="10" presetClass="exit" presetSubtype="0" fill="hold" grpId="1" nodeType="withEffect">
                                  <p:stCondLst>
                                    <p:cond delay="0"/>
                                  </p:stCondLst>
                                  <p:childTnLst>
                                    <p:animEffect transition="out" filter="fade">
                                      <p:cBhvr>
                                        <p:cTn id="207" dur="500"/>
                                        <p:tgtEl>
                                          <p:spTgt spid="107"/>
                                        </p:tgtEl>
                                      </p:cBhvr>
                                    </p:animEffect>
                                    <p:set>
                                      <p:cBhvr>
                                        <p:cTn id="208" dur="1" fill="hold">
                                          <p:stCondLst>
                                            <p:cond delay="499"/>
                                          </p:stCondLst>
                                        </p:cTn>
                                        <p:tgtEl>
                                          <p:spTgt spid="107"/>
                                        </p:tgtEl>
                                        <p:attrNameLst>
                                          <p:attrName>style.visibility</p:attrName>
                                        </p:attrNameLst>
                                      </p:cBhvr>
                                      <p:to>
                                        <p:strVal val="hidden"/>
                                      </p:to>
                                    </p:set>
                                  </p:childTnLst>
                                </p:cTn>
                              </p:par>
                              <p:par>
                                <p:cTn id="209" presetID="10" presetClass="exit" presetSubtype="0" fill="hold" grpId="1" nodeType="withEffect">
                                  <p:stCondLst>
                                    <p:cond delay="0"/>
                                  </p:stCondLst>
                                  <p:childTnLst>
                                    <p:animEffect transition="out" filter="fade">
                                      <p:cBhvr>
                                        <p:cTn id="210" dur="500"/>
                                        <p:tgtEl>
                                          <p:spTgt spid="108"/>
                                        </p:tgtEl>
                                      </p:cBhvr>
                                    </p:animEffect>
                                    <p:set>
                                      <p:cBhvr>
                                        <p:cTn id="211" dur="1" fill="hold">
                                          <p:stCondLst>
                                            <p:cond delay="499"/>
                                          </p:stCondLst>
                                        </p:cTn>
                                        <p:tgtEl>
                                          <p:spTgt spid="108"/>
                                        </p:tgtEl>
                                        <p:attrNameLst>
                                          <p:attrName>style.visibility</p:attrName>
                                        </p:attrNameLst>
                                      </p:cBhvr>
                                      <p:to>
                                        <p:strVal val="hidden"/>
                                      </p:to>
                                    </p:set>
                                  </p:childTnLst>
                                </p:cTn>
                              </p:par>
                            </p:childTnLst>
                          </p:cTn>
                        </p:par>
                      </p:childTnLst>
                    </p:cTn>
                  </p:par>
                  <p:par>
                    <p:cTn id="212" fill="hold">
                      <p:stCondLst>
                        <p:cond delay="indefinite"/>
                      </p:stCondLst>
                      <p:childTnLst>
                        <p:par>
                          <p:cTn id="213" fill="hold">
                            <p:stCondLst>
                              <p:cond delay="0"/>
                            </p:stCondLst>
                            <p:childTnLst>
                              <p:par>
                                <p:cTn id="214" presetID="10" presetClass="entr" presetSubtype="0" fill="hold" grpId="0" nodeType="clickEffect">
                                  <p:stCondLst>
                                    <p:cond delay="0"/>
                                  </p:stCondLst>
                                  <p:childTnLst>
                                    <p:set>
                                      <p:cBhvr>
                                        <p:cTn id="215" dur="1" fill="hold">
                                          <p:stCondLst>
                                            <p:cond delay="0"/>
                                          </p:stCondLst>
                                        </p:cTn>
                                        <p:tgtEl>
                                          <p:spTgt spid="6"/>
                                        </p:tgtEl>
                                        <p:attrNameLst>
                                          <p:attrName>style.visibility</p:attrName>
                                        </p:attrNameLst>
                                      </p:cBhvr>
                                      <p:to>
                                        <p:strVal val="visible"/>
                                      </p:to>
                                    </p:set>
                                    <p:animEffect transition="in" filter="fade">
                                      <p:cBhvr>
                                        <p:cTn id="2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8" grpId="0"/>
      <p:bldP spid="9" grpId="0"/>
      <p:bldP spid="9" grpId="1"/>
      <p:bldP spid="10" grpId="0" animBg="1"/>
      <p:bldP spid="14" grpId="0"/>
      <p:bldP spid="82" grpId="0" animBg="1"/>
      <p:bldP spid="82" grpId="1" animBg="1"/>
      <p:bldP spid="94" grpId="0" animBg="1"/>
      <p:bldP spid="94" grpId="1" animBg="1"/>
      <p:bldP spid="107" grpId="0"/>
      <p:bldP spid="107" grpId="1"/>
      <p:bldP spid="108" grpId="0"/>
      <p:bldP spid="108" grpId="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6"/>
          <p:cNvSpPr/>
          <p:nvPr/>
        </p:nvSpPr>
        <p:spPr>
          <a:xfrm>
            <a:off x="838080" y="365040"/>
            <a:ext cx="10514880" cy="132480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s-ES" sz="4400" b="0" strike="noStrike" dirty="0">
                <a:solidFill>
                  <a:srgbClr val="FF0000"/>
                </a:solidFill>
                <a:latin typeface="Calibri"/>
                <a:ea typeface="Calibri"/>
                <a:cs typeface="Calibri"/>
                <a:sym typeface="Calibri"/>
              </a:rPr>
              <a:t>Estadísticos de contraste</a:t>
            </a:r>
          </a:p>
        </p:txBody>
      </p:sp>
      <mc:AlternateContent xmlns:mc="http://schemas.openxmlformats.org/markup-compatibility/2006">
        <mc:Choice xmlns:a14="http://schemas.microsoft.com/office/drawing/2010/main" Requires="a14">
          <p:sp>
            <p:nvSpPr>
              <p:cNvPr id="112" name="Google Shape;112;p6"/>
              <p:cNvSpPr/>
              <p:nvPr/>
            </p:nvSpPr>
            <p:spPr>
              <a:xfrm>
                <a:off x="838080" y="1620000"/>
                <a:ext cx="10259640" cy="857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ES" sz="1800" b="0" strike="noStrike" dirty="0">
                    <a:solidFill>
                      <a:schemeClr val="lt1"/>
                    </a:solidFill>
                    <a:latin typeface="Arial"/>
                    <a:ea typeface="Arial"/>
                    <a:cs typeface="Arial"/>
                    <a:sym typeface="Arial"/>
                  </a:rPr>
                  <a:t>Calcular estadísticos de contraste:</a:t>
                </a:r>
              </a:p>
              <a:p>
                <a:pPr marL="0" marR="0" lvl="0" indent="0" algn="l" rtl="0">
                  <a:lnSpc>
                    <a:spcPct val="100000"/>
                  </a:lnSpc>
                  <a:spcBef>
                    <a:spcPts val="0"/>
                  </a:spcBef>
                  <a:spcAft>
                    <a:spcPts val="0"/>
                  </a:spcAft>
                  <a:buNone/>
                </a:pPr>
                <a:endParaRPr lang="es-ES" sz="1800" dirty="0">
                  <a:solidFill>
                    <a:schemeClr val="lt1"/>
                  </a:solidFill>
                </a:endParaRPr>
              </a:p>
              <a:p>
                <a:pPr marL="285750" lvl="0" indent="-285750">
                  <a:buClr>
                    <a:schemeClr val="bg1"/>
                  </a:buClr>
                  <a:buFont typeface="Arial" panose="020B0604020202020204" pitchFamily="34" charset="0"/>
                  <a:buChar char="•"/>
                </a:pPr>
                <a:r>
                  <a:rPr lang="es-ES" sz="1800" dirty="0">
                    <a:solidFill>
                      <a:schemeClr val="lt1"/>
                    </a:solidFill>
                  </a:rPr>
                  <a:t>Asumimos que la media poblacional es igual a la media bajo análisis: </a:t>
                </a:r>
                <a14:m>
                  <m:oMath xmlns:m="http://schemas.openxmlformats.org/officeDocument/2006/math">
                    <m:r>
                      <a:rPr lang="es-ES" sz="1800" i="1">
                        <a:solidFill>
                          <a:schemeClr val="lt1"/>
                        </a:solidFill>
                        <a:latin typeface="Cambria Math" panose="02040503050406030204" pitchFamily="18" charset="0"/>
                        <a:ea typeface="Cambria Math" panose="02040503050406030204" pitchFamily="18" charset="0"/>
                      </a:rPr>
                      <m:t>𝜇</m:t>
                    </m:r>
                    <m:r>
                      <a:rPr lang="es-ES" sz="1800" i="1">
                        <a:solidFill>
                          <a:schemeClr val="lt1"/>
                        </a:solidFill>
                        <a:latin typeface="Cambria Math" panose="02040503050406030204" pitchFamily="18" charset="0"/>
                        <a:ea typeface="Cambria Math" panose="02040503050406030204" pitchFamily="18" charset="0"/>
                      </a:rPr>
                      <m:t>=</m:t>
                    </m:r>
                    <m:sSub>
                      <m:sSubPr>
                        <m:ctrlPr>
                          <a:rPr lang="es-ES" sz="1800" i="1">
                            <a:solidFill>
                              <a:schemeClr val="lt1"/>
                            </a:solidFill>
                            <a:latin typeface="Cambria Math" panose="02040503050406030204" pitchFamily="18" charset="0"/>
                            <a:ea typeface="Cambria Math" panose="02040503050406030204" pitchFamily="18" charset="0"/>
                          </a:rPr>
                        </m:ctrlPr>
                      </m:sSubPr>
                      <m:e>
                        <m:r>
                          <a:rPr lang="es-ES" sz="1800" i="1">
                            <a:solidFill>
                              <a:schemeClr val="lt1"/>
                            </a:solidFill>
                            <a:latin typeface="Cambria Math" panose="02040503050406030204" pitchFamily="18" charset="0"/>
                            <a:ea typeface="Cambria Math" panose="02040503050406030204" pitchFamily="18" charset="0"/>
                          </a:rPr>
                          <m:t>𝜇</m:t>
                        </m:r>
                      </m:e>
                      <m:sub>
                        <m:r>
                          <a:rPr lang="es-ES" sz="1800" i="1">
                            <a:solidFill>
                              <a:schemeClr val="lt1"/>
                            </a:solidFill>
                            <a:latin typeface="Cambria Math" panose="02040503050406030204" pitchFamily="18" charset="0"/>
                            <a:ea typeface="Cambria Math" panose="02040503050406030204" pitchFamily="18" charset="0"/>
                          </a:rPr>
                          <m:t>0</m:t>
                        </m:r>
                      </m:sub>
                    </m:sSub>
                  </m:oMath>
                </a14:m>
                <a:endParaRPr lang="es-ES" sz="1800" dirty="0">
                  <a:solidFill>
                    <a:schemeClr val="lt1"/>
                  </a:solidFill>
                </a:endParaRPr>
              </a:p>
              <a:p>
                <a:pPr marL="285750" lvl="0" indent="-285750">
                  <a:buClr>
                    <a:schemeClr val="bg1"/>
                  </a:buClr>
                  <a:buFont typeface="Arial" panose="020B0604020202020204" pitchFamily="34" charset="0"/>
                  <a:buChar char="•"/>
                </a:pPr>
                <a:endParaRPr lang="es-ES" sz="1800" dirty="0">
                  <a:solidFill>
                    <a:schemeClr val="lt1"/>
                  </a:solidFill>
                </a:endParaRPr>
              </a:p>
              <a:p>
                <a:pPr marL="285750" lvl="0" indent="-285750">
                  <a:buClr>
                    <a:schemeClr val="bg1"/>
                  </a:buClr>
                  <a:buFont typeface="Arial" panose="020B0604020202020204" pitchFamily="34" charset="0"/>
                  <a:buChar char="•"/>
                </a:pPr>
                <a:r>
                  <a:rPr lang="es-ES" sz="1800" dirty="0">
                    <a:solidFill>
                      <a:schemeClr val="lt1"/>
                    </a:solidFill>
                  </a:rPr>
                  <a:t>En cuanto a la desviación típica:</a:t>
                </a:r>
              </a:p>
              <a:p>
                <a:pPr marL="0" marR="0" lvl="0" indent="0" algn="l" rtl="0">
                  <a:lnSpc>
                    <a:spcPct val="100000"/>
                  </a:lnSpc>
                  <a:spcBef>
                    <a:spcPts val="0"/>
                  </a:spcBef>
                  <a:spcAft>
                    <a:spcPts val="0"/>
                  </a:spcAft>
                  <a:buNone/>
                </a:pPr>
                <a:endParaRPr lang="es-ES" sz="1800" b="0" strike="noStrik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lang="es-ES" sz="1800" b="0" strike="noStrik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r>
                  <a:rPr lang="es-ES" sz="1800" b="0" strike="noStrike" dirty="0">
                    <a:solidFill>
                      <a:schemeClr val="lt1"/>
                    </a:solidFill>
                    <a:latin typeface="Arial"/>
                    <a:ea typeface="Arial"/>
                    <a:cs typeface="Arial"/>
                    <a:sym typeface="Arial"/>
                  </a:rPr>
                  <a:t>	Si tenemos </a:t>
                </a:r>
                <a14:m>
                  <m:oMath xmlns:m="http://schemas.openxmlformats.org/officeDocument/2006/math">
                    <m:r>
                      <a:rPr lang="es-ES" sz="1800" b="0" i="1" strike="noStrike" dirty="0" smtClean="0">
                        <a:solidFill>
                          <a:schemeClr val="lt1"/>
                        </a:solidFill>
                        <a:latin typeface="Cambria Math" panose="02040503050406030204" pitchFamily="18" charset="0"/>
                        <a:ea typeface="Cambria Math" panose="02040503050406030204" pitchFamily="18" charset="0"/>
                        <a:sym typeface="Arial"/>
                      </a:rPr>
                      <m:t>𝜎</m:t>
                    </m:r>
                  </m:oMath>
                </a14:m>
                <a:r>
                  <a:rPr lang="es-ES" sz="1800" b="0" strike="noStrike" dirty="0">
                    <a:solidFill>
                      <a:schemeClr val="lt1"/>
                    </a:solidFill>
                    <a:latin typeface="Arial"/>
                    <a:ea typeface="Arial"/>
                    <a:cs typeface="Arial"/>
                    <a:sym typeface="Arial"/>
                  </a:rPr>
                  <a:t>:					           Si no tenemos </a:t>
                </a:r>
                <a14:m>
                  <m:oMath xmlns:m="http://schemas.openxmlformats.org/officeDocument/2006/math">
                    <m:r>
                      <a:rPr lang="es-ES" sz="1800" b="0" i="1" strike="noStrike" dirty="0" smtClean="0">
                        <a:solidFill>
                          <a:schemeClr val="lt1"/>
                        </a:solidFill>
                        <a:latin typeface="Cambria Math" panose="02040503050406030204" pitchFamily="18" charset="0"/>
                        <a:ea typeface="Cambria Math" panose="02040503050406030204" pitchFamily="18" charset="0"/>
                        <a:sym typeface="Arial"/>
                      </a:rPr>
                      <m:t>𝜎</m:t>
                    </m:r>
                  </m:oMath>
                </a14:m>
                <a:r>
                  <a:rPr lang="es-ES" sz="1800" b="0" strike="noStrike" dirty="0">
                    <a:solidFill>
                      <a:schemeClr val="lt1"/>
                    </a:solidFill>
                    <a:latin typeface="Arial"/>
                    <a:ea typeface="Arial"/>
                    <a:cs typeface="Arial"/>
                    <a:sym typeface="Arial"/>
                  </a:rPr>
                  <a:t>:</a:t>
                </a:r>
                <a:endParaRPr sz="1800" b="0" strike="noStrike" dirty="0">
                  <a:solidFill>
                    <a:schemeClr val="lt1"/>
                  </a:solidFill>
                  <a:latin typeface="Arial"/>
                  <a:ea typeface="Arial"/>
                  <a:cs typeface="Arial"/>
                  <a:sym typeface="Arial"/>
                </a:endParaRPr>
              </a:p>
            </p:txBody>
          </p:sp>
        </mc:Choice>
        <mc:Fallback>
          <p:sp>
            <p:nvSpPr>
              <p:cNvPr id="112" name="Google Shape;112;p6"/>
              <p:cNvSpPr>
                <a:spLocks noRot="1" noChangeAspect="1" noMove="1" noResize="1" noEditPoints="1" noAdjustHandles="1" noChangeArrowheads="1" noChangeShapeType="1" noTextEdit="1"/>
              </p:cNvSpPr>
              <p:nvPr/>
            </p:nvSpPr>
            <p:spPr>
              <a:xfrm>
                <a:off x="838080" y="1620000"/>
                <a:ext cx="10259640" cy="857880"/>
              </a:xfrm>
              <a:prstGeom prst="rect">
                <a:avLst/>
              </a:prstGeom>
              <a:blipFill>
                <a:blip r:embed="rId3"/>
                <a:stretch>
                  <a:fillRect l="-475" t="-4286" b="-179286"/>
                </a:stretch>
              </a:blipFill>
              <a:ln>
                <a:noFill/>
              </a:ln>
            </p:spPr>
            <p:txBody>
              <a:bodyPr/>
              <a:lstStyle/>
              <a:p>
                <a:r>
                  <a:rPr lang="es-ES">
                    <a:noFill/>
                  </a:rPr>
                  <a:t> </a:t>
                </a:r>
              </a:p>
            </p:txBody>
          </p:sp>
        </mc:Fallback>
      </mc:AlternateContent>
      <p:pic>
        <p:nvPicPr>
          <p:cNvPr id="2050" name="Picture 2" descr="Ver las imágenes de origen">
            <a:extLst>
              <a:ext uri="{FF2B5EF4-FFF2-40B4-BE49-F238E27FC236}">
                <a16:creationId xmlns:a16="http://schemas.microsoft.com/office/drawing/2014/main" id="{C809BE8C-46C1-483B-A7CE-510D83608E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5278" y="4237240"/>
            <a:ext cx="1990725" cy="129540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6BF9F76E-342F-42C8-9851-9B4B3D8A957E}"/>
              </a:ext>
            </a:extLst>
          </p:cNvPr>
          <p:cNvPicPr>
            <a:picLocks noChangeAspect="1"/>
          </p:cNvPicPr>
          <p:nvPr/>
        </p:nvPicPr>
        <p:blipFill>
          <a:blip r:embed="rId5"/>
          <a:stretch>
            <a:fillRect/>
          </a:stretch>
        </p:blipFill>
        <p:spPr>
          <a:xfrm>
            <a:off x="6095520" y="4228928"/>
            <a:ext cx="2677273" cy="1178674"/>
          </a:xfrm>
          <a:prstGeom prst="rect">
            <a:avLst/>
          </a:prstGeom>
        </p:spPr>
      </p:pic>
      <p:pic>
        <p:nvPicPr>
          <p:cNvPr id="2052" name="Picture 4" descr="one sample t test">
            <a:extLst>
              <a:ext uri="{FF2B5EF4-FFF2-40B4-BE49-F238E27FC236}">
                <a16:creationId xmlns:a16="http://schemas.microsoft.com/office/drawing/2014/main" id="{DC5266DF-E3EF-4A75-83B6-DEC05849BD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1113" y="4237240"/>
            <a:ext cx="1676400" cy="116205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ector recto de flecha 3">
            <a:extLst>
              <a:ext uri="{FF2B5EF4-FFF2-40B4-BE49-F238E27FC236}">
                <a16:creationId xmlns:a16="http://schemas.microsoft.com/office/drawing/2014/main" id="{760AD94F-8F03-4B1A-9DCB-DFA79B866C00}"/>
              </a:ext>
            </a:extLst>
          </p:cNvPr>
          <p:cNvCxnSpPr>
            <a:cxnSpLocks/>
          </p:cNvCxnSpPr>
          <p:nvPr/>
        </p:nvCxnSpPr>
        <p:spPr>
          <a:xfrm>
            <a:off x="8839200" y="4818265"/>
            <a:ext cx="400953"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44743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1506</TotalTime>
  <Words>493</Words>
  <Application>Microsoft Office PowerPoint</Application>
  <PresentationFormat>Panorámica</PresentationFormat>
  <Paragraphs>152</Paragraphs>
  <Slides>11</Slides>
  <Notes>11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Calibri</vt:lpstr>
      <vt:lpstr>Cambria Math</vt:lpstr>
      <vt:lpstr>Times New Roman</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VT</dc:creator>
  <cp:lastModifiedBy>TheBridge</cp:lastModifiedBy>
  <cp:revision>27</cp:revision>
  <dcterms:created xsi:type="dcterms:W3CDTF">2020-08-31T20:14:59Z</dcterms:created>
  <dcterms:modified xsi:type="dcterms:W3CDTF">2021-01-28T00:47:26Z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9</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