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1572F-04F2-4D47-A2FE-44F3C36C84F5}" type="datetimeFigureOut">
              <a:rPr lang="en-US" smtClean="0"/>
              <a:t>8/5/2016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61C73-EF90-4704-AA2D-4A26F3317D6A}" type="slidenum">
              <a:rPr lang="en-US" smtClean="0"/>
              <a:t>‹#›</a:t>
            </a:fld>
            <a:endParaRPr lang="en-US"/>
          </a:p>
        </p:txBody>
      </p:sp>
    </p:spTree>
    <p:extLst>
      <p:ext uri="{BB962C8B-B14F-4D97-AF65-F5344CB8AC3E}">
        <p14:creationId xmlns:p14="http://schemas.microsoft.com/office/powerpoint/2010/main" val="55746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7EC2FA-8B47-4EC4-9854-BBFA8C9B7ECB}"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0EE91-F0AE-489F-B54D-B390B72B2B9D}" type="slidenum">
              <a:rPr lang="en-US" smtClean="0"/>
              <a:t>‹#›</a:t>
            </a:fld>
            <a:endParaRPr lang="en-US"/>
          </a:p>
        </p:txBody>
      </p:sp>
    </p:spTree>
    <p:extLst>
      <p:ext uri="{BB962C8B-B14F-4D97-AF65-F5344CB8AC3E}">
        <p14:creationId xmlns:p14="http://schemas.microsoft.com/office/powerpoint/2010/main" val="1953760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7EC2FA-8B47-4EC4-9854-BBFA8C9B7ECB}"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0EE91-F0AE-489F-B54D-B390B72B2B9D}" type="slidenum">
              <a:rPr lang="en-US" smtClean="0"/>
              <a:t>‹#›</a:t>
            </a:fld>
            <a:endParaRPr lang="en-US"/>
          </a:p>
        </p:txBody>
      </p:sp>
    </p:spTree>
    <p:extLst>
      <p:ext uri="{BB962C8B-B14F-4D97-AF65-F5344CB8AC3E}">
        <p14:creationId xmlns:p14="http://schemas.microsoft.com/office/powerpoint/2010/main" val="114679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7EC2FA-8B47-4EC4-9854-BBFA8C9B7ECB}"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0EE91-F0AE-489F-B54D-B390B72B2B9D}" type="slidenum">
              <a:rPr lang="en-US" smtClean="0"/>
              <a:t>‹#›</a:t>
            </a:fld>
            <a:endParaRPr lang="en-US"/>
          </a:p>
        </p:txBody>
      </p:sp>
    </p:spTree>
    <p:extLst>
      <p:ext uri="{BB962C8B-B14F-4D97-AF65-F5344CB8AC3E}">
        <p14:creationId xmlns:p14="http://schemas.microsoft.com/office/powerpoint/2010/main" val="4189431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7EC2FA-8B47-4EC4-9854-BBFA8C9B7ECB}"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0EE91-F0AE-489F-B54D-B390B72B2B9D}" type="slidenum">
              <a:rPr lang="en-US" smtClean="0"/>
              <a:t>‹#›</a:t>
            </a:fld>
            <a:endParaRPr lang="en-US"/>
          </a:p>
        </p:txBody>
      </p:sp>
    </p:spTree>
    <p:extLst>
      <p:ext uri="{BB962C8B-B14F-4D97-AF65-F5344CB8AC3E}">
        <p14:creationId xmlns:p14="http://schemas.microsoft.com/office/powerpoint/2010/main" val="249707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7EC2FA-8B47-4EC4-9854-BBFA8C9B7ECB}"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0EE91-F0AE-489F-B54D-B390B72B2B9D}" type="slidenum">
              <a:rPr lang="en-US" smtClean="0"/>
              <a:t>‹#›</a:t>
            </a:fld>
            <a:endParaRPr lang="en-US"/>
          </a:p>
        </p:txBody>
      </p:sp>
    </p:spTree>
    <p:extLst>
      <p:ext uri="{BB962C8B-B14F-4D97-AF65-F5344CB8AC3E}">
        <p14:creationId xmlns:p14="http://schemas.microsoft.com/office/powerpoint/2010/main" val="63721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7EC2FA-8B47-4EC4-9854-BBFA8C9B7ECB}"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0EE91-F0AE-489F-B54D-B390B72B2B9D}" type="slidenum">
              <a:rPr lang="en-US" smtClean="0"/>
              <a:t>‹#›</a:t>
            </a:fld>
            <a:endParaRPr lang="en-US"/>
          </a:p>
        </p:txBody>
      </p:sp>
    </p:spTree>
    <p:extLst>
      <p:ext uri="{BB962C8B-B14F-4D97-AF65-F5344CB8AC3E}">
        <p14:creationId xmlns:p14="http://schemas.microsoft.com/office/powerpoint/2010/main" val="982551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7EC2FA-8B47-4EC4-9854-BBFA8C9B7ECB}" type="datetimeFigureOut">
              <a:rPr lang="en-US" smtClean="0"/>
              <a:t>8/5/2016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00EE91-F0AE-489F-B54D-B390B72B2B9D}" type="slidenum">
              <a:rPr lang="en-US" smtClean="0"/>
              <a:t>‹#›</a:t>
            </a:fld>
            <a:endParaRPr lang="en-US"/>
          </a:p>
        </p:txBody>
      </p:sp>
    </p:spTree>
    <p:extLst>
      <p:ext uri="{BB962C8B-B14F-4D97-AF65-F5344CB8AC3E}">
        <p14:creationId xmlns:p14="http://schemas.microsoft.com/office/powerpoint/2010/main" val="146511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7EC2FA-8B47-4EC4-9854-BBFA8C9B7ECB}" type="datetimeFigureOut">
              <a:rPr lang="en-US" smtClean="0"/>
              <a:t>8/5/2016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0EE91-F0AE-489F-B54D-B390B72B2B9D}" type="slidenum">
              <a:rPr lang="en-US" smtClean="0"/>
              <a:t>‹#›</a:t>
            </a:fld>
            <a:endParaRPr lang="en-US"/>
          </a:p>
        </p:txBody>
      </p:sp>
    </p:spTree>
    <p:extLst>
      <p:ext uri="{BB962C8B-B14F-4D97-AF65-F5344CB8AC3E}">
        <p14:creationId xmlns:p14="http://schemas.microsoft.com/office/powerpoint/2010/main" val="4160746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EC2FA-8B47-4EC4-9854-BBFA8C9B7ECB}" type="datetimeFigureOut">
              <a:rPr lang="en-US" smtClean="0"/>
              <a:t>8/5/2016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00EE91-F0AE-489F-B54D-B390B72B2B9D}" type="slidenum">
              <a:rPr lang="en-US" smtClean="0"/>
              <a:t>‹#›</a:t>
            </a:fld>
            <a:endParaRPr lang="en-US"/>
          </a:p>
        </p:txBody>
      </p:sp>
    </p:spTree>
    <p:extLst>
      <p:ext uri="{BB962C8B-B14F-4D97-AF65-F5344CB8AC3E}">
        <p14:creationId xmlns:p14="http://schemas.microsoft.com/office/powerpoint/2010/main" val="190612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7EC2FA-8B47-4EC4-9854-BBFA8C9B7ECB}"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0EE91-F0AE-489F-B54D-B390B72B2B9D}" type="slidenum">
              <a:rPr lang="en-US" smtClean="0"/>
              <a:t>‹#›</a:t>
            </a:fld>
            <a:endParaRPr lang="en-US"/>
          </a:p>
        </p:txBody>
      </p:sp>
    </p:spTree>
    <p:extLst>
      <p:ext uri="{BB962C8B-B14F-4D97-AF65-F5344CB8AC3E}">
        <p14:creationId xmlns:p14="http://schemas.microsoft.com/office/powerpoint/2010/main" val="893689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7EC2FA-8B47-4EC4-9854-BBFA8C9B7ECB}"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0EE91-F0AE-489F-B54D-B390B72B2B9D}" type="slidenum">
              <a:rPr lang="en-US" smtClean="0"/>
              <a:t>‹#›</a:t>
            </a:fld>
            <a:endParaRPr lang="en-US"/>
          </a:p>
        </p:txBody>
      </p:sp>
    </p:spTree>
    <p:extLst>
      <p:ext uri="{BB962C8B-B14F-4D97-AF65-F5344CB8AC3E}">
        <p14:creationId xmlns:p14="http://schemas.microsoft.com/office/powerpoint/2010/main" val="2703176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EC2FA-8B47-4EC4-9854-BBFA8C9B7ECB}" type="datetimeFigureOut">
              <a:rPr lang="en-US" smtClean="0"/>
              <a:t>8/5/2016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0EE91-F0AE-489F-B54D-B390B72B2B9D}" type="slidenum">
              <a:rPr lang="en-US" smtClean="0"/>
              <a:t>‹#›</a:t>
            </a:fld>
            <a:endParaRPr lang="en-US"/>
          </a:p>
        </p:txBody>
      </p:sp>
    </p:spTree>
    <p:extLst>
      <p:ext uri="{BB962C8B-B14F-4D97-AF65-F5344CB8AC3E}">
        <p14:creationId xmlns:p14="http://schemas.microsoft.com/office/powerpoint/2010/main" val="2716184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1742535" y="5727940"/>
            <a:ext cx="9184257" cy="923330"/>
          </a:xfrm>
          <a:prstGeom prst="rect">
            <a:avLst/>
          </a:prstGeom>
          <a:noFill/>
        </p:spPr>
        <p:txBody>
          <a:bodyPr wrap="square" rtlCol="0">
            <a:spAutoFit/>
          </a:bodyPr>
          <a:lstStyle/>
          <a:p>
            <a:r>
              <a:rPr lang="en-US" sz="5400" dirty="0">
                <a:latin typeface="Agency FB" panose="020B0503020202020204" pitchFamily="34" charset="0"/>
              </a:rPr>
              <a:t>Chapter 10: Working with Sequence Data</a:t>
            </a:r>
          </a:p>
        </p:txBody>
      </p:sp>
    </p:spTree>
    <p:extLst>
      <p:ext uri="{BB962C8B-B14F-4D97-AF65-F5344CB8AC3E}">
        <p14:creationId xmlns:p14="http://schemas.microsoft.com/office/powerpoint/2010/main" val="767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865942842"/>
              </p:ext>
            </p:extLst>
          </p:nvPr>
        </p:nvGraphicFramePr>
        <p:xfrm>
          <a:off x="1755057" y="3222523"/>
          <a:ext cx="9446342" cy="2101645"/>
        </p:xfrm>
        <a:graphic>
          <a:graphicData uri="http://schemas.openxmlformats.org/presentationml/2006/ole">
            <mc:AlternateContent xmlns:mc="http://schemas.openxmlformats.org/markup-compatibility/2006">
              <mc:Choice xmlns:v="urn:schemas-microsoft-com:vml" Requires="v">
                <p:oleObj spid="_x0000_s3200" name="Image" r:id="rId3" imgW="8088840" imgH="1066320" progId="Photoshop.Image.17">
                  <p:embed/>
                </p:oleObj>
              </mc:Choice>
              <mc:Fallback>
                <p:oleObj name="Image" r:id="rId3" imgW="8088840" imgH="1066320" progId="Photoshop.Image.17">
                  <p:embed/>
                  <p:pic>
                    <p:nvPicPr>
                      <p:cNvPr id="0" name=""/>
                      <p:cNvPicPr/>
                      <p:nvPr/>
                    </p:nvPicPr>
                    <p:blipFill>
                      <a:blip r:embed="rId4"/>
                      <a:stretch>
                        <a:fillRect/>
                      </a:stretch>
                    </p:blipFill>
                    <p:spPr>
                      <a:xfrm>
                        <a:off x="1755057" y="3222523"/>
                        <a:ext cx="9446342" cy="2101645"/>
                      </a:xfrm>
                      <a:prstGeom prst="rect">
                        <a:avLst/>
                      </a:prstGeom>
                    </p:spPr>
                  </p:pic>
                </p:oleObj>
              </mc:Fallback>
            </mc:AlternateContent>
          </a:graphicData>
        </a:graphic>
      </p:graphicFrame>
      <p:sp>
        <p:nvSpPr>
          <p:cNvPr id="4" name="TextBox 3"/>
          <p:cNvSpPr txBox="1"/>
          <p:nvPr/>
        </p:nvSpPr>
        <p:spPr>
          <a:xfrm>
            <a:off x="3738716" y="508819"/>
            <a:ext cx="5670755" cy="584775"/>
          </a:xfrm>
          <a:prstGeom prst="rect">
            <a:avLst/>
          </a:prstGeom>
          <a:noFill/>
        </p:spPr>
        <p:txBody>
          <a:bodyPr wrap="square" rtlCol="0">
            <a:spAutoFit/>
          </a:bodyPr>
          <a:lstStyle/>
          <a:p>
            <a:pPr algn="ctr"/>
            <a:r>
              <a:rPr lang="en-US" sz="3200" b="1" u="sng" dirty="0">
                <a:latin typeface="Agency FB" panose="020B0503020202020204" pitchFamily="34" charset="0"/>
              </a:rPr>
              <a:t>FASTQ format</a:t>
            </a:r>
          </a:p>
        </p:txBody>
      </p:sp>
      <p:sp>
        <p:nvSpPr>
          <p:cNvPr id="5" name="TextBox 4"/>
          <p:cNvSpPr txBox="1"/>
          <p:nvPr/>
        </p:nvSpPr>
        <p:spPr>
          <a:xfrm>
            <a:off x="1843548" y="1268361"/>
            <a:ext cx="10169013" cy="1323439"/>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Agency FB" panose="020B0503020202020204" pitchFamily="34" charset="0"/>
              </a:rPr>
              <a:t>This is a </a:t>
            </a:r>
            <a:r>
              <a:rPr lang="en-US" sz="4000" b="1" dirty="0">
                <a:latin typeface="Agency FB" panose="020B0503020202020204" pitchFamily="34" charset="0"/>
              </a:rPr>
              <a:t>description line</a:t>
            </a:r>
            <a:r>
              <a:rPr lang="en-US" sz="4000" dirty="0">
                <a:latin typeface="Agency FB" panose="020B0503020202020204" pitchFamily="34" charset="0"/>
              </a:rPr>
              <a:t> (@), which contains an identifier and comment. </a:t>
            </a:r>
          </a:p>
        </p:txBody>
      </p:sp>
      <p:sp>
        <p:nvSpPr>
          <p:cNvPr id="6" name="TextBox 5"/>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9" name="TextBox 8"/>
          <p:cNvSpPr txBox="1"/>
          <p:nvPr/>
        </p:nvSpPr>
        <p:spPr>
          <a:xfrm>
            <a:off x="11205087" y="6363308"/>
            <a:ext cx="936523" cy="584775"/>
          </a:xfrm>
          <a:prstGeom prst="rect">
            <a:avLst/>
          </a:prstGeom>
          <a:noFill/>
        </p:spPr>
        <p:txBody>
          <a:bodyPr wrap="square" rtlCol="0">
            <a:spAutoFit/>
          </a:bodyPr>
          <a:lstStyle/>
          <a:p>
            <a:pPr algn="ctr"/>
            <a:r>
              <a:rPr lang="en-US" sz="3200" b="1" dirty="0"/>
              <a:t>9</a:t>
            </a:r>
          </a:p>
        </p:txBody>
      </p:sp>
    </p:spTree>
    <p:extLst>
      <p:ext uri="{BB962C8B-B14F-4D97-AF65-F5344CB8AC3E}">
        <p14:creationId xmlns:p14="http://schemas.microsoft.com/office/powerpoint/2010/main" val="1808997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8716" y="508819"/>
            <a:ext cx="5670755" cy="584775"/>
          </a:xfrm>
          <a:prstGeom prst="rect">
            <a:avLst/>
          </a:prstGeom>
          <a:noFill/>
        </p:spPr>
        <p:txBody>
          <a:bodyPr wrap="square" rtlCol="0">
            <a:spAutoFit/>
          </a:bodyPr>
          <a:lstStyle/>
          <a:p>
            <a:pPr algn="ctr"/>
            <a:r>
              <a:rPr lang="en-US" sz="3200" b="1" u="sng" dirty="0">
                <a:latin typeface="Agency FB" panose="020B0503020202020204" pitchFamily="34" charset="0"/>
              </a:rPr>
              <a:t>FASTQ format</a:t>
            </a:r>
          </a:p>
        </p:txBody>
      </p:sp>
      <p:pic>
        <p:nvPicPr>
          <p:cNvPr id="3" name="Picture 2"/>
          <p:cNvPicPr>
            <a:picLocks noChangeAspect="1"/>
          </p:cNvPicPr>
          <p:nvPr/>
        </p:nvPicPr>
        <p:blipFill>
          <a:blip r:embed="rId2"/>
          <a:stretch>
            <a:fillRect/>
          </a:stretch>
        </p:blipFill>
        <p:spPr>
          <a:xfrm>
            <a:off x="1850923" y="3546987"/>
            <a:ext cx="9719188" cy="1939414"/>
          </a:xfrm>
          <a:prstGeom prst="rect">
            <a:avLst/>
          </a:prstGeom>
        </p:spPr>
      </p:pic>
      <p:sp>
        <p:nvSpPr>
          <p:cNvPr id="5" name="TextBox 4"/>
          <p:cNvSpPr txBox="1"/>
          <p:nvPr/>
        </p:nvSpPr>
        <p:spPr>
          <a:xfrm>
            <a:off x="1578077" y="1330996"/>
            <a:ext cx="9992032" cy="1938992"/>
          </a:xfrm>
          <a:prstGeom prst="rect">
            <a:avLst/>
          </a:prstGeom>
          <a:noFill/>
        </p:spPr>
        <p:txBody>
          <a:bodyPr wrap="square" rtlCol="0">
            <a:spAutoFit/>
          </a:bodyPr>
          <a:lstStyle/>
          <a:p>
            <a:pPr marL="285750" indent="-285750">
              <a:buFont typeface="Arial" panose="020B0604020202020204" pitchFamily="34" charset="0"/>
              <a:buChar char="•"/>
            </a:pPr>
            <a:r>
              <a:rPr lang="en-US" sz="3400" dirty="0">
                <a:latin typeface="Agency FB" panose="020B0503020202020204" pitchFamily="34" charset="0"/>
              </a:rPr>
              <a:t>Much like FASTA the </a:t>
            </a:r>
            <a:r>
              <a:rPr lang="en-US" sz="3400" b="1" dirty="0">
                <a:latin typeface="Agency FB" panose="020B0503020202020204" pitchFamily="34" charset="0"/>
              </a:rPr>
              <a:t>sequence data </a:t>
            </a:r>
            <a:r>
              <a:rPr lang="en-US" sz="3400" dirty="0">
                <a:latin typeface="Agency FB" panose="020B0503020202020204" pitchFamily="34" charset="0"/>
              </a:rPr>
              <a:t>starts below the description line. </a:t>
            </a:r>
          </a:p>
          <a:p>
            <a:pPr marL="285750" indent="-285750">
              <a:buFont typeface="Arial" panose="020B0604020202020204" pitchFamily="34" charset="0"/>
              <a:buChar char="•"/>
            </a:pPr>
            <a:endParaRPr lang="en-US" sz="3400" dirty="0">
              <a:latin typeface="Agency FB" panose="020B0503020202020204" pitchFamily="34" charset="0"/>
            </a:endParaRPr>
          </a:p>
          <a:p>
            <a:pPr marL="457200" indent="-457200">
              <a:buFont typeface="Arial" panose="020B0604020202020204" pitchFamily="34" charset="0"/>
              <a:buChar char="•"/>
            </a:pPr>
            <a:r>
              <a:rPr lang="en-US" sz="3400" b="1" dirty="0">
                <a:latin typeface="Agency FB" panose="020B0503020202020204" pitchFamily="34" charset="0"/>
              </a:rPr>
              <a:t>(+) </a:t>
            </a:r>
            <a:r>
              <a:rPr lang="en-US" sz="3400" dirty="0">
                <a:latin typeface="Agency FB" panose="020B0503020202020204" pitchFamily="34" charset="0"/>
              </a:rPr>
              <a:t>this line indicates the end of a sequence.  </a:t>
            </a:r>
          </a:p>
          <a:p>
            <a:endParaRPr lang="en-US" dirty="0"/>
          </a:p>
        </p:txBody>
      </p:sp>
      <p:sp>
        <p:nvSpPr>
          <p:cNvPr id="6" name="TextBox 5"/>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9" name="TextBox 8"/>
          <p:cNvSpPr txBox="1"/>
          <p:nvPr/>
        </p:nvSpPr>
        <p:spPr>
          <a:xfrm>
            <a:off x="11205087" y="6363308"/>
            <a:ext cx="936523" cy="584775"/>
          </a:xfrm>
          <a:prstGeom prst="rect">
            <a:avLst/>
          </a:prstGeom>
          <a:noFill/>
        </p:spPr>
        <p:txBody>
          <a:bodyPr wrap="square" rtlCol="0">
            <a:spAutoFit/>
          </a:bodyPr>
          <a:lstStyle/>
          <a:p>
            <a:pPr algn="ctr"/>
            <a:r>
              <a:rPr lang="en-US" sz="3200" b="1" dirty="0"/>
              <a:t>10</a:t>
            </a:r>
          </a:p>
        </p:txBody>
      </p:sp>
    </p:spTree>
    <p:extLst>
      <p:ext uri="{BB962C8B-B14F-4D97-AF65-F5344CB8AC3E}">
        <p14:creationId xmlns:p14="http://schemas.microsoft.com/office/powerpoint/2010/main" val="465962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38716" y="508819"/>
            <a:ext cx="5670755" cy="584775"/>
          </a:xfrm>
          <a:prstGeom prst="rect">
            <a:avLst/>
          </a:prstGeom>
          <a:noFill/>
        </p:spPr>
        <p:txBody>
          <a:bodyPr wrap="square" rtlCol="0">
            <a:spAutoFit/>
          </a:bodyPr>
          <a:lstStyle/>
          <a:p>
            <a:pPr algn="ctr"/>
            <a:r>
              <a:rPr lang="en-US" sz="3200" b="1" u="sng" dirty="0">
                <a:latin typeface="Agency FB" panose="020B0503020202020204" pitchFamily="34" charset="0"/>
              </a:rPr>
              <a:t>FASTQ format</a:t>
            </a:r>
          </a:p>
        </p:txBody>
      </p:sp>
      <p:graphicFrame>
        <p:nvGraphicFramePr>
          <p:cNvPr id="4" name="Object 3"/>
          <p:cNvGraphicFramePr>
            <a:graphicFrameLocks noChangeAspect="1"/>
          </p:cNvGraphicFramePr>
          <p:nvPr>
            <p:extLst>
              <p:ext uri="{D42A27DB-BD31-4B8C-83A1-F6EECF244321}">
                <p14:modId xmlns:p14="http://schemas.microsoft.com/office/powerpoint/2010/main" val="2669226523"/>
              </p:ext>
            </p:extLst>
          </p:nvPr>
        </p:nvGraphicFramePr>
        <p:xfrm>
          <a:off x="1697088" y="3923071"/>
          <a:ext cx="9917267" cy="1785632"/>
        </p:xfrm>
        <a:graphic>
          <a:graphicData uri="http://schemas.openxmlformats.org/presentationml/2006/ole">
            <mc:AlternateContent xmlns:mc="http://schemas.openxmlformats.org/markup-compatibility/2006">
              <mc:Choice xmlns:v="urn:schemas-microsoft-com:vml" Requires="v">
                <p:oleObj spid="_x0000_s4218" name="Image" r:id="rId3" imgW="8088840" imgH="1155240" progId="Photoshop.Image.17">
                  <p:embed/>
                </p:oleObj>
              </mc:Choice>
              <mc:Fallback>
                <p:oleObj name="Image" r:id="rId3" imgW="8088840" imgH="1155240" progId="Photoshop.Image.17">
                  <p:embed/>
                  <p:pic>
                    <p:nvPicPr>
                      <p:cNvPr id="0" name=""/>
                      <p:cNvPicPr/>
                      <p:nvPr/>
                    </p:nvPicPr>
                    <p:blipFill>
                      <a:blip r:embed="rId4"/>
                      <a:stretch>
                        <a:fillRect/>
                      </a:stretch>
                    </p:blipFill>
                    <p:spPr>
                      <a:xfrm>
                        <a:off x="1697088" y="3923071"/>
                        <a:ext cx="9917267" cy="1785632"/>
                      </a:xfrm>
                      <a:prstGeom prst="rect">
                        <a:avLst/>
                      </a:prstGeom>
                    </p:spPr>
                  </p:pic>
                </p:oleObj>
              </mc:Fallback>
            </mc:AlternateContent>
          </a:graphicData>
        </a:graphic>
      </p:graphicFrame>
      <p:sp>
        <p:nvSpPr>
          <p:cNvPr id="6" name="TextBox 5"/>
          <p:cNvSpPr txBox="1"/>
          <p:nvPr/>
        </p:nvSpPr>
        <p:spPr>
          <a:xfrm>
            <a:off x="1489587" y="1415845"/>
            <a:ext cx="10053484" cy="2308324"/>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Agency FB" panose="020B0503020202020204" pitchFamily="34" charset="0"/>
              </a:rPr>
              <a:t>This is the </a:t>
            </a:r>
            <a:r>
              <a:rPr lang="en-US" sz="2800" b="1" dirty="0">
                <a:latin typeface="Agency FB" panose="020B0503020202020204" pitchFamily="34" charset="0"/>
              </a:rPr>
              <a:t>quality line </a:t>
            </a:r>
            <a:r>
              <a:rPr lang="en-US" sz="2800" dirty="0">
                <a:latin typeface="Agency FB" panose="020B0503020202020204" pitchFamily="34" charset="0"/>
              </a:rPr>
              <a:t>that contain </a:t>
            </a:r>
            <a:r>
              <a:rPr lang="en-US" sz="2800" dirty="0" err="1">
                <a:latin typeface="Agency FB" panose="020B0503020202020204" pitchFamily="34" charset="0"/>
              </a:rPr>
              <a:t>ascii</a:t>
            </a:r>
            <a:r>
              <a:rPr lang="en-US" sz="2800" dirty="0">
                <a:latin typeface="Agency FB" panose="020B0503020202020204" pitchFamily="34" charset="0"/>
              </a:rPr>
              <a:t> characters and </a:t>
            </a:r>
            <a:r>
              <a:rPr lang="en-US" sz="2800" b="1" dirty="0">
                <a:latin typeface="Agency FB" panose="020B0503020202020204" pitchFamily="34" charset="0"/>
              </a:rPr>
              <a:t>should be the same length as the sequence line</a:t>
            </a:r>
            <a:r>
              <a:rPr lang="en-US" sz="2800" dirty="0">
                <a:latin typeface="Agency FB" panose="020B0503020202020204" pitchFamily="34" charset="0"/>
              </a:rPr>
              <a:t>. This is the bread and butter of FASTQ, and the main difference between FASTA and FASTAQ. Each character is linked to a numerical value on the </a:t>
            </a:r>
            <a:r>
              <a:rPr lang="en-US" sz="2800" dirty="0" err="1">
                <a:latin typeface="Agency FB" panose="020B0503020202020204" pitchFamily="34" charset="0"/>
              </a:rPr>
              <a:t>ascii</a:t>
            </a:r>
            <a:r>
              <a:rPr lang="en-US" sz="2800" dirty="0">
                <a:latin typeface="Agency FB" panose="020B0503020202020204" pitchFamily="34" charset="0"/>
              </a:rPr>
              <a:t> table. Be careful the </a:t>
            </a:r>
            <a:r>
              <a:rPr lang="en-US" sz="2800" b="1" dirty="0">
                <a:latin typeface="Agency FB" panose="020B0503020202020204" pitchFamily="34" charset="0"/>
              </a:rPr>
              <a:t>(@)</a:t>
            </a:r>
            <a:r>
              <a:rPr lang="en-US" sz="2800" dirty="0">
                <a:latin typeface="Agency FB" panose="020B0503020202020204" pitchFamily="34" charset="0"/>
              </a:rPr>
              <a:t> symbol is also an allowed quality character. </a:t>
            </a:r>
          </a:p>
        </p:txBody>
      </p:sp>
      <p:sp>
        <p:nvSpPr>
          <p:cNvPr id="7" name="TextBox 6"/>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10" name="TextBox 9"/>
          <p:cNvSpPr txBox="1"/>
          <p:nvPr/>
        </p:nvSpPr>
        <p:spPr>
          <a:xfrm>
            <a:off x="11205087" y="6363308"/>
            <a:ext cx="936523" cy="584775"/>
          </a:xfrm>
          <a:prstGeom prst="rect">
            <a:avLst/>
          </a:prstGeom>
          <a:noFill/>
        </p:spPr>
        <p:txBody>
          <a:bodyPr wrap="square" rtlCol="0">
            <a:spAutoFit/>
          </a:bodyPr>
          <a:lstStyle/>
          <a:p>
            <a:pPr algn="ctr"/>
            <a:r>
              <a:rPr lang="en-US" sz="3200" b="1" dirty="0"/>
              <a:t>11</a:t>
            </a:r>
          </a:p>
        </p:txBody>
      </p:sp>
    </p:spTree>
    <p:extLst>
      <p:ext uri="{BB962C8B-B14F-4D97-AF65-F5344CB8AC3E}">
        <p14:creationId xmlns:p14="http://schemas.microsoft.com/office/powerpoint/2010/main" val="2019444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7071" y="663678"/>
            <a:ext cx="3959942" cy="646331"/>
          </a:xfrm>
          <a:prstGeom prst="rect">
            <a:avLst/>
          </a:prstGeom>
          <a:noFill/>
        </p:spPr>
        <p:txBody>
          <a:bodyPr wrap="square" rtlCol="0">
            <a:spAutoFit/>
          </a:bodyPr>
          <a:lstStyle/>
          <a:p>
            <a:pPr algn="ctr"/>
            <a:r>
              <a:rPr lang="en-US" sz="3600" b="1" u="sng" dirty="0">
                <a:latin typeface="Agency FB" panose="020B0503020202020204" pitchFamily="34" charset="0"/>
              </a:rPr>
              <a:t>ASCII table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352" y="497759"/>
            <a:ext cx="5334000" cy="5715000"/>
          </a:xfrm>
          <a:prstGeom prst="rect">
            <a:avLst/>
          </a:prstGeom>
        </p:spPr>
      </p:pic>
      <p:sp>
        <p:nvSpPr>
          <p:cNvPr id="5" name="TextBox 4"/>
          <p:cNvSpPr txBox="1"/>
          <p:nvPr/>
        </p:nvSpPr>
        <p:spPr>
          <a:xfrm>
            <a:off x="929148" y="1637071"/>
            <a:ext cx="5353665" cy="4401205"/>
          </a:xfrm>
          <a:prstGeom prst="rect">
            <a:avLst/>
          </a:prstGeom>
          <a:noFill/>
        </p:spPr>
        <p:txBody>
          <a:bodyPr wrap="square" rtlCol="0">
            <a:spAutoFit/>
          </a:bodyPr>
          <a:lstStyle/>
          <a:p>
            <a:r>
              <a:rPr lang="en-US" sz="2800" dirty="0">
                <a:latin typeface="Agency FB" panose="020B0503020202020204" pitchFamily="34" charset="0"/>
              </a:rPr>
              <a:t>There are 3 prominent ASCII quality control schemes: </a:t>
            </a:r>
            <a:r>
              <a:rPr lang="en-US" sz="2800" b="1" dirty="0">
                <a:latin typeface="Agency FB" panose="020B0503020202020204" pitchFamily="34" charset="0"/>
              </a:rPr>
              <a:t>Sanger, </a:t>
            </a:r>
            <a:r>
              <a:rPr lang="en-US" sz="2800" b="1" dirty="0" err="1">
                <a:latin typeface="Agency FB" panose="020B0503020202020204" pitchFamily="34" charset="0"/>
              </a:rPr>
              <a:t>Solexa</a:t>
            </a:r>
            <a:r>
              <a:rPr lang="en-US" sz="2800" b="1" dirty="0">
                <a:latin typeface="Agency FB" panose="020B0503020202020204" pitchFamily="34" charset="0"/>
              </a:rPr>
              <a:t> and Illumina</a:t>
            </a:r>
            <a:r>
              <a:rPr lang="en-US" sz="2800" dirty="0">
                <a:latin typeface="Agency FB" panose="020B0503020202020204" pitchFamily="34" charset="0"/>
              </a:rPr>
              <a:t>. The Bioinformatics field settled on Sanger as the quality decoding standard. </a:t>
            </a:r>
          </a:p>
          <a:p>
            <a:endParaRPr lang="en-US" sz="2800" dirty="0">
              <a:latin typeface="Agency FB" panose="020B0503020202020204" pitchFamily="34" charset="0"/>
            </a:endParaRPr>
          </a:p>
          <a:p>
            <a:r>
              <a:rPr lang="en-US" sz="2800" dirty="0">
                <a:latin typeface="Agency FB" panose="020B0503020202020204" pitchFamily="34" charset="0"/>
              </a:rPr>
              <a:t>Sanger uses the </a:t>
            </a:r>
            <a:r>
              <a:rPr lang="en-US" sz="2800" b="1" dirty="0">
                <a:latin typeface="Agency FB" panose="020B0503020202020204" pitchFamily="34" charset="0"/>
              </a:rPr>
              <a:t>PHRED</a:t>
            </a:r>
            <a:r>
              <a:rPr lang="en-US" sz="2800" dirty="0">
                <a:latin typeface="Agency FB" panose="020B0503020202020204" pitchFamily="34" charset="0"/>
              </a:rPr>
              <a:t> quality score type which recognizes ASCII characters between </a:t>
            </a:r>
            <a:r>
              <a:rPr lang="en-US" sz="2800" b="1" dirty="0">
                <a:latin typeface="Agency FB" panose="020B0503020202020204" pitchFamily="34" charset="0"/>
              </a:rPr>
              <a:t>33 to 126</a:t>
            </a:r>
            <a:r>
              <a:rPr lang="en-US" sz="2800" dirty="0">
                <a:latin typeface="Agency FB" panose="020B0503020202020204" pitchFamily="34" charset="0"/>
              </a:rPr>
              <a:t> and has a quality value range between: </a:t>
            </a:r>
            <a:r>
              <a:rPr lang="en-US" sz="2800" b="1" dirty="0">
                <a:latin typeface="Agency FB" panose="020B0503020202020204" pitchFamily="34" charset="0"/>
              </a:rPr>
              <a:t>0-93</a:t>
            </a:r>
            <a:r>
              <a:rPr lang="en-US" sz="2800" dirty="0">
                <a:latin typeface="Agency FB" panose="020B0503020202020204" pitchFamily="34" charset="0"/>
              </a:rPr>
              <a:t>. None characters are omitted from the list (space bar, sounds, </a:t>
            </a:r>
            <a:r>
              <a:rPr lang="en-US" sz="2800" dirty="0" err="1">
                <a:latin typeface="Agency FB" panose="020B0503020202020204" pitchFamily="34" charset="0"/>
              </a:rPr>
              <a:t>etc</a:t>
            </a:r>
            <a:r>
              <a:rPr lang="en-US" sz="2800" dirty="0">
                <a:latin typeface="Agency FB" panose="020B0503020202020204" pitchFamily="34" charset="0"/>
              </a:rPr>
              <a:t>). </a:t>
            </a:r>
          </a:p>
        </p:txBody>
      </p:sp>
      <p:sp>
        <p:nvSpPr>
          <p:cNvPr id="6" name="TextBox 5"/>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9" name="TextBox 8"/>
          <p:cNvSpPr txBox="1"/>
          <p:nvPr/>
        </p:nvSpPr>
        <p:spPr>
          <a:xfrm>
            <a:off x="11205087" y="6363308"/>
            <a:ext cx="936523" cy="584775"/>
          </a:xfrm>
          <a:prstGeom prst="rect">
            <a:avLst/>
          </a:prstGeom>
          <a:noFill/>
        </p:spPr>
        <p:txBody>
          <a:bodyPr wrap="square" rtlCol="0">
            <a:spAutoFit/>
          </a:bodyPr>
          <a:lstStyle/>
          <a:p>
            <a:pPr algn="ctr"/>
            <a:r>
              <a:rPr lang="en-US" sz="3200" b="1" dirty="0"/>
              <a:t>12</a:t>
            </a:r>
          </a:p>
        </p:txBody>
      </p:sp>
    </p:spTree>
    <p:extLst>
      <p:ext uri="{BB962C8B-B14F-4D97-AF65-F5344CB8AC3E}">
        <p14:creationId xmlns:p14="http://schemas.microsoft.com/office/powerpoint/2010/main" val="13281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4691" y="516193"/>
            <a:ext cx="5464277" cy="707886"/>
          </a:xfrm>
          <a:prstGeom prst="rect">
            <a:avLst/>
          </a:prstGeom>
          <a:noFill/>
        </p:spPr>
        <p:txBody>
          <a:bodyPr wrap="square" rtlCol="0">
            <a:spAutoFit/>
          </a:bodyPr>
          <a:lstStyle/>
          <a:p>
            <a:pPr algn="ctr"/>
            <a:r>
              <a:rPr lang="en-US" sz="4000" b="1" u="sng" dirty="0">
                <a:latin typeface="Agency FB" panose="020B0503020202020204" pitchFamily="34" charset="0"/>
              </a:rPr>
              <a:t>FASTQ base qualities </a:t>
            </a:r>
          </a:p>
        </p:txBody>
      </p:sp>
      <p:sp>
        <p:nvSpPr>
          <p:cNvPr id="3" name="Rectangle 2"/>
          <p:cNvSpPr/>
          <p:nvPr/>
        </p:nvSpPr>
        <p:spPr>
          <a:xfrm>
            <a:off x="1364226" y="1826624"/>
            <a:ext cx="8853948" cy="1754326"/>
          </a:xfrm>
          <a:prstGeom prst="rect">
            <a:avLst/>
          </a:prstGeom>
        </p:spPr>
        <p:txBody>
          <a:bodyPr wrap="square">
            <a:spAutoFit/>
          </a:bodyPr>
          <a:lstStyle/>
          <a:p>
            <a:r>
              <a:rPr lang="en-US" dirty="0"/>
              <a:t>&gt;&gt;&gt; </a:t>
            </a:r>
            <a:r>
              <a:rPr lang="en-US" dirty="0" err="1"/>
              <a:t>phred</a:t>
            </a:r>
            <a:r>
              <a:rPr lang="en-US" dirty="0"/>
              <a:t> = [</a:t>
            </a:r>
            <a:r>
              <a:rPr lang="en-US" dirty="0" err="1"/>
              <a:t>ord</a:t>
            </a:r>
            <a:r>
              <a:rPr lang="en-US" dirty="0"/>
              <a:t>(b)-33 for b in </a:t>
            </a:r>
            <a:r>
              <a:rPr lang="en-US" dirty="0" err="1"/>
              <a:t>qual</a:t>
            </a:r>
            <a:r>
              <a:rPr lang="en-US" dirty="0"/>
              <a:t>]</a:t>
            </a:r>
          </a:p>
          <a:p>
            <a:r>
              <a:rPr lang="en-US" dirty="0"/>
              <a:t>&gt;&gt;&gt; </a:t>
            </a:r>
            <a:r>
              <a:rPr lang="en-US" dirty="0" err="1"/>
              <a:t>phred</a:t>
            </a:r>
            <a:endParaRPr lang="en-US" dirty="0"/>
          </a:p>
          <a:p>
            <a:r>
              <a:rPr lang="en-US" dirty="0"/>
              <a:t>[41, 41, 41, 41, 41, 41, 41, 41, 41, 41, 41, 41, 38, 41, 41, 41, 41, 41, 40,</a:t>
            </a:r>
          </a:p>
          <a:p>
            <a:r>
              <a:rPr lang="en-US" dirty="0"/>
              <a:t>40, 41, 41, 41, 41, 41, 40, 38, 41, 41, 41, 41, 41, 40, 41, 41, 41, 41, 41,</a:t>
            </a:r>
          </a:p>
          <a:p>
            <a:r>
              <a:rPr lang="en-US" dirty="0"/>
              <a:t>41, 41, 40, 41, 40, 41, 41, 41, 41, 39, 39, 39, 39, 39, 37, 37, 37, 35, 37,</a:t>
            </a:r>
          </a:p>
          <a:p>
            <a:r>
              <a:rPr lang="en-US" dirty="0"/>
              <a:t>34, 34, 34]</a:t>
            </a:r>
          </a:p>
        </p:txBody>
      </p:sp>
      <p:sp>
        <p:nvSpPr>
          <p:cNvPr id="4" name="TextBox 3"/>
          <p:cNvSpPr txBox="1"/>
          <p:nvPr/>
        </p:nvSpPr>
        <p:spPr>
          <a:xfrm>
            <a:off x="1364226" y="1401097"/>
            <a:ext cx="10567219"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gency FB" panose="020B0503020202020204" pitchFamily="34" charset="0"/>
              </a:rPr>
              <a:t>Within Python you can use the </a:t>
            </a:r>
            <a:r>
              <a:rPr lang="en-US" sz="2000" dirty="0" err="1">
                <a:latin typeface="Agency FB" panose="020B0503020202020204" pitchFamily="34" charset="0"/>
              </a:rPr>
              <a:t>ord</a:t>
            </a:r>
            <a:r>
              <a:rPr lang="en-US" sz="2000" dirty="0">
                <a:latin typeface="Agency FB" panose="020B0503020202020204" pitchFamily="34" charset="0"/>
              </a:rPr>
              <a:t>() command to translate and refine your quality values into numerical values. </a:t>
            </a:r>
          </a:p>
        </p:txBody>
      </p:sp>
      <p:sp>
        <p:nvSpPr>
          <p:cNvPr id="5" name="Rectangle 4"/>
          <p:cNvSpPr/>
          <p:nvPr/>
        </p:nvSpPr>
        <p:spPr>
          <a:xfrm>
            <a:off x="1364226" y="4333118"/>
            <a:ext cx="9281652" cy="2031325"/>
          </a:xfrm>
          <a:prstGeom prst="rect">
            <a:avLst/>
          </a:prstGeom>
        </p:spPr>
        <p:txBody>
          <a:bodyPr wrap="square">
            <a:spAutoFit/>
          </a:bodyPr>
          <a:lstStyle/>
          <a:p>
            <a:r>
              <a:rPr lang="en-US" b="1" dirty="0">
                <a:solidFill>
                  <a:srgbClr val="00009A"/>
                </a:solidFill>
                <a:latin typeface="UbuntuMono-Bold"/>
              </a:rPr>
              <a:t>&gt;&gt;&gt; </a:t>
            </a:r>
            <a:r>
              <a:rPr lang="en-US" dirty="0">
                <a:solidFill>
                  <a:srgbClr val="000000"/>
                </a:solidFill>
                <a:latin typeface="UbuntuMono-Regular"/>
              </a:rPr>
              <a:t>[</a:t>
            </a:r>
            <a:r>
              <a:rPr lang="en-US" dirty="0">
                <a:solidFill>
                  <a:srgbClr val="FF6600"/>
                </a:solidFill>
                <a:latin typeface="UbuntuMono-Regular"/>
              </a:rPr>
              <a:t>10</a:t>
            </a:r>
            <a:r>
              <a:rPr lang="en-US" dirty="0">
                <a:solidFill>
                  <a:srgbClr val="555555"/>
                </a:solidFill>
                <a:latin typeface="UbuntuMono-Regular"/>
              </a:rPr>
              <a:t>**</a:t>
            </a:r>
            <a:r>
              <a:rPr lang="en-US" dirty="0">
                <a:solidFill>
                  <a:srgbClr val="000000"/>
                </a:solidFill>
                <a:latin typeface="UbuntuMono-Regular"/>
              </a:rPr>
              <a:t>(</a:t>
            </a:r>
            <a:r>
              <a:rPr lang="en-US" dirty="0">
                <a:solidFill>
                  <a:srgbClr val="555555"/>
                </a:solidFill>
                <a:latin typeface="UbuntuMono-Regular"/>
              </a:rPr>
              <a:t>-</a:t>
            </a:r>
            <a:r>
              <a:rPr lang="en-US" dirty="0">
                <a:solidFill>
                  <a:srgbClr val="000089"/>
                </a:solidFill>
                <a:latin typeface="UbuntuMono-Regular"/>
              </a:rPr>
              <a:t>q</a:t>
            </a:r>
            <a:r>
              <a:rPr lang="en-US" dirty="0">
                <a:solidFill>
                  <a:srgbClr val="555555"/>
                </a:solidFill>
                <a:latin typeface="UbuntuMono-Regular"/>
              </a:rPr>
              <a:t>/</a:t>
            </a:r>
            <a:r>
              <a:rPr lang="en-US" dirty="0">
                <a:solidFill>
                  <a:srgbClr val="FF6600"/>
                </a:solidFill>
                <a:latin typeface="UbuntuMono-Regular"/>
              </a:rPr>
              <a:t>10</a:t>
            </a:r>
            <a:r>
              <a:rPr lang="en-US" dirty="0">
                <a:solidFill>
                  <a:srgbClr val="000000"/>
                </a:solidFill>
                <a:latin typeface="UbuntuMono-Regular"/>
              </a:rPr>
              <a:t>) </a:t>
            </a:r>
            <a:r>
              <a:rPr lang="en-US" b="1" dirty="0">
                <a:solidFill>
                  <a:srgbClr val="00669A"/>
                </a:solidFill>
                <a:latin typeface="UbuntuMono-Bold"/>
              </a:rPr>
              <a:t>for </a:t>
            </a:r>
            <a:r>
              <a:rPr lang="en-US" dirty="0">
                <a:solidFill>
                  <a:srgbClr val="000089"/>
                </a:solidFill>
                <a:latin typeface="UbuntuMono-Regular"/>
              </a:rPr>
              <a:t>q </a:t>
            </a:r>
            <a:r>
              <a:rPr lang="en-US" b="1" dirty="0">
                <a:solidFill>
                  <a:srgbClr val="000000"/>
                </a:solidFill>
                <a:latin typeface="UbuntuMono-Bold"/>
              </a:rPr>
              <a:t>in </a:t>
            </a:r>
            <a:r>
              <a:rPr lang="en-US" dirty="0" err="1">
                <a:solidFill>
                  <a:srgbClr val="000089"/>
                </a:solidFill>
                <a:latin typeface="UbuntuMono-Regular"/>
              </a:rPr>
              <a:t>phred</a:t>
            </a:r>
            <a:r>
              <a:rPr lang="en-US" dirty="0">
                <a:solidFill>
                  <a:srgbClr val="000000"/>
                </a:solidFill>
                <a:latin typeface="UbuntuMono-Regular"/>
              </a:rPr>
              <a:t>]</a:t>
            </a:r>
          </a:p>
          <a:p>
            <a:r>
              <a:rPr lang="en-US" dirty="0">
                <a:solidFill>
                  <a:srgbClr val="000000"/>
                </a:solidFill>
                <a:latin typeface="UbuntuMono-Regular"/>
              </a:rPr>
              <a:t>[1e-05, 1e-05, 1e-05, 1e-05, 1e-05, 1e-05, 1e-05, 1e-05, 1e-05, 1e-05, 1e-05,</a:t>
            </a:r>
          </a:p>
          <a:p>
            <a:r>
              <a:rPr lang="en-US" dirty="0">
                <a:solidFill>
                  <a:srgbClr val="000000"/>
                </a:solidFill>
                <a:latin typeface="UbuntuMono-Regular"/>
              </a:rPr>
              <a:t>1e-05, 0.0001, 1e-05, 1e-05, 1e-05, 1e-05, 1e-05, 0.0001, 0.0001, 1e-05,</a:t>
            </a:r>
          </a:p>
          <a:p>
            <a:r>
              <a:rPr lang="en-US" dirty="0">
                <a:solidFill>
                  <a:srgbClr val="000000"/>
                </a:solidFill>
                <a:latin typeface="UbuntuMono-Regular"/>
              </a:rPr>
              <a:t>1e-05, 1e-05, 1e-05, 1e-05, 0.0001, 0.0001, 1e-05, 1e-05, 1e-05, 1e-05,</a:t>
            </a:r>
          </a:p>
          <a:p>
            <a:r>
              <a:rPr lang="en-US" dirty="0">
                <a:solidFill>
                  <a:srgbClr val="000000"/>
                </a:solidFill>
                <a:latin typeface="UbuntuMono-Regular"/>
              </a:rPr>
              <a:t>1e-05, 0.0001, 1e-05, 1e-05, 1e-05, 1e-05, 1e-05, 1e-05, 1e-05, 0.0001,</a:t>
            </a:r>
          </a:p>
          <a:p>
            <a:r>
              <a:rPr lang="en-US" dirty="0">
                <a:solidFill>
                  <a:srgbClr val="000000"/>
                </a:solidFill>
                <a:latin typeface="UbuntuMono-Regular"/>
              </a:rPr>
              <a:t>1e-05, 0.0001, 1e-05, 1e-05, 1e-05, 1e-05, 0.0001, 0.0001, 0.0001, 0.0001,</a:t>
            </a:r>
          </a:p>
          <a:p>
            <a:r>
              <a:rPr lang="en-US" dirty="0">
                <a:solidFill>
                  <a:srgbClr val="000000"/>
                </a:solidFill>
                <a:latin typeface="UbuntuMono-Regular"/>
              </a:rPr>
              <a:t>0.0001, 0.0001, 0.0001, 0.0001, 0.0001, 0.0001, 0.0001, 0.0001, 0.0001]</a:t>
            </a:r>
            <a:endParaRPr lang="en-US" dirty="0"/>
          </a:p>
        </p:txBody>
      </p:sp>
      <p:sp>
        <p:nvSpPr>
          <p:cNvPr id="6" name="TextBox 5"/>
          <p:cNvSpPr txBox="1"/>
          <p:nvPr/>
        </p:nvSpPr>
        <p:spPr>
          <a:xfrm>
            <a:off x="1364226" y="3681938"/>
            <a:ext cx="10036278"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gency FB" panose="020B0503020202020204" pitchFamily="34" charset="0"/>
              </a:rPr>
              <a:t>You can now use the PHRED (P) formula (</a:t>
            </a:r>
            <a:r>
              <a:rPr lang="en-US" sz="2000" i="1" dirty="0">
                <a:latin typeface="Agency FB" panose="020B0503020202020204" pitchFamily="34" charset="0"/>
              </a:rPr>
              <a:t>P = 10-Q/10) to translate those values into </a:t>
            </a:r>
            <a:r>
              <a:rPr lang="en-US" sz="2000" dirty="0">
                <a:latin typeface="Agency FB" panose="020B0503020202020204" pitchFamily="34" charset="0"/>
              </a:rPr>
              <a:t>probability estimates for the bases. </a:t>
            </a:r>
            <a:r>
              <a:rPr lang="en-US" sz="2000" i="1" dirty="0">
                <a:latin typeface="Agency FB" panose="020B0503020202020204" pitchFamily="34" charset="0"/>
              </a:rPr>
              <a:t> </a:t>
            </a:r>
            <a:endParaRPr lang="en-US" sz="2000" dirty="0">
              <a:latin typeface="Agency FB" panose="020B0503020202020204" pitchFamily="34" charset="0"/>
            </a:endParaRPr>
          </a:p>
        </p:txBody>
      </p:sp>
      <p:sp>
        <p:nvSpPr>
          <p:cNvPr id="7" name="TextBox 6"/>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10" name="TextBox 9"/>
          <p:cNvSpPr txBox="1"/>
          <p:nvPr/>
        </p:nvSpPr>
        <p:spPr>
          <a:xfrm>
            <a:off x="11205087" y="6363308"/>
            <a:ext cx="936523" cy="584775"/>
          </a:xfrm>
          <a:prstGeom prst="rect">
            <a:avLst/>
          </a:prstGeom>
          <a:noFill/>
        </p:spPr>
        <p:txBody>
          <a:bodyPr wrap="square" rtlCol="0">
            <a:spAutoFit/>
          </a:bodyPr>
          <a:lstStyle/>
          <a:p>
            <a:pPr algn="ctr"/>
            <a:r>
              <a:rPr lang="en-US" sz="3200" b="1" dirty="0"/>
              <a:t>13</a:t>
            </a:r>
          </a:p>
        </p:txBody>
      </p:sp>
    </p:spTree>
    <p:extLst>
      <p:ext uri="{BB962C8B-B14F-4D97-AF65-F5344CB8AC3E}">
        <p14:creationId xmlns:p14="http://schemas.microsoft.com/office/powerpoint/2010/main" val="1883782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6373" y="634180"/>
            <a:ext cx="6223820" cy="646331"/>
          </a:xfrm>
          <a:prstGeom prst="rect">
            <a:avLst/>
          </a:prstGeom>
          <a:noFill/>
        </p:spPr>
        <p:txBody>
          <a:bodyPr wrap="square" rtlCol="0">
            <a:spAutoFit/>
          </a:bodyPr>
          <a:lstStyle/>
          <a:p>
            <a:pPr algn="ctr"/>
            <a:r>
              <a:rPr lang="en-US" sz="3600" b="1" u="sng" dirty="0">
                <a:latin typeface="Agency FB" panose="020B0503020202020204" pitchFamily="34" charset="0"/>
              </a:rPr>
              <a:t>FASTQ/FASTA nucleotide codes</a:t>
            </a:r>
          </a:p>
        </p:txBody>
      </p:sp>
      <p:sp>
        <p:nvSpPr>
          <p:cNvPr id="3" name="TextBox 2"/>
          <p:cNvSpPr txBox="1"/>
          <p:nvPr/>
        </p:nvSpPr>
        <p:spPr>
          <a:xfrm>
            <a:off x="1220429" y="1592826"/>
            <a:ext cx="10655709" cy="4493538"/>
          </a:xfrm>
          <a:prstGeom prst="rect">
            <a:avLst/>
          </a:prstGeom>
          <a:noFill/>
        </p:spPr>
        <p:txBody>
          <a:bodyPr wrap="square" rtlCol="0">
            <a:spAutoFit/>
          </a:bodyPr>
          <a:lstStyle/>
          <a:p>
            <a:r>
              <a:rPr lang="en-US" sz="2200" dirty="0">
                <a:latin typeface="Agency FB" panose="020B0503020202020204" pitchFamily="34" charset="0"/>
              </a:rPr>
              <a:t>Sequences and quality scores are fine and dandy, but what do they represent? They represent nucleotide data - the core nucleotides being </a:t>
            </a:r>
            <a:r>
              <a:rPr lang="en-US" sz="2200" b="1" dirty="0">
                <a:latin typeface="Agency FB" panose="020B0503020202020204" pitchFamily="34" charset="0"/>
              </a:rPr>
              <a:t>A,T,G,C</a:t>
            </a:r>
            <a:r>
              <a:rPr lang="en-US" sz="2200" dirty="0">
                <a:latin typeface="Agency FB" panose="020B0503020202020204" pitchFamily="34" charset="0"/>
              </a:rPr>
              <a:t> , which are referred as </a:t>
            </a:r>
            <a:r>
              <a:rPr lang="en-US" sz="2200" b="1" dirty="0">
                <a:latin typeface="Agency FB" panose="020B0503020202020204" pitchFamily="34" charset="0"/>
              </a:rPr>
              <a:t>unambiguous</a:t>
            </a:r>
            <a:r>
              <a:rPr lang="en-US" sz="2200" dirty="0">
                <a:latin typeface="Agency FB" panose="020B0503020202020204" pitchFamily="34" charset="0"/>
              </a:rPr>
              <a:t>. During the sequencing what if there is difficulty reading the sequence segment, or large quantities of base pairs repeating? These are referred to as </a:t>
            </a:r>
            <a:r>
              <a:rPr lang="en-US" sz="2200" b="1" dirty="0">
                <a:latin typeface="Agency FB" panose="020B0503020202020204" pitchFamily="34" charset="0"/>
              </a:rPr>
              <a:t>ambiguous nucleotides </a:t>
            </a:r>
            <a:r>
              <a:rPr lang="en-US" sz="2200" dirty="0">
                <a:latin typeface="Agency FB" panose="020B0503020202020204" pitchFamily="34" charset="0"/>
              </a:rPr>
              <a:t>and there are two ways these are handle in FASTQ files: </a:t>
            </a:r>
          </a:p>
          <a:p>
            <a:endParaRPr lang="en-US" sz="2200" dirty="0">
              <a:latin typeface="Agency FB" panose="020B0503020202020204" pitchFamily="34" charset="0"/>
            </a:endParaRPr>
          </a:p>
          <a:p>
            <a:pPr marL="285750" indent="-285750">
              <a:buFont typeface="Arial" panose="020B0604020202020204" pitchFamily="34" charset="0"/>
              <a:buChar char="•"/>
            </a:pPr>
            <a:r>
              <a:rPr lang="en-US" sz="2200" dirty="0">
                <a:latin typeface="Agency FB" panose="020B0503020202020204" pitchFamily="34" charset="0"/>
              </a:rPr>
              <a:t>Difficult to interpret bases of 2 or more are labeled: </a:t>
            </a:r>
            <a:r>
              <a:rPr lang="en-US" sz="2200" b="1" dirty="0">
                <a:latin typeface="Agency FB" panose="020B0503020202020204" pitchFamily="34" charset="0"/>
              </a:rPr>
              <a:t>Degenerate</a:t>
            </a:r>
            <a:r>
              <a:rPr lang="en-US" sz="2200" b="1" i="1" dirty="0">
                <a:latin typeface="Agency FB" panose="020B0503020202020204" pitchFamily="34" charset="0"/>
              </a:rPr>
              <a:t> or </a:t>
            </a:r>
            <a:r>
              <a:rPr lang="en-US" sz="2200" b="1" dirty="0">
                <a:latin typeface="Agency FB" panose="020B0503020202020204" pitchFamily="34" charset="0"/>
              </a:rPr>
              <a:t>ambiguous</a:t>
            </a:r>
            <a:r>
              <a:rPr lang="en-US" sz="2200" dirty="0">
                <a:latin typeface="Agency FB" panose="020B0503020202020204" pitchFamily="34" charset="0"/>
              </a:rPr>
              <a:t>, there are bases that could be in one of two possible states – they are marked as none ATGC characters. </a:t>
            </a:r>
          </a:p>
          <a:p>
            <a:pPr marL="285750" indent="-285750">
              <a:buFont typeface="Arial" panose="020B0604020202020204" pitchFamily="34" charset="0"/>
              <a:buChar char="•"/>
            </a:pPr>
            <a:endParaRPr lang="en-US" sz="2200" dirty="0">
              <a:latin typeface="Agency FB" panose="020B0503020202020204" pitchFamily="34" charset="0"/>
            </a:endParaRPr>
          </a:p>
          <a:p>
            <a:pPr marL="285750" indent="-285750">
              <a:buFont typeface="Arial" panose="020B0604020202020204" pitchFamily="34" charset="0"/>
              <a:buChar char="•"/>
            </a:pPr>
            <a:r>
              <a:rPr lang="en-US" sz="2200" dirty="0">
                <a:latin typeface="Agency FB" panose="020B0503020202020204" pitchFamily="34" charset="0"/>
              </a:rPr>
              <a:t>Repeating base pairs are referred to as </a:t>
            </a:r>
            <a:r>
              <a:rPr lang="en-US" sz="2200" b="1" dirty="0">
                <a:latin typeface="Agency FB" panose="020B0503020202020204" pitchFamily="34" charset="0"/>
              </a:rPr>
              <a:t>soft mask or low complexity sequences</a:t>
            </a:r>
            <a:r>
              <a:rPr lang="en-US" sz="2200" dirty="0">
                <a:latin typeface="Agency FB" panose="020B0503020202020204" pitchFamily="34" charset="0"/>
              </a:rPr>
              <a:t>. These can cause excessive noise when trying to find unique base pairs. These repeats can be represent by none ATGC characters or the variables </a:t>
            </a:r>
            <a:r>
              <a:rPr lang="en-US" sz="2200" b="1" dirty="0">
                <a:latin typeface="Agency FB" panose="020B0503020202020204" pitchFamily="34" charset="0"/>
              </a:rPr>
              <a:t>N</a:t>
            </a:r>
            <a:r>
              <a:rPr lang="en-US" sz="2200" dirty="0">
                <a:latin typeface="Agency FB" panose="020B0503020202020204" pitchFamily="34" charset="0"/>
              </a:rPr>
              <a:t> and/or </a:t>
            </a:r>
            <a:r>
              <a:rPr lang="en-US" sz="2200" b="1" dirty="0">
                <a:latin typeface="Agency FB" panose="020B0503020202020204" pitchFamily="34" charset="0"/>
              </a:rPr>
              <a:t>X.</a:t>
            </a:r>
          </a:p>
          <a:p>
            <a:pPr marL="285750" indent="-285750">
              <a:buFont typeface="Arial" panose="020B0604020202020204" pitchFamily="34" charset="0"/>
              <a:buChar char="•"/>
            </a:pPr>
            <a:endParaRPr lang="en-US" sz="2200" dirty="0">
              <a:latin typeface="Agency FB" panose="020B0503020202020204" pitchFamily="34" charset="0"/>
            </a:endParaRPr>
          </a:p>
          <a:p>
            <a:r>
              <a:rPr lang="en-US" sz="2200" dirty="0">
                <a:latin typeface="Agency FB" panose="020B0503020202020204" pitchFamily="34" charset="0"/>
              </a:rPr>
              <a:t>The standard for nucleotides ratings are set by </a:t>
            </a:r>
            <a:r>
              <a:rPr lang="en-US" sz="2200" b="1" dirty="0">
                <a:latin typeface="Agency FB" panose="020B0503020202020204" pitchFamily="34" charset="0"/>
              </a:rPr>
              <a:t>The International Union of Pure and Applied Chemistry (IUPAC).</a:t>
            </a:r>
          </a:p>
        </p:txBody>
      </p:sp>
      <p:sp>
        <p:nvSpPr>
          <p:cNvPr id="4" name="TextBox 3"/>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7" name="TextBox 6"/>
          <p:cNvSpPr txBox="1"/>
          <p:nvPr/>
        </p:nvSpPr>
        <p:spPr>
          <a:xfrm>
            <a:off x="11205087" y="6363308"/>
            <a:ext cx="936523" cy="584775"/>
          </a:xfrm>
          <a:prstGeom prst="rect">
            <a:avLst/>
          </a:prstGeom>
          <a:noFill/>
        </p:spPr>
        <p:txBody>
          <a:bodyPr wrap="square" rtlCol="0">
            <a:spAutoFit/>
          </a:bodyPr>
          <a:lstStyle/>
          <a:p>
            <a:pPr algn="ctr"/>
            <a:r>
              <a:rPr lang="en-US" sz="3200" b="1" dirty="0"/>
              <a:t>14</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916" y="1075587"/>
            <a:ext cx="4103973" cy="4565670"/>
          </a:xfrm>
          <a:prstGeom prst="rect">
            <a:avLst/>
          </a:prstGeom>
        </p:spPr>
      </p:pic>
    </p:spTree>
    <p:extLst>
      <p:ext uri="{BB962C8B-B14F-4D97-AF65-F5344CB8AC3E}">
        <p14:creationId xmlns:p14="http://schemas.microsoft.com/office/powerpoint/2010/main" val="2802690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162" y="657186"/>
            <a:ext cx="4634782" cy="5161745"/>
          </a:xfrm>
          <a:prstGeom prst="rect">
            <a:avLst/>
          </a:prstGeom>
        </p:spPr>
      </p:pic>
      <p:sp>
        <p:nvSpPr>
          <p:cNvPr id="3" name="TextBox 2"/>
          <p:cNvSpPr txBox="1"/>
          <p:nvPr/>
        </p:nvSpPr>
        <p:spPr>
          <a:xfrm>
            <a:off x="2138516" y="1150374"/>
            <a:ext cx="3841955" cy="646331"/>
          </a:xfrm>
          <a:prstGeom prst="rect">
            <a:avLst/>
          </a:prstGeom>
          <a:noFill/>
        </p:spPr>
        <p:txBody>
          <a:bodyPr wrap="square" rtlCol="0">
            <a:spAutoFit/>
          </a:bodyPr>
          <a:lstStyle/>
          <a:p>
            <a:r>
              <a:rPr lang="en-US" sz="3600" b="1" u="sng" dirty="0">
                <a:latin typeface="Agency FB" panose="020B0503020202020204" pitchFamily="34" charset="0"/>
              </a:rPr>
              <a:t>IUPAC nucleotide table</a:t>
            </a:r>
          </a:p>
        </p:txBody>
      </p:sp>
      <p:sp>
        <p:nvSpPr>
          <p:cNvPr id="4" name="TextBox 3"/>
          <p:cNvSpPr txBox="1"/>
          <p:nvPr/>
        </p:nvSpPr>
        <p:spPr>
          <a:xfrm>
            <a:off x="1533832" y="2418735"/>
            <a:ext cx="4785852" cy="1323439"/>
          </a:xfrm>
          <a:prstGeom prst="rect">
            <a:avLst/>
          </a:prstGeom>
          <a:noFill/>
        </p:spPr>
        <p:txBody>
          <a:bodyPr wrap="square" rtlCol="0">
            <a:spAutoFit/>
          </a:bodyPr>
          <a:lstStyle/>
          <a:p>
            <a:pPr algn="ctr"/>
            <a:r>
              <a:rPr lang="en-US" sz="4000" dirty="0">
                <a:latin typeface="Agency FB" panose="020B0503020202020204" pitchFamily="34" charset="0"/>
              </a:rPr>
              <a:t>Value table for nucleotides for FASTQ files. </a:t>
            </a:r>
          </a:p>
        </p:txBody>
      </p:sp>
      <p:sp>
        <p:nvSpPr>
          <p:cNvPr id="5" name="TextBox 4"/>
          <p:cNvSpPr txBox="1"/>
          <p:nvPr/>
        </p:nvSpPr>
        <p:spPr>
          <a:xfrm>
            <a:off x="11205087" y="6363308"/>
            <a:ext cx="936523" cy="584775"/>
          </a:xfrm>
          <a:prstGeom prst="rect">
            <a:avLst/>
          </a:prstGeom>
          <a:noFill/>
        </p:spPr>
        <p:txBody>
          <a:bodyPr wrap="square" rtlCol="0">
            <a:spAutoFit/>
          </a:bodyPr>
          <a:lstStyle/>
          <a:p>
            <a:pPr algn="ctr"/>
            <a:r>
              <a:rPr lang="en-US" sz="3200" b="1" dirty="0"/>
              <a:t>15</a:t>
            </a:r>
          </a:p>
        </p:txBody>
      </p:sp>
      <p:sp>
        <p:nvSpPr>
          <p:cNvPr id="6" name="TextBox 5"/>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Tree>
    <p:extLst>
      <p:ext uri="{BB962C8B-B14F-4D97-AF65-F5344CB8AC3E}">
        <p14:creationId xmlns:p14="http://schemas.microsoft.com/office/powerpoint/2010/main" val="358398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8387" y="368712"/>
            <a:ext cx="6740013" cy="584775"/>
          </a:xfrm>
          <a:prstGeom prst="rect">
            <a:avLst/>
          </a:prstGeom>
          <a:noFill/>
        </p:spPr>
        <p:txBody>
          <a:bodyPr wrap="square" rtlCol="0">
            <a:spAutoFit/>
          </a:bodyPr>
          <a:lstStyle/>
          <a:p>
            <a:pPr algn="ctr"/>
            <a:r>
              <a:rPr lang="en-US" sz="3200" b="1" u="sng" dirty="0">
                <a:latin typeface="Agency FB" panose="020B0503020202020204" pitchFamily="34" charset="0"/>
              </a:rPr>
              <a:t>FASTQ trimming data</a:t>
            </a:r>
          </a:p>
        </p:txBody>
      </p:sp>
      <p:sp>
        <p:nvSpPr>
          <p:cNvPr id="3" name="TextBox 2"/>
          <p:cNvSpPr txBox="1"/>
          <p:nvPr/>
        </p:nvSpPr>
        <p:spPr>
          <a:xfrm>
            <a:off x="1983658" y="1150374"/>
            <a:ext cx="10208342" cy="1084007"/>
          </a:xfrm>
          <a:prstGeom prst="rect">
            <a:avLst/>
          </a:prstGeom>
          <a:noFill/>
        </p:spPr>
        <p:txBody>
          <a:bodyPr wrap="square" rtlCol="0">
            <a:spAutoFit/>
          </a:bodyPr>
          <a:lstStyle/>
          <a:p>
            <a:endParaRPr lang="en-US" dirty="0"/>
          </a:p>
        </p:txBody>
      </p:sp>
      <p:sp>
        <p:nvSpPr>
          <p:cNvPr id="4" name="TextBox 3"/>
          <p:cNvSpPr txBox="1"/>
          <p:nvPr/>
        </p:nvSpPr>
        <p:spPr>
          <a:xfrm>
            <a:off x="1578078" y="1047135"/>
            <a:ext cx="9977284" cy="1569660"/>
          </a:xfrm>
          <a:prstGeom prst="rect">
            <a:avLst/>
          </a:prstGeom>
          <a:noFill/>
        </p:spPr>
        <p:txBody>
          <a:bodyPr wrap="square" rtlCol="0">
            <a:spAutoFit/>
          </a:bodyPr>
          <a:lstStyle/>
          <a:p>
            <a:r>
              <a:rPr lang="en-US" sz="2400" dirty="0">
                <a:latin typeface="Agency FB" panose="020B0503020202020204" pitchFamily="34" charset="0"/>
              </a:rPr>
              <a:t>FASTQ files with low probability scores are trimmed off the overall data. The most common software being </a:t>
            </a:r>
            <a:r>
              <a:rPr lang="en-US" sz="2400" b="1" dirty="0">
                <a:latin typeface="Agency FB" panose="020B0503020202020204" pitchFamily="34" charset="0"/>
              </a:rPr>
              <a:t>FASTQC, </a:t>
            </a:r>
            <a:r>
              <a:rPr lang="en-US" sz="2400" b="1" dirty="0" err="1">
                <a:latin typeface="Agency FB" panose="020B0503020202020204" pitchFamily="34" charset="0"/>
              </a:rPr>
              <a:t>Seqtk</a:t>
            </a:r>
            <a:r>
              <a:rPr lang="en-US" sz="2400" b="1" dirty="0">
                <a:latin typeface="Agency FB" panose="020B0503020202020204" pitchFamily="34" charset="0"/>
              </a:rPr>
              <a:t> and Sickle</a:t>
            </a:r>
            <a:r>
              <a:rPr lang="en-US" sz="2400" dirty="0">
                <a:latin typeface="Agency FB" panose="020B0503020202020204" pitchFamily="34" charset="0"/>
              </a:rPr>
              <a:t>. FASTQC only displays and graphs information, </a:t>
            </a:r>
            <a:r>
              <a:rPr lang="en-US" sz="2400" dirty="0" err="1">
                <a:latin typeface="Agency FB" panose="020B0503020202020204" pitchFamily="34" charset="0"/>
              </a:rPr>
              <a:t>Seqtk</a:t>
            </a:r>
            <a:r>
              <a:rPr lang="en-US" sz="2400" dirty="0">
                <a:latin typeface="Agency FB" panose="020B0503020202020204" pitchFamily="34" charset="0"/>
              </a:rPr>
              <a:t> and Sickle trim the outlaying probability scores from your FASTQ file. This will give you workable data, filled with nucleotides that are concrete and workable. </a:t>
            </a:r>
          </a:p>
        </p:txBody>
      </p:sp>
      <p:sp>
        <p:nvSpPr>
          <p:cNvPr id="6" name="TextBox 5"/>
          <p:cNvSpPr txBox="1"/>
          <p:nvPr/>
        </p:nvSpPr>
        <p:spPr>
          <a:xfrm>
            <a:off x="1106129" y="5117690"/>
            <a:ext cx="10729452" cy="1477328"/>
          </a:xfrm>
          <a:prstGeom prst="rect">
            <a:avLst/>
          </a:prstGeom>
          <a:noFill/>
        </p:spPr>
        <p:txBody>
          <a:bodyPr wrap="square" rtlCol="0">
            <a:spAutoFit/>
          </a:bodyPr>
          <a:lstStyle/>
          <a:p>
            <a:r>
              <a:rPr lang="en-US" sz="2400" dirty="0">
                <a:latin typeface="Agency FB" panose="020B0503020202020204" pitchFamily="34" charset="0"/>
              </a:rPr>
              <a:t>Paul and Skylar from the Morrell lab have developed an automated sequence handling system that simplifies this process by rolling the entire process into one </a:t>
            </a:r>
            <a:r>
              <a:rPr lang="en-US" sz="2400" b="1" dirty="0" err="1">
                <a:latin typeface="Agency FB" panose="020B0503020202020204" pitchFamily="34" charset="0"/>
              </a:rPr>
              <a:t>Github</a:t>
            </a:r>
            <a:r>
              <a:rPr lang="en-US" sz="2400" dirty="0">
                <a:latin typeface="Agency FB" panose="020B0503020202020204" pitchFamily="34" charset="0"/>
              </a:rPr>
              <a:t> file. If you would like to try this process for yourself you can head to the Morrell Lab </a:t>
            </a:r>
            <a:r>
              <a:rPr lang="en-US" sz="2400" dirty="0" err="1">
                <a:latin typeface="Agency FB" panose="020B0503020202020204" pitchFamily="34" charset="0"/>
              </a:rPr>
              <a:t>Githib</a:t>
            </a:r>
            <a:r>
              <a:rPr lang="en-US" sz="2400" dirty="0">
                <a:latin typeface="Agency FB" panose="020B0503020202020204" pitchFamily="34" charset="0"/>
              </a:rPr>
              <a:t> page and search for: sequence handling.</a:t>
            </a:r>
          </a:p>
          <a:p>
            <a:endParaRPr lang="en-US" dirty="0"/>
          </a:p>
        </p:txBody>
      </p:sp>
      <p:sp>
        <p:nvSpPr>
          <p:cNvPr id="7" name="TextBox 6"/>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10" name="TextBox 9"/>
          <p:cNvSpPr txBox="1"/>
          <p:nvPr/>
        </p:nvSpPr>
        <p:spPr>
          <a:xfrm>
            <a:off x="11205087" y="6363308"/>
            <a:ext cx="936523" cy="584775"/>
          </a:xfrm>
          <a:prstGeom prst="rect">
            <a:avLst/>
          </a:prstGeom>
          <a:noFill/>
        </p:spPr>
        <p:txBody>
          <a:bodyPr wrap="square" rtlCol="0">
            <a:spAutoFit/>
          </a:bodyPr>
          <a:lstStyle/>
          <a:p>
            <a:pPr algn="ctr"/>
            <a:r>
              <a:rPr lang="en-US" sz="3200" b="1" dirty="0"/>
              <a:t>16</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811" y="2513940"/>
            <a:ext cx="8965721" cy="2645711"/>
          </a:xfrm>
          <a:prstGeom prst="rect">
            <a:avLst/>
          </a:prstGeom>
        </p:spPr>
      </p:pic>
    </p:spTree>
    <p:extLst>
      <p:ext uri="{BB962C8B-B14F-4D97-AF65-F5344CB8AC3E}">
        <p14:creationId xmlns:p14="http://schemas.microsoft.com/office/powerpoint/2010/main" val="3670395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465" y="243349"/>
            <a:ext cx="8767916" cy="769441"/>
          </a:xfrm>
          <a:prstGeom prst="rect">
            <a:avLst/>
          </a:prstGeom>
          <a:noFill/>
        </p:spPr>
        <p:txBody>
          <a:bodyPr wrap="square" rtlCol="0">
            <a:spAutoFit/>
          </a:bodyPr>
          <a:lstStyle/>
          <a:p>
            <a:r>
              <a:rPr lang="en-US" sz="4400" b="1" u="sng" dirty="0">
                <a:latin typeface="Agency FB" panose="020B0503020202020204" pitchFamily="34" charset="0"/>
              </a:rPr>
              <a:t>FASTA / FASTQ indexing</a:t>
            </a:r>
          </a:p>
        </p:txBody>
      </p:sp>
      <p:sp>
        <p:nvSpPr>
          <p:cNvPr id="3" name="TextBox 2"/>
          <p:cNvSpPr txBox="1"/>
          <p:nvPr/>
        </p:nvSpPr>
        <p:spPr>
          <a:xfrm>
            <a:off x="1555955" y="1238865"/>
            <a:ext cx="10419736" cy="4247317"/>
          </a:xfrm>
          <a:prstGeom prst="rect">
            <a:avLst/>
          </a:prstGeom>
          <a:noFill/>
        </p:spPr>
        <p:txBody>
          <a:bodyPr wrap="square" rtlCol="0">
            <a:spAutoFit/>
          </a:bodyPr>
          <a:lstStyle/>
          <a:p>
            <a:r>
              <a:rPr lang="en-US" sz="2800" dirty="0">
                <a:latin typeface="Agency FB" panose="020B0503020202020204" pitchFamily="34" charset="0"/>
              </a:rPr>
              <a:t>To prevent excessive use of memory, it’s important to index your files using </a:t>
            </a:r>
            <a:r>
              <a:rPr lang="en-US" sz="2800" b="1" dirty="0" err="1">
                <a:latin typeface="Agency FB" panose="020B0503020202020204" pitchFamily="34" charset="0"/>
              </a:rPr>
              <a:t>Samtools</a:t>
            </a:r>
            <a:r>
              <a:rPr lang="en-US" sz="2800" dirty="0">
                <a:latin typeface="Agency FB" panose="020B0503020202020204" pitchFamily="34" charset="0"/>
              </a:rPr>
              <a:t>. This allows you to jump straight to the point of interest instead of having to run though and scan each file in acceding order.</a:t>
            </a:r>
          </a:p>
          <a:p>
            <a:pPr marL="285750" indent="-285750">
              <a:buFont typeface="Arial" panose="020B0604020202020204" pitchFamily="34" charset="0"/>
              <a:buChar char="•"/>
            </a:pPr>
            <a:endParaRPr lang="en-US" sz="2800" dirty="0">
              <a:latin typeface="Agency FB" panose="020B0503020202020204" pitchFamily="34" charset="0"/>
            </a:endParaRPr>
          </a:p>
          <a:p>
            <a:pPr marL="285750" indent="-285750">
              <a:buFont typeface="Arial" panose="020B0604020202020204" pitchFamily="34" charset="0"/>
              <a:buChar char="•"/>
            </a:pPr>
            <a:r>
              <a:rPr lang="en-US" sz="2800" dirty="0" err="1">
                <a:latin typeface="Agency FB" panose="020B0503020202020204" pitchFamily="34" charset="0"/>
              </a:rPr>
              <a:t>samtools</a:t>
            </a:r>
            <a:r>
              <a:rPr lang="en-US" sz="2800" dirty="0">
                <a:latin typeface="Agency FB" panose="020B0503020202020204" pitchFamily="34" charset="0"/>
              </a:rPr>
              <a:t> </a:t>
            </a:r>
            <a:r>
              <a:rPr lang="en-US" sz="2800" dirty="0" err="1">
                <a:latin typeface="Agency FB" panose="020B0503020202020204" pitchFamily="34" charset="0"/>
              </a:rPr>
              <a:t>faidx</a:t>
            </a:r>
            <a:r>
              <a:rPr lang="en-US" sz="2800" dirty="0">
                <a:latin typeface="Agency FB" panose="020B0503020202020204" pitchFamily="34" charset="0"/>
              </a:rPr>
              <a:t> &lt;region&gt; &lt;search&gt; </a:t>
            </a:r>
          </a:p>
          <a:p>
            <a:pPr marL="285750" indent="-285750">
              <a:buFont typeface="Arial" panose="020B0604020202020204" pitchFamily="34" charset="0"/>
              <a:buChar char="•"/>
            </a:pPr>
            <a:endParaRPr lang="en-US" sz="2800" dirty="0">
              <a:latin typeface="Agency FB" panose="020B0503020202020204" pitchFamily="34" charset="0"/>
            </a:endParaRPr>
          </a:p>
          <a:p>
            <a:r>
              <a:rPr lang="en-US" sz="2800" dirty="0">
                <a:latin typeface="Agency FB" panose="020B0503020202020204" pitchFamily="34" charset="0"/>
              </a:rPr>
              <a:t>You can also search for multiple items as well:</a:t>
            </a:r>
          </a:p>
          <a:p>
            <a:endParaRPr lang="en-US" sz="2800" dirty="0">
              <a:latin typeface="Agency FB" panose="020B0503020202020204" pitchFamily="34" charset="0"/>
            </a:endParaRPr>
          </a:p>
          <a:p>
            <a:pPr marL="285750" indent="-285750">
              <a:buFont typeface="Arial" panose="020B0604020202020204" pitchFamily="34" charset="0"/>
              <a:buChar char="•"/>
            </a:pPr>
            <a:r>
              <a:rPr lang="en-US" sz="2800" dirty="0" err="1">
                <a:latin typeface="Agency FB" panose="020B0503020202020204" pitchFamily="34" charset="0"/>
              </a:rPr>
              <a:t>samtools</a:t>
            </a:r>
            <a:r>
              <a:rPr lang="en-US" sz="2800" dirty="0">
                <a:latin typeface="Agency FB" panose="020B0503020202020204" pitchFamily="34" charset="0"/>
              </a:rPr>
              <a:t> </a:t>
            </a:r>
            <a:r>
              <a:rPr lang="en-US" sz="2800" dirty="0" err="1">
                <a:latin typeface="Agency FB" panose="020B0503020202020204" pitchFamily="34" charset="0"/>
              </a:rPr>
              <a:t>faidx</a:t>
            </a:r>
            <a:r>
              <a:rPr lang="en-US" sz="2800" dirty="0">
                <a:latin typeface="Agency FB" panose="020B0503020202020204" pitchFamily="34" charset="0"/>
              </a:rPr>
              <a:t> &lt;region&gt; &lt;search&gt; \ &lt;search&gt;</a:t>
            </a:r>
          </a:p>
          <a:p>
            <a:endParaRPr lang="en-US" dirty="0"/>
          </a:p>
        </p:txBody>
      </p:sp>
      <p:sp>
        <p:nvSpPr>
          <p:cNvPr id="4" name="TextBox 3"/>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7" name="TextBox 6"/>
          <p:cNvSpPr txBox="1"/>
          <p:nvPr/>
        </p:nvSpPr>
        <p:spPr>
          <a:xfrm>
            <a:off x="11205087" y="6363308"/>
            <a:ext cx="936523" cy="584775"/>
          </a:xfrm>
          <a:prstGeom prst="rect">
            <a:avLst/>
          </a:prstGeom>
          <a:noFill/>
        </p:spPr>
        <p:txBody>
          <a:bodyPr wrap="square" rtlCol="0">
            <a:spAutoFit/>
          </a:bodyPr>
          <a:lstStyle/>
          <a:p>
            <a:pPr algn="ctr"/>
            <a:r>
              <a:rPr lang="en-US" sz="3200" b="1"/>
              <a:t>17</a:t>
            </a:r>
            <a:endParaRPr lang="en-US" sz="3200" b="1" dirty="0"/>
          </a:p>
        </p:txBody>
      </p:sp>
    </p:spTree>
    <p:extLst>
      <p:ext uri="{BB962C8B-B14F-4D97-AF65-F5344CB8AC3E}">
        <p14:creationId xmlns:p14="http://schemas.microsoft.com/office/powerpoint/2010/main" val="3001272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2977689" y="5233033"/>
            <a:ext cx="7514304" cy="1107996"/>
          </a:xfrm>
          <a:prstGeom prst="rect">
            <a:avLst/>
          </a:prstGeom>
          <a:noFill/>
        </p:spPr>
        <p:txBody>
          <a:bodyPr wrap="square" rtlCol="0">
            <a:spAutoFit/>
          </a:bodyPr>
          <a:lstStyle/>
          <a:p>
            <a:r>
              <a:rPr lang="en-US" sz="6600" b="1" u="sng" dirty="0">
                <a:latin typeface="Agency FB" panose="020B0503020202020204" pitchFamily="34" charset="0"/>
              </a:rPr>
              <a:t>Questions or concerns</a:t>
            </a:r>
          </a:p>
        </p:txBody>
      </p:sp>
    </p:spTree>
    <p:extLst>
      <p:ext uri="{BB962C8B-B14F-4D97-AF65-F5344CB8AC3E}">
        <p14:creationId xmlns:p14="http://schemas.microsoft.com/office/powerpoint/2010/main" val="87451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060" y="1166840"/>
            <a:ext cx="8008374" cy="4647426"/>
          </a:xfrm>
          <a:prstGeom prst="rect">
            <a:avLst/>
          </a:prstGeom>
          <a:noFill/>
        </p:spPr>
        <p:txBody>
          <a:bodyPr wrap="square" rtlCol="0">
            <a:spAutoFit/>
          </a:bodyPr>
          <a:lstStyle/>
          <a:p>
            <a:r>
              <a:rPr lang="en-US" sz="6000" b="1" u="sng" dirty="0">
                <a:latin typeface="Agency FB" panose="020B0503020202020204" pitchFamily="34" charset="0"/>
              </a:rPr>
              <a:t>Learning objectives</a:t>
            </a:r>
          </a:p>
          <a:p>
            <a:endParaRPr lang="en-US" sz="3600" b="1" u="sng" dirty="0">
              <a:latin typeface="Agency FB" panose="020B0503020202020204" pitchFamily="34" charset="0"/>
            </a:endParaRPr>
          </a:p>
          <a:p>
            <a:pPr marL="571500" indent="-571500">
              <a:buFont typeface="Arial" panose="020B0604020202020204" pitchFamily="34" charset="0"/>
              <a:buChar char="•"/>
            </a:pPr>
            <a:r>
              <a:rPr lang="en-US" sz="4000" dirty="0">
                <a:latin typeface="Agency FB" panose="020B0503020202020204" pitchFamily="34" charset="0"/>
              </a:rPr>
              <a:t>Understand FASTA &amp; FASTQ</a:t>
            </a:r>
          </a:p>
          <a:p>
            <a:pPr marL="571500" indent="-571500">
              <a:buFont typeface="Arial" panose="020B0604020202020204" pitchFamily="34" charset="0"/>
              <a:buChar char="•"/>
            </a:pPr>
            <a:r>
              <a:rPr lang="en-US" sz="4000" dirty="0">
                <a:latin typeface="Agency FB" panose="020B0503020202020204" pitchFamily="34" charset="0"/>
              </a:rPr>
              <a:t>Basic intro to nucleotides and quality scores</a:t>
            </a:r>
          </a:p>
          <a:p>
            <a:pPr marL="571500" indent="-571500">
              <a:buFont typeface="Arial" panose="020B0604020202020204" pitchFamily="34" charset="0"/>
              <a:buChar char="•"/>
            </a:pPr>
            <a:r>
              <a:rPr lang="en-US" sz="4000" dirty="0">
                <a:latin typeface="Agency FB" panose="020B0503020202020204" pitchFamily="34" charset="0"/>
              </a:rPr>
              <a:t>Trimming and graphing sequence data</a:t>
            </a:r>
          </a:p>
          <a:p>
            <a:pPr marL="571500" indent="-571500">
              <a:buFont typeface="Arial" panose="020B0604020202020204" pitchFamily="34" charset="0"/>
              <a:buChar char="•"/>
            </a:pPr>
            <a:r>
              <a:rPr lang="en-US" sz="4000" dirty="0">
                <a:latin typeface="Agency FB" panose="020B0503020202020204" pitchFamily="34" charset="0"/>
              </a:rPr>
              <a:t>Indexing sequences</a:t>
            </a:r>
          </a:p>
          <a:p>
            <a:pPr algn="ctr"/>
            <a:endParaRPr lang="en-US" sz="4000" dirty="0">
              <a:latin typeface="Agency FB" panose="020B0503020202020204" pitchFamily="34" charset="0"/>
            </a:endParaRPr>
          </a:p>
        </p:txBody>
      </p:sp>
      <p:sp>
        <p:nvSpPr>
          <p:cNvPr id="4" name="TextBox 3"/>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5" name="TextBox 4"/>
          <p:cNvSpPr txBox="1"/>
          <p:nvPr/>
        </p:nvSpPr>
        <p:spPr>
          <a:xfrm>
            <a:off x="11297264" y="6363307"/>
            <a:ext cx="1032387" cy="584775"/>
          </a:xfrm>
          <a:prstGeom prst="rect">
            <a:avLst/>
          </a:prstGeom>
          <a:noFill/>
        </p:spPr>
        <p:txBody>
          <a:bodyPr wrap="square" rtlCol="0">
            <a:spAutoFit/>
          </a:bodyPr>
          <a:lstStyle/>
          <a:p>
            <a:pPr algn="ctr"/>
            <a:r>
              <a:rPr lang="en-US" sz="3200" b="1" dirty="0"/>
              <a:t>1</a:t>
            </a:r>
          </a:p>
        </p:txBody>
      </p:sp>
    </p:spTree>
    <p:extLst>
      <p:ext uri="{BB962C8B-B14F-4D97-AF65-F5344CB8AC3E}">
        <p14:creationId xmlns:p14="http://schemas.microsoft.com/office/powerpoint/2010/main" val="80326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3284" y="1208727"/>
            <a:ext cx="7329948" cy="830997"/>
          </a:xfrm>
          <a:prstGeom prst="rect">
            <a:avLst/>
          </a:prstGeom>
          <a:noFill/>
        </p:spPr>
        <p:txBody>
          <a:bodyPr wrap="square" rtlCol="0">
            <a:spAutoFit/>
          </a:bodyPr>
          <a:lstStyle/>
          <a:p>
            <a:pPr algn="ctr"/>
            <a:r>
              <a:rPr lang="en-US" sz="4800" b="1" u="sng" dirty="0">
                <a:latin typeface="Agency FB" panose="020B0503020202020204" pitchFamily="34" charset="0"/>
              </a:rPr>
              <a:t>FASTA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586" y="-527646"/>
            <a:ext cx="5574892" cy="41427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703" y="2619120"/>
            <a:ext cx="5651839" cy="4238880"/>
          </a:xfrm>
          <a:prstGeom prst="rect">
            <a:avLst/>
          </a:prstGeom>
        </p:spPr>
      </p:pic>
      <p:sp>
        <p:nvSpPr>
          <p:cNvPr id="6" name="TextBox 5"/>
          <p:cNvSpPr txBox="1"/>
          <p:nvPr/>
        </p:nvSpPr>
        <p:spPr>
          <a:xfrm>
            <a:off x="8071054" y="2706329"/>
            <a:ext cx="3841955" cy="400110"/>
          </a:xfrm>
          <a:prstGeom prst="rect">
            <a:avLst/>
          </a:prstGeom>
          <a:noFill/>
        </p:spPr>
        <p:txBody>
          <a:bodyPr wrap="square" rtlCol="0">
            <a:spAutoFit/>
          </a:bodyPr>
          <a:lstStyle/>
          <a:p>
            <a:pPr algn="ctr"/>
            <a:r>
              <a:rPr lang="en-US" b="1" dirty="0">
                <a:latin typeface="Agency FB" panose="020B0503020202020204" pitchFamily="34" charset="0"/>
              </a:rPr>
              <a:t>William </a:t>
            </a:r>
            <a:r>
              <a:rPr lang="en-US" sz="2000" b="1" dirty="0">
                <a:latin typeface="Agency FB" panose="020B0503020202020204" pitchFamily="34" charset="0"/>
              </a:rPr>
              <a:t>Pearson</a:t>
            </a:r>
          </a:p>
        </p:txBody>
      </p:sp>
      <p:sp>
        <p:nvSpPr>
          <p:cNvPr id="7" name="TextBox 6"/>
          <p:cNvSpPr txBox="1"/>
          <p:nvPr/>
        </p:nvSpPr>
        <p:spPr>
          <a:xfrm>
            <a:off x="8141110" y="5840361"/>
            <a:ext cx="4050890" cy="400110"/>
          </a:xfrm>
          <a:prstGeom prst="rect">
            <a:avLst/>
          </a:prstGeom>
          <a:noFill/>
        </p:spPr>
        <p:txBody>
          <a:bodyPr wrap="square" rtlCol="0">
            <a:spAutoFit/>
          </a:bodyPr>
          <a:lstStyle/>
          <a:p>
            <a:pPr algn="ctr"/>
            <a:r>
              <a:rPr lang="en-US" sz="2000" b="1" dirty="0">
                <a:latin typeface="Agency FB" panose="020B0503020202020204" pitchFamily="34" charset="0"/>
              </a:rPr>
              <a:t>David </a:t>
            </a:r>
            <a:r>
              <a:rPr lang="en-US" sz="2000" b="1" dirty="0" err="1">
                <a:latin typeface="Agency FB" panose="020B0503020202020204" pitchFamily="34" charset="0"/>
              </a:rPr>
              <a:t>Lipman</a:t>
            </a:r>
            <a:endParaRPr lang="en-US" sz="2000" b="1" dirty="0">
              <a:latin typeface="Agency FB" panose="020B0503020202020204" pitchFamily="34" charset="0"/>
            </a:endParaRPr>
          </a:p>
        </p:txBody>
      </p:sp>
      <p:sp>
        <p:nvSpPr>
          <p:cNvPr id="8" name="TextBox 7"/>
          <p:cNvSpPr txBox="1"/>
          <p:nvPr/>
        </p:nvSpPr>
        <p:spPr>
          <a:xfrm>
            <a:off x="1165123" y="2241755"/>
            <a:ext cx="6666271" cy="3539430"/>
          </a:xfrm>
          <a:prstGeom prst="rect">
            <a:avLst/>
          </a:prstGeom>
          <a:noFill/>
        </p:spPr>
        <p:txBody>
          <a:bodyPr wrap="square" rtlCol="0">
            <a:spAutoFit/>
          </a:bodyPr>
          <a:lstStyle/>
          <a:p>
            <a:r>
              <a:rPr lang="en-US" sz="2800" dirty="0">
                <a:latin typeface="Agency FB" panose="020B0503020202020204" pitchFamily="34" charset="0"/>
              </a:rPr>
              <a:t>The FASTA file format was created by William Pearson and David </a:t>
            </a:r>
            <a:r>
              <a:rPr lang="en-US" sz="2800" dirty="0" err="1">
                <a:latin typeface="Agency FB" panose="020B0503020202020204" pitchFamily="34" charset="0"/>
              </a:rPr>
              <a:t>Lipman</a:t>
            </a:r>
            <a:r>
              <a:rPr lang="en-US" sz="2800" dirty="0">
                <a:latin typeface="Agency FB" panose="020B0503020202020204" pitchFamily="34" charset="0"/>
              </a:rPr>
              <a:t> as a means to store sequence data not requiring per-base quality scores. </a:t>
            </a:r>
          </a:p>
          <a:p>
            <a:endParaRPr lang="en-US" sz="2800" dirty="0">
              <a:latin typeface="Agency FB" panose="020B0503020202020204" pitchFamily="34" charset="0"/>
            </a:endParaRPr>
          </a:p>
          <a:p>
            <a:r>
              <a:rPr lang="en-US" sz="2800" dirty="0">
                <a:latin typeface="Agency FB" panose="020B0503020202020204" pitchFamily="34" charset="0"/>
              </a:rPr>
              <a:t>FASTA is a powerful and flexible tool which can be easily be modified for your projects specific needs. FASTA’s inherit ad-hoc nature can also create compatibility problems. </a:t>
            </a:r>
          </a:p>
        </p:txBody>
      </p:sp>
      <p:sp>
        <p:nvSpPr>
          <p:cNvPr id="9" name="TextBox 8"/>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10" name="TextBox 9"/>
          <p:cNvSpPr txBox="1"/>
          <p:nvPr/>
        </p:nvSpPr>
        <p:spPr>
          <a:xfrm>
            <a:off x="11201399" y="6363308"/>
            <a:ext cx="1049594" cy="584775"/>
          </a:xfrm>
          <a:prstGeom prst="rect">
            <a:avLst/>
          </a:prstGeom>
          <a:noFill/>
        </p:spPr>
        <p:txBody>
          <a:bodyPr wrap="square" rtlCol="0">
            <a:spAutoFit/>
          </a:bodyPr>
          <a:lstStyle/>
          <a:p>
            <a:pPr algn="ctr"/>
            <a:r>
              <a:rPr lang="en-US" sz="3200" b="1" dirty="0"/>
              <a:t>2</a:t>
            </a:r>
          </a:p>
        </p:txBody>
      </p:sp>
    </p:spTree>
    <p:extLst>
      <p:ext uri="{BB962C8B-B14F-4D97-AF65-F5344CB8AC3E}">
        <p14:creationId xmlns:p14="http://schemas.microsoft.com/office/powerpoint/2010/main" val="356907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5825" y="833284"/>
            <a:ext cx="8045246" cy="707886"/>
          </a:xfrm>
          <a:prstGeom prst="rect">
            <a:avLst/>
          </a:prstGeom>
          <a:noFill/>
        </p:spPr>
        <p:txBody>
          <a:bodyPr wrap="square" rtlCol="0">
            <a:spAutoFit/>
          </a:bodyPr>
          <a:lstStyle/>
          <a:p>
            <a:pPr algn="ctr"/>
            <a:r>
              <a:rPr lang="en-US" sz="4000" b="1" u="sng" dirty="0">
                <a:latin typeface="Agency FB" panose="020B0503020202020204" pitchFamily="34" charset="0"/>
              </a:rPr>
              <a:t>FASTA file composition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684" y="2612629"/>
            <a:ext cx="10353368" cy="5742333"/>
          </a:xfrm>
          <a:prstGeom prst="rect">
            <a:avLst/>
          </a:prstGeom>
        </p:spPr>
      </p:pic>
      <p:sp>
        <p:nvSpPr>
          <p:cNvPr id="5" name="TextBox 4"/>
          <p:cNvSpPr txBox="1"/>
          <p:nvPr/>
        </p:nvSpPr>
        <p:spPr>
          <a:xfrm>
            <a:off x="1994719" y="1932039"/>
            <a:ext cx="9527458" cy="584775"/>
          </a:xfrm>
          <a:prstGeom prst="rect">
            <a:avLst/>
          </a:prstGeom>
          <a:noFill/>
        </p:spPr>
        <p:txBody>
          <a:bodyPr wrap="square" rtlCol="0">
            <a:spAutoFit/>
          </a:bodyPr>
          <a:lstStyle/>
          <a:p>
            <a:r>
              <a:rPr lang="en-US" sz="3200" dirty="0">
                <a:latin typeface="Agency FB" panose="020B0503020202020204" pitchFamily="34" charset="0"/>
              </a:rPr>
              <a:t>FASTA files are composed of </a:t>
            </a:r>
            <a:r>
              <a:rPr lang="en-US" sz="3200" b="1" dirty="0">
                <a:latin typeface="Agency FB" panose="020B0503020202020204" pitchFamily="34" charset="0"/>
              </a:rPr>
              <a:t>descriptions</a:t>
            </a:r>
            <a:r>
              <a:rPr lang="en-US" sz="3200" dirty="0">
                <a:latin typeface="Agency FB" panose="020B0503020202020204" pitchFamily="34" charset="0"/>
              </a:rPr>
              <a:t> and the </a:t>
            </a:r>
            <a:r>
              <a:rPr lang="en-US" sz="3200" b="1" dirty="0">
                <a:latin typeface="Agency FB" panose="020B0503020202020204" pitchFamily="34" charset="0"/>
              </a:rPr>
              <a:t>sequence data</a:t>
            </a:r>
            <a:r>
              <a:rPr lang="en-US" sz="3200" dirty="0">
                <a:latin typeface="Agency FB" panose="020B0503020202020204" pitchFamily="34" charset="0"/>
              </a:rPr>
              <a:t>. </a:t>
            </a:r>
          </a:p>
        </p:txBody>
      </p:sp>
      <p:sp>
        <p:nvSpPr>
          <p:cNvPr id="6" name="TextBox 5"/>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7" name="TextBox 6"/>
          <p:cNvSpPr txBox="1"/>
          <p:nvPr/>
        </p:nvSpPr>
        <p:spPr>
          <a:xfrm>
            <a:off x="11205087" y="6363308"/>
            <a:ext cx="936523" cy="584775"/>
          </a:xfrm>
          <a:prstGeom prst="rect">
            <a:avLst/>
          </a:prstGeom>
          <a:noFill/>
        </p:spPr>
        <p:txBody>
          <a:bodyPr wrap="square" rtlCol="0">
            <a:spAutoFit/>
          </a:bodyPr>
          <a:lstStyle/>
          <a:p>
            <a:pPr algn="ctr"/>
            <a:r>
              <a:rPr lang="en-US" sz="3200" b="1" dirty="0"/>
              <a:t>3</a:t>
            </a:r>
          </a:p>
        </p:txBody>
      </p:sp>
    </p:spTree>
    <p:extLst>
      <p:ext uri="{BB962C8B-B14F-4D97-AF65-F5344CB8AC3E}">
        <p14:creationId xmlns:p14="http://schemas.microsoft.com/office/powerpoint/2010/main" val="365875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5825" y="833284"/>
            <a:ext cx="8045246" cy="707886"/>
          </a:xfrm>
          <a:prstGeom prst="rect">
            <a:avLst/>
          </a:prstGeom>
          <a:noFill/>
        </p:spPr>
        <p:txBody>
          <a:bodyPr wrap="square" rtlCol="0">
            <a:spAutoFit/>
          </a:bodyPr>
          <a:lstStyle/>
          <a:p>
            <a:pPr algn="ctr"/>
            <a:r>
              <a:rPr lang="en-US" sz="4000" b="1" u="sng" dirty="0">
                <a:latin typeface="Agency FB" panose="020B0503020202020204" pitchFamily="34" charset="0"/>
              </a:rPr>
              <a:t>FASTA file composition</a:t>
            </a:r>
          </a:p>
        </p:txBody>
      </p:sp>
      <p:sp>
        <p:nvSpPr>
          <p:cNvPr id="6" name="TextBox 5"/>
          <p:cNvSpPr txBox="1"/>
          <p:nvPr/>
        </p:nvSpPr>
        <p:spPr>
          <a:xfrm>
            <a:off x="1334729" y="1725561"/>
            <a:ext cx="10257503" cy="492443"/>
          </a:xfrm>
          <a:prstGeom prst="rect">
            <a:avLst/>
          </a:prstGeom>
          <a:noFill/>
        </p:spPr>
        <p:txBody>
          <a:bodyPr wrap="square" rtlCol="0">
            <a:spAutoFit/>
          </a:bodyPr>
          <a:lstStyle/>
          <a:p>
            <a:pPr algn="ctr"/>
            <a:r>
              <a:rPr lang="en-US" sz="2600" dirty="0">
                <a:latin typeface="Agency FB" panose="020B0503020202020204" pitchFamily="34" charset="0"/>
              </a:rPr>
              <a:t>The </a:t>
            </a:r>
            <a:r>
              <a:rPr lang="en-US" sz="2600" b="1" dirty="0">
                <a:latin typeface="Agency FB" panose="020B0503020202020204" pitchFamily="34" charset="0"/>
              </a:rPr>
              <a:t>description (&gt;) </a:t>
            </a:r>
            <a:r>
              <a:rPr lang="en-US" sz="2600" dirty="0">
                <a:latin typeface="Agency FB" panose="020B0503020202020204" pitchFamily="34" charset="0"/>
              </a:rPr>
              <a:t>contains the sequence identifier and any optional descriptive information.</a:t>
            </a:r>
            <a:r>
              <a:rPr lang="en-US" sz="2600" b="1" dirty="0">
                <a:latin typeface="Agency FB" panose="020B0503020202020204" pitchFamily="34" charset="0"/>
              </a:rPr>
              <a:t> </a:t>
            </a:r>
          </a:p>
        </p:txBody>
      </p:sp>
      <p:graphicFrame>
        <p:nvGraphicFramePr>
          <p:cNvPr id="7" name="Object 6"/>
          <p:cNvGraphicFramePr>
            <a:graphicFrameLocks noChangeAspect="1"/>
          </p:cNvGraphicFramePr>
          <p:nvPr>
            <p:extLst>
              <p:ext uri="{D42A27DB-BD31-4B8C-83A1-F6EECF244321}">
                <p14:modId xmlns:p14="http://schemas.microsoft.com/office/powerpoint/2010/main" val="3589990563"/>
              </p:ext>
            </p:extLst>
          </p:nvPr>
        </p:nvGraphicFramePr>
        <p:xfrm>
          <a:off x="1604912" y="2713703"/>
          <a:ext cx="9471127" cy="2768652"/>
        </p:xfrm>
        <a:graphic>
          <a:graphicData uri="http://schemas.openxmlformats.org/presentationml/2006/ole">
            <mc:AlternateContent xmlns:mc="http://schemas.openxmlformats.org/markup-compatibility/2006">
              <mc:Choice xmlns:v="urn:schemas-microsoft-com:vml" Requires="v">
                <p:oleObj spid="_x0000_s1202" name="Image" r:id="rId3" imgW="7403040" imgH="2590200" progId="Photoshop.Image.17">
                  <p:embed/>
                </p:oleObj>
              </mc:Choice>
              <mc:Fallback>
                <p:oleObj name="Image" r:id="rId3" imgW="7403040" imgH="2590200" progId="Photoshop.Image.17">
                  <p:embed/>
                  <p:pic>
                    <p:nvPicPr>
                      <p:cNvPr id="0" name=""/>
                      <p:cNvPicPr/>
                      <p:nvPr/>
                    </p:nvPicPr>
                    <p:blipFill>
                      <a:blip r:embed="rId4"/>
                      <a:stretch>
                        <a:fillRect/>
                      </a:stretch>
                    </p:blipFill>
                    <p:spPr>
                      <a:xfrm>
                        <a:off x="1604912" y="2713703"/>
                        <a:ext cx="9471127" cy="2768652"/>
                      </a:xfrm>
                      <a:prstGeom prst="rect">
                        <a:avLst/>
                      </a:prstGeom>
                    </p:spPr>
                  </p:pic>
                </p:oleObj>
              </mc:Fallback>
            </mc:AlternateContent>
          </a:graphicData>
        </a:graphic>
      </p:graphicFrame>
      <p:sp>
        <p:nvSpPr>
          <p:cNvPr id="8" name="TextBox 7"/>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11" name="TextBox 10"/>
          <p:cNvSpPr txBox="1"/>
          <p:nvPr/>
        </p:nvSpPr>
        <p:spPr>
          <a:xfrm>
            <a:off x="11205087" y="6363308"/>
            <a:ext cx="936523" cy="584775"/>
          </a:xfrm>
          <a:prstGeom prst="rect">
            <a:avLst/>
          </a:prstGeom>
          <a:noFill/>
        </p:spPr>
        <p:txBody>
          <a:bodyPr wrap="square" rtlCol="0">
            <a:spAutoFit/>
          </a:bodyPr>
          <a:lstStyle/>
          <a:p>
            <a:pPr algn="ctr"/>
            <a:r>
              <a:rPr lang="en-US" sz="3200" b="1" dirty="0"/>
              <a:t>4</a:t>
            </a:r>
          </a:p>
        </p:txBody>
      </p:sp>
    </p:spTree>
    <p:extLst>
      <p:ext uri="{BB962C8B-B14F-4D97-AF65-F5344CB8AC3E}">
        <p14:creationId xmlns:p14="http://schemas.microsoft.com/office/powerpoint/2010/main" val="69514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5825" y="833284"/>
            <a:ext cx="8045246" cy="707886"/>
          </a:xfrm>
          <a:prstGeom prst="rect">
            <a:avLst/>
          </a:prstGeom>
          <a:noFill/>
        </p:spPr>
        <p:txBody>
          <a:bodyPr wrap="square" rtlCol="0">
            <a:spAutoFit/>
          </a:bodyPr>
          <a:lstStyle/>
          <a:p>
            <a:pPr algn="ctr"/>
            <a:r>
              <a:rPr lang="en-US" sz="4000" b="1" u="sng" dirty="0">
                <a:latin typeface="Agency FB" panose="020B0503020202020204" pitchFamily="34" charset="0"/>
              </a:rPr>
              <a:t>FASTA file composition</a:t>
            </a:r>
          </a:p>
        </p:txBody>
      </p:sp>
      <p:graphicFrame>
        <p:nvGraphicFramePr>
          <p:cNvPr id="6" name="Object 5"/>
          <p:cNvGraphicFramePr>
            <a:graphicFrameLocks noChangeAspect="1"/>
          </p:cNvGraphicFramePr>
          <p:nvPr>
            <p:extLst>
              <p:ext uri="{D42A27DB-BD31-4B8C-83A1-F6EECF244321}">
                <p14:modId xmlns:p14="http://schemas.microsoft.com/office/powerpoint/2010/main" val="629562136"/>
              </p:ext>
            </p:extLst>
          </p:nvPr>
        </p:nvGraphicFramePr>
        <p:xfrm>
          <a:off x="1511709" y="2684205"/>
          <a:ext cx="9881419" cy="2831691"/>
        </p:xfrm>
        <a:graphic>
          <a:graphicData uri="http://schemas.openxmlformats.org/presentationml/2006/ole">
            <mc:AlternateContent xmlns:mc="http://schemas.openxmlformats.org/markup-compatibility/2006">
              <mc:Choice xmlns:v="urn:schemas-microsoft-com:vml" Requires="v">
                <p:oleObj spid="_x0000_s2220" name="Image" r:id="rId3" imgW="8355240" imgH="2590200" progId="Photoshop.Image.17">
                  <p:embed/>
                </p:oleObj>
              </mc:Choice>
              <mc:Fallback>
                <p:oleObj name="Image" r:id="rId3" imgW="8355240" imgH="2590200" progId="Photoshop.Image.17">
                  <p:embed/>
                  <p:pic>
                    <p:nvPicPr>
                      <p:cNvPr id="0" name=""/>
                      <p:cNvPicPr/>
                      <p:nvPr/>
                    </p:nvPicPr>
                    <p:blipFill>
                      <a:blip r:embed="rId4"/>
                      <a:stretch>
                        <a:fillRect/>
                      </a:stretch>
                    </p:blipFill>
                    <p:spPr>
                      <a:xfrm>
                        <a:off x="1511709" y="2684205"/>
                        <a:ext cx="9881419" cy="2831691"/>
                      </a:xfrm>
                      <a:prstGeom prst="rect">
                        <a:avLst/>
                      </a:prstGeom>
                    </p:spPr>
                  </p:pic>
                </p:oleObj>
              </mc:Fallback>
            </mc:AlternateContent>
          </a:graphicData>
        </a:graphic>
      </p:graphicFrame>
      <p:sp>
        <p:nvSpPr>
          <p:cNvPr id="7" name="TextBox 6"/>
          <p:cNvSpPr txBox="1"/>
          <p:nvPr/>
        </p:nvSpPr>
        <p:spPr>
          <a:xfrm>
            <a:off x="1681316" y="1681316"/>
            <a:ext cx="9999407" cy="830997"/>
          </a:xfrm>
          <a:prstGeom prst="rect">
            <a:avLst/>
          </a:prstGeom>
          <a:noFill/>
        </p:spPr>
        <p:txBody>
          <a:bodyPr wrap="square" rtlCol="0">
            <a:spAutoFit/>
          </a:bodyPr>
          <a:lstStyle/>
          <a:p>
            <a:r>
              <a:rPr lang="en-US" sz="2400" dirty="0">
                <a:latin typeface="Agency FB" panose="020B0503020202020204" pitchFamily="34" charset="0"/>
              </a:rPr>
              <a:t>The actual </a:t>
            </a:r>
            <a:r>
              <a:rPr lang="en-US" sz="2400" b="1" dirty="0">
                <a:latin typeface="Agency FB" panose="020B0503020202020204" pitchFamily="34" charset="0"/>
              </a:rPr>
              <a:t>sequence data </a:t>
            </a:r>
            <a:r>
              <a:rPr lang="en-US" sz="2400" dirty="0">
                <a:latin typeface="Agency FB" panose="020B0503020202020204" pitchFamily="34" charset="0"/>
              </a:rPr>
              <a:t>starts after the </a:t>
            </a:r>
            <a:r>
              <a:rPr lang="en-US" sz="2400" b="1" dirty="0">
                <a:latin typeface="Agency FB" panose="020B0503020202020204" pitchFamily="34" charset="0"/>
              </a:rPr>
              <a:t>description line</a:t>
            </a:r>
            <a:r>
              <a:rPr lang="en-US" sz="2400" dirty="0">
                <a:latin typeface="Agency FB" panose="020B0503020202020204" pitchFamily="34" charset="0"/>
              </a:rPr>
              <a:t>. This contains raw sequence data with no quality data. </a:t>
            </a:r>
          </a:p>
        </p:txBody>
      </p:sp>
      <p:sp>
        <p:nvSpPr>
          <p:cNvPr id="8" name="TextBox 7"/>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11" name="TextBox 10"/>
          <p:cNvSpPr txBox="1"/>
          <p:nvPr/>
        </p:nvSpPr>
        <p:spPr>
          <a:xfrm>
            <a:off x="11205087" y="6363308"/>
            <a:ext cx="936523" cy="584775"/>
          </a:xfrm>
          <a:prstGeom prst="rect">
            <a:avLst/>
          </a:prstGeom>
          <a:noFill/>
        </p:spPr>
        <p:txBody>
          <a:bodyPr wrap="square" rtlCol="0">
            <a:spAutoFit/>
          </a:bodyPr>
          <a:lstStyle/>
          <a:p>
            <a:pPr algn="ctr"/>
            <a:r>
              <a:rPr lang="en-US" sz="3200" b="1" dirty="0"/>
              <a:t>5</a:t>
            </a:r>
          </a:p>
        </p:txBody>
      </p:sp>
    </p:spTree>
    <p:extLst>
      <p:ext uri="{BB962C8B-B14F-4D97-AF65-F5344CB8AC3E}">
        <p14:creationId xmlns:p14="http://schemas.microsoft.com/office/powerpoint/2010/main" val="267090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739" y="677544"/>
            <a:ext cx="5589639" cy="584775"/>
          </a:xfrm>
          <a:prstGeom prst="rect">
            <a:avLst/>
          </a:prstGeom>
          <a:noFill/>
        </p:spPr>
        <p:txBody>
          <a:bodyPr wrap="square" rtlCol="0">
            <a:spAutoFit/>
          </a:bodyPr>
          <a:lstStyle/>
          <a:p>
            <a:pPr algn="ctr"/>
            <a:r>
              <a:rPr lang="en-US" sz="3200" b="1" u="sng" dirty="0">
                <a:latin typeface="Agency FB" panose="020B0503020202020204" pitchFamily="34" charset="0"/>
              </a:rPr>
              <a:t>FASTA pitfalls </a:t>
            </a:r>
          </a:p>
        </p:txBody>
      </p:sp>
      <p:sp>
        <p:nvSpPr>
          <p:cNvPr id="3" name="TextBox 2"/>
          <p:cNvSpPr txBox="1"/>
          <p:nvPr/>
        </p:nvSpPr>
        <p:spPr>
          <a:xfrm>
            <a:off x="1460090" y="1710813"/>
            <a:ext cx="10345993" cy="3970318"/>
          </a:xfrm>
          <a:prstGeom prst="rect">
            <a:avLst/>
          </a:prstGeom>
          <a:noFill/>
        </p:spPr>
        <p:txBody>
          <a:bodyPr wrap="square" rtlCol="0">
            <a:spAutoFit/>
          </a:bodyPr>
          <a:lstStyle/>
          <a:p>
            <a:r>
              <a:rPr lang="en-US" sz="3600" dirty="0">
                <a:latin typeface="Agency FB" panose="020B0503020202020204" pitchFamily="34" charset="0"/>
              </a:rPr>
              <a:t>The open source nature of FASTA is a doubled edge sword. It can give a team extreme amounts of flexibility, allowing them to adapt your project to the needs of your data. This is no universal registry of identifiers and each FASTA file is unique. Which can be a huge problem if you’re receiving someone else's data, sharing your own, inheriting code or trying to trouble shoot. </a:t>
            </a:r>
            <a:r>
              <a:rPr lang="en-US" sz="3600" dirty="0" err="1">
                <a:latin typeface="Agency FB" panose="020B0503020202020204" pitchFamily="34" charset="0"/>
              </a:rPr>
              <a:t>Mis</a:t>
            </a:r>
            <a:r>
              <a:rPr lang="en-US" sz="3600" dirty="0">
                <a:latin typeface="Agency FB" panose="020B0503020202020204" pitchFamily="34" charset="0"/>
              </a:rPr>
              <a:t>-matched identifiers can lead to inaccurate results, since you don’t know what the identifiers effect. </a:t>
            </a:r>
          </a:p>
        </p:txBody>
      </p:sp>
      <p:sp>
        <p:nvSpPr>
          <p:cNvPr id="7" name="TextBox 6"/>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10" name="TextBox 9"/>
          <p:cNvSpPr txBox="1"/>
          <p:nvPr/>
        </p:nvSpPr>
        <p:spPr>
          <a:xfrm>
            <a:off x="11205087" y="6363308"/>
            <a:ext cx="936523" cy="584775"/>
          </a:xfrm>
          <a:prstGeom prst="rect">
            <a:avLst/>
          </a:prstGeom>
          <a:noFill/>
        </p:spPr>
        <p:txBody>
          <a:bodyPr wrap="square" rtlCol="0">
            <a:spAutoFit/>
          </a:bodyPr>
          <a:lstStyle/>
          <a:p>
            <a:pPr algn="ctr"/>
            <a:r>
              <a:rPr lang="en-US" sz="3200" b="1" dirty="0"/>
              <a:t>6</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14" y="1"/>
            <a:ext cx="10109004" cy="6372458"/>
          </a:xfrm>
          <a:prstGeom prst="rect">
            <a:avLst/>
          </a:prstGeom>
        </p:spPr>
      </p:pic>
    </p:spTree>
    <p:extLst>
      <p:ext uri="{BB962C8B-B14F-4D97-AF65-F5344CB8AC3E}">
        <p14:creationId xmlns:p14="http://schemas.microsoft.com/office/powerpoint/2010/main" val="105300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9419" y="1610484"/>
            <a:ext cx="9982200" cy="4524315"/>
          </a:xfrm>
          <a:prstGeom prst="rect">
            <a:avLst/>
          </a:prstGeom>
        </p:spPr>
        <p:txBody>
          <a:bodyPr wrap="square">
            <a:spAutoFit/>
          </a:bodyPr>
          <a:lstStyle/>
          <a:p>
            <a:r>
              <a:rPr lang="en-US" sz="3200" dirty="0">
                <a:latin typeface="Agency FB" panose="020B0503020202020204" pitchFamily="34" charset="0"/>
              </a:rPr>
              <a:t>There are two simple solutions to help resolve these problems: </a:t>
            </a:r>
          </a:p>
          <a:p>
            <a:endParaRPr lang="en-US" sz="3200" dirty="0">
              <a:latin typeface="Agency FB" panose="020B0503020202020204" pitchFamily="34" charset="0"/>
            </a:endParaRPr>
          </a:p>
          <a:p>
            <a:pPr marL="285750" indent="-285750">
              <a:buFont typeface="Arial" panose="020B0604020202020204" pitchFamily="34" charset="0"/>
              <a:buChar char="•"/>
            </a:pPr>
            <a:r>
              <a:rPr lang="en-US" sz="3200" dirty="0">
                <a:latin typeface="Agency FB" panose="020B0503020202020204" pitchFamily="34" charset="0"/>
              </a:rPr>
              <a:t>Utilize public repositories of FASTA file formats - this is the closet thing to standardization. Once obtained you can make a copies of the original file and observe and optimize the FASTA file for your purpose. </a:t>
            </a:r>
          </a:p>
          <a:p>
            <a:pPr marL="285750" indent="-285750">
              <a:buFont typeface="Arial" panose="020B0604020202020204" pitchFamily="34" charset="0"/>
              <a:buChar char="•"/>
            </a:pPr>
            <a:endParaRPr lang="en-US" sz="3200" dirty="0">
              <a:latin typeface="Agency FB" panose="020B0503020202020204" pitchFamily="34" charset="0"/>
            </a:endParaRPr>
          </a:p>
          <a:p>
            <a:pPr marL="285750" indent="-285750">
              <a:buFont typeface="Arial" panose="020B0604020202020204" pitchFamily="34" charset="0"/>
              <a:buChar char="•"/>
            </a:pPr>
            <a:r>
              <a:rPr lang="en-US" sz="3200" dirty="0">
                <a:latin typeface="Agency FB" panose="020B0503020202020204" pitchFamily="34" charset="0"/>
              </a:rPr>
              <a:t>Create an internal designation system of FASTA classification. A common format contains: an </a:t>
            </a:r>
            <a:r>
              <a:rPr lang="en-US" sz="3200" b="1" dirty="0">
                <a:latin typeface="Agency FB" panose="020B0503020202020204" pitchFamily="34" charset="0"/>
              </a:rPr>
              <a:t>identifier, comments and unique id </a:t>
            </a:r>
            <a:r>
              <a:rPr lang="en-US" sz="3200" dirty="0">
                <a:latin typeface="Agency FB" panose="020B0503020202020204" pitchFamily="34" charset="0"/>
              </a:rPr>
              <a:t>- for other groups or future staff members. </a:t>
            </a:r>
          </a:p>
        </p:txBody>
      </p:sp>
      <p:sp>
        <p:nvSpPr>
          <p:cNvPr id="3" name="TextBox 2"/>
          <p:cNvSpPr txBox="1"/>
          <p:nvPr/>
        </p:nvSpPr>
        <p:spPr>
          <a:xfrm>
            <a:off x="3605980" y="700548"/>
            <a:ext cx="5589639" cy="584775"/>
          </a:xfrm>
          <a:prstGeom prst="rect">
            <a:avLst/>
          </a:prstGeom>
          <a:noFill/>
        </p:spPr>
        <p:txBody>
          <a:bodyPr wrap="square" rtlCol="0">
            <a:spAutoFit/>
          </a:bodyPr>
          <a:lstStyle/>
          <a:p>
            <a:pPr algn="ctr"/>
            <a:r>
              <a:rPr lang="en-US" sz="3200" b="1" u="sng" dirty="0">
                <a:latin typeface="Agency FB" panose="020B0503020202020204" pitchFamily="34" charset="0"/>
              </a:rPr>
              <a:t>FASTA solutions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9053" y="880438"/>
            <a:ext cx="5803491" cy="5803491"/>
          </a:xfrm>
          <a:prstGeom prst="rect">
            <a:avLst/>
          </a:prstGeom>
        </p:spPr>
      </p:pic>
      <p:sp>
        <p:nvSpPr>
          <p:cNvPr id="6" name="TextBox 5"/>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9" name="TextBox 8"/>
          <p:cNvSpPr txBox="1"/>
          <p:nvPr/>
        </p:nvSpPr>
        <p:spPr>
          <a:xfrm>
            <a:off x="11205087" y="6363308"/>
            <a:ext cx="936523" cy="584775"/>
          </a:xfrm>
          <a:prstGeom prst="rect">
            <a:avLst/>
          </a:prstGeom>
          <a:noFill/>
        </p:spPr>
        <p:txBody>
          <a:bodyPr wrap="square" rtlCol="0">
            <a:spAutoFit/>
          </a:bodyPr>
          <a:lstStyle/>
          <a:p>
            <a:pPr algn="ctr"/>
            <a:r>
              <a:rPr lang="en-US" sz="3200" b="1" dirty="0"/>
              <a:t>7</a:t>
            </a:r>
          </a:p>
        </p:txBody>
      </p:sp>
    </p:spTree>
    <p:extLst>
      <p:ext uri="{BB962C8B-B14F-4D97-AF65-F5344CB8AC3E}">
        <p14:creationId xmlns:p14="http://schemas.microsoft.com/office/powerpoint/2010/main" val="326294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3426" y="538318"/>
            <a:ext cx="7034981" cy="830997"/>
          </a:xfrm>
          <a:prstGeom prst="rect">
            <a:avLst/>
          </a:prstGeom>
          <a:noFill/>
        </p:spPr>
        <p:txBody>
          <a:bodyPr wrap="square" rtlCol="0">
            <a:spAutoFit/>
          </a:bodyPr>
          <a:lstStyle/>
          <a:p>
            <a:pPr algn="ctr"/>
            <a:r>
              <a:rPr lang="en-US" sz="4800" b="1" u="sng" dirty="0">
                <a:latin typeface="Agency FB" panose="020B0503020202020204" pitchFamily="34" charset="0"/>
              </a:rPr>
              <a:t>FASTQ</a:t>
            </a:r>
          </a:p>
        </p:txBody>
      </p:sp>
      <p:sp>
        <p:nvSpPr>
          <p:cNvPr id="3" name="TextBox 2"/>
          <p:cNvSpPr txBox="1"/>
          <p:nvPr/>
        </p:nvSpPr>
        <p:spPr>
          <a:xfrm>
            <a:off x="2020529" y="1666568"/>
            <a:ext cx="9085006" cy="3354765"/>
          </a:xfrm>
          <a:prstGeom prst="rect">
            <a:avLst/>
          </a:prstGeom>
          <a:noFill/>
        </p:spPr>
        <p:txBody>
          <a:bodyPr wrap="square" rtlCol="0">
            <a:spAutoFit/>
          </a:bodyPr>
          <a:lstStyle/>
          <a:p>
            <a:r>
              <a:rPr lang="en-US" sz="2800" dirty="0">
                <a:latin typeface="Agency FB" panose="020B0503020202020204" pitchFamily="34" charset="0"/>
              </a:rPr>
              <a:t>FASTQ is an extension of FASTA, which displays the quality scores of each base pair in a sequence. The quality score shows the confidence of each base pair – this value is represented by an </a:t>
            </a:r>
            <a:r>
              <a:rPr lang="en-US" sz="2800" dirty="0" err="1">
                <a:latin typeface="Agency FB" panose="020B0503020202020204" pitchFamily="34" charset="0"/>
              </a:rPr>
              <a:t>ascii</a:t>
            </a:r>
            <a:r>
              <a:rPr lang="en-US" sz="2800" dirty="0">
                <a:latin typeface="Agency FB" panose="020B0503020202020204" pitchFamily="34" charset="0"/>
              </a:rPr>
              <a:t> character – which translates to a numerical value. </a:t>
            </a:r>
          </a:p>
          <a:p>
            <a:endParaRPr lang="en-US" sz="2800" dirty="0">
              <a:latin typeface="Agency FB" panose="020B0503020202020204" pitchFamily="34" charset="0"/>
            </a:endParaRPr>
          </a:p>
          <a:p>
            <a:r>
              <a:rPr lang="en-US" dirty="0"/>
              <a:t>@AZ1:233:B390NACCC:2:1203:7689:2153</a:t>
            </a:r>
          </a:p>
          <a:p>
            <a:r>
              <a:rPr lang="en-US" dirty="0"/>
              <a:t>GTTGTTCTTGATGAGCCATGAGGAAGGCATGCCAAATTAAAATACTGGTGCGAATTTAAT</a:t>
            </a:r>
          </a:p>
          <a:p>
            <a:r>
              <a:rPr lang="en-US" dirty="0"/>
              <a:t>+</a:t>
            </a:r>
          </a:p>
          <a:p>
            <a:r>
              <a:rPr lang="en-US" dirty="0"/>
              <a:t>CCFFFFHHHHHJJJJJEIFJIJIJJJIJIJJJJCDGHIIIGIGIJIJIIIIJIJJIJIIH</a:t>
            </a:r>
            <a:endParaRPr lang="en-US" sz="2800" dirty="0">
              <a:latin typeface="Agency FB" panose="020B0503020202020204" pitchFamily="34" charset="0"/>
            </a:endParaRPr>
          </a:p>
        </p:txBody>
      </p:sp>
      <p:sp>
        <p:nvSpPr>
          <p:cNvPr id="4" name="TextBox 3"/>
          <p:cNvSpPr txBox="1"/>
          <p:nvPr/>
        </p:nvSpPr>
        <p:spPr>
          <a:xfrm>
            <a:off x="759540" y="6363308"/>
            <a:ext cx="2728453" cy="584775"/>
          </a:xfrm>
          <a:prstGeom prst="rect">
            <a:avLst/>
          </a:prstGeom>
          <a:noFill/>
        </p:spPr>
        <p:txBody>
          <a:bodyPr wrap="square" rtlCol="0">
            <a:spAutoFit/>
          </a:bodyPr>
          <a:lstStyle/>
          <a:p>
            <a:r>
              <a:rPr lang="en-US" sz="3200" b="1" dirty="0">
                <a:latin typeface="Agency FB" panose="020B0503020202020204" pitchFamily="34" charset="0"/>
              </a:rPr>
              <a:t>FASTA / FASTQ</a:t>
            </a:r>
          </a:p>
        </p:txBody>
      </p:sp>
      <p:sp>
        <p:nvSpPr>
          <p:cNvPr id="7" name="TextBox 6"/>
          <p:cNvSpPr txBox="1"/>
          <p:nvPr/>
        </p:nvSpPr>
        <p:spPr>
          <a:xfrm>
            <a:off x="11205087" y="6363308"/>
            <a:ext cx="936523" cy="584775"/>
          </a:xfrm>
          <a:prstGeom prst="rect">
            <a:avLst/>
          </a:prstGeom>
          <a:noFill/>
        </p:spPr>
        <p:txBody>
          <a:bodyPr wrap="square" rtlCol="0">
            <a:spAutoFit/>
          </a:bodyPr>
          <a:lstStyle/>
          <a:p>
            <a:pPr algn="ctr"/>
            <a:r>
              <a:rPr lang="en-US" sz="3200" b="1" dirty="0"/>
              <a:t>8</a:t>
            </a:r>
          </a:p>
        </p:txBody>
      </p:sp>
    </p:spTree>
    <p:extLst>
      <p:ext uri="{BB962C8B-B14F-4D97-AF65-F5344CB8AC3E}">
        <p14:creationId xmlns:p14="http://schemas.microsoft.com/office/powerpoint/2010/main" val="1063615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1302</Words>
  <Application>Microsoft Office PowerPoint</Application>
  <PresentationFormat>Widescreen</PresentationFormat>
  <Paragraphs>118</Paragraphs>
  <Slides>19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Agency FB</vt:lpstr>
      <vt:lpstr>Arial</vt:lpstr>
      <vt:lpstr>Calibri</vt:lpstr>
      <vt:lpstr>Calibri Light</vt:lpstr>
      <vt:lpstr>UbuntuMono-Bold</vt:lpstr>
      <vt:lpstr>UbuntuMono-Regular</vt:lpstr>
      <vt:lpstr>Office Theme</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Corey K Carter</dc:creator>
  <cp:lastModifiedBy>Corey K Carter</cp:lastModifiedBy>
  <cp:revision>157</cp:revision>
  <dcterms:created xsi:type="dcterms:W3CDTF">2016-08-05T05:26:35Z</dcterms:created>
  <dcterms:modified xsi:type="dcterms:W3CDTF">2016-08-05T18:45:38Z</dcterms:modified>
</cp:coreProperties>
</file>