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2"/>
  </p:notesMasterIdLst>
  <p:sldIdLst>
    <p:sldId id="256" r:id="rId2"/>
    <p:sldId id="257" r:id="rId3"/>
    <p:sldId id="308" r:id="rId4"/>
    <p:sldId id="329" r:id="rId5"/>
    <p:sldId id="283" r:id="rId6"/>
    <p:sldId id="270" r:id="rId7"/>
    <p:sldId id="294" r:id="rId8"/>
    <p:sldId id="295" r:id="rId9"/>
    <p:sldId id="292" r:id="rId10"/>
    <p:sldId id="297" r:id="rId11"/>
    <p:sldId id="301" r:id="rId12"/>
    <p:sldId id="286" r:id="rId13"/>
    <p:sldId id="302" r:id="rId14"/>
    <p:sldId id="303" r:id="rId15"/>
    <p:sldId id="287" r:id="rId16"/>
    <p:sldId id="288" r:id="rId17"/>
    <p:sldId id="331" r:id="rId18"/>
    <p:sldId id="289" r:id="rId19"/>
    <p:sldId id="305" r:id="rId20"/>
    <p:sldId id="290" r:id="rId21"/>
    <p:sldId id="306" r:id="rId22"/>
    <p:sldId id="291" r:id="rId23"/>
    <p:sldId id="330" r:id="rId24"/>
    <p:sldId id="307" r:id="rId25"/>
    <p:sldId id="324" r:id="rId26"/>
    <p:sldId id="323" r:id="rId27"/>
    <p:sldId id="322" r:id="rId28"/>
    <p:sldId id="321" r:id="rId29"/>
    <p:sldId id="312" r:id="rId30"/>
    <p:sldId id="320" r:id="rId31"/>
    <p:sldId id="317" r:id="rId32"/>
    <p:sldId id="316" r:id="rId33"/>
    <p:sldId id="314" r:id="rId34"/>
    <p:sldId id="318" r:id="rId35"/>
    <p:sldId id="325" r:id="rId36"/>
    <p:sldId id="319" r:id="rId37"/>
    <p:sldId id="310" r:id="rId38"/>
    <p:sldId id="326" r:id="rId39"/>
    <p:sldId id="327" r:id="rId40"/>
    <p:sldId id="328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EF5FF"/>
    <a:srgbClr val="38F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611"/>
    <p:restoredTop sz="84479" autoAdjust="0"/>
  </p:normalViewPr>
  <p:slideViewPr>
    <p:cSldViewPr snapToGrid="0" snapToObjects="1">
      <p:cViewPr varScale="1">
        <p:scale>
          <a:sx n="77" d="100"/>
          <a:sy n="77" d="100"/>
        </p:scale>
        <p:origin x="-156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heme" Target="theme/theme1.xml"/><Relationship Id="rId47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notesMaster" Target="notesMasters/notesMaster1.xml"/><Relationship Id="rId43" Type="http://schemas.openxmlformats.org/officeDocument/2006/relationships/printerSettings" Target="printerSettings/printerSettings1.bin"/><Relationship Id="rId44" Type="http://schemas.openxmlformats.org/officeDocument/2006/relationships/presProps" Target="presProps.xml"/><Relationship Id="rId4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9FDB65-27C9-3A4B-8F2C-A6C29A19C80D}" type="datetimeFigureOut">
              <a:rPr lang="en-US" smtClean="0"/>
              <a:t>1/24/17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E307E7-AE08-2C40-BD67-6375DADD0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9275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E307E7-AE08-2C40-BD67-6375DADD02B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0549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Config file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broken up into several sections. The first section, at the top of Config contains variables that are used by more than one handler – shared variables.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Each section below is headed by a block of hash (#) marks and contains variables for one specific handler only.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E307E7-AE08-2C40-BD67-6375DADD02BF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2737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Config file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broken up into several sections. The first section, at the top of Config contains variables that are used by more than one handler – shared variables. Each section below is headed by a block of hash (#) marks and contains variables for one specific handler only.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E307E7-AE08-2C40-BD67-6375DADD02BF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6686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E307E7-AE08-2C40-BD67-6375DADD02B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8081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E307E7-AE08-2C40-BD67-6375DADD02B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1699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E307E7-AE08-2C40-BD67-6375DADD02B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938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E307E7-AE08-2C40-BD67-6375DADD02B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938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List-based batch submission allows the workflow to run on multiple samples at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once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E307E7-AE08-2C40-BD67-6375DADD02B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406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List-based batch submission allows the workflow to run on multiple samples at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once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E307E7-AE08-2C40-BD67-6375DADD02B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406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All </a:t>
            </a:r>
            <a:r>
              <a:rPr lang="en-US" dirty="0" smtClean="0"/>
              <a:t>of the handlers in sequence handling rely on the information stored in the </a:t>
            </a:r>
            <a:r>
              <a:rPr lang="en-US" dirty="0" err="1" smtClean="0"/>
              <a:t>config</a:t>
            </a:r>
            <a:r>
              <a:rPr lang="en-US" dirty="0" smtClean="0"/>
              <a:t> file. To edit the </a:t>
            </a:r>
            <a:r>
              <a:rPr lang="en-US" dirty="0" err="1" smtClean="0"/>
              <a:t>config</a:t>
            </a:r>
            <a:r>
              <a:rPr lang="en-US" dirty="0" smtClean="0"/>
              <a:t> file, open it in your favorite text editor such as vim or Sublime Text.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Follow the instructions in the </a:t>
            </a:r>
            <a:r>
              <a:rPr lang="en-US" dirty="0" err="1" smtClean="0"/>
              <a:t>config</a:t>
            </a:r>
            <a:r>
              <a:rPr lang="en-US" dirty="0" smtClean="0"/>
              <a:t> file to insert all the relevant information. Ideally, one shouldn't have to modify the </a:t>
            </a:r>
            <a:r>
              <a:rPr lang="en-US" dirty="0" err="1" smtClean="0"/>
              <a:t>config</a:t>
            </a:r>
            <a:r>
              <a:rPr lang="en-US" dirty="0" smtClean="0"/>
              <a:t> file between handlers. Each handler is self-contained.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E307E7-AE08-2C40-BD67-6375DADD02B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406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List-based batch submission allows the workflow to run on multiple samples at once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All of the handlers in sequence handling rely on the information stored in the </a:t>
            </a:r>
            <a:r>
              <a:rPr lang="en-US" dirty="0" err="1" smtClean="0"/>
              <a:t>config</a:t>
            </a:r>
            <a:r>
              <a:rPr lang="en-US" dirty="0" smtClean="0"/>
              <a:t> file. To edit the </a:t>
            </a:r>
            <a:r>
              <a:rPr lang="en-US" dirty="0" err="1" smtClean="0"/>
              <a:t>config</a:t>
            </a:r>
            <a:r>
              <a:rPr lang="en-US" dirty="0" smtClean="0"/>
              <a:t> file, open it in your favorite text editor such as vim or Sublime Text.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Follow the instructions in the </a:t>
            </a:r>
            <a:r>
              <a:rPr lang="en-US" dirty="0" err="1" smtClean="0"/>
              <a:t>config</a:t>
            </a:r>
            <a:r>
              <a:rPr lang="en-US" dirty="0" smtClean="0"/>
              <a:t> file to insert all the relevant information. Ideally, one shouldn't have to modify the </a:t>
            </a:r>
            <a:r>
              <a:rPr lang="en-US" dirty="0" err="1" smtClean="0"/>
              <a:t>config</a:t>
            </a:r>
            <a:r>
              <a:rPr lang="en-US" dirty="0" smtClean="0"/>
              <a:t> file between handlers. Each handler is self-contained.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E307E7-AE08-2C40-BD67-6375DADD02BF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406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7D661-1836-44F7-8FAF-35E8F866ECD3}" type="datetime1">
              <a:rPr lang="en-US" smtClean="0"/>
              <a:pPr/>
              <a:t>1/24/17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F71CE-B899-4B2B-848D-9F12F0C901B6}" type="datetimeFigureOut">
              <a:rPr lang="en-US" smtClean="0"/>
              <a:t>1/24/17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7606D-E5C4-4C2F-8241-EC2663EF1CD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CF1CA-F464-4B29-B867-EAF8A9B936E3}" type="datetime1">
              <a:rPr lang="en-US" smtClean="0"/>
              <a:pPr/>
              <a:t>1/24/17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6B357-51B9-47D2-A71D-0D06CB03185D}" type="datetime1">
              <a:rPr lang="en-US" smtClean="0"/>
              <a:pPr/>
              <a:t>1/24/17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CB827-F132-4DF6-9FB9-4035A4C798EF}" type="datetime1">
              <a:rPr lang="en-US" smtClean="0"/>
              <a:pPr/>
              <a:t>1/24/17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2A601-7D32-4ED7-AD1A-974B6DDBDCDC}" type="datetime1">
              <a:rPr lang="en-US" smtClean="0"/>
              <a:pPr/>
              <a:t>1/24/17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7B41-4A0C-4639-A132-E5C8F99A4BE8}" type="datetime1">
              <a:rPr lang="en-US" smtClean="0"/>
              <a:pPr/>
              <a:t>1/24/17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967FD-6084-4075-993E-77EC8038773F}" type="datetime1">
              <a:rPr lang="en-US" smtClean="0"/>
              <a:pPr/>
              <a:t>1/24/17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88B47-74BA-4873-ADAE-EB0120124E83}" type="datetime1">
              <a:rPr lang="en-US" smtClean="0"/>
              <a:pPr/>
              <a:t>1/24/17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F52C1-9A39-494C-9977-BBEFAB872C1F}" type="datetime1">
              <a:rPr lang="en-US" smtClean="0"/>
              <a:pPr/>
              <a:t>1/24/17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EACE2-EA00-4376-9A66-47ABB8B02CF5}" type="datetime1">
              <a:rPr lang="en-US" smtClean="0"/>
              <a:pPr/>
              <a:t>1/24/17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DA47DADC-55EA-4839-91C8-5BCC0EC06F5C}" type="datetime1">
              <a:rPr lang="en-US" smtClean="0"/>
              <a:pPr/>
              <a:t>1/24/17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2" r:id="rId10"/>
    <p:sldLayoutId id="21474836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MorrellLab/sequence_handling/wiki/Quality_Assessment" TargetMode="External"/><Relationship Id="rId3" Type="http://schemas.openxmlformats.org/officeDocument/2006/relationships/image" Target="../media/image3.tif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MorrellLab/sequence_handling/wiki/Quality_Assessment" TargetMode="External"/><Relationship Id="rId3" Type="http://schemas.openxmlformats.org/officeDocument/2006/relationships/image" Target="../media/image4.tif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najoshi/sickle.git" TargetMode="External"/><Relationship Id="rId3" Type="http://schemas.openxmlformats.org/officeDocument/2006/relationships/hyperlink" Target="https://github.com/vsbuffalo/seqqs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tif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MorrellLAB/sequence_handling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mailto:user@login.msi.umn.edu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bioinformatics.babraham.ac.uk/projects/fastqc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bioinformatics.babraham.ac.uk/projects/fastqc/" TargetMode="Externa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en-US" dirty="0" smtClean="0"/>
              <a:t>sequence_handling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M. Fernanda Rodriguez</a:t>
            </a:r>
          </a:p>
          <a:p>
            <a:r>
              <a:rPr lang="en-US" dirty="0" smtClean="0"/>
              <a:t>Dec 5</a:t>
            </a:r>
            <a:r>
              <a:rPr lang="en-US" baseline="30000" dirty="0" smtClean="0"/>
              <a:t>th</a:t>
            </a:r>
            <a:r>
              <a:rPr lang="en-US" dirty="0" smtClean="0"/>
              <a:t>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7533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09115"/>
            <a:ext cx="7315200" cy="1154097"/>
          </a:xfrm>
        </p:spPr>
        <p:txBody>
          <a:bodyPr/>
          <a:lstStyle/>
          <a:p>
            <a:r>
              <a:rPr lang="en-US" dirty="0"/>
              <a:t>sequence_handling handlers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799" y="2527933"/>
            <a:ext cx="8581829" cy="3539527"/>
          </a:xfrm>
        </p:spPr>
        <p:txBody>
          <a:bodyPr>
            <a:noAutofit/>
          </a:bodyPr>
          <a:lstStyle/>
          <a:p>
            <a:pPr marL="777240" lvl="1" indent="-457200">
              <a:lnSpc>
                <a:spcPct val="130000"/>
              </a:lnSpc>
              <a:buFont typeface="+mj-lt"/>
              <a:buAutoNum type="arabicPeriod"/>
            </a:pPr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Quality </a:t>
            </a:r>
            <a:r>
              <a:rPr lang="en-US" sz="2000" dirty="0">
                <a:solidFill>
                  <a:schemeClr val="bg2">
                    <a:lumMod val="75000"/>
                    <a:lumOff val="25000"/>
                  </a:schemeClr>
                </a:solidFill>
              </a:rPr>
              <a:t>Assessment</a:t>
            </a:r>
            <a:r>
              <a:rPr lang="en-US" sz="2000" dirty="0"/>
              <a:t> </a:t>
            </a:r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- </a:t>
            </a:r>
            <a:r>
              <a:rPr lang="en-US" sz="2000" dirty="0" err="1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FastQC</a:t>
            </a:r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 </a:t>
            </a:r>
            <a:endParaRPr lang="en-US" sz="1600" dirty="0">
              <a:solidFill>
                <a:schemeClr val="bg2">
                  <a:lumMod val="75000"/>
                  <a:lumOff val="25000"/>
                </a:schemeClr>
              </a:solidFill>
            </a:endParaRPr>
          </a:p>
          <a:p>
            <a:pPr marL="777240" lvl="1" indent="-457200">
              <a:lnSpc>
                <a:spcPct val="130000"/>
              </a:lnSpc>
              <a:buFont typeface="+mj-lt"/>
              <a:buAutoNum type="arabicPeriod"/>
            </a:pPr>
            <a:r>
              <a:rPr lang="en-US" sz="2000" dirty="0"/>
              <a:t>Read </a:t>
            </a:r>
            <a:r>
              <a:rPr lang="en-US" sz="2000" dirty="0" smtClean="0"/>
              <a:t>depths </a:t>
            </a:r>
            <a:r>
              <a:rPr lang="en-US" sz="2000" dirty="0"/>
              <a:t>- Zip/Unzip/</a:t>
            </a:r>
            <a:r>
              <a:rPr lang="en-US" sz="2000" dirty="0" err="1" smtClean="0"/>
              <a:t>Grep</a:t>
            </a:r>
            <a:endParaRPr lang="en-US" sz="2000" dirty="0"/>
          </a:p>
          <a:p>
            <a:pPr lvl="2">
              <a:lnSpc>
                <a:spcPct val="130000"/>
              </a:lnSpc>
            </a:pPr>
            <a:r>
              <a:rPr lang="en-US" sz="1800" dirty="0" smtClean="0"/>
              <a:t>Calculates </a:t>
            </a:r>
            <a:r>
              <a:rPr lang="en-US" sz="1800" dirty="0"/>
              <a:t>the read depth </a:t>
            </a:r>
            <a:r>
              <a:rPr lang="en-US" sz="1800" dirty="0" smtClean="0"/>
              <a:t>for each sample, using </a:t>
            </a:r>
            <a:r>
              <a:rPr lang="en-US" sz="1800" dirty="0"/>
              <a:t>information from the </a:t>
            </a:r>
            <a:r>
              <a:rPr lang="en-US" sz="1800" dirty="0" err="1"/>
              <a:t>FastQC</a:t>
            </a:r>
            <a:r>
              <a:rPr lang="en-US" sz="1800" dirty="0"/>
              <a:t> files generated by the </a:t>
            </a:r>
            <a:r>
              <a:rPr lang="en-US" sz="1800" dirty="0">
                <a:hlinkClick r:id="rId2"/>
              </a:rPr>
              <a:t>Quality_Assessment</a:t>
            </a:r>
            <a:r>
              <a:rPr lang="en-US" sz="1800" dirty="0"/>
              <a:t> </a:t>
            </a:r>
            <a:r>
              <a:rPr lang="en-US" sz="1800" dirty="0" smtClean="0"/>
              <a:t>handler</a:t>
            </a:r>
          </a:p>
          <a:p>
            <a:pPr lvl="2">
              <a:lnSpc>
                <a:spcPct val="130000"/>
              </a:lnSpc>
            </a:pPr>
            <a:endParaRPr lang="en-US" sz="1800" dirty="0" smtClean="0"/>
          </a:p>
          <a:p>
            <a:pPr marL="502920" lvl="2" indent="0">
              <a:lnSpc>
                <a:spcPct val="130000"/>
              </a:lnSpc>
              <a:buNone/>
            </a:pPr>
            <a:r>
              <a:rPr lang="en-US" sz="1800" dirty="0" smtClean="0"/>
              <a:t>(# of reads x read length) / target size </a:t>
            </a:r>
          </a:p>
          <a:p>
            <a:pPr lvl="2">
              <a:lnSpc>
                <a:spcPct val="130000"/>
              </a:lnSpc>
            </a:pPr>
            <a:endParaRPr lang="en-US" sz="1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8029" y="4414346"/>
            <a:ext cx="3913995" cy="2244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7693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09115"/>
            <a:ext cx="7315200" cy="1154097"/>
          </a:xfrm>
        </p:spPr>
        <p:txBody>
          <a:bodyPr/>
          <a:lstStyle/>
          <a:p>
            <a:r>
              <a:rPr lang="en-US" dirty="0"/>
              <a:t>sequence_handling handlers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799" y="2527933"/>
            <a:ext cx="8581829" cy="3539527"/>
          </a:xfrm>
        </p:spPr>
        <p:txBody>
          <a:bodyPr>
            <a:noAutofit/>
          </a:bodyPr>
          <a:lstStyle/>
          <a:p>
            <a:pPr marL="777240" lvl="1" indent="-457200">
              <a:lnSpc>
                <a:spcPct val="130000"/>
              </a:lnSpc>
              <a:buFont typeface="+mj-lt"/>
              <a:buAutoNum type="arabicPeriod"/>
            </a:pPr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Quality </a:t>
            </a:r>
            <a:r>
              <a:rPr lang="en-US" sz="2000" dirty="0">
                <a:solidFill>
                  <a:schemeClr val="bg2">
                    <a:lumMod val="75000"/>
                    <a:lumOff val="25000"/>
                  </a:schemeClr>
                </a:solidFill>
              </a:rPr>
              <a:t>Assessment</a:t>
            </a:r>
            <a:r>
              <a:rPr lang="en-US" sz="2000" dirty="0"/>
              <a:t> </a:t>
            </a:r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- </a:t>
            </a:r>
            <a:r>
              <a:rPr lang="en-US" sz="2000" dirty="0" err="1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FastQC</a:t>
            </a:r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 </a:t>
            </a:r>
            <a:endParaRPr lang="en-US" sz="1600" dirty="0">
              <a:solidFill>
                <a:schemeClr val="bg2">
                  <a:lumMod val="75000"/>
                  <a:lumOff val="25000"/>
                </a:schemeClr>
              </a:solidFill>
            </a:endParaRPr>
          </a:p>
          <a:p>
            <a:pPr marL="777240" lvl="1" indent="-457200">
              <a:lnSpc>
                <a:spcPct val="130000"/>
              </a:lnSpc>
              <a:buFont typeface="+mj-lt"/>
              <a:buAutoNum type="arabicPeriod"/>
            </a:pPr>
            <a:r>
              <a:rPr lang="en-US" sz="2000" dirty="0" smtClean="0"/>
              <a:t>Read depths </a:t>
            </a:r>
            <a:r>
              <a:rPr lang="en-US" sz="2000" dirty="0"/>
              <a:t>-</a:t>
            </a:r>
            <a:r>
              <a:rPr lang="en-US" sz="2000" dirty="0" smtClean="0"/>
              <a:t> </a:t>
            </a:r>
            <a:r>
              <a:rPr lang="en-US" sz="2000" dirty="0"/>
              <a:t>Zip/Unzip/</a:t>
            </a:r>
            <a:r>
              <a:rPr lang="en-US" sz="2000" dirty="0" err="1" smtClean="0"/>
              <a:t>Grep</a:t>
            </a:r>
            <a:endParaRPr lang="en-US" sz="2000" dirty="0" smtClean="0"/>
          </a:p>
          <a:p>
            <a:pPr lvl="2">
              <a:lnSpc>
                <a:spcPct val="130000"/>
              </a:lnSpc>
            </a:pPr>
            <a:r>
              <a:rPr lang="en-US" sz="1800" dirty="0"/>
              <a:t>Calculates the read depth </a:t>
            </a:r>
            <a:r>
              <a:rPr lang="en-US" sz="1800" dirty="0" smtClean="0"/>
              <a:t>for each sample, using </a:t>
            </a:r>
            <a:r>
              <a:rPr lang="en-US" sz="1800" dirty="0"/>
              <a:t>information from the </a:t>
            </a:r>
            <a:r>
              <a:rPr lang="en-US" sz="1800" dirty="0" err="1"/>
              <a:t>FastQC</a:t>
            </a:r>
            <a:r>
              <a:rPr lang="en-US" sz="1800" dirty="0"/>
              <a:t> files generated by the </a:t>
            </a:r>
            <a:r>
              <a:rPr lang="en-US" sz="1800" dirty="0">
                <a:hlinkClick r:id="rId2"/>
              </a:rPr>
              <a:t>Quality_Assessment</a:t>
            </a:r>
            <a:r>
              <a:rPr lang="en-US" sz="1800" dirty="0"/>
              <a:t> </a:t>
            </a:r>
            <a:r>
              <a:rPr lang="en-US" sz="1800" dirty="0" smtClean="0"/>
              <a:t>handler</a:t>
            </a:r>
          </a:p>
          <a:p>
            <a:pPr lvl="2">
              <a:lnSpc>
                <a:spcPct val="130000"/>
              </a:lnSpc>
            </a:pPr>
            <a:endParaRPr lang="en-US" sz="1800" dirty="0" smtClean="0"/>
          </a:p>
          <a:p>
            <a:pPr marL="502920" lvl="2" indent="0">
              <a:lnSpc>
                <a:spcPct val="130000"/>
              </a:lnSpc>
              <a:buNone/>
            </a:pPr>
            <a:r>
              <a:rPr lang="en-US" sz="1800" dirty="0" smtClean="0"/>
              <a:t>(# of reads x read length) / target size </a:t>
            </a:r>
          </a:p>
          <a:p>
            <a:pPr lvl="2">
              <a:lnSpc>
                <a:spcPct val="130000"/>
              </a:lnSpc>
            </a:pPr>
            <a:endParaRPr lang="en-US" sz="1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9192" t="3065" r="31663" b="4674"/>
          <a:stretch/>
        </p:blipFill>
        <p:spPr>
          <a:xfrm>
            <a:off x="5948856" y="315309"/>
            <a:ext cx="2375338" cy="6327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475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09115"/>
            <a:ext cx="7315200" cy="1154097"/>
          </a:xfrm>
        </p:spPr>
        <p:txBody>
          <a:bodyPr/>
          <a:lstStyle/>
          <a:p>
            <a:r>
              <a:rPr lang="en-US" dirty="0"/>
              <a:t>sequence_handling handlers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799" y="2527933"/>
            <a:ext cx="9044868" cy="3539527"/>
          </a:xfrm>
        </p:spPr>
        <p:txBody>
          <a:bodyPr>
            <a:noAutofit/>
          </a:bodyPr>
          <a:lstStyle/>
          <a:p>
            <a:pPr marL="777240" lvl="1" indent="-457200">
              <a:lnSpc>
                <a:spcPct val="130000"/>
              </a:lnSpc>
              <a:buFont typeface="+mj-lt"/>
              <a:buAutoNum type="arabicPeriod"/>
            </a:pPr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Quality </a:t>
            </a:r>
            <a:r>
              <a:rPr lang="en-US" sz="2000" dirty="0">
                <a:solidFill>
                  <a:schemeClr val="bg2">
                    <a:lumMod val="75000"/>
                    <a:lumOff val="25000"/>
                  </a:schemeClr>
                </a:solidFill>
              </a:rPr>
              <a:t>Assessment</a:t>
            </a:r>
            <a:r>
              <a:rPr lang="en-US" sz="2000" dirty="0"/>
              <a:t> </a:t>
            </a:r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- </a:t>
            </a:r>
            <a:r>
              <a:rPr lang="en-US" sz="2000" dirty="0" err="1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FastQC</a:t>
            </a:r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 </a:t>
            </a:r>
            <a:endParaRPr lang="en-US" sz="1600" dirty="0">
              <a:solidFill>
                <a:schemeClr val="bg2">
                  <a:lumMod val="75000"/>
                  <a:lumOff val="25000"/>
                </a:schemeClr>
              </a:solidFill>
            </a:endParaRPr>
          </a:p>
          <a:p>
            <a:pPr marL="777240" lvl="1" indent="-457200">
              <a:lnSpc>
                <a:spcPct val="130000"/>
              </a:lnSpc>
              <a:buFont typeface="+mj-lt"/>
              <a:buAutoNum type="arabicPeriod"/>
            </a:pPr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Read depths </a:t>
            </a:r>
            <a:r>
              <a:rPr lang="en-US" sz="2000" dirty="0">
                <a:solidFill>
                  <a:schemeClr val="bg2">
                    <a:lumMod val="75000"/>
                    <a:lumOff val="25000"/>
                  </a:schemeClr>
                </a:solidFill>
              </a:rPr>
              <a:t>- </a:t>
            </a:r>
            <a:r>
              <a:rPr lang="en-US" sz="2000" dirty="0">
                <a:solidFill>
                  <a:schemeClr val="bg2">
                    <a:lumMod val="75000"/>
                    <a:lumOff val="25000"/>
                  </a:schemeClr>
                </a:solidFill>
              </a:rPr>
              <a:t>Zip/Unzip/</a:t>
            </a:r>
            <a:r>
              <a:rPr lang="en-US" sz="2000" dirty="0" err="1">
                <a:solidFill>
                  <a:schemeClr val="bg2">
                    <a:lumMod val="75000"/>
                    <a:lumOff val="25000"/>
                  </a:schemeClr>
                </a:solidFill>
              </a:rPr>
              <a:t>Grep</a:t>
            </a:r>
            <a:endParaRPr lang="en-US" sz="2000" dirty="0">
              <a:solidFill>
                <a:schemeClr val="bg2">
                  <a:lumMod val="75000"/>
                  <a:lumOff val="25000"/>
                </a:schemeClr>
              </a:solidFill>
            </a:endParaRPr>
          </a:p>
          <a:p>
            <a:pPr marL="777240" lvl="1" indent="-457200">
              <a:lnSpc>
                <a:spcPct val="130000"/>
              </a:lnSpc>
              <a:buFont typeface="+mj-lt"/>
              <a:buAutoNum type="arabicPeriod"/>
            </a:pPr>
            <a:r>
              <a:rPr lang="en-US" sz="2000" dirty="0" smtClean="0"/>
              <a:t>Adapter </a:t>
            </a:r>
            <a:r>
              <a:rPr lang="en-US" sz="2000" dirty="0"/>
              <a:t>trimming </a:t>
            </a:r>
            <a:r>
              <a:rPr lang="en-US" sz="2000" dirty="0" smtClean="0"/>
              <a:t>- Scythe </a:t>
            </a:r>
            <a:endParaRPr lang="en-US" dirty="0">
              <a:solidFill>
                <a:srgbClr val="F9BE92"/>
              </a:solidFill>
            </a:endParaRPr>
          </a:p>
          <a:p>
            <a:pPr marL="45720" indent="0" algn="ctr">
              <a:lnSpc>
                <a:spcPct val="130000"/>
              </a:lnSpc>
              <a:buNone/>
            </a:pP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873364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09115"/>
            <a:ext cx="7315200" cy="1154097"/>
          </a:xfrm>
        </p:spPr>
        <p:txBody>
          <a:bodyPr/>
          <a:lstStyle/>
          <a:p>
            <a:r>
              <a:rPr lang="en-US" dirty="0"/>
              <a:t>sequence_handling handlers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799" y="2527933"/>
            <a:ext cx="9044868" cy="3539527"/>
          </a:xfrm>
        </p:spPr>
        <p:txBody>
          <a:bodyPr>
            <a:noAutofit/>
          </a:bodyPr>
          <a:lstStyle/>
          <a:p>
            <a:pPr marL="777240" lvl="1" indent="-457200">
              <a:lnSpc>
                <a:spcPct val="130000"/>
              </a:lnSpc>
              <a:buFont typeface="+mj-lt"/>
              <a:buAutoNum type="arabicPeriod"/>
            </a:pPr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Quality </a:t>
            </a:r>
            <a:r>
              <a:rPr lang="en-US" sz="2000" dirty="0">
                <a:solidFill>
                  <a:schemeClr val="bg2">
                    <a:lumMod val="75000"/>
                    <a:lumOff val="25000"/>
                  </a:schemeClr>
                </a:solidFill>
              </a:rPr>
              <a:t>Assessment</a:t>
            </a:r>
            <a:r>
              <a:rPr lang="en-US" sz="2000" dirty="0"/>
              <a:t> </a:t>
            </a:r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- </a:t>
            </a:r>
            <a:r>
              <a:rPr lang="en-US" sz="2000" dirty="0" err="1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FastQC</a:t>
            </a:r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 </a:t>
            </a:r>
            <a:endParaRPr lang="en-US" sz="1600" dirty="0">
              <a:solidFill>
                <a:schemeClr val="bg2">
                  <a:lumMod val="75000"/>
                  <a:lumOff val="25000"/>
                </a:schemeClr>
              </a:solidFill>
            </a:endParaRPr>
          </a:p>
          <a:p>
            <a:pPr marL="777240" lvl="1" indent="-457200">
              <a:lnSpc>
                <a:spcPct val="130000"/>
              </a:lnSpc>
              <a:buFont typeface="+mj-lt"/>
              <a:buAutoNum type="arabicPeriod"/>
            </a:pPr>
            <a:r>
              <a:rPr lang="en-US" sz="2000" dirty="0">
                <a:solidFill>
                  <a:schemeClr val="bg2">
                    <a:lumMod val="75000"/>
                    <a:lumOff val="25000"/>
                  </a:schemeClr>
                </a:solidFill>
              </a:rPr>
              <a:t>Read </a:t>
            </a:r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depths </a:t>
            </a:r>
            <a:r>
              <a:rPr lang="en-US" sz="2000" dirty="0">
                <a:solidFill>
                  <a:schemeClr val="bg2">
                    <a:lumMod val="75000"/>
                    <a:lumOff val="25000"/>
                  </a:schemeClr>
                </a:solidFill>
              </a:rPr>
              <a:t>- </a:t>
            </a:r>
            <a:r>
              <a:rPr lang="en-US" sz="2000" dirty="0">
                <a:solidFill>
                  <a:schemeClr val="bg2">
                    <a:lumMod val="75000"/>
                    <a:lumOff val="25000"/>
                  </a:schemeClr>
                </a:solidFill>
              </a:rPr>
              <a:t>Zip/Unzip/</a:t>
            </a:r>
            <a:r>
              <a:rPr lang="en-US" sz="2000" dirty="0" err="1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Grep</a:t>
            </a:r>
            <a:endParaRPr lang="en-US" sz="2000" dirty="0">
              <a:solidFill>
                <a:schemeClr val="bg2">
                  <a:lumMod val="75000"/>
                  <a:lumOff val="25000"/>
                </a:schemeClr>
              </a:solidFill>
            </a:endParaRPr>
          </a:p>
          <a:p>
            <a:pPr marL="777240" lvl="1" indent="-457200">
              <a:lnSpc>
                <a:spcPct val="130000"/>
              </a:lnSpc>
              <a:buFont typeface="+mj-lt"/>
              <a:buAutoNum type="arabicPeriod"/>
            </a:pPr>
            <a:r>
              <a:rPr lang="en-US" sz="2000" dirty="0" smtClean="0"/>
              <a:t>Adapter </a:t>
            </a:r>
            <a:r>
              <a:rPr lang="en-US" sz="2000" dirty="0"/>
              <a:t>trimming </a:t>
            </a:r>
            <a:r>
              <a:rPr lang="en-US" sz="2000" dirty="0" smtClean="0"/>
              <a:t>- Scythe </a:t>
            </a:r>
          </a:p>
          <a:p>
            <a:pPr lvl="2">
              <a:lnSpc>
                <a:spcPct val="150000"/>
              </a:lnSpc>
            </a:pPr>
            <a:r>
              <a:rPr lang="en-US" dirty="0" smtClean="0"/>
              <a:t>Removes </a:t>
            </a:r>
            <a:r>
              <a:rPr lang="en-US" dirty="0"/>
              <a:t>adapter sequences off of sample reads</a:t>
            </a:r>
          </a:p>
          <a:p>
            <a:pPr lvl="2">
              <a:lnSpc>
                <a:spcPct val="130000"/>
              </a:lnSpc>
            </a:pPr>
            <a:endParaRPr lang="en-US" dirty="0">
              <a:solidFill>
                <a:srgbClr val="F9BE92"/>
              </a:solidFill>
            </a:endParaRPr>
          </a:p>
          <a:p>
            <a:pPr marL="45720" indent="0" algn="ctr">
              <a:lnSpc>
                <a:spcPct val="130000"/>
              </a:lnSpc>
              <a:buNone/>
            </a:pP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4668139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09115"/>
            <a:ext cx="7315200" cy="1154097"/>
          </a:xfrm>
        </p:spPr>
        <p:txBody>
          <a:bodyPr/>
          <a:lstStyle/>
          <a:p>
            <a:r>
              <a:rPr lang="en-US" dirty="0"/>
              <a:t>sequence_handling handlers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799" y="2527933"/>
            <a:ext cx="9044868" cy="3539527"/>
          </a:xfrm>
        </p:spPr>
        <p:txBody>
          <a:bodyPr>
            <a:noAutofit/>
          </a:bodyPr>
          <a:lstStyle/>
          <a:p>
            <a:pPr marL="777240" lvl="1" indent="-457200">
              <a:lnSpc>
                <a:spcPct val="130000"/>
              </a:lnSpc>
              <a:buFont typeface="+mj-lt"/>
              <a:buAutoNum type="arabicPeriod"/>
            </a:pPr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Quality </a:t>
            </a:r>
            <a:r>
              <a:rPr lang="en-US" sz="2000" dirty="0">
                <a:solidFill>
                  <a:schemeClr val="bg2">
                    <a:lumMod val="75000"/>
                    <a:lumOff val="25000"/>
                  </a:schemeClr>
                </a:solidFill>
              </a:rPr>
              <a:t>Assessment</a:t>
            </a:r>
            <a:r>
              <a:rPr lang="en-US" sz="2000" dirty="0"/>
              <a:t> </a:t>
            </a:r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- </a:t>
            </a:r>
            <a:r>
              <a:rPr lang="en-US" sz="2000" dirty="0" err="1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FastQC</a:t>
            </a:r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 </a:t>
            </a:r>
          </a:p>
          <a:p>
            <a:pPr marL="777240" lvl="1" indent="-457200">
              <a:lnSpc>
                <a:spcPct val="130000"/>
              </a:lnSpc>
              <a:buFont typeface="+mj-lt"/>
              <a:buAutoNum type="arabicPeriod"/>
            </a:pPr>
            <a:r>
              <a:rPr lang="en-US" sz="2000" dirty="0">
                <a:solidFill>
                  <a:schemeClr val="bg2">
                    <a:lumMod val="75000"/>
                    <a:lumOff val="25000"/>
                  </a:schemeClr>
                </a:solidFill>
              </a:rPr>
              <a:t>Read </a:t>
            </a:r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depths </a:t>
            </a:r>
            <a:r>
              <a:rPr lang="en-US" sz="2000" dirty="0">
                <a:solidFill>
                  <a:schemeClr val="bg2">
                    <a:lumMod val="75000"/>
                    <a:lumOff val="25000"/>
                  </a:schemeClr>
                </a:solidFill>
              </a:rPr>
              <a:t>- </a:t>
            </a:r>
            <a:r>
              <a:rPr lang="en-US" sz="2000" dirty="0">
                <a:solidFill>
                  <a:schemeClr val="bg2">
                    <a:lumMod val="75000"/>
                    <a:lumOff val="25000"/>
                  </a:schemeClr>
                </a:solidFill>
              </a:rPr>
              <a:t>Zip/Unzip/</a:t>
            </a:r>
            <a:r>
              <a:rPr lang="en-US" sz="2000" dirty="0" err="1">
                <a:solidFill>
                  <a:schemeClr val="bg2">
                    <a:lumMod val="75000"/>
                    <a:lumOff val="25000"/>
                  </a:schemeClr>
                </a:solidFill>
              </a:rPr>
              <a:t>Grep</a:t>
            </a:r>
            <a:endParaRPr lang="en-US" sz="2000" dirty="0">
              <a:solidFill>
                <a:schemeClr val="bg2">
                  <a:lumMod val="75000"/>
                  <a:lumOff val="25000"/>
                </a:schemeClr>
              </a:solidFill>
            </a:endParaRPr>
          </a:p>
          <a:p>
            <a:pPr marL="777240" lvl="1" indent="-457200">
              <a:lnSpc>
                <a:spcPct val="130000"/>
              </a:lnSpc>
              <a:buFont typeface="+mj-lt"/>
              <a:buAutoNum type="arabicPeriod"/>
            </a:pPr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Adapter </a:t>
            </a:r>
            <a:r>
              <a:rPr lang="en-US" sz="2000" dirty="0">
                <a:solidFill>
                  <a:schemeClr val="bg2">
                    <a:lumMod val="75000"/>
                    <a:lumOff val="25000"/>
                  </a:schemeClr>
                </a:solidFill>
              </a:rPr>
              <a:t>trimming </a:t>
            </a:r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- Scythe </a:t>
            </a:r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  <a:p>
            <a:pPr marL="777240" lvl="1" indent="-457200">
              <a:lnSpc>
                <a:spcPct val="130000"/>
              </a:lnSpc>
              <a:buFont typeface="+mj-lt"/>
              <a:buAutoNum type="arabicPeriod"/>
            </a:pPr>
            <a:r>
              <a:rPr lang="en-US" sz="2000" dirty="0" smtClean="0"/>
              <a:t>Quality </a:t>
            </a:r>
            <a:r>
              <a:rPr lang="en-US" sz="2000" dirty="0"/>
              <a:t>trimming </a:t>
            </a:r>
            <a:r>
              <a:rPr lang="en-US" sz="2000" dirty="0" smtClean="0"/>
              <a:t>- </a:t>
            </a:r>
            <a:r>
              <a:rPr lang="en-US" sz="2000" dirty="0"/>
              <a:t>Sickle/ </a:t>
            </a:r>
            <a:r>
              <a:rPr lang="en-US" sz="2000" dirty="0" err="1"/>
              <a:t>Seqqs</a:t>
            </a:r>
            <a:r>
              <a:rPr lang="en-US" sz="2000" dirty="0"/>
              <a:t> 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4489455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09115"/>
            <a:ext cx="7315200" cy="1154097"/>
          </a:xfrm>
        </p:spPr>
        <p:txBody>
          <a:bodyPr/>
          <a:lstStyle/>
          <a:p>
            <a:r>
              <a:rPr lang="en-US" dirty="0"/>
              <a:t>sequence_handling handlers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799" y="2527933"/>
            <a:ext cx="8665911" cy="3883377"/>
          </a:xfrm>
        </p:spPr>
        <p:txBody>
          <a:bodyPr>
            <a:noAutofit/>
          </a:bodyPr>
          <a:lstStyle/>
          <a:p>
            <a:pPr marL="777240" lvl="1" indent="-457200">
              <a:lnSpc>
                <a:spcPct val="130000"/>
              </a:lnSpc>
              <a:buFont typeface="+mj-lt"/>
              <a:buAutoNum type="arabicPeriod"/>
            </a:pPr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Quality </a:t>
            </a:r>
            <a:r>
              <a:rPr lang="en-US" sz="2000" dirty="0">
                <a:solidFill>
                  <a:schemeClr val="bg2">
                    <a:lumMod val="75000"/>
                    <a:lumOff val="25000"/>
                  </a:schemeClr>
                </a:solidFill>
              </a:rPr>
              <a:t>Assessment</a:t>
            </a:r>
            <a:r>
              <a:rPr lang="en-US" sz="2000" dirty="0"/>
              <a:t> </a:t>
            </a:r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- </a:t>
            </a:r>
            <a:r>
              <a:rPr lang="en-US" sz="2000" dirty="0" err="1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FastQC</a:t>
            </a:r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 </a:t>
            </a:r>
          </a:p>
          <a:p>
            <a:pPr marL="777240" lvl="1" indent="-457200">
              <a:lnSpc>
                <a:spcPct val="130000"/>
              </a:lnSpc>
              <a:buFont typeface="+mj-lt"/>
              <a:buAutoNum type="arabicPeriod"/>
            </a:pPr>
            <a:r>
              <a:rPr lang="en-US" sz="2000" dirty="0">
                <a:solidFill>
                  <a:schemeClr val="bg2">
                    <a:lumMod val="75000"/>
                    <a:lumOff val="25000"/>
                  </a:schemeClr>
                </a:solidFill>
              </a:rPr>
              <a:t>Read </a:t>
            </a:r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depths </a:t>
            </a:r>
            <a:r>
              <a:rPr lang="en-US" sz="2000" dirty="0">
                <a:solidFill>
                  <a:schemeClr val="bg2">
                    <a:lumMod val="75000"/>
                    <a:lumOff val="25000"/>
                  </a:schemeClr>
                </a:solidFill>
              </a:rPr>
              <a:t>- </a:t>
            </a:r>
            <a:r>
              <a:rPr lang="en-US" sz="2000" dirty="0">
                <a:solidFill>
                  <a:schemeClr val="bg2">
                    <a:lumMod val="75000"/>
                    <a:lumOff val="25000"/>
                  </a:schemeClr>
                </a:solidFill>
              </a:rPr>
              <a:t>Zip/Unzip/</a:t>
            </a:r>
            <a:r>
              <a:rPr lang="en-US" sz="2000" dirty="0" err="1">
                <a:solidFill>
                  <a:schemeClr val="bg2">
                    <a:lumMod val="75000"/>
                    <a:lumOff val="25000"/>
                  </a:schemeClr>
                </a:solidFill>
              </a:rPr>
              <a:t>Grep</a:t>
            </a:r>
            <a:endParaRPr lang="en-US" sz="2000" dirty="0">
              <a:solidFill>
                <a:schemeClr val="bg2">
                  <a:lumMod val="75000"/>
                  <a:lumOff val="25000"/>
                </a:schemeClr>
              </a:solidFill>
            </a:endParaRPr>
          </a:p>
          <a:p>
            <a:pPr marL="777240" lvl="1" indent="-457200">
              <a:lnSpc>
                <a:spcPct val="130000"/>
              </a:lnSpc>
              <a:buFont typeface="+mj-lt"/>
              <a:buAutoNum type="arabicPeriod"/>
            </a:pPr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Adapter </a:t>
            </a:r>
            <a:r>
              <a:rPr lang="en-US" sz="2000" dirty="0">
                <a:solidFill>
                  <a:schemeClr val="bg2">
                    <a:lumMod val="75000"/>
                    <a:lumOff val="25000"/>
                  </a:schemeClr>
                </a:solidFill>
              </a:rPr>
              <a:t>trimming </a:t>
            </a:r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- Scythe </a:t>
            </a:r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  <a:p>
            <a:pPr marL="777240" lvl="1" indent="-457200">
              <a:lnSpc>
                <a:spcPct val="130000"/>
              </a:lnSpc>
              <a:buFont typeface="+mj-lt"/>
              <a:buAutoNum type="arabicPeriod"/>
            </a:pPr>
            <a:r>
              <a:rPr lang="en-US" sz="2000" dirty="0" smtClean="0"/>
              <a:t>Quality </a:t>
            </a:r>
            <a:r>
              <a:rPr lang="en-US" sz="2000" dirty="0"/>
              <a:t>trimming </a:t>
            </a:r>
            <a:r>
              <a:rPr lang="en-US" sz="2000" dirty="0" smtClean="0"/>
              <a:t>- Sickle/ </a:t>
            </a:r>
            <a:r>
              <a:rPr lang="en-US" sz="2000" dirty="0" err="1" smtClean="0"/>
              <a:t>Seqqs</a:t>
            </a:r>
            <a:endParaRPr lang="en-US" sz="2000" dirty="0" smtClean="0"/>
          </a:p>
          <a:p>
            <a:pPr lvl="2">
              <a:lnSpc>
                <a:spcPct val="150000"/>
              </a:lnSpc>
            </a:pPr>
            <a:r>
              <a:rPr lang="en-US" sz="1800" dirty="0"/>
              <a:t>Trims samples based on quality scores to remove low-quality regions.</a:t>
            </a:r>
          </a:p>
          <a:p>
            <a:pPr lvl="2">
              <a:lnSpc>
                <a:spcPct val="150000"/>
              </a:lnSpc>
            </a:pPr>
            <a:r>
              <a:rPr lang="en-US" sz="1800" dirty="0" smtClean="0">
                <a:hlinkClick r:id="rId2"/>
              </a:rPr>
              <a:t>Sickle</a:t>
            </a:r>
            <a:r>
              <a:rPr lang="en-US" sz="1800" dirty="0" smtClean="0"/>
              <a:t> performs the </a:t>
            </a:r>
            <a:r>
              <a:rPr lang="en-US" sz="1800" dirty="0"/>
              <a:t>trimming and </a:t>
            </a:r>
            <a:r>
              <a:rPr lang="en-US" sz="1800" dirty="0">
                <a:hlinkClick r:id="rId3"/>
              </a:rPr>
              <a:t>Seqqs</a:t>
            </a:r>
            <a:r>
              <a:rPr lang="en-US" sz="1800" dirty="0"/>
              <a:t> </a:t>
            </a:r>
            <a:r>
              <a:rPr lang="en-US" sz="1800" dirty="0" smtClean="0"/>
              <a:t>generates </a:t>
            </a:r>
            <a:r>
              <a:rPr lang="en-US" sz="1800" dirty="0"/>
              <a:t>trimming </a:t>
            </a:r>
            <a:r>
              <a:rPr lang="en-US" sz="1800" dirty="0" smtClean="0"/>
              <a:t>statistics</a:t>
            </a:r>
          </a:p>
          <a:p>
            <a:pPr lvl="2">
              <a:lnSpc>
                <a:spcPct val="150000"/>
              </a:lnSpc>
            </a:pPr>
            <a:r>
              <a:rPr lang="en-US" sz="1800" dirty="0" smtClean="0"/>
              <a:t>Works on single and paired-end data</a:t>
            </a:r>
            <a:endParaRPr lang="en-US" sz="1800" dirty="0"/>
          </a:p>
          <a:p>
            <a:pPr lvl="2">
              <a:lnSpc>
                <a:spcPct val="150000"/>
              </a:lnSpc>
            </a:pPr>
            <a:endParaRPr lang="en-US" sz="1800" dirty="0"/>
          </a:p>
          <a:p>
            <a:pPr lvl="2">
              <a:lnSpc>
                <a:spcPct val="150000"/>
              </a:lnSpc>
            </a:pPr>
            <a:endParaRPr lang="en-US" sz="2600" b="1" dirty="0"/>
          </a:p>
        </p:txBody>
      </p:sp>
    </p:spTree>
    <p:extLst>
      <p:ext uri="{BB962C8B-B14F-4D97-AF65-F5344CB8AC3E}">
        <p14:creationId xmlns:p14="http://schemas.microsoft.com/office/powerpoint/2010/main" val="9409995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09115"/>
            <a:ext cx="7315200" cy="1154097"/>
          </a:xfrm>
        </p:spPr>
        <p:txBody>
          <a:bodyPr/>
          <a:lstStyle/>
          <a:p>
            <a:r>
              <a:rPr lang="en-US" dirty="0"/>
              <a:t>sequence_handling handlers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799" y="2527933"/>
            <a:ext cx="9044868" cy="3539527"/>
          </a:xfrm>
        </p:spPr>
        <p:txBody>
          <a:bodyPr>
            <a:noAutofit/>
          </a:bodyPr>
          <a:lstStyle/>
          <a:p>
            <a:pPr marL="777240" lvl="1" indent="-457200">
              <a:lnSpc>
                <a:spcPct val="130000"/>
              </a:lnSpc>
              <a:buFont typeface="+mj-lt"/>
              <a:buAutoNum type="arabicPeriod"/>
            </a:pPr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Quality </a:t>
            </a:r>
            <a:r>
              <a:rPr lang="en-US" sz="2000" dirty="0">
                <a:solidFill>
                  <a:schemeClr val="bg2">
                    <a:lumMod val="75000"/>
                    <a:lumOff val="25000"/>
                  </a:schemeClr>
                </a:solidFill>
              </a:rPr>
              <a:t>Assessment</a:t>
            </a:r>
            <a:r>
              <a:rPr lang="en-US" sz="2000" dirty="0"/>
              <a:t> </a:t>
            </a:r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- </a:t>
            </a:r>
            <a:r>
              <a:rPr lang="en-US" sz="2000" dirty="0" err="1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FastQC</a:t>
            </a:r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 </a:t>
            </a:r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  <a:p>
            <a:pPr marL="777240" lvl="1" indent="-457200">
              <a:lnSpc>
                <a:spcPct val="130000"/>
              </a:lnSpc>
              <a:buFont typeface="+mj-lt"/>
              <a:buAutoNum type="arabicPeriod"/>
            </a:pPr>
            <a:r>
              <a:rPr lang="en-US" sz="2000" dirty="0">
                <a:solidFill>
                  <a:schemeClr val="bg2">
                    <a:lumMod val="75000"/>
                    <a:lumOff val="25000"/>
                  </a:schemeClr>
                </a:solidFill>
              </a:rPr>
              <a:t>Read </a:t>
            </a:r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depths </a:t>
            </a:r>
            <a:r>
              <a:rPr lang="en-US" sz="2000" dirty="0">
                <a:solidFill>
                  <a:schemeClr val="bg2">
                    <a:lumMod val="75000"/>
                    <a:lumOff val="25000"/>
                  </a:schemeClr>
                </a:solidFill>
              </a:rPr>
              <a:t>- </a:t>
            </a:r>
            <a:r>
              <a:rPr lang="en-US" sz="2000" dirty="0">
                <a:solidFill>
                  <a:schemeClr val="bg2">
                    <a:lumMod val="75000"/>
                    <a:lumOff val="25000"/>
                  </a:schemeClr>
                </a:solidFill>
              </a:rPr>
              <a:t>Zip/Unzip/</a:t>
            </a:r>
            <a:r>
              <a:rPr lang="en-US" sz="2000" dirty="0" err="1">
                <a:solidFill>
                  <a:schemeClr val="bg2">
                    <a:lumMod val="75000"/>
                    <a:lumOff val="25000"/>
                  </a:schemeClr>
                </a:solidFill>
              </a:rPr>
              <a:t>Grep</a:t>
            </a:r>
            <a:endParaRPr lang="en-US" sz="2000" dirty="0">
              <a:solidFill>
                <a:schemeClr val="bg2">
                  <a:lumMod val="75000"/>
                  <a:lumOff val="25000"/>
                </a:schemeClr>
              </a:solidFill>
            </a:endParaRPr>
          </a:p>
          <a:p>
            <a:pPr marL="777240" lvl="1" indent="-457200">
              <a:lnSpc>
                <a:spcPct val="130000"/>
              </a:lnSpc>
              <a:buFont typeface="+mj-lt"/>
              <a:buAutoNum type="arabicPeriod"/>
            </a:pPr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Adapter </a:t>
            </a:r>
            <a:r>
              <a:rPr lang="en-US" sz="2000" dirty="0">
                <a:solidFill>
                  <a:schemeClr val="bg2">
                    <a:lumMod val="75000"/>
                    <a:lumOff val="25000"/>
                  </a:schemeClr>
                </a:solidFill>
              </a:rPr>
              <a:t>trimming </a:t>
            </a:r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- Scythe </a:t>
            </a:r>
          </a:p>
          <a:p>
            <a:pPr marL="777240" lvl="1" indent="-457200">
              <a:lnSpc>
                <a:spcPct val="130000"/>
              </a:lnSpc>
              <a:buFont typeface="+mj-lt"/>
              <a:buAutoNum type="arabicPeriod"/>
            </a:pPr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Quality </a:t>
            </a:r>
            <a:r>
              <a:rPr lang="en-US" sz="2000" dirty="0">
                <a:solidFill>
                  <a:schemeClr val="bg2">
                    <a:lumMod val="75000"/>
                    <a:lumOff val="25000"/>
                  </a:schemeClr>
                </a:solidFill>
              </a:rPr>
              <a:t>trimming </a:t>
            </a:r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- </a:t>
            </a:r>
            <a:r>
              <a:rPr lang="en-US" sz="2000" dirty="0">
                <a:solidFill>
                  <a:schemeClr val="bg2">
                    <a:lumMod val="75000"/>
                    <a:lumOff val="25000"/>
                  </a:schemeClr>
                </a:solidFill>
              </a:rPr>
              <a:t>Sickle/ </a:t>
            </a:r>
            <a:r>
              <a:rPr lang="en-US" sz="2000" dirty="0" err="1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Seqqs</a:t>
            </a:r>
            <a:endParaRPr lang="en-US" sz="2000" dirty="0" smtClean="0">
              <a:solidFill>
                <a:schemeClr val="bg2">
                  <a:lumMod val="75000"/>
                  <a:lumOff val="25000"/>
                </a:schemeClr>
              </a:solidFill>
            </a:endParaRPr>
          </a:p>
          <a:p>
            <a:pPr marL="777240" lvl="1" indent="-457200">
              <a:lnSpc>
                <a:spcPct val="130000"/>
              </a:lnSpc>
              <a:buFont typeface="+mj-lt"/>
              <a:buAutoNum type="arabicPeriod"/>
            </a:pPr>
            <a:r>
              <a:rPr lang="en-US" sz="2000" dirty="0" smtClean="0"/>
              <a:t>Read </a:t>
            </a:r>
            <a:r>
              <a:rPr lang="en-US" sz="2000" dirty="0"/>
              <a:t>mapping </a:t>
            </a:r>
            <a:r>
              <a:rPr lang="en-US" sz="2000" dirty="0" smtClean="0"/>
              <a:t>- </a:t>
            </a:r>
            <a:r>
              <a:rPr lang="en-US" sz="2000" dirty="0"/>
              <a:t>BWA-</a:t>
            </a:r>
            <a:r>
              <a:rPr lang="en-US" sz="2000" dirty="0" smtClean="0"/>
              <a:t>MEM</a:t>
            </a:r>
            <a:r>
              <a:rPr lang="en-US" sz="2000" dirty="0" smtClean="0">
                <a:solidFill>
                  <a:srgbClr val="F9BE92"/>
                </a:solidFill>
              </a:rPr>
              <a:t> </a:t>
            </a:r>
            <a:endParaRPr lang="en-US" dirty="0" smtClean="0">
              <a:solidFill>
                <a:srgbClr val="F9BE9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04317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09115"/>
            <a:ext cx="7315200" cy="1154097"/>
          </a:xfrm>
        </p:spPr>
        <p:txBody>
          <a:bodyPr/>
          <a:lstStyle/>
          <a:p>
            <a:r>
              <a:rPr lang="en-US" dirty="0"/>
              <a:t>sequence_handling handlers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799" y="2527933"/>
            <a:ext cx="9044868" cy="3539527"/>
          </a:xfrm>
        </p:spPr>
        <p:txBody>
          <a:bodyPr>
            <a:noAutofit/>
          </a:bodyPr>
          <a:lstStyle/>
          <a:p>
            <a:pPr marL="777240" lvl="1" indent="-457200">
              <a:lnSpc>
                <a:spcPct val="130000"/>
              </a:lnSpc>
              <a:buFont typeface="+mj-lt"/>
              <a:buAutoNum type="arabicPeriod"/>
            </a:pPr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Quality </a:t>
            </a:r>
            <a:r>
              <a:rPr lang="en-US" sz="2000" dirty="0">
                <a:solidFill>
                  <a:schemeClr val="bg2">
                    <a:lumMod val="75000"/>
                    <a:lumOff val="25000"/>
                  </a:schemeClr>
                </a:solidFill>
              </a:rPr>
              <a:t>Assessment</a:t>
            </a:r>
            <a:r>
              <a:rPr lang="en-US" sz="2000" dirty="0"/>
              <a:t> </a:t>
            </a:r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- </a:t>
            </a:r>
            <a:r>
              <a:rPr lang="en-US" sz="2000" dirty="0" err="1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FastQC</a:t>
            </a:r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 </a:t>
            </a:r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  <a:p>
            <a:pPr marL="777240" lvl="1" indent="-457200">
              <a:lnSpc>
                <a:spcPct val="130000"/>
              </a:lnSpc>
              <a:buFont typeface="+mj-lt"/>
              <a:buAutoNum type="arabicPeriod"/>
            </a:pPr>
            <a:r>
              <a:rPr lang="en-US" sz="2000" dirty="0">
                <a:solidFill>
                  <a:schemeClr val="bg2">
                    <a:lumMod val="75000"/>
                    <a:lumOff val="25000"/>
                  </a:schemeClr>
                </a:solidFill>
              </a:rPr>
              <a:t>Read </a:t>
            </a:r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depths </a:t>
            </a:r>
            <a:r>
              <a:rPr lang="en-US" sz="2000" dirty="0">
                <a:solidFill>
                  <a:schemeClr val="bg2">
                    <a:lumMod val="75000"/>
                    <a:lumOff val="25000"/>
                  </a:schemeClr>
                </a:solidFill>
              </a:rPr>
              <a:t>- </a:t>
            </a:r>
            <a:r>
              <a:rPr lang="en-US" sz="2000" dirty="0">
                <a:solidFill>
                  <a:schemeClr val="bg2">
                    <a:lumMod val="75000"/>
                    <a:lumOff val="25000"/>
                  </a:schemeClr>
                </a:solidFill>
              </a:rPr>
              <a:t>Zip/Unzip/</a:t>
            </a:r>
            <a:r>
              <a:rPr lang="en-US" sz="2000" dirty="0" err="1">
                <a:solidFill>
                  <a:schemeClr val="bg2">
                    <a:lumMod val="75000"/>
                    <a:lumOff val="25000"/>
                  </a:schemeClr>
                </a:solidFill>
              </a:rPr>
              <a:t>Grep</a:t>
            </a:r>
            <a:endParaRPr lang="en-US" sz="2000" dirty="0">
              <a:solidFill>
                <a:schemeClr val="bg2">
                  <a:lumMod val="75000"/>
                  <a:lumOff val="25000"/>
                </a:schemeClr>
              </a:solidFill>
            </a:endParaRPr>
          </a:p>
          <a:p>
            <a:pPr marL="777240" lvl="1" indent="-457200">
              <a:lnSpc>
                <a:spcPct val="130000"/>
              </a:lnSpc>
              <a:buFont typeface="+mj-lt"/>
              <a:buAutoNum type="arabicPeriod"/>
            </a:pPr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Adapter </a:t>
            </a:r>
            <a:r>
              <a:rPr lang="en-US" sz="2000" dirty="0">
                <a:solidFill>
                  <a:schemeClr val="bg2">
                    <a:lumMod val="75000"/>
                    <a:lumOff val="25000"/>
                  </a:schemeClr>
                </a:solidFill>
              </a:rPr>
              <a:t>trimming </a:t>
            </a:r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- Scythe </a:t>
            </a:r>
          </a:p>
          <a:p>
            <a:pPr marL="777240" lvl="1" indent="-457200">
              <a:lnSpc>
                <a:spcPct val="130000"/>
              </a:lnSpc>
              <a:buFont typeface="+mj-lt"/>
              <a:buAutoNum type="arabicPeriod"/>
            </a:pPr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Quality </a:t>
            </a:r>
            <a:r>
              <a:rPr lang="en-US" sz="2000" dirty="0">
                <a:solidFill>
                  <a:schemeClr val="bg2">
                    <a:lumMod val="75000"/>
                    <a:lumOff val="25000"/>
                  </a:schemeClr>
                </a:solidFill>
              </a:rPr>
              <a:t>trimming </a:t>
            </a:r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- </a:t>
            </a:r>
            <a:r>
              <a:rPr lang="en-US" sz="2000" dirty="0">
                <a:solidFill>
                  <a:schemeClr val="bg2">
                    <a:lumMod val="75000"/>
                    <a:lumOff val="25000"/>
                  </a:schemeClr>
                </a:solidFill>
              </a:rPr>
              <a:t>Sickle/ </a:t>
            </a:r>
            <a:r>
              <a:rPr lang="en-US" sz="2000" dirty="0" err="1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Seqqs</a:t>
            </a:r>
            <a:endParaRPr lang="en-US" sz="2000" dirty="0" smtClean="0">
              <a:solidFill>
                <a:schemeClr val="bg2">
                  <a:lumMod val="75000"/>
                  <a:lumOff val="25000"/>
                </a:schemeClr>
              </a:solidFill>
            </a:endParaRPr>
          </a:p>
          <a:p>
            <a:pPr marL="777240" lvl="1" indent="-457200">
              <a:lnSpc>
                <a:spcPct val="130000"/>
              </a:lnSpc>
              <a:buFont typeface="+mj-lt"/>
              <a:buAutoNum type="arabicPeriod"/>
            </a:pPr>
            <a:r>
              <a:rPr lang="en-US" sz="2000" dirty="0" smtClean="0"/>
              <a:t>Read </a:t>
            </a:r>
            <a:r>
              <a:rPr lang="en-US" sz="2000" dirty="0"/>
              <a:t>mapping </a:t>
            </a:r>
            <a:r>
              <a:rPr lang="en-US" sz="2000" dirty="0" smtClean="0"/>
              <a:t>- </a:t>
            </a:r>
            <a:r>
              <a:rPr lang="en-US" sz="2000" dirty="0"/>
              <a:t>BWA-</a:t>
            </a:r>
            <a:r>
              <a:rPr lang="en-US" sz="2000" dirty="0" smtClean="0"/>
              <a:t>MEM</a:t>
            </a:r>
            <a:r>
              <a:rPr lang="en-US" sz="2000" dirty="0" smtClean="0">
                <a:solidFill>
                  <a:srgbClr val="F9BE92"/>
                </a:solidFill>
              </a:rPr>
              <a:t> </a:t>
            </a:r>
            <a:endParaRPr lang="en-US" sz="2000" dirty="0" smtClean="0">
              <a:solidFill>
                <a:srgbClr val="F9BE92"/>
              </a:solidFill>
            </a:endParaRPr>
          </a:p>
          <a:p>
            <a:pPr lvl="2">
              <a:lnSpc>
                <a:spcPct val="130000"/>
              </a:lnSpc>
            </a:pPr>
            <a:r>
              <a:rPr lang="en-US" sz="2000" dirty="0" smtClean="0">
                <a:solidFill>
                  <a:srgbClr val="FFFFFF"/>
                </a:solidFill>
              </a:rPr>
              <a:t>Maps to reference genome</a:t>
            </a:r>
            <a:endParaRPr lang="en-US" sz="2000" dirty="0" smtClea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85380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09115"/>
            <a:ext cx="7315200" cy="1154097"/>
          </a:xfrm>
        </p:spPr>
        <p:txBody>
          <a:bodyPr/>
          <a:lstStyle/>
          <a:p>
            <a:r>
              <a:rPr lang="en-US" dirty="0"/>
              <a:t>sequence_handling handlers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799" y="2527933"/>
            <a:ext cx="9044868" cy="3539527"/>
          </a:xfrm>
        </p:spPr>
        <p:txBody>
          <a:bodyPr>
            <a:noAutofit/>
          </a:bodyPr>
          <a:lstStyle/>
          <a:p>
            <a:pPr marL="777240" lvl="1" indent="-457200">
              <a:lnSpc>
                <a:spcPct val="130000"/>
              </a:lnSpc>
              <a:buFont typeface="+mj-lt"/>
              <a:buAutoNum type="arabicPeriod"/>
            </a:pPr>
            <a:r>
              <a:rPr lang="en-US" sz="2000" dirty="0">
                <a:solidFill>
                  <a:schemeClr val="bg2">
                    <a:lumMod val="75000"/>
                    <a:lumOff val="25000"/>
                  </a:schemeClr>
                </a:solidFill>
              </a:rPr>
              <a:t>Quality Assessment</a:t>
            </a:r>
            <a:r>
              <a:rPr lang="en-US" sz="2000" dirty="0"/>
              <a:t> </a:t>
            </a:r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- </a:t>
            </a:r>
            <a:r>
              <a:rPr lang="en-US" sz="2000" dirty="0" err="1">
                <a:solidFill>
                  <a:schemeClr val="bg2">
                    <a:lumMod val="75000"/>
                    <a:lumOff val="25000"/>
                  </a:schemeClr>
                </a:solidFill>
              </a:rPr>
              <a:t>FastQC</a:t>
            </a:r>
            <a:r>
              <a:rPr lang="en-US" sz="2000" dirty="0">
                <a:solidFill>
                  <a:schemeClr val="bg2">
                    <a:lumMod val="75000"/>
                    <a:lumOff val="25000"/>
                  </a:schemeClr>
                </a:solidFill>
              </a:rPr>
              <a:t> </a:t>
            </a:r>
          </a:p>
          <a:p>
            <a:pPr marL="777240" lvl="1" indent="-457200">
              <a:lnSpc>
                <a:spcPct val="130000"/>
              </a:lnSpc>
              <a:buFont typeface="+mj-lt"/>
              <a:buAutoNum type="arabicPeriod"/>
            </a:pPr>
            <a:r>
              <a:rPr lang="en-US" sz="2000" dirty="0">
                <a:solidFill>
                  <a:schemeClr val="bg2">
                    <a:lumMod val="75000"/>
                    <a:lumOff val="25000"/>
                  </a:schemeClr>
                </a:solidFill>
              </a:rPr>
              <a:t>Read </a:t>
            </a:r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depths </a:t>
            </a:r>
            <a:r>
              <a:rPr lang="en-US" sz="2000" dirty="0">
                <a:solidFill>
                  <a:schemeClr val="bg2">
                    <a:lumMod val="75000"/>
                    <a:lumOff val="25000"/>
                  </a:schemeClr>
                </a:solidFill>
              </a:rPr>
              <a:t>- </a:t>
            </a:r>
            <a:r>
              <a:rPr lang="en-US" sz="2000" dirty="0">
                <a:solidFill>
                  <a:schemeClr val="bg2">
                    <a:lumMod val="75000"/>
                    <a:lumOff val="25000"/>
                  </a:schemeClr>
                </a:solidFill>
              </a:rPr>
              <a:t>Zip/Unzip/</a:t>
            </a:r>
            <a:r>
              <a:rPr lang="en-US" sz="2000" dirty="0" err="1">
                <a:solidFill>
                  <a:schemeClr val="bg2">
                    <a:lumMod val="75000"/>
                    <a:lumOff val="25000"/>
                  </a:schemeClr>
                </a:solidFill>
              </a:rPr>
              <a:t>Grep</a:t>
            </a:r>
            <a:endParaRPr lang="en-US" sz="2000" dirty="0">
              <a:solidFill>
                <a:schemeClr val="bg2">
                  <a:lumMod val="75000"/>
                  <a:lumOff val="25000"/>
                </a:schemeClr>
              </a:solidFill>
            </a:endParaRPr>
          </a:p>
          <a:p>
            <a:pPr marL="777240" lvl="1" indent="-457200">
              <a:lnSpc>
                <a:spcPct val="130000"/>
              </a:lnSpc>
              <a:buFont typeface="+mj-lt"/>
              <a:buAutoNum type="arabicPeriod"/>
            </a:pPr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Adapter </a:t>
            </a:r>
            <a:r>
              <a:rPr lang="en-US" sz="2000" dirty="0">
                <a:solidFill>
                  <a:schemeClr val="bg2">
                    <a:lumMod val="75000"/>
                    <a:lumOff val="25000"/>
                  </a:schemeClr>
                </a:solidFill>
              </a:rPr>
              <a:t>trimming - Scythe </a:t>
            </a:r>
          </a:p>
          <a:p>
            <a:pPr marL="777240" lvl="1" indent="-457200">
              <a:lnSpc>
                <a:spcPct val="130000"/>
              </a:lnSpc>
              <a:buFont typeface="+mj-lt"/>
              <a:buAutoNum type="arabicPeriod"/>
            </a:pPr>
            <a:r>
              <a:rPr lang="en-US" sz="2000" dirty="0">
                <a:solidFill>
                  <a:schemeClr val="bg2">
                    <a:lumMod val="75000"/>
                    <a:lumOff val="25000"/>
                  </a:schemeClr>
                </a:solidFill>
              </a:rPr>
              <a:t>Quality trimming - Sickle/ </a:t>
            </a:r>
            <a:r>
              <a:rPr lang="en-US" sz="2000" dirty="0" err="1">
                <a:solidFill>
                  <a:schemeClr val="bg2">
                    <a:lumMod val="75000"/>
                    <a:lumOff val="25000"/>
                  </a:schemeClr>
                </a:solidFill>
              </a:rPr>
              <a:t>Seqqs</a:t>
            </a:r>
            <a:endParaRPr lang="en-US" sz="2000" dirty="0">
              <a:solidFill>
                <a:schemeClr val="bg2">
                  <a:lumMod val="75000"/>
                  <a:lumOff val="25000"/>
                </a:schemeClr>
              </a:solidFill>
            </a:endParaRPr>
          </a:p>
          <a:p>
            <a:pPr marL="777240" lvl="1" indent="-457200">
              <a:lnSpc>
                <a:spcPct val="130000"/>
              </a:lnSpc>
              <a:buFont typeface="+mj-lt"/>
              <a:buAutoNum type="arabicPeriod"/>
            </a:pPr>
            <a:r>
              <a:rPr lang="en-US" sz="2000" dirty="0">
                <a:solidFill>
                  <a:schemeClr val="bg2">
                    <a:lumMod val="75000"/>
                    <a:lumOff val="25000"/>
                  </a:schemeClr>
                </a:solidFill>
              </a:rPr>
              <a:t>Read mapping - BWA-MEM </a:t>
            </a:r>
          </a:p>
          <a:p>
            <a:pPr marL="777240" lvl="1" indent="-457200">
              <a:lnSpc>
                <a:spcPct val="130000"/>
              </a:lnSpc>
              <a:buFont typeface="+mj-lt"/>
              <a:buAutoNum type="arabicPeriod"/>
            </a:pPr>
            <a:r>
              <a:rPr lang="en-US" sz="2000" dirty="0" smtClean="0"/>
              <a:t>SAM </a:t>
            </a:r>
            <a:r>
              <a:rPr lang="en-US" sz="2000" dirty="0"/>
              <a:t>processing </a:t>
            </a:r>
            <a:r>
              <a:rPr lang="en-US" sz="2000" dirty="0" smtClean="0"/>
              <a:t>- </a:t>
            </a:r>
            <a:r>
              <a:rPr lang="en-US" sz="2000" dirty="0"/>
              <a:t>Picard/ </a:t>
            </a:r>
            <a:r>
              <a:rPr lang="en-US" sz="2000" dirty="0" err="1" smtClean="0"/>
              <a:t>SAMtools</a:t>
            </a:r>
            <a:r>
              <a:rPr lang="en-US" sz="2000" dirty="0" smtClean="0"/>
              <a:t> </a:t>
            </a:r>
            <a:endParaRPr lang="en-US" dirty="0" smtClean="0">
              <a:solidFill>
                <a:srgbClr val="F9BE9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21264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09115"/>
            <a:ext cx="7315200" cy="1154097"/>
          </a:xfrm>
        </p:spPr>
        <p:txBody>
          <a:bodyPr/>
          <a:lstStyle/>
          <a:p>
            <a:r>
              <a:rPr lang="en-US" dirty="0"/>
              <a:t>sequence_handling handlers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799" y="2527933"/>
            <a:ext cx="9044868" cy="4083074"/>
          </a:xfrm>
        </p:spPr>
        <p:txBody>
          <a:bodyPr>
            <a:noAutofit/>
          </a:bodyPr>
          <a:lstStyle/>
          <a:p>
            <a:pPr marL="777240" lvl="1" indent="-457200">
              <a:lnSpc>
                <a:spcPct val="130000"/>
              </a:lnSpc>
              <a:buFont typeface="+mj-lt"/>
              <a:buAutoNum type="arabicPeriod"/>
            </a:pPr>
            <a:r>
              <a:rPr lang="en-US" sz="2000" dirty="0">
                <a:solidFill>
                  <a:schemeClr val="bg2">
                    <a:lumMod val="75000"/>
                    <a:lumOff val="25000"/>
                  </a:schemeClr>
                </a:solidFill>
              </a:rPr>
              <a:t>Quality Assessment</a:t>
            </a:r>
            <a:r>
              <a:rPr lang="en-US" sz="2000" dirty="0"/>
              <a:t> </a:t>
            </a:r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- </a:t>
            </a:r>
            <a:r>
              <a:rPr lang="en-US" sz="2000" dirty="0" err="1">
                <a:solidFill>
                  <a:schemeClr val="bg2">
                    <a:lumMod val="75000"/>
                    <a:lumOff val="25000"/>
                  </a:schemeClr>
                </a:solidFill>
              </a:rPr>
              <a:t>FastQC</a:t>
            </a:r>
            <a:r>
              <a:rPr lang="en-US" sz="2000" dirty="0">
                <a:solidFill>
                  <a:schemeClr val="bg2">
                    <a:lumMod val="75000"/>
                    <a:lumOff val="25000"/>
                  </a:schemeClr>
                </a:solidFill>
              </a:rPr>
              <a:t> </a:t>
            </a:r>
          </a:p>
          <a:p>
            <a:pPr marL="777240" lvl="1" indent="-457200">
              <a:lnSpc>
                <a:spcPct val="130000"/>
              </a:lnSpc>
              <a:buFont typeface="+mj-lt"/>
              <a:buAutoNum type="arabicPeriod"/>
            </a:pPr>
            <a:r>
              <a:rPr lang="en-US" sz="2000" dirty="0">
                <a:solidFill>
                  <a:schemeClr val="bg2">
                    <a:lumMod val="75000"/>
                    <a:lumOff val="25000"/>
                  </a:schemeClr>
                </a:solidFill>
              </a:rPr>
              <a:t>Read </a:t>
            </a:r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depths </a:t>
            </a:r>
            <a:r>
              <a:rPr lang="en-US" sz="2000" dirty="0">
                <a:solidFill>
                  <a:schemeClr val="bg2">
                    <a:lumMod val="75000"/>
                    <a:lumOff val="25000"/>
                  </a:schemeClr>
                </a:solidFill>
              </a:rPr>
              <a:t>- </a:t>
            </a:r>
            <a:r>
              <a:rPr lang="en-US" sz="2000" dirty="0">
                <a:solidFill>
                  <a:schemeClr val="bg2">
                    <a:lumMod val="75000"/>
                    <a:lumOff val="25000"/>
                  </a:schemeClr>
                </a:solidFill>
              </a:rPr>
              <a:t>Zip/Unzip/</a:t>
            </a:r>
            <a:r>
              <a:rPr lang="en-US" sz="2000" dirty="0" err="1">
                <a:solidFill>
                  <a:schemeClr val="bg2">
                    <a:lumMod val="75000"/>
                    <a:lumOff val="25000"/>
                  </a:schemeClr>
                </a:solidFill>
              </a:rPr>
              <a:t>Grep</a:t>
            </a:r>
            <a:endParaRPr lang="en-US" sz="2000" dirty="0">
              <a:solidFill>
                <a:schemeClr val="bg2">
                  <a:lumMod val="75000"/>
                  <a:lumOff val="25000"/>
                </a:schemeClr>
              </a:solidFill>
            </a:endParaRPr>
          </a:p>
          <a:p>
            <a:pPr marL="777240" lvl="1" indent="-457200">
              <a:lnSpc>
                <a:spcPct val="130000"/>
              </a:lnSpc>
              <a:buFont typeface="+mj-lt"/>
              <a:buAutoNum type="arabicPeriod"/>
            </a:pPr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Adapter </a:t>
            </a:r>
            <a:r>
              <a:rPr lang="en-US" sz="2000" dirty="0">
                <a:solidFill>
                  <a:schemeClr val="bg2">
                    <a:lumMod val="75000"/>
                    <a:lumOff val="25000"/>
                  </a:schemeClr>
                </a:solidFill>
              </a:rPr>
              <a:t>trimming - Scythe </a:t>
            </a:r>
          </a:p>
          <a:p>
            <a:pPr marL="777240" lvl="1" indent="-457200">
              <a:lnSpc>
                <a:spcPct val="130000"/>
              </a:lnSpc>
              <a:buFont typeface="+mj-lt"/>
              <a:buAutoNum type="arabicPeriod"/>
            </a:pPr>
            <a:r>
              <a:rPr lang="en-US" sz="2000" dirty="0">
                <a:solidFill>
                  <a:schemeClr val="bg2">
                    <a:lumMod val="75000"/>
                    <a:lumOff val="25000"/>
                  </a:schemeClr>
                </a:solidFill>
              </a:rPr>
              <a:t>Quality trimming - Sickle/ </a:t>
            </a:r>
            <a:r>
              <a:rPr lang="en-US" sz="2000" dirty="0" err="1">
                <a:solidFill>
                  <a:schemeClr val="bg2">
                    <a:lumMod val="75000"/>
                    <a:lumOff val="25000"/>
                  </a:schemeClr>
                </a:solidFill>
              </a:rPr>
              <a:t>Seqqs</a:t>
            </a:r>
            <a:endParaRPr lang="en-US" sz="2000" dirty="0">
              <a:solidFill>
                <a:schemeClr val="bg2">
                  <a:lumMod val="75000"/>
                  <a:lumOff val="25000"/>
                </a:schemeClr>
              </a:solidFill>
            </a:endParaRPr>
          </a:p>
          <a:p>
            <a:pPr marL="777240" lvl="1" indent="-457200">
              <a:lnSpc>
                <a:spcPct val="130000"/>
              </a:lnSpc>
              <a:buFont typeface="+mj-lt"/>
              <a:buAutoNum type="arabicPeriod"/>
            </a:pPr>
            <a:r>
              <a:rPr lang="en-US" sz="2000" dirty="0">
                <a:solidFill>
                  <a:schemeClr val="bg2">
                    <a:lumMod val="75000"/>
                    <a:lumOff val="25000"/>
                  </a:schemeClr>
                </a:solidFill>
              </a:rPr>
              <a:t>Read mapping - BWA-MEM </a:t>
            </a:r>
          </a:p>
          <a:p>
            <a:pPr marL="777240" lvl="1" indent="-457200">
              <a:lnSpc>
                <a:spcPct val="130000"/>
              </a:lnSpc>
              <a:buFont typeface="+mj-lt"/>
              <a:buAutoNum type="arabicPeriod"/>
            </a:pPr>
            <a:r>
              <a:rPr lang="en-US" sz="2000" dirty="0" smtClean="0"/>
              <a:t>SAM </a:t>
            </a:r>
            <a:r>
              <a:rPr lang="en-US" sz="2000" dirty="0"/>
              <a:t>processing </a:t>
            </a:r>
            <a:r>
              <a:rPr lang="en-US" sz="2000" dirty="0" smtClean="0"/>
              <a:t>- </a:t>
            </a:r>
            <a:r>
              <a:rPr lang="en-US" sz="2000" dirty="0"/>
              <a:t>Picard/ </a:t>
            </a:r>
            <a:r>
              <a:rPr lang="en-US" sz="2000" dirty="0" err="1" smtClean="0"/>
              <a:t>SAMtools</a:t>
            </a:r>
            <a:endParaRPr lang="en-US" sz="2000" dirty="0" smtClean="0"/>
          </a:p>
          <a:p>
            <a:pPr lvl="2">
              <a:lnSpc>
                <a:spcPct val="130000"/>
              </a:lnSpc>
            </a:pPr>
            <a:r>
              <a:rPr lang="en-US" sz="1800" dirty="0" smtClean="0"/>
              <a:t>Sorts, </a:t>
            </a:r>
            <a:r>
              <a:rPr lang="en-US" sz="1800" dirty="0"/>
              <a:t>de-duplicates, and adds read groups to the SAM files produced </a:t>
            </a:r>
            <a:r>
              <a:rPr lang="en-US" sz="1800" dirty="0" smtClean="0"/>
              <a:t>from Read Mapping </a:t>
            </a:r>
            <a:r>
              <a:rPr lang="en-US" sz="1800" dirty="0"/>
              <a:t>into finished BAM files</a:t>
            </a:r>
            <a:r>
              <a:rPr lang="en-US" sz="1800" dirty="0" smtClean="0"/>
              <a:t>. </a:t>
            </a:r>
          </a:p>
          <a:p>
            <a:pPr lvl="2">
              <a:lnSpc>
                <a:spcPct val="130000"/>
              </a:lnSpc>
            </a:pPr>
            <a:r>
              <a:rPr lang="en-US" sz="1800" dirty="0"/>
              <a:t>C</a:t>
            </a:r>
            <a:r>
              <a:rPr lang="en-US" sz="1800" dirty="0" smtClean="0"/>
              <a:t>reates </a:t>
            </a:r>
            <a:r>
              <a:rPr lang="en-US" sz="1800" dirty="0"/>
              <a:t>before and after statistics using the </a:t>
            </a:r>
            <a:r>
              <a:rPr lang="en-US" sz="1800" dirty="0" err="1"/>
              <a:t>flagstat</a:t>
            </a:r>
            <a:r>
              <a:rPr lang="en-US" sz="1800" dirty="0"/>
              <a:t> function </a:t>
            </a:r>
            <a:r>
              <a:rPr lang="en-US" sz="1800" dirty="0" smtClean="0"/>
              <a:t>of </a:t>
            </a:r>
            <a:r>
              <a:rPr lang="en-US" sz="1800" dirty="0" err="1" smtClean="0"/>
              <a:t>SAMtools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979345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09115"/>
            <a:ext cx="7315200" cy="1154097"/>
          </a:xfrm>
        </p:spPr>
        <p:txBody>
          <a:bodyPr/>
          <a:lstStyle/>
          <a:p>
            <a:r>
              <a:rPr lang="en-US" dirty="0"/>
              <a:t>sequence_handling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799" y="2769833"/>
            <a:ext cx="8793111" cy="3539527"/>
          </a:xfrm>
        </p:spPr>
        <p:txBody>
          <a:bodyPr>
            <a:noAutofit/>
          </a:bodyPr>
          <a:lstStyle/>
          <a:p>
            <a:pPr marL="45720" indent="0" algn="ctr">
              <a:buNone/>
            </a:pPr>
            <a:r>
              <a:rPr lang="en-US" sz="3600" dirty="0" smtClean="0"/>
              <a:t>“A </a:t>
            </a:r>
            <a:r>
              <a:rPr lang="en-US" sz="3600" dirty="0"/>
              <a:t>series of scripts that automates sequence analysis </a:t>
            </a:r>
            <a:r>
              <a:rPr lang="en-US" sz="3600" dirty="0" smtClean="0"/>
              <a:t>workflows”</a:t>
            </a:r>
          </a:p>
          <a:p>
            <a:pPr marL="45720" indent="0" algn="ctr">
              <a:buNone/>
            </a:pPr>
            <a:endParaRPr lang="en-US" sz="3200" dirty="0"/>
          </a:p>
          <a:p>
            <a:pPr marL="45720" indent="0" algn="ctr">
              <a:buNone/>
            </a:pPr>
            <a:r>
              <a:rPr lang="en-US" sz="2800" dirty="0" smtClean="0">
                <a:solidFill>
                  <a:srgbClr val="F9BE92"/>
                </a:solidFill>
              </a:rPr>
              <a:t>Developed by Paul Hoffman and Skylar </a:t>
            </a:r>
            <a:r>
              <a:rPr lang="en-US" sz="2800" dirty="0" err="1" smtClean="0">
                <a:solidFill>
                  <a:srgbClr val="F9BE92"/>
                </a:solidFill>
              </a:rPr>
              <a:t>Wyant</a:t>
            </a:r>
            <a:endParaRPr lang="en-US" sz="2800" dirty="0" smtClean="0">
              <a:solidFill>
                <a:srgbClr val="F9BE9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30269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09115"/>
            <a:ext cx="7315200" cy="1154097"/>
          </a:xfrm>
        </p:spPr>
        <p:txBody>
          <a:bodyPr/>
          <a:lstStyle/>
          <a:p>
            <a:r>
              <a:rPr lang="en-US" dirty="0"/>
              <a:t>sequence_handling handlers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799" y="2527933"/>
            <a:ext cx="9044868" cy="3539527"/>
          </a:xfrm>
        </p:spPr>
        <p:txBody>
          <a:bodyPr>
            <a:noAutofit/>
          </a:bodyPr>
          <a:lstStyle/>
          <a:p>
            <a:pPr marL="777240" lvl="1" indent="-457200">
              <a:lnSpc>
                <a:spcPct val="130000"/>
              </a:lnSpc>
              <a:buFont typeface="+mj-lt"/>
              <a:buAutoNum type="arabicPeriod"/>
            </a:pPr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Quality </a:t>
            </a:r>
            <a:r>
              <a:rPr lang="en-US" sz="2000" dirty="0">
                <a:solidFill>
                  <a:schemeClr val="bg2">
                    <a:lumMod val="75000"/>
                    <a:lumOff val="25000"/>
                  </a:schemeClr>
                </a:solidFill>
              </a:rPr>
              <a:t>Assessment</a:t>
            </a:r>
            <a:r>
              <a:rPr lang="en-US" sz="2000" dirty="0"/>
              <a:t> </a:t>
            </a:r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- </a:t>
            </a:r>
            <a:r>
              <a:rPr lang="en-US" sz="2000" dirty="0" err="1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FastQC</a:t>
            </a:r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 </a:t>
            </a:r>
            <a:endParaRPr lang="en-US" sz="1600" dirty="0">
              <a:solidFill>
                <a:schemeClr val="bg2">
                  <a:lumMod val="75000"/>
                  <a:lumOff val="25000"/>
                </a:schemeClr>
              </a:solidFill>
            </a:endParaRPr>
          </a:p>
          <a:p>
            <a:pPr marL="777240" lvl="1" indent="-457200">
              <a:lnSpc>
                <a:spcPct val="130000"/>
              </a:lnSpc>
              <a:buFont typeface="+mj-lt"/>
              <a:buAutoNum type="arabicPeriod"/>
            </a:pPr>
            <a:r>
              <a:rPr lang="en-US" sz="2000" dirty="0">
                <a:solidFill>
                  <a:schemeClr val="bg2">
                    <a:lumMod val="75000"/>
                    <a:lumOff val="25000"/>
                  </a:schemeClr>
                </a:solidFill>
              </a:rPr>
              <a:t>Read </a:t>
            </a:r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depths </a:t>
            </a:r>
            <a:r>
              <a:rPr lang="en-US" sz="2000" dirty="0">
                <a:solidFill>
                  <a:schemeClr val="bg2">
                    <a:lumMod val="75000"/>
                    <a:lumOff val="25000"/>
                  </a:schemeClr>
                </a:solidFill>
              </a:rPr>
              <a:t>- </a:t>
            </a:r>
            <a:r>
              <a:rPr lang="en-US" sz="2000" dirty="0">
                <a:solidFill>
                  <a:schemeClr val="bg2">
                    <a:lumMod val="75000"/>
                    <a:lumOff val="25000"/>
                  </a:schemeClr>
                </a:solidFill>
              </a:rPr>
              <a:t>Zip/Unzip/</a:t>
            </a:r>
            <a:r>
              <a:rPr lang="en-US" sz="2000" dirty="0" err="1">
                <a:solidFill>
                  <a:schemeClr val="bg2">
                    <a:lumMod val="75000"/>
                    <a:lumOff val="25000"/>
                  </a:schemeClr>
                </a:solidFill>
              </a:rPr>
              <a:t>Grep</a:t>
            </a:r>
            <a:endParaRPr lang="en-US" sz="2000" dirty="0">
              <a:solidFill>
                <a:schemeClr val="bg2">
                  <a:lumMod val="75000"/>
                  <a:lumOff val="25000"/>
                </a:schemeClr>
              </a:solidFill>
            </a:endParaRPr>
          </a:p>
          <a:p>
            <a:pPr marL="777240" lvl="1" indent="-457200">
              <a:lnSpc>
                <a:spcPct val="130000"/>
              </a:lnSpc>
              <a:buFont typeface="+mj-lt"/>
              <a:buAutoNum type="arabicPeriod"/>
            </a:pPr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Adapter </a:t>
            </a:r>
            <a:r>
              <a:rPr lang="en-US" sz="2000" dirty="0">
                <a:solidFill>
                  <a:schemeClr val="bg2">
                    <a:lumMod val="75000"/>
                    <a:lumOff val="25000"/>
                  </a:schemeClr>
                </a:solidFill>
              </a:rPr>
              <a:t>trimming </a:t>
            </a:r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- Scythe </a:t>
            </a:r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  <a:p>
            <a:pPr marL="777240" lvl="1" indent="-457200">
              <a:lnSpc>
                <a:spcPct val="130000"/>
              </a:lnSpc>
              <a:buFont typeface="+mj-lt"/>
              <a:buAutoNum type="arabicPeriod"/>
            </a:pPr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Quality </a:t>
            </a:r>
            <a:r>
              <a:rPr lang="en-US" sz="2000" dirty="0">
                <a:solidFill>
                  <a:schemeClr val="bg2">
                    <a:lumMod val="75000"/>
                    <a:lumOff val="25000"/>
                  </a:schemeClr>
                </a:solidFill>
              </a:rPr>
              <a:t>trimming </a:t>
            </a:r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- </a:t>
            </a:r>
            <a:r>
              <a:rPr lang="en-US" sz="2000" dirty="0">
                <a:solidFill>
                  <a:schemeClr val="bg2">
                    <a:lumMod val="75000"/>
                    <a:lumOff val="25000"/>
                  </a:schemeClr>
                </a:solidFill>
              </a:rPr>
              <a:t>Sickle/ </a:t>
            </a:r>
            <a:r>
              <a:rPr lang="en-US" sz="2000" dirty="0" err="1">
                <a:solidFill>
                  <a:schemeClr val="bg2">
                    <a:lumMod val="75000"/>
                    <a:lumOff val="25000"/>
                  </a:schemeClr>
                </a:solidFill>
              </a:rPr>
              <a:t>Seqqs</a:t>
            </a:r>
            <a:r>
              <a:rPr lang="en-US" sz="2000" dirty="0">
                <a:solidFill>
                  <a:schemeClr val="bg2">
                    <a:lumMod val="75000"/>
                    <a:lumOff val="25000"/>
                  </a:schemeClr>
                </a:solidFill>
              </a:rPr>
              <a:t> </a:t>
            </a:r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  <a:p>
            <a:pPr marL="777240" lvl="1" indent="-457200">
              <a:lnSpc>
                <a:spcPct val="130000"/>
              </a:lnSpc>
              <a:buFont typeface="+mj-lt"/>
              <a:buAutoNum type="arabicPeriod"/>
            </a:pPr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Read </a:t>
            </a:r>
            <a:r>
              <a:rPr lang="en-US" sz="2000" dirty="0">
                <a:solidFill>
                  <a:schemeClr val="bg2">
                    <a:lumMod val="75000"/>
                    <a:lumOff val="25000"/>
                  </a:schemeClr>
                </a:solidFill>
              </a:rPr>
              <a:t>mapping </a:t>
            </a:r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- </a:t>
            </a:r>
            <a:r>
              <a:rPr lang="en-US" sz="2000" dirty="0">
                <a:solidFill>
                  <a:schemeClr val="bg2">
                    <a:lumMod val="75000"/>
                    <a:lumOff val="25000"/>
                  </a:schemeClr>
                </a:solidFill>
              </a:rPr>
              <a:t>BWA-</a:t>
            </a:r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MEM </a:t>
            </a:r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  <a:p>
            <a:pPr marL="777240" lvl="1" indent="-457200">
              <a:lnSpc>
                <a:spcPct val="130000"/>
              </a:lnSpc>
              <a:buFont typeface="+mj-lt"/>
              <a:buAutoNum type="arabicPeriod"/>
            </a:pPr>
            <a:r>
              <a:rPr lang="en-US" sz="2000" dirty="0">
                <a:solidFill>
                  <a:schemeClr val="bg2">
                    <a:lumMod val="75000"/>
                    <a:lumOff val="25000"/>
                  </a:schemeClr>
                </a:solidFill>
              </a:rPr>
              <a:t>SAM processing </a:t>
            </a:r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- </a:t>
            </a:r>
            <a:r>
              <a:rPr lang="en-US" sz="2000" dirty="0">
                <a:solidFill>
                  <a:schemeClr val="bg2">
                    <a:lumMod val="75000"/>
                    <a:lumOff val="25000"/>
                  </a:schemeClr>
                </a:solidFill>
              </a:rPr>
              <a:t>Picard/ </a:t>
            </a:r>
            <a:r>
              <a:rPr lang="en-US" sz="2000" dirty="0" err="1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SAMtools</a:t>
            </a:r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 </a:t>
            </a:r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  <a:p>
            <a:pPr marL="777240" lvl="1" indent="-457200">
              <a:lnSpc>
                <a:spcPct val="130000"/>
              </a:lnSpc>
              <a:buFont typeface="+mj-lt"/>
              <a:buAutoNum type="arabicPeriod"/>
            </a:pPr>
            <a:r>
              <a:rPr lang="en-US" sz="2000" dirty="0" smtClean="0"/>
              <a:t>Coverage </a:t>
            </a:r>
            <a:r>
              <a:rPr lang="en-US" sz="2000" dirty="0"/>
              <a:t>mapping </a:t>
            </a:r>
            <a:r>
              <a:rPr lang="en-US" sz="2000" dirty="0" smtClean="0"/>
              <a:t>- </a:t>
            </a:r>
            <a:r>
              <a:rPr lang="en-US" sz="2000" dirty="0" err="1" smtClean="0"/>
              <a:t>BEDtools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8333330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09115"/>
            <a:ext cx="7315200" cy="1154097"/>
          </a:xfrm>
        </p:spPr>
        <p:txBody>
          <a:bodyPr/>
          <a:lstStyle/>
          <a:p>
            <a:r>
              <a:rPr lang="en-US" dirty="0"/>
              <a:t>sequence_handling handlers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799" y="2527933"/>
            <a:ext cx="9044868" cy="3539527"/>
          </a:xfrm>
        </p:spPr>
        <p:txBody>
          <a:bodyPr>
            <a:noAutofit/>
          </a:bodyPr>
          <a:lstStyle/>
          <a:p>
            <a:pPr marL="777240" lvl="1" indent="-457200">
              <a:lnSpc>
                <a:spcPct val="130000"/>
              </a:lnSpc>
              <a:buFont typeface="+mj-lt"/>
              <a:buAutoNum type="arabicPeriod"/>
            </a:pPr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Quality </a:t>
            </a:r>
            <a:r>
              <a:rPr lang="en-US" sz="2000" dirty="0">
                <a:solidFill>
                  <a:schemeClr val="bg2">
                    <a:lumMod val="75000"/>
                    <a:lumOff val="25000"/>
                  </a:schemeClr>
                </a:solidFill>
              </a:rPr>
              <a:t>Assessment</a:t>
            </a:r>
            <a:r>
              <a:rPr lang="en-US" sz="2000" dirty="0"/>
              <a:t> </a:t>
            </a:r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- </a:t>
            </a:r>
            <a:r>
              <a:rPr lang="en-US" sz="2000" dirty="0" err="1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FastQC</a:t>
            </a:r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 </a:t>
            </a:r>
            <a:endParaRPr lang="en-US" sz="1600" dirty="0">
              <a:solidFill>
                <a:schemeClr val="bg2">
                  <a:lumMod val="75000"/>
                  <a:lumOff val="25000"/>
                </a:schemeClr>
              </a:solidFill>
            </a:endParaRPr>
          </a:p>
          <a:p>
            <a:pPr marL="777240" lvl="1" indent="-457200">
              <a:lnSpc>
                <a:spcPct val="130000"/>
              </a:lnSpc>
              <a:buFont typeface="+mj-lt"/>
              <a:buAutoNum type="arabicPeriod"/>
            </a:pPr>
            <a:r>
              <a:rPr lang="en-US" sz="2000" dirty="0">
                <a:solidFill>
                  <a:schemeClr val="bg2">
                    <a:lumMod val="75000"/>
                    <a:lumOff val="25000"/>
                  </a:schemeClr>
                </a:solidFill>
              </a:rPr>
              <a:t>Read </a:t>
            </a:r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depths </a:t>
            </a:r>
            <a:r>
              <a:rPr lang="en-US" sz="2000" dirty="0">
                <a:solidFill>
                  <a:schemeClr val="bg2">
                    <a:lumMod val="75000"/>
                    <a:lumOff val="25000"/>
                  </a:schemeClr>
                </a:solidFill>
              </a:rPr>
              <a:t>- </a:t>
            </a:r>
            <a:r>
              <a:rPr lang="en-US" sz="2000" dirty="0">
                <a:solidFill>
                  <a:schemeClr val="bg2">
                    <a:lumMod val="75000"/>
                    <a:lumOff val="25000"/>
                  </a:schemeClr>
                </a:solidFill>
              </a:rPr>
              <a:t>Zip/Unzip/</a:t>
            </a:r>
            <a:r>
              <a:rPr lang="en-US" sz="2000" dirty="0" err="1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Grep</a:t>
            </a:r>
            <a:endParaRPr lang="en-US" sz="2000" dirty="0">
              <a:solidFill>
                <a:schemeClr val="bg2">
                  <a:lumMod val="75000"/>
                  <a:lumOff val="25000"/>
                </a:schemeClr>
              </a:solidFill>
            </a:endParaRPr>
          </a:p>
          <a:p>
            <a:pPr marL="777240" lvl="1" indent="-457200">
              <a:lnSpc>
                <a:spcPct val="130000"/>
              </a:lnSpc>
              <a:buFont typeface="+mj-lt"/>
              <a:buAutoNum type="arabicPeriod"/>
            </a:pPr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Adapter </a:t>
            </a:r>
            <a:r>
              <a:rPr lang="en-US" sz="2000" dirty="0">
                <a:solidFill>
                  <a:schemeClr val="bg2">
                    <a:lumMod val="75000"/>
                    <a:lumOff val="25000"/>
                  </a:schemeClr>
                </a:solidFill>
              </a:rPr>
              <a:t>trimming </a:t>
            </a:r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- Scythe </a:t>
            </a:r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  <a:p>
            <a:pPr marL="777240" lvl="1" indent="-457200">
              <a:lnSpc>
                <a:spcPct val="130000"/>
              </a:lnSpc>
              <a:buFont typeface="+mj-lt"/>
              <a:buAutoNum type="arabicPeriod"/>
            </a:pPr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Quality </a:t>
            </a:r>
            <a:r>
              <a:rPr lang="en-US" sz="2000" dirty="0">
                <a:solidFill>
                  <a:schemeClr val="bg2">
                    <a:lumMod val="75000"/>
                    <a:lumOff val="25000"/>
                  </a:schemeClr>
                </a:solidFill>
              </a:rPr>
              <a:t>trimming </a:t>
            </a:r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- </a:t>
            </a:r>
            <a:r>
              <a:rPr lang="en-US" sz="2000" dirty="0">
                <a:solidFill>
                  <a:schemeClr val="bg2">
                    <a:lumMod val="75000"/>
                    <a:lumOff val="25000"/>
                  </a:schemeClr>
                </a:solidFill>
              </a:rPr>
              <a:t>Sickle/ </a:t>
            </a:r>
            <a:r>
              <a:rPr lang="en-US" sz="2000" dirty="0" err="1">
                <a:solidFill>
                  <a:schemeClr val="bg2">
                    <a:lumMod val="75000"/>
                    <a:lumOff val="25000"/>
                  </a:schemeClr>
                </a:solidFill>
              </a:rPr>
              <a:t>Seqqs</a:t>
            </a:r>
            <a:r>
              <a:rPr lang="en-US" sz="2000" dirty="0">
                <a:solidFill>
                  <a:schemeClr val="bg2">
                    <a:lumMod val="75000"/>
                    <a:lumOff val="25000"/>
                  </a:schemeClr>
                </a:solidFill>
              </a:rPr>
              <a:t> </a:t>
            </a:r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  <a:p>
            <a:pPr marL="777240" lvl="1" indent="-457200">
              <a:lnSpc>
                <a:spcPct val="130000"/>
              </a:lnSpc>
              <a:buFont typeface="+mj-lt"/>
              <a:buAutoNum type="arabicPeriod"/>
            </a:pPr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Read </a:t>
            </a:r>
            <a:r>
              <a:rPr lang="en-US" sz="2000" dirty="0">
                <a:solidFill>
                  <a:schemeClr val="bg2">
                    <a:lumMod val="75000"/>
                    <a:lumOff val="25000"/>
                  </a:schemeClr>
                </a:solidFill>
              </a:rPr>
              <a:t>mapping </a:t>
            </a:r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- </a:t>
            </a:r>
            <a:r>
              <a:rPr lang="en-US" sz="2000" dirty="0">
                <a:solidFill>
                  <a:schemeClr val="bg2">
                    <a:lumMod val="75000"/>
                    <a:lumOff val="25000"/>
                  </a:schemeClr>
                </a:solidFill>
              </a:rPr>
              <a:t>BWA-</a:t>
            </a:r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MEM </a:t>
            </a:r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  <a:p>
            <a:pPr marL="777240" lvl="1" indent="-457200">
              <a:lnSpc>
                <a:spcPct val="130000"/>
              </a:lnSpc>
              <a:buFont typeface="+mj-lt"/>
              <a:buAutoNum type="arabicPeriod"/>
            </a:pPr>
            <a:r>
              <a:rPr lang="en-US" sz="2000" dirty="0">
                <a:solidFill>
                  <a:schemeClr val="bg2">
                    <a:lumMod val="75000"/>
                    <a:lumOff val="25000"/>
                  </a:schemeClr>
                </a:solidFill>
              </a:rPr>
              <a:t>SAM processing </a:t>
            </a:r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- </a:t>
            </a:r>
            <a:r>
              <a:rPr lang="en-US" sz="2000" dirty="0">
                <a:solidFill>
                  <a:schemeClr val="bg2">
                    <a:lumMod val="75000"/>
                    <a:lumOff val="25000"/>
                  </a:schemeClr>
                </a:solidFill>
              </a:rPr>
              <a:t>Picard/ </a:t>
            </a:r>
            <a:r>
              <a:rPr lang="en-US" sz="2000" dirty="0" err="1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SAMtools</a:t>
            </a:r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 </a:t>
            </a:r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  <a:p>
            <a:pPr marL="777240" lvl="1" indent="-457200">
              <a:lnSpc>
                <a:spcPct val="130000"/>
              </a:lnSpc>
              <a:buFont typeface="+mj-lt"/>
              <a:buAutoNum type="arabicPeriod"/>
            </a:pPr>
            <a:r>
              <a:rPr lang="en-US" sz="2000" dirty="0" smtClean="0"/>
              <a:t>Coverage </a:t>
            </a:r>
            <a:r>
              <a:rPr lang="en-US" sz="2000" dirty="0"/>
              <a:t>mapping -</a:t>
            </a:r>
            <a:r>
              <a:rPr lang="en-US" sz="2000" dirty="0" smtClean="0"/>
              <a:t> </a:t>
            </a:r>
            <a:r>
              <a:rPr lang="en-US" sz="2000" dirty="0" err="1" smtClean="0"/>
              <a:t>BEDtools</a:t>
            </a:r>
            <a:endParaRPr lang="en-US" sz="2000" dirty="0" smtClean="0"/>
          </a:p>
          <a:p>
            <a:pPr lvl="2">
              <a:lnSpc>
                <a:spcPct val="130000"/>
              </a:lnSpc>
            </a:pPr>
            <a:r>
              <a:rPr lang="en-US" sz="1800" dirty="0" smtClean="0"/>
              <a:t>Generates a coverage map for each BAM file</a:t>
            </a:r>
            <a:endParaRPr lang="en-US" sz="1800" dirty="0"/>
          </a:p>
          <a:p>
            <a:pPr marL="560070" indent="-514350" algn="ctr">
              <a:lnSpc>
                <a:spcPct val="130000"/>
              </a:lnSpc>
              <a:buFont typeface="+mj-lt"/>
              <a:buAutoNum type="arabicPeriod"/>
            </a:pP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585953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09115"/>
            <a:ext cx="7315200" cy="1154097"/>
          </a:xfrm>
        </p:spPr>
        <p:txBody>
          <a:bodyPr/>
          <a:lstStyle/>
          <a:p>
            <a:r>
              <a:rPr lang="en-US" dirty="0"/>
              <a:t>sequence_handling handlers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799" y="2527933"/>
            <a:ext cx="9044868" cy="4202558"/>
          </a:xfrm>
        </p:spPr>
        <p:txBody>
          <a:bodyPr>
            <a:noAutofit/>
          </a:bodyPr>
          <a:lstStyle/>
          <a:p>
            <a:pPr marL="777240" lvl="1" indent="-457200">
              <a:lnSpc>
                <a:spcPct val="130000"/>
              </a:lnSpc>
              <a:buFont typeface="+mj-lt"/>
              <a:buAutoNum type="arabicPeriod"/>
            </a:pPr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Quality </a:t>
            </a:r>
            <a:r>
              <a:rPr lang="en-US" sz="2000" dirty="0">
                <a:solidFill>
                  <a:schemeClr val="bg2">
                    <a:lumMod val="75000"/>
                    <a:lumOff val="25000"/>
                  </a:schemeClr>
                </a:solidFill>
              </a:rPr>
              <a:t>Assessment</a:t>
            </a:r>
            <a:r>
              <a:rPr lang="en-US" sz="2000" dirty="0"/>
              <a:t> </a:t>
            </a:r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- </a:t>
            </a:r>
            <a:r>
              <a:rPr lang="en-US" sz="2000" dirty="0" err="1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FastQC</a:t>
            </a:r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 </a:t>
            </a:r>
            <a:endParaRPr lang="en-US" sz="1600" dirty="0">
              <a:solidFill>
                <a:schemeClr val="bg2">
                  <a:lumMod val="75000"/>
                  <a:lumOff val="25000"/>
                </a:schemeClr>
              </a:solidFill>
            </a:endParaRPr>
          </a:p>
          <a:p>
            <a:pPr marL="777240" lvl="1" indent="-457200">
              <a:lnSpc>
                <a:spcPct val="130000"/>
              </a:lnSpc>
              <a:buFont typeface="+mj-lt"/>
              <a:buAutoNum type="arabicPeriod"/>
            </a:pPr>
            <a:r>
              <a:rPr lang="en-US" sz="2000" dirty="0">
                <a:solidFill>
                  <a:schemeClr val="bg2">
                    <a:lumMod val="75000"/>
                    <a:lumOff val="25000"/>
                  </a:schemeClr>
                </a:solidFill>
              </a:rPr>
              <a:t>Read </a:t>
            </a:r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depths </a:t>
            </a:r>
            <a:r>
              <a:rPr lang="en-US" sz="2000" dirty="0">
                <a:solidFill>
                  <a:schemeClr val="bg2">
                    <a:lumMod val="75000"/>
                    <a:lumOff val="25000"/>
                  </a:schemeClr>
                </a:solidFill>
              </a:rPr>
              <a:t>- </a:t>
            </a:r>
            <a:r>
              <a:rPr lang="en-US" sz="2000" dirty="0">
                <a:solidFill>
                  <a:schemeClr val="bg2">
                    <a:lumMod val="75000"/>
                    <a:lumOff val="25000"/>
                  </a:schemeClr>
                </a:solidFill>
              </a:rPr>
              <a:t>Zip/Unzip/</a:t>
            </a:r>
            <a:r>
              <a:rPr lang="en-US" sz="2000" dirty="0" err="1">
                <a:solidFill>
                  <a:schemeClr val="bg2">
                    <a:lumMod val="75000"/>
                    <a:lumOff val="25000"/>
                  </a:schemeClr>
                </a:solidFill>
              </a:rPr>
              <a:t>Grep</a:t>
            </a:r>
            <a:endParaRPr lang="en-US" sz="2000" dirty="0">
              <a:solidFill>
                <a:schemeClr val="bg2">
                  <a:lumMod val="75000"/>
                  <a:lumOff val="25000"/>
                </a:schemeClr>
              </a:solidFill>
            </a:endParaRPr>
          </a:p>
          <a:p>
            <a:pPr marL="777240" lvl="1" indent="-457200">
              <a:lnSpc>
                <a:spcPct val="130000"/>
              </a:lnSpc>
              <a:buFont typeface="+mj-lt"/>
              <a:buAutoNum type="arabicPeriod"/>
            </a:pPr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Adapter </a:t>
            </a:r>
            <a:r>
              <a:rPr lang="en-US" sz="2000" dirty="0">
                <a:solidFill>
                  <a:schemeClr val="bg2">
                    <a:lumMod val="75000"/>
                    <a:lumOff val="25000"/>
                  </a:schemeClr>
                </a:solidFill>
              </a:rPr>
              <a:t>trimming </a:t>
            </a:r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- Scythe </a:t>
            </a:r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  <a:p>
            <a:pPr marL="777240" lvl="1" indent="-457200">
              <a:lnSpc>
                <a:spcPct val="130000"/>
              </a:lnSpc>
              <a:buFont typeface="+mj-lt"/>
              <a:buAutoNum type="arabicPeriod"/>
            </a:pPr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Quality </a:t>
            </a:r>
            <a:r>
              <a:rPr lang="en-US" sz="2000" dirty="0">
                <a:solidFill>
                  <a:schemeClr val="bg2">
                    <a:lumMod val="75000"/>
                    <a:lumOff val="25000"/>
                  </a:schemeClr>
                </a:solidFill>
              </a:rPr>
              <a:t>trimming </a:t>
            </a:r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- </a:t>
            </a:r>
            <a:r>
              <a:rPr lang="en-US" sz="2000" dirty="0">
                <a:solidFill>
                  <a:schemeClr val="bg2">
                    <a:lumMod val="75000"/>
                    <a:lumOff val="25000"/>
                  </a:schemeClr>
                </a:solidFill>
              </a:rPr>
              <a:t>Sickle/ </a:t>
            </a:r>
            <a:r>
              <a:rPr lang="en-US" sz="2000" dirty="0" err="1">
                <a:solidFill>
                  <a:schemeClr val="bg2">
                    <a:lumMod val="75000"/>
                    <a:lumOff val="25000"/>
                  </a:schemeClr>
                </a:solidFill>
              </a:rPr>
              <a:t>Seqqs</a:t>
            </a:r>
            <a:r>
              <a:rPr lang="en-US" sz="2000" dirty="0">
                <a:solidFill>
                  <a:schemeClr val="bg2">
                    <a:lumMod val="75000"/>
                    <a:lumOff val="25000"/>
                  </a:schemeClr>
                </a:solidFill>
              </a:rPr>
              <a:t> </a:t>
            </a:r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  <a:p>
            <a:pPr marL="777240" lvl="1" indent="-457200">
              <a:lnSpc>
                <a:spcPct val="130000"/>
              </a:lnSpc>
              <a:buFont typeface="+mj-lt"/>
              <a:buAutoNum type="arabicPeriod"/>
            </a:pPr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Read </a:t>
            </a:r>
            <a:r>
              <a:rPr lang="en-US" sz="2000" dirty="0">
                <a:solidFill>
                  <a:schemeClr val="bg2">
                    <a:lumMod val="75000"/>
                    <a:lumOff val="25000"/>
                  </a:schemeClr>
                </a:solidFill>
              </a:rPr>
              <a:t>mapping </a:t>
            </a:r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- </a:t>
            </a:r>
            <a:r>
              <a:rPr lang="en-US" sz="2000" dirty="0">
                <a:solidFill>
                  <a:schemeClr val="bg2">
                    <a:lumMod val="75000"/>
                    <a:lumOff val="25000"/>
                  </a:schemeClr>
                </a:solidFill>
              </a:rPr>
              <a:t>BWA-</a:t>
            </a:r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MEM </a:t>
            </a:r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  <a:p>
            <a:pPr marL="777240" lvl="1" indent="-457200">
              <a:lnSpc>
                <a:spcPct val="130000"/>
              </a:lnSpc>
              <a:buFont typeface="+mj-lt"/>
              <a:buAutoNum type="arabicPeriod"/>
            </a:pPr>
            <a:r>
              <a:rPr lang="en-US" sz="2000" dirty="0">
                <a:solidFill>
                  <a:schemeClr val="bg2">
                    <a:lumMod val="75000"/>
                    <a:lumOff val="25000"/>
                  </a:schemeClr>
                </a:solidFill>
              </a:rPr>
              <a:t>SAM processing </a:t>
            </a:r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- </a:t>
            </a:r>
            <a:r>
              <a:rPr lang="en-US" sz="2000" dirty="0">
                <a:solidFill>
                  <a:schemeClr val="bg2">
                    <a:lumMod val="75000"/>
                    <a:lumOff val="25000"/>
                  </a:schemeClr>
                </a:solidFill>
              </a:rPr>
              <a:t>Picard/ </a:t>
            </a:r>
            <a:r>
              <a:rPr lang="en-US" sz="2000" dirty="0" err="1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SAMtools</a:t>
            </a:r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 </a:t>
            </a:r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  <a:p>
            <a:pPr marL="777240" lvl="1" indent="-457200">
              <a:lnSpc>
                <a:spcPct val="130000"/>
              </a:lnSpc>
              <a:buFont typeface="+mj-lt"/>
              <a:buAutoNum type="arabicPeriod"/>
            </a:pPr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Coverage </a:t>
            </a:r>
            <a:r>
              <a:rPr lang="en-US" sz="2000" dirty="0">
                <a:solidFill>
                  <a:schemeClr val="bg2">
                    <a:lumMod val="75000"/>
                    <a:lumOff val="25000"/>
                  </a:schemeClr>
                </a:solidFill>
              </a:rPr>
              <a:t>mapping </a:t>
            </a:r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- </a:t>
            </a:r>
            <a:r>
              <a:rPr lang="en-US" sz="2000" dirty="0" err="1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BEDtools</a:t>
            </a:r>
            <a:endParaRPr lang="en-US" sz="2000" dirty="0" smtClean="0">
              <a:solidFill>
                <a:schemeClr val="bg2">
                  <a:lumMod val="75000"/>
                  <a:lumOff val="25000"/>
                </a:schemeClr>
              </a:solidFill>
            </a:endParaRPr>
          </a:p>
          <a:p>
            <a:pPr marL="777240" lvl="1" indent="-457200">
              <a:lnSpc>
                <a:spcPct val="130000"/>
              </a:lnSpc>
              <a:buFont typeface="+mj-lt"/>
              <a:buAutoNum type="arabicPeriod"/>
            </a:pPr>
            <a:r>
              <a:rPr lang="en-US" sz="2000" dirty="0" err="1"/>
              <a:t>Indel</a:t>
            </a:r>
            <a:r>
              <a:rPr lang="en-US" sz="2000" dirty="0"/>
              <a:t> realignment </a:t>
            </a:r>
            <a:r>
              <a:rPr lang="en-US" sz="2000" dirty="0" smtClean="0"/>
              <a:t>- GATK</a:t>
            </a:r>
          </a:p>
          <a:p>
            <a:pPr marL="45720" indent="0" algn="ctr">
              <a:lnSpc>
                <a:spcPct val="130000"/>
              </a:lnSpc>
              <a:buNone/>
            </a:pP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7333890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09115"/>
            <a:ext cx="7315200" cy="1154097"/>
          </a:xfrm>
        </p:spPr>
        <p:txBody>
          <a:bodyPr/>
          <a:lstStyle/>
          <a:p>
            <a:r>
              <a:rPr lang="en-US" dirty="0"/>
              <a:t>sequence_handling handlers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799" y="2527933"/>
            <a:ext cx="9044868" cy="4202558"/>
          </a:xfrm>
        </p:spPr>
        <p:txBody>
          <a:bodyPr>
            <a:noAutofit/>
          </a:bodyPr>
          <a:lstStyle/>
          <a:p>
            <a:pPr marL="777240" lvl="1" indent="-457200">
              <a:lnSpc>
                <a:spcPct val="130000"/>
              </a:lnSpc>
              <a:buFont typeface="+mj-lt"/>
              <a:buAutoNum type="arabicPeriod"/>
            </a:pPr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Quality </a:t>
            </a:r>
            <a:r>
              <a:rPr lang="en-US" sz="2000" dirty="0">
                <a:solidFill>
                  <a:schemeClr val="bg2">
                    <a:lumMod val="75000"/>
                    <a:lumOff val="25000"/>
                  </a:schemeClr>
                </a:solidFill>
              </a:rPr>
              <a:t>Assessment</a:t>
            </a:r>
            <a:r>
              <a:rPr lang="en-US" sz="2000" dirty="0"/>
              <a:t> </a:t>
            </a:r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- </a:t>
            </a:r>
            <a:r>
              <a:rPr lang="en-US" sz="2000" dirty="0" err="1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FastQC</a:t>
            </a:r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 </a:t>
            </a:r>
            <a:endParaRPr lang="en-US" sz="1600" dirty="0">
              <a:solidFill>
                <a:schemeClr val="bg2">
                  <a:lumMod val="75000"/>
                  <a:lumOff val="25000"/>
                </a:schemeClr>
              </a:solidFill>
            </a:endParaRPr>
          </a:p>
          <a:p>
            <a:pPr marL="777240" lvl="1" indent="-457200">
              <a:lnSpc>
                <a:spcPct val="130000"/>
              </a:lnSpc>
              <a:buFont typeface="+mj-lt"/>
              <a:buAutoNum type="arabicPeriod"/>
            </a:pPr>
            <a:r>
              <a:rPr lang="en-US" sz="2000" dirty="0">
                <a:solidFill>
                  <a:schemeClr val="bg2">
                    <a:lumMod val="75000"/>
                    <a:lumOff val="25000"/>
                  </a:schemeClr>
                </a:solidFill>
              </a:rPr>
              <a:t>Read </a:t>
            </a:r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depths </a:t>
            </a:r>
            <a:r>
              <a:rPr lang="en-US" sz="2000" dirty="0">
                <a:solidFill>
                  <a:schemeClr val="bg2">
                    <a:lumMod val="75000"/>
                    <a:lumOff val="25000"/>
                  </a:schemeClr>
                </a:solidFill>
              </a:rPr>
              <a:t>- </a:t>
            </a:r>
            <a:r>
              <a:rPr lang="en-US" sz="2000" dirty="0">
                <a:solidFill>
                  <a:schemeClr val="bg2">
                    <a:lumMod val="75000"/>
                    <a:lumOff val="25000"/>
                  </a:schemeClr>
                </a:solidFill>
              </a:rPr>
              <a:t>Zip/Unzip/</a:t>
            </a:r>
            <a:r>
              <a:rPr lang="en-US" sz="2000" dirty="0" err="1">
                <a:solidFill>
                  <a:schemeClr val="bg2">
                    <a:lumMod val="75000"/>
                    <a:lumOff val="25000"/>
                  </a:schemeClr>
                </a:solidFill>
              </a:rPr>
              <a:t>Grep</a:t>
            </a:r>
            <a:endParaRPr lang="en-US" sz="2000" dirty="0">
              <a:solidFill>
                <a:schemeClr val="bg2">
                  <a:lumMod val="75000"/>
                  <a:lumOff val="25000"/>
                </a:schemeClr>
              </a:solidFill>
            </a:endParaRPr>
          </a:p>
          <a:p>
            <a:pPr marL="777240" lvl="1" indent="-457200">
              <a:lnSpc>
                <a:spcPct val="130000"/>
              </a:lnSpc>
              <a:buFont typeface="+mj-lt"/>
              <a:buAutoNum type="arabicPeriod"/>
            </a:pPr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Adapter </a:t>
            </a:r>
            <a:r>
              <a:rPr lang="en-US" sz="2000" dirty="0">
                <a:solidFill>
                  <a:schemeClr val="bg2">
                    <a:lumMod val="75000"/>
                    <a:lumOff val="25000"/>
                  </a:schemeClr>
                </a:solidFill>
              </a:rPr>
              <a:t>trimming </a:t>
            </a:r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- Scythe </a:t>
            </a:r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  <a:p>
            <a:pPr marL="777240" lvl="1" indent="-457200">
              <a:lnSpc>
                <a:spcPct val="130000"/>
              </a:lnSpc>
              <a:buFont typeface="+mj-lt"/>
              <a:buAutoNum type="arabicPeriod"/>
            </a:pPr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Quality </a:t>
            </a:r>
            <a:r>
              <a:rPr lang="en-US" sz="2000" dirty="0">
                <a:solidFill>
                  <a:schemeClr val="bg2">
                    <a:lumMod val="75000"/>
                    <a:lumOff val="25000"/>
                  </a:schemeClr>
                </a:solidFill>
              </a:rPr>
              <a:t>trimming </a:t>
            </a:r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- </a:t>
            </a:r>
            <a:r>
              <a:rPr lang="en-US" sz="2000" dirty="0">
                <a:solidFill>
                  <a:schemeClr val="bg2">
                    <a:lumMod val="75000"/>
                    <a:lumOff val="25000"/>
                  </a:schemeClr>
                </a:solidFill>
              </a:rPr>
              <a:t>Sickle/ </a:t>
            </a:r>
            <a:r>
              <a:rPr lang="en-US" sz="2000" dirty="0" err="1">
                <a:solidFill>
                  <a:schemeClr val="bg2">
                    <a:lumMod val="75000"/>
                    <a:lumOff val="25000"/>
                  </a:schemeClr>
                </a:solidFill>
              </a:rPr>
              <a:t>Seqqs</a:t>
            </a:r>
            <a:r>
              <a:rPr lang="en-US" sz="2000" dirty="0">
                <a:solidFill>
                  <a:schemeClr val="bg2">
                    <a:lumMod val="75000"/>
                    <a:lumOff val="25000"/>
                  </a:schemeClr>
                </a:solidFill>
              </a:rPr>
              <a:t> </a:t>
            </a:r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  <a:p>
            <a:pPr marL="777240" lvl="1" indent="-457200">
              <a:lnSpc>
                <a:spcPct val="130000"/>
              </a:lnSpc>
              <a:buFont typeface="+mj-lt"/>
              <a:buAutoNum type="arabicPeriod"/>
            </a:pPr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Read </a:t>
            </a:r>
            <a:r>
              <a:rPr lang="en-US" sz="2000" dirty="0">
                <a:solidFill>
                  <a:schemeClr val="bg2">
                    <a:lumMod val="75000"/>
                    <a:lumOff val="25000"/>
                  </a:schemeClr>
                </a:solidFill>
              </a:rPr>
              <a:t>mapping </a:t>
            </a:r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- </a:t>
            </a:r>
            <a:r>
              <a:rPr lang="en-US" sz="2000" dirty="0">
                <a:solidFill>
                  <a:schemeClr val="bg2">
                    <a:lumMod val="75000"/>
                    <a:lumOff val="25000"/>
                  </a:schemeClr>
                </a:solidFill>
              </a:rPr>
              <a:t>BWA-</a:t>
            </a:r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MEM </a:t>
            </a:r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  <a:p>
            <a:pPr marL="777240" lvl="1" indent="-457200">
              <a:lnSpc>
                <a:spcPct val="130000"/>
              </a:lnSpc>
              <a:buFont typeface="+mj-lt"/>
              <a:buAutoNum type="arabicPeriod"/>
            </a:pPr>
            <a:r>
              <a:rPr lang="en-US" sz="2000" dirty="0">
                <a:solidFill>
                  <a:schemeClr val="bg2">
                    <a:lumMod val="75000"/>
                    <a:lumOff val="25000"/>
                  </a:schemeClr>
                </a:solidFill>
              </a:rPr>
              <a:t>SAM processing </a:t>
            </a:r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- </a:t>
            </a:r>
            <a:r>
              <a:rPr lang="en-US" sz="2000" dirty="0">
                <a:solidFill>
                  <a:schemeClr val="bg2">
                    <a:lumMod val="75000"/>
                    <a:lumOff val="25000"/>
                  </a:schemeClr>
                </a:solidFill>
              </a:rPr>
              <a:t>Picard/ </a:t>
            </a:r>
            <a:r>
              <a:rPr lang="en-US" sz="2000" dirty="0" err="1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SAMtools</a:t>
            </a:r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 </a:t>
            </a:r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  <a:p>
            <a:pPr marL="777240" lvl="1" indent="-457200">
              <a:lnSpc>
                <a:spcPct val="130000"/>
              </a:lnSpc>
              <a:buFont typeface="+mj-lt"/>
              <a:buAutoNum type="arabicPeriod"/>
            </a:pPr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Coverage </a:t>
            </a:r>
            <a:r>
              <a:rPr lang="en-US" sz="2000" dirty="0">
                <a:solidFill>
                  <a:schemeClr val="bg2">
                    <a:lumMod val="75000"/>
                    <a:lumOff val="25000"/>
                  </a:schemeClr>
                </a:solidFill>
              </a:rPr>
              <a:t>mapping </a:t>
            </a:r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- </a:t>
            </a:r>
            <a:r>
              <a:rPr lang="en-US" sz="2000" dirty="0" err="1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BEDtools</a:t>
            </a:r>
            <a:endParaRPr lang="en-US" sz="2000" dirty="0" smtClean="0">
              <a:solidFill>
                <a:schemeClr val="bg2">
                  <a:lumMod val="75000"/>
                  <a:lumOff val="25000"/>
                </a:schemeClr>
              </a:solidFill>
            </a:endParaRPr>
          </a:p>
          <a:p>
            <a:pPr marL="777240" lvl="1" indent="-457200">
              <a:lnSpc>
                <a:spcPct val="130000"/>
              </a:lnSpc>
              <a:buFont typeface="+mj-lt"/>
              <a:buAutoNum type="arabicPeriod"/>
            </a:pPr>
            <a:r>
              <a:rPr lang="en-US" sz="2000" dirty="0" err="1"/>
              <a:t>Indel</a:t>
            </a:r>
            <a:r>
              <a:rPr lang="en-US" sz="2000" dirty="0"/>
              <a:t> realignment </a:t>
            </a:r>
            <a:r>
              <a:rPr lang="en-US" sz="2000" dirty="0" smtClean="0"/>
              <a:t>– GATK</a:t>
            </a:r>
          </a:p>
          <a:p>
            <a:pPr lvl="2">
              <a:lnSpc>
                <a:spcPct val="130000"/>
              </a:lnSpc>
            </a:pPr>
            <a:r>
              <a:rPr lang="en-US" sz="2000" dirty="0" smtClean="0"/>
              <a:t>SNP calling</a:t>
            </a:r>
            <a:endParaRPr lang="en-US" sz="2000" dirty="0" smtClean="0"/>
          </a:p>
          <a:p>
            <a:pPr marL="45720" indent="0" algn="ctr">
              <a:lnSpc>
                <a:spcPct val="130000"/>
              </a:lnSpc>
              <a:buNone/>
            </a:pP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8692770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09115"/>
            <a:ext cx="7315200" cy="1154097"/>
          </a:xfrm>
        </p:spPr>
        <p:txBody>
          <a:bodyPr/>
          <a:lstStyle/>
          <a:p>
            <a:r>
              <a:rPr lang="en-US" dirty="0" smtClean="0"/>
              <a:t>sequence_handling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799" y="2527933"/>
            <a:ext cx="8571318" cy="3773686"/>
          </a:xfrm>
        </p:spPr>
        <p:txBody>
          <a:bodyPr>
            <a:noAutofit/>
          </a:bodyPr>
          <a:lstStyle/>
          <a:p>
            <a:pPr marL="320040" lvl="1" indent="0">
              <a:lnSpc>
                <a:spcPct val="130000"/>
              </a:lnSpc>
              <a:buNone/>
            </a:pPr>
            <a:r>
              <a:rPr lang="en-US" sz="2000" dirty="0" smtClean="0"/>
              <a:t>What does it do?</a:t>
            </a:r>
            <a:endParaRPr lang="en-US" sz="2000" dirty="0" smtClean="0"/>
          </a:p>
          <a:p>
            <a:pPr lvl="1">
              <a:lnSpc>
                <a:spcPct val="130000"/>
              </a:lnSpc>
            </a:pPr>
            <a:r>
              <a:rPr lang="en-US" sz="2000" dirty="0" smtClean="0"/>
              <a:t>It’s </a:t>
            </a:r>
            <a:r>
              <a:rPr lang="en-US" sz="2000" dirty="0"/>
              <a:t>a workflow and it’s designed so each step can happen simultaneously for each </a:t>
            </a:r>
            <a:r>
              <a:rPr lang="en-US" sz="2000" dirty="0" smtClean="0"/>
              <a:t>sample -  </a:t>
            </a:r>
            <a:r>
              <a:rPr lang="en-US" sz="2000" dirty="0">
                <a:solidFill>
                  <a:srgbClr val="F9BE92"/>
                </a:solidFill>
              </a:rPr>
              <a:t>List-based Batch </a:t>
            </a:r>
            <a:r>
              <a:rPr lang="en-US" sz="2000" dirty="0" smtClean="0">
                <a:solidFill>
                  <a:srgbClr val="F9BE92"/>
                </a:solidFill>
              </a:rPr>
              <a:t>Submission</a:t>
            </a:r>
          </a:p>
          <a:p>
            <a:pPr marL="45720" indent="0">
              <a:buNone/>
            </a:pPr>
            <a:r>
              <a:rPr lang="en-US" dirty="0"/>
              <a:t>		</a:t>
            </a:r>
            <a:endParaRPr lang="en-US" dirty="0">
              <a:solidFill>
                <a:srgbClr val="F9BE9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65665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09115"/>
            <a:ext cx="7315200" cy="1154097"/>
          </a:xfrm>
        </p:spPr>
        <p:txBody>
          <a:bodyPr/>
          <a:lstStyle/>
          <a:p>
            <a:r>
              <a:rPr lang="en-US" dirty="0" smtClean="0"/>
              <a:t>sequence_handling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799" y="2527933"/>
            <a:ext cx="8571318" cy="3773686"/>
          </a:xfrm>
        </p:spPr>
        <p:txBody>
          <a:bodyPr>
            <a:noAutofit/>
          </a:bodyPr>
          <a:lstStyle/>
          <a:p>
            <a:pPr marL="320040" lvl="1" indent="0">
              <a:lnSpc>
                <a:spcPct val="130000"/>
              </a:lnSpc>
              <a:buNone/>
            </a:pPr>
            <a:r>
              <a:rPr lang="en-US" sz="2000" dirty="0" smtClean="0"/>
              <a:t>What does it do?</a:t>
            </a:r>
            <a:endParaRPr lang="en-US" sz="2000" dirty="0" smtClean="0"/>
          </a:p>
          <a:p>
            <a:pPr lvl="1">
              <a:lnSpc>
                <a:spcPct val="130000"/>
              </a:lnSpc>
            </a:pPr>
            <a:r>
              <a:rPr lang="en-US" sz="2000" dirty="0" smtClean="0"/>
              <a:t>It’s </a:t>
            </a:r>
            <a:r>
              <a:rPr lang="en-US" sz="2000" dirty="0"/>
              <a:t>a workflow and it’s designed so each step can happen simultaneously for each </a:t>
            </a:r>
            <a:r>
              <a:rPr lang="en-US" sz="2000" dirty="0" smtClean="0"/>
              <a:t>sample -  </a:t>
            </a:r>
            <a:r>
              <a:rPr lang="en-US" sz="2000" dirty="0">
                <a:solidFill>
                  <a:srgbClr val="F9BE92"/>
                </a:solidFill>
              </a:rPr>
              <a:t>List-based Batch </a:t>
            </a:r>
            <a:r>
              <a:rPr lang="en-US" sz="2000" dirty="0" smtClean="0">
                <a:solidFill>
                  <a:srgbClr val="F9BE92"/>
                </a:solidFill>
              </a:rPr>
              <a:t>Submission</a:t>
            </a:r>
          </a:p>
          <a:p>
            <a:pPr marL="45720" indent="0">
              <a:buNone/>
            </a:pPr>
            <a:r>
              <a:rPr lang="en-US" dirty="0"/>
              <a:t>		</a:t>
            </a:r>
            <a:endParaRPr lang="en-US" dirty="0">
              <a:solidFill>
                <a:srgbClr val="F9BE92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4318305"/>
            <a:ext cx="4724400" cy="142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3913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09115"/>
            <a:ext cx="7315200" cy="1154097"/>
          </a:xfrm>
        </p:spPr>
        <p:txBody>
          <a:bodyPr/>
          <a:lstStyle/>
          <a:p>
            <a:r>
              <a:rPr lang="en-US" dirty="0" smtClean="0"/>
              <a:t>sequence_handling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799" y="2527933"/>
            <a:ext cx="8571318" cy="3773686"/>
          </a:xfrm>
        </p:spPr>
        <p:txBody>
          <a:bodyPr>
            <a:noAutofit/>
          </a:bodyPr>
          <a:lstStyle/>
          <a:p>
            <a:pPr marL="320040" lvl="1" indent="0">
              <a:lnSpc>
                <a:spcPct val="130000"/>
              </a:lnSpc>
              <a:buNone/>
            </a:pPr>
            <a:r>
              <a:rPr lang="en-US" sz="2000" dirty="0" smtClean="0"/>
              <a:t>What does it do?</a:t>
            </a:r>
            <a:endParaRPr lang="en-US" sz="2000" dirty="0" smtClean="0"/>
          </a:p>
          <a:p>
            <a:pPr lvl="1">
              <a:lnSpc>
                <a:spcPct val="130000"/>
              </a:lnSpc>
            </a:pPr>
            <a:r>
              <a:rPr lang="en-US" sz="2000" dirty="0" smtClean="0"/>
              <a:t>It’s </a:t>
            </a:r>
            <a:r>
              <a:rPr lang="en-US" sz="2000" dirty="0"/>
              <a:t>a workflow and it’s designed so each step can happen simultaneously for each </a:t>
            </a:r>
            <a:r>
              <a:rPr lang="en-US" sz="2000" dirty="0" smtClean="0"/>
              <a:t>sample -  </a:t>
            </a:r>
            <a:r>
              <a:rPr lang="en-US" sz="2000" dirty="0">
                <a:solidFill>
                  <a:srgbClr val="F9BE92"/>
                </a:solidFill>
              </a:rPr>
              <a:t>List-based Batch </a:t>
            </a:r>
            <a:r>
              <a:rPr lang="en-US" sz="2000" dirty="0" smtClean="0">
                <a:solidFill>
                  <a:srgbClr val="F9BE92"/>
                </a:solidFill>
              </a:rPr>
              <a:t>Submission</a:t>
            </a:r>
          </a:p>
          <a:p>
            <a:pPr lvl="1">
              <a:lnSpc>
                <a:spcPct val="130000"/>
              </a:lnSpc>
            </a:pPr>
            <a:endParaRPr lang="en-US" sz="1200" dirty="0">
              <a:solidFill>
                <a:srgbClr val="F9BE92"/>
              </a:solidFill>
            </a:endParaRPr>
          </a:p>
          <a:p>
            <a:pPr lvl="1">
              <a:lnSpc>
                <a:spcPct val="130000"/>
              </a:lnSpc>
            </a:pPr>
            <a:r>
              <a:rPr lang="en-US" sz="2000" dirty="0" smtClean="0"/>
              <a:t>All </a:t>
            </a:r>
            <a:r>
              <a:rPr lang="en-US" sz="2000" dirty="0"/>
              <a:t>of the handlers in </a:t>
            </a:r>
            <a:r>
              <a:rPr lang="en-US" sz="2000" dirty="0" smtClean="0"/>
              <a:t>sequence_handling </a:t>
            </a:r>
            <a:r>
              <a:rPr lang="en-US" sz="2000" dirty="0"/>
              <a:t>rely on the information stored in the </a:t>
            </a:r>
            <a:r>
              <a:rPr lang="en-US" sz="2000" dirty="0" err="1">
                <a:solidFill>
                  <a:srgbClr val="F9BE92"/>
                </a:solidFill>
              </a:rPr>
              <a:t>config</a:t>
            </a:r>
            <a:r>
              <a:rPr lang="en-US" sz="2000" dirty="0">
                <a:solidFill>
                  <a:srgbClr val="F9BE92"/>
                </a:solidFill>
              </a:rPr>
              <a:t> </a:t>
            </a:r>
            <a:r>
              <a:rPr lang="en-US" sz="2000" dirty="0" smtClean="0">
                <a:solidFill>
                  <a:srgbClr val="F9BE92"/>
                </a:solidFill>
              </a:rPr>
              <a:t>file </a:t>
            </a:r>
            <a:endParaRPr lang="en-US" sz="2000" dirty="0" smtClean="0">
              <a:solidFill>
                <a:srgbClr val="F9BE92"/>
              </a:solidFill>
            </a:endParaRPr>
          </a:p>
          <a:p>
            <a:pPr marL="45720" indent="0">
              <a:buNone/>
            </a:pPr>
            <a:r>
              <a:rPr lang="en-US" dirty="0"/>
              <a:t>		</a:t>
            </a:r>
            <a:endParaRPr lang="en-US" dirty="0">
              <a:solidFill>
                <a:srgbClr val="F9BE9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44679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09115"/>
            <a:ext cx="7315200" cy="1154097"/>
          </a:xfrm>
        </p:spPr>
        <p:txBody>
          <a:bodyPr/>
          <a:lstStyle/>
          <a:p>
            <a:r>
              <a:rPr lang="en-US" dirty="0" smtClean="0"/>
              <a:t>sequence_handling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799" y="2527933"/>
            <a:ext cx="8571318" cy="3773686"/>
          </a:xfrm>
        </p:spPr>
        <p:txBody>
          <a:bodyPr>
            <a:noAutofit/>
          </a:bodyPr>
          <a:lstStyle/>
          <a:p>
            <a:pPr marL="320040" lvl="1" indent="0">
              <a:lnSpc>
                <a:spcPct val="130000"/>
              </a:lnSpc>
              <a:buNone/>
            </a:pPr>
            <a:r>
              <a:rPr lang="en-US" sz="2000" dirty="0" smtClean="0"/>
              <a:t>What does it do?</a:t>
            </a:r>
            <a:endParaRPr lang="en-US" sz="2000" dirty="0" smtClean="0"/>
          </a:p>
          <a:p>
            <a:pPr lvl="1">
              <a:lnSpc>
                <a:spcPct val="130000"/>
              </a:lnSpc>
            </a:pPr>
            <a:r>
              <a:rPr lang="en-US" sz="2000" dirty="0" smtClean="0"/>
              <a:t>It’s </a:t>
            </a:r>
            <a:r>
              <a:rPr lang="en-US" sz="2000" dirty="0"/>
              <a:t>a workflow and it’s designed so each step can happen simultaneously for each </a:t>
            </a:r>
            <a:r>
              <a:rPr lang="en-US" sz="2000" dirty="0" smtClean="0"/>
              <a:t>sample -  </a:t>
            </a:r>
            <a:r>
              <a:rPr lang="en-US" sz="2000" dirty="0">
                <a:solidFill>
                  <a:srgbClr val="F9BE92"/>
                </a:solidFill>
              </a:rPr>
              <a:t>List-based Batch </a:t>
            </a:r>
            <a:r>
              <a:rPr lang="en-US" sz="2000" dirty="0" smtClean="0">
                <a:solidFill>
                  <a:srgbClr val="F9BE92"/>
                </a:solidFill>
              </a:rPr>
              <a:t>Submission</a:t>
            </a:r>
          </a:p>
          <a:p>
            <a:pPr lvl="1">
              <a:lnSpc>
                <a:spcPct val="130000"/>
              </a:lnSpc>
            </a:pPr>
            <a:endParaRPr lang="en-US" sz="1200" dirty="0">
              <a:solidFill>
                <a:srgbClr val="F9BE92"/>
              </a:solidFill>
            </a:endParaRPr>
          </a:p>
          <a:p>
            <a:pPr lvl="1">
              <a:lnSpc>
                <a:spcPct val="130000"/>
              </a:lnSpc>
            </a:pPr>
            <a:r>
              <a:rPr lang="en-US" sz="2000" dirty="0" smtClean="0"/>
              <a:t>All </a:t>
            </a:r>
            <a:r>
              <a:rPr lang="en-US" sz="2000" dirty="0"/>
              <a:t>of the handlers in </a:t>
            </a:r>
            <a:r>
              <a:rPr lang="en-US" sz="2000" dirty="0" smtClean="0"/>
              <a:t>sequence_handling </a:t>
            </a:r>
            <a:r>
              <a:rPr lang="en-US" sz="2000" dirty="0"/>
              <a:t>rely on the information stored in the </a:t>
            </a:r>
            <a:r>
              <a:rPr lang="en-US" sz="2000" dirty="0" err="1">
                <a:solidFill>
                  <a:srgbClr val="F9BE92"/>
                </a:solidFill>
              </a:rPr>
              <a:t>config</a:t>
            </a:r>
            <a:r>
              <a:rPr lang="en-US" sz="2000" dirty="0">
                <a:solidFill>
                  <a:srgbClr val="F9BE92"/>
                </a:solidFill>
              </a:rPr>
              <a:t> </a:t>
            </a:r>
            <a:r>
              <a:rPr lang="en-US" sz="2000" dirty="0" smtClean="0">
                <a:solidFill>
                  <a:srgbClr val="F9BE92"/>
                </a:solidFill>
              </a:rPr>
              <a:t>file </a:t>
            </a:r>
            <a:endParaRPr lang="en-US" sz="2000" dirty="0" smtClean="0">
              <a:solidFill>
                <a:srgbClr val="F9BE92"/>
              </a:solidFill>
            </a:endParaRPr>
          </a:p>
          <a:p>
            <a:pPr marL="45720" indent="0">
              <a:lnSpc>
                <a:spcPct val="130000"/>
              </a:lnSpc>
              <a:buNone/>
            </a:pPr>
            <a:r>
              <a:rPr lang="en-US" sz="2200" dirty="0" smtClean="0"/>
              <a:t>What does it does not do?</a:t>
            </a:r>
          </a:p>
          <a:p>
            <a:pPr lvl="1">
              <a:lnSpc>
                <a:spcPct val="130000"/>
              </a:lnSpc>
            </a:pPr>
            <a:r>
              <a:rPr lang="en-US" dirty="0" smtClean="0"/>
              <a:t>Runs all handlers automatically in the workflow (runs one handler </a:t>
            </a:r>
            <a:r>
              <a:rPr lang="en-US" dirty="0"/>
              <a:t>a</a:t>
            </a:r>
            <a:r>
              <a:rPr lang="en-US" dirty="0" smtClean="0"/>
              <a:t>t the time)</a:t>
            </a:r>
            <a:endParaRPr lang="en-US" dirty="0" smtClean="0"/>
          </a:p>
          <a:p>
            <a:pPr marL="45720" indent="0">
              <a:buNone/>
            </a:pPr>
            <a:r>
              <a:rPr lang="en-US" dirty="0"/>
              <a:t>		</a:t>
            </a:r>
            <a:endParaRPr lang="en-US" dirty="0">
              <a:solidFill>
                <a:srgbClr val="F9BE9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44679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16355"/>
            <a:ext cx="7315200" cy="1154097"/>
          </a:xfrm>
        </p:spPr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equence_handling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245205"/>
            <a:ext cx="9144000" cy="4001171"/>
          </a:xfrm>
        </p:spPr>
        <p:txBody>
          <a:bodyPr>
            <a:normAutofit/>
          </a:bodyPr>
          <a:lstStyle/>
          <a:p>
            <a:endParaRPr lang="en-US" sz="1800" dirty="0" smtClean="0">
              <a:solidFill>
                <a:srgbClr val="CCFFCC"/>
              </a:solidFill>
              <a:latin typeface="Lucida Console"/>
              <a:cs typeface="Lucida Console"/>
            </a:endParaRPr>
          </a:p>
          <a:p>
            <a:endParaRPr lang="en-US" sz="1800" dirty="0">
              <a:solidFill>
                <a:srgbClr val="CCFFCC"/>
              </a:solidFill>
              <a:latin typeface="Lucida Console"/>
              <a:cs typeface="Lucida Console"/>
            </a:endParaRPr>
          </a:p>
          <a:p>
            <a:endParaRPr lang="en-US" sz="1800" dirty="0" smtClean="0">
              <a:solidFill>
                <a:srgbClr val="CCFFCC"/>
              </a:solidFill>
              <a:latin typeface="Lucida Console"/>
              <a:cs typeface="Lucida Console"/>
            </a:endParaRPr>
          </a:p>
          <a:p>
            <a:r>
              <a:rPr lang="en-US" sz="1800" dirty="0" err="1" smtClean="0">
                <a:solidFill>
                  <a:srgbClr val="CCFFCC"/>
                </a:solidFill>
                <a:latin typeface="Lucida Console"/>
                <a:cs typeface="Lucida Console"/>
              </a:rPr>
              <a:t>git</a:t>
            </a:r>
            <a:r>
              <a:rPr lang="en-US" sz="1800" dirty="0" smtClean="0">
                <a:solidFill>
                  <a:srgbClr val="CCFFCC"/>
                </a:solidFill>
                <a:latin typeface="Lucida Console"/>
                <a:cs typeface="Lucida Console"/>
              </a:rPr>
              <a:t> clone /</a:t>
            </a:r>
            <a:r>
              <a:rPr lang="en-US" sz="1800" dirty="0" err="1" smtClean="0">
                <a:solidFill>
                  <a:srgbClr val="CCFFCC"/>
                </a:solidFill>
                <a:latin typeface="Lucida Console"/>
                <a:cs typeface="Lucida Console"/>
              </a:rPr>
              <a:t>panfs</a:t>
            </a:r>
            <a:r>
              <a:rPr lang="en-US" sz="1800" dirty="0" smtClean="0">
                <a:solidFill>
                  <a:srgbClr val="CCFFCC"/>
                </a:solidFill>
                <a:latin typeface="Lucida Console"/>
                <a:cs typeface="Lucida Console"/>
              </a:rPr>
              <a:t>/roc/groups/9/</a:t>
            </a:r>
            <a:r>
              <a:rPr lang="en-US" sz="1800" dirty="0" err="1" smtClean="0">
                <a:solidFill>
                  <a:srgbClr val="CCFFCC"/>
                </a:solidFill>
                <a:latin typeface="Lucida Console"/>
                <a:cs typeface="Lucida Console"/>
              </a:rPr>
              <a:t>morrellp</a:t>
            </a:r>
            <a:r>
              <a:rPr lang="en-US" sz="1800" dirty="0" smtClean="0">
                <a:solidFill>
                  <a:srgbClr val="CCFFCC"/>
                </a:solidFill>
                <a:latin typeface="Lucida Console"/>
                <a:cs typeface="Lucida Console"/>
              </a:rPr>
              <a:t>/public/sequence_handling</a:t>
            </a:r>
          </a:p>
          <a:p>
            <a:endParaRPr lang="en-US" sz="1800" dirty="0">
              <a:solidFill>
                <a:srgbClr val="CCFFCC"/>
              </a:solidFill>
            </a:endParaRPr>
          </a:p>
          <a:p>
            <a:r>
              <a:rPr lang="en-US" sz="1800" dirty="0" err="1" smtClean="0">
                <a:solidFill>
                  <a:srgbClr val="CCFFCC"/>
                </a:solidFill>
                <a:latin typeface="Lucida Console"/>
                <a:cs typeface="Lucida Console"/>
              </a:rPr>
              <a:t>git</a:t>
            </a:r>
            <a:r>
              <a:rPr lang="en-US" sz="1800" dirty="0" smtClean="0">
                <a:solidFill>
                  <a:srgbClr val="CCFFCC"/>
                </a:solidFill>
                <a:latin typeface="Lucida Console"/>
                <a:cs typeface="Lucida Console"/>
              </a:rPr>
              <a:t> clone /</a:t>
            </a:r>
            <a:r>
              <a:rPr lang="en-US" sz="1800" dirty="0" err="1" smtClean="0">
                <a:solidFill>
                  <a:srgbClr val="CCFFCC"/>
                </a:solidFill>
                <a:latin typeface="Lucida Console"/>
                <a:cs typeface="Lucida Console"/>
              </a:rPr>
              <a:t>panfs</a:t>
            </a:r>
            <a:r>
              <a:rPr lang="en-US" sz="1800" dirty="0" smtClean="0">
                <a:solidFill>
                  <a:srgbClr val="CCFFCC"/>
                </a:solidFill>
                <a:latin typeface="Lucida Console"/>
                <a:cs typeface="Lucida Console"/>
              </a:rPr>
              <a:t>/roc/groups/9/</a:t>
            </a:r>
            <a:r>
              <a:rPr lang="en-US" sz="1800" dirty="0" err="1" smtClean="0">
                <a:solidFill>
                  <a:srgbClr val="CCFFCC"/>
                </a:solidFill>
                <a:latin typeface="Lucida Console"/>
                <a:cs typeface="Lucida Console"/>
              </a:rPr>
              <a:t>morrellp</a:t>
            </a:r>
            <a:r>
              <a:rPr lang="en-US" sz="1800" dirty="0" smtClean="0">
                <a:solidFill>
                  <a:srgbClr val="CCFFCC"/>
                </a:solidFill>
                <a:latin typeface="Lucida Console"/>
                <a:cs typeface="Lucida Console"/>
              </a:rPr>
              <a:t>/public/</a:t>
            </a:r>
            <a:r>
              <a:rPr lang="en-US" sz="1800" dirty="0" err="1" smtClean="0">
                <a:solidFill>
                  <a:srgbClr val="CCFFCC"/>
                </a:solidFill>
                <a:latin typeface="Lucida Console"/>
                <a:cs typeface="Lucida Console"/>
              </a:rPr>
              <a:t>SH_Example_Data</a:t>
            </a:r>
            <a:endParaRPr lang="en-US" sz="1800" dirty="0" smtClean="0">
              <a:solidFill>
                <a:srgbClr val="CCFFCC"/>
              </a:solidFill>
              <a:latin typeface="Lucida Console"/>
              <a:cs typeface="Lucida Console"/>
            </a:endParaRPr>
          </a:p>
          <a:p>
            <a:endParaRPr lang="en-US" sz="1800" dirty="0" smtClean="0">
              <a:solidFill>
                <a:srgbClr val="CCFFCC"/>
              </a:solidFill>
              <a:latin typeface="Lucida Console"/>
              <a:cs typeface="Lucida Console"/>
            </a:endParaRPr>
          </a:p>
          <a:p>
            <a:pPr marL="45720" indent="0">
              <a:buNone/>
            </a:pPr>
            <a:endParaRPr lang="en-US" sz="1800" dirty="0">
              <a:solidFill>
                <a:srgbClr val="CCFFCC"/>
              </a:solidFill>
              <a:latin typeface="Lucida Console"/>
              <a:cs typeface="Lucida Console"/>
            </a:endParaRPr>
          </a:p>
          <a:p>
            <a:endParaRPr lang="en-US" sz="1800" dirty="0">
              <a:solidFill>
                <a:srgbClr val="CCFFCC"/>
              </a:solidFill>
              <a:latin typeface="Lucida Console"/>
              <a:cs typeface="Lucida Console"/>
            </a:endParaRPr>
          </a:p>
          <a:p>
            <a:pPr marL="45720" lvl="1" indent="0">
              <a:buNone/>
            </a:pPr>
            <a:r>
              <a:rPr lang="en-US" sz="2000" dirty="0"/>
              <a:t>Sequence Handling can be obtained from P. Morrell’s lab </a:t>
            </a:r>
            <a:r>
              <a:rPr lang="en-US" sz="2000" dirty="0" err="1"/>
              <a:t>Github</a:t>
            </a:r>
            <a:r>
              <a:rPr lang="en-US" sz="2000" dirty="0"/>
              <a:t> repository </a:t>
            </a:r>
            <a:r>
              <a:rPr lang="en-US" sz="1600" dirty="0">
                <a:hlinkClick r:id="rId2"/>
              </a:rPr>
              <a:t>https://github.com/MorrellLAB/</a:t>
            </a:r>
            <a:r>
              <a:rPr lang="en-US" sz="1600" dirty="0" smtClean="0">
                <a:hlinkClick r:id="rId2"/>
              </a:rPr>
              <a:t>sequence_handling</a:t>
            </a:r>
            <a:endParaRPr lang="en-US" sz="1600" dirty="0" smtClean="0"/>
          </a:p>
          <a:p>
            <a:pPr marL="45720" lvl="1" indent="0">
              <a:buNone/>
            </a:pPr>
            <a:r>
              <a:rPr lang="en-US" sz="1600" dirty="0" smtClean="0"/>
              <a:t>README and documentation</a:t>
            </a:r>
          </a:p>
          <a:p>
            <a:pPr marL="45720" lvl="1" indent="0">
              <a:buNone/>
            </a:pPr>
            <a:endParaRPr lang="en-US" sz="1600" dirty="0"/>
          </a:p>
          <a:p>
            <a:pPr marL="45720" indent="0">
              <a:buNone/>
            </a:pPr>
            <a:endParaRPr lang="en-US" sz="1800" dirty="0">
              <a:solidFill>
                <a:srgbClr val="CCFFCC"/>
              </a:solidFill>
              <a:latin typeface="Lucida Console"/>
              <a:cs typeface="Lucida Console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8203" y="2615792"/>
            <a:ext cx="3092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 today’s exercise, in MSI: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9242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100" y="2397071"/>
            <a:ext cx="9057900" cy="3539527"/>
          </a:xfrm>
        </p:spPr>
        <p:txBody>
          <a:bodyPr>
            <a:normAutofit/>
          </a:bodyPr>
          <a:lstStyle/>
          <a:p>
            <a:pPr marL="45720" indent="0">
              <a:buNone/>
            </a:pPr>
            <a:endParaRPr lang="en-US" sz="2400" dirty="0" smtClean="0"/>
          </a:p>
          <a:p>
            <a:pPr marL="45720" indent="0">
              <a:buNone/>
            </a:pPr>
            <a:r>
              <a:rPr lang="en-US" sz="2400" dirty="0" smtClean="0"/>
              <a:t>1. Create sample list</a:t>
            </a:r>
          </a:p>
          <a:p>
            <a:pPr marL="45720" indent="0">
              <a:buNone/>
            </a:pPr>
            <a:endParaRPr lang="en-US" sz="2400" dirty="0"/>
          </a:p>
          <a:p>
            <a:pPr marL="45720" indent="0">
              <a:buNone/>
            </a:pPr>
            <a:r>
              <a:rPr lang="en-US" sz="2400" dirty="0" smtClean="0"/>
              <a:t>2. Edit Config file </a:t>
            </a:r>
          </a:p>
          <a:p>
            <a:pPr marL="45720" indent="0">
              <a:buNone/>
            </a:pPr>
            <a:endParaRPr lang="en-US" sz="2400" dirty="0" smtClean="0"/>
          </a:p>
          <a:p>
            <a:pPr marL="45720" indent="0">
              <a:buNone/>
            </a:pPr>
            <a:r>
              <a:rPr lang="en-US" sz="2400" dirty="0" smtClean="0"/>
              <a:t>3. Run </a:t>
            </a:r>
            <a:r>
              <a:rPr lang="en-US" sz="2400" dirty="0" smtClean="0"/>
              <a:t>analysis </a:t>
            </a:r>
            <a:r>
              <a:rPr lang="en-US" sz="2400" dirty="0" smtClean="0"/>
              <a:t>interactively</a:t>
            </a:r>
            <a:endParaRPr lang="en-US" sz="24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914400" y="709115"/>
            <a:ext cx="7315200" cy="1154097"/>
          </a:xfrm>
        </p:spPr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4885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16355"/>
            <a:ext cx="7315200" cy="1154097"/>
          </a:xfrm>
        </p:spPr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equence_handling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08203" y="2615792"/>
            <a:ext cx="8823584" cy="36471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 today’s exercise: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 smtClean="0"/>
              <a:t>Log in MSI</a:t>
            </a:r>
          </a:p>
          <a:p>
            <a:endParaRPr lang="en-US" sz="1050" dirty="0" smtClean="0"/>
          </a:p>
          <a:p>
            <a:r>
              <a:rPr lang="en-US" sz="1400" dirty="0" smtClean="0">
                <a:solidFill>
                  <a:srgbClr val="CCFFCC"/>
                </a:solidFill>
                <a:latin typeface="Lucida Console"/>
                <a:cs typeface="Lucida Console"/>
              </a:rPr>
              <a:t>echo </a:t>
            </a:r>
            <a:r>
              <a:rPr lang="en-US" sz="1400" dirty="0">
                <a:solidFill>
                  <a:srgbClr val="CCFFCC"/>
                </a:solidFill>
                <a:latin typeface="Lucida Console"/>
                <a:cs typeface="Lucida Console"/>
              </a:rPr>
              <a:t>export MODULEPATH=/</a:t>
            </a:r>
            <a:r>
              <a:rPr lang="en-US" sz="1400" dirty="0" err="1">
                <a:solidFill>
                  <a:srgbClr val="CCFFCC"/>
                </a:solidFill>
                <a:latin typeface="Lucida Console"/>
                <a:cs typeface="Lucida Console"/>
              </a:rPr>
              <a:t>panfs</a:t>
            </a:r>
            <a:r>
              <a:rPr lang="en-US" sz="1400" dirty="0">
                <a:solidFill>
                  <a:srgbClr val="CCFFCC"/>
                </a:solidFill>
                <a:latin typeface="Lucida Console"/>
                <a:cs typeface="Lucida Console"/>
              </a:rPr>
              <a:t>/roc/groups/9/</a:t>
            </a:r>
            <a:r>
              <a:rPr lang="en-US" sz="1400" dirty="0" err="1">
                <a:solidFill>
                  <a:srgbClr val="CCFFCC"/>
                </a:solidFill>
                <a:latin typeface="Lucida Console"/>
                <a:cs typeface="Lucida Console"/>
              </a:rPr>
              <a:t>morrellp</a:t>
            </a:r>
            <a:r>
              <a:rPr lang="en-US" sz="1400" dirty="0">
                <a:solidFill>
                  <a:srgbClr val="CCFFCC"/>
                </a:solidFill>
                <a:latin typeface="Lucida Console"/>
                <a:cs typeface="Lucida Console"/>
              </a:rPr>
              <a:t>/</a:t>
            </a:r>
            <a:r>
              <a:rPr lang="en-US" sz="1400" dirty="0" smtClean="0">
                <a:solidFill>
                  <a:srgbClr val="CCFFCC"/>
                </a:solidFill>
                <a:latin typeface="Lucida Console"/>
                <a:cs typeface="Lucida Console"/>
              </a:rPr>
              <a:t>public/Modules</a:t>
            </a:r>
            <a:r>
              <a:rPr lang="en-US" sz="1400" dirty="0">
                <a:solidFill>
                  <a:srgbClr val="CCFFCC"/>
                </a:solidFill>
                <a:latin typeface="Lucida Console"/>
                <a:cs typeface="Lucida Console"/>
              </a:rPr>
              <a:t>:'$MODULEPATH' &gt;&gt; ~/.</a:t>
            </a:r>
            <a:r>
              <a:rPr lang="en-US" sz="1400" dirty="0" err="1" smtClean="0">
                <a:solidFill>
                  <a:srgbClr val="CCFFCC"/>
                </a:solidFill>
                <a:latin typeface="Lucida Console"/>
                <a:cs typeface="Lucida Console"/>
              </a:rPr>
              <a:t>bash_profile</a:t>
            </a:r>
            <a:endParaRPr lang="en-US" sz="1400" dirty="0" smtClean="0">
              <a:solidFill>
                <a:srgbClr val="CCFFCC"/>
              </a:solidFill>
              <a:latin typeface="Lucida Console"/>
              <a:cs typeface="Lucida Console"/>
            </a:endParaRPr>
          </a:p>
          <a:p>
            <a:endParaRPr lang="en-US" sz="1100" dirty="0" smtClean="0">
              <a:solidFill>
                <a:srgbClr val="CCFFCC"/>
              </a:solidFill>
              <a:latin typeface="Lucida Console"/>
              <a:cs typeface="Lucida Console"/>
            </a:endParaRPr>
          </a:p>
          <a:p>
            <a:r>
              <a:rPr lang="en-US" dirty="0" smtClean="0"/>
              <a:t>2. Log out MSI</a:t>
            </a:r>
            <a:endParaRPr lang="en-US" dirty="0"/>
          </a:p>
          <a:p>
            <a:r>
              <a:rPr lang="en-US" dirty="0" smtClean="0"/>
              <a:t>3. Log in MSI using </a:t>
            </a:r>
            <a:r>
              <a:rPr lang="en-US" dirty="0" err="1">
                <a:solidFill>
                  <a:srgbClr val="CCFFCC"/>
                </a:solidFill>
              </a:rPr>
              <a:t>ssh</a:t>
            </a:r>
            <a:r>
              <a:rPr lang="en-US" dirty="0">
                <a:solidFill>
                  <a:srgbClr val="CCFFCC"/>
                </a:solidFill>
              </a:rPr>
              <a:t> </a:t>
            </a:r>
            <a:r>
              <a:rPr lang="en-US" dirty="0" smtClean="0">
                <a:solidFill>
                  <a:srgbClr val="CCFFCC"/>
                </a:solidFill>
              </a:rPr>
              <a:t>–Y </a:t>
            </a:r>
            <a:r>
              <a:rPr lang="en-US" dirty="0" smtClean="0">
                <a:solidFill>
                  <a:srgbClr val="CCFFCC"/>
                </a:solidFill>
                <a:hlinkClick r:id="rId3"/>
              </a:rPr>
              <a:t>user@login.msi.umn.edu</a:t>
            </a:r>
            <a:endParaRPr lang="en-US" dirty="0" smtClean="0">
              <a:solidFill>
                <a:srgbClr val="CCFFCC"/>
              </a:solidFill>
            </a:endParaRPr>
          </a:p>
          <a:p>
            <a:endParaRPr lang="en-US" dirty="0" smtClean="0">
              <a:solidFill>
                <a:srgbClr val="CCFFCC"/>
              </a:solidFill>
            </a:endParaRPr>
          </a:p>
          <a:p>
            <a:r>
              <a:rPr lang="en-US" sz="1600" dirty="0" err="1">
                <a:solidFill>
                  <a:srgbClr val="CCFFCC"/>
                </a:solidFill>
                <a:latin typeface="Lucida Console"/>
                <a:cs typeface="Lucida Console"/>
              </a:rPr>
              <a:t>git</a:t>
            </a:r>
            <a:r>
              <a:rPr lang="en-US" sz="1600" dirty="0">
                <a:solidFill>
                  <a:srgbClr val="CCFFCC"/>
                </a:solidFill>
                <a:latin typeface="Lucida Console"/>
                <a:cs typeface="Lucida Console"/>
              </a:rPr>
              <a:t> clone /</a:t>
            </a:r>
            <a:r>
              <a:rPr lang="en-US" sz="1600" dirty="0" err="1">
                <a:solidFill>
                  <a:srgbClr val="CCFFCC"/>
                </a:solidFill>
                <a:latin typeface="Lucida Console"/>
                <a:cs typeface="Lucida Console"/>
              </a:rPr>
              <a:t>panfs</a:t>
            </a:r>
            <a:r>
              <a:rPr lang="en-US" sz="1600" dirty="0">
                <a:solidFill>
                  <a:srgbClr val="CCFFCC"/>
                </a:solidFill>
                <a:latin typeface="Lucida Console"/>
                <a:cs typeface="Lucida Console"/>
              </a:rPr>
              <a:t>/roc/groups/9/</a:t>
            </a:r>
            <a:r>
              <a:rPr lang="en-US" sz="1600" dirty="0" err="1">
                <a:solidFill>
                  <a:srgbClr val="CCFFCC"/>
                </a:solidFill>
                <a:latin typeface="Lucida Console"/>
                <a:cs typeface="Lucida Console"/>
              </a:rPr>
              <a:t>morrellp</a:t>
            </a:r>
            <a:r>
              <a:rPr lang="en-US" sz="1600" dirty="0">
                <a:solidFill>
                  <a:srgbClr val="CCFFCC"/>
                </a:solidFill>
                <a:latin typeface="Lucida Console"/>
                <a:cs typeface="Lucida Console"/>
              </a:rPr>
              <a:t>/public/sequence_handling</a:t>
            </a:r>
          </a:p>
          <a:p>
            <a:endParaRPr lang="en-US" sz="1600" dirty="0">
              <a:solidFill>
                <a:srgbClr val="CCFFCC"/>
              </a:solidFill>
            </a:endParaRPr>
          </a:p>
          <a:p>
            <a:r>
              <a:rPr lang="en-US" sz="1600" dirty="0" err="1">
                <a:solidFill>
                  <a:srgbClr val="CCFFCC"/>
                </a:solidFill>
                <a:latin typeface="Lucida Console"/>
                <a:cs typeface="Lucida Console"/>
              </a:rPr>
              <a:t>git</a:t>
            </a:r>
            <a:r>
              <a:rPr lang="en-US" sz="1600" dirty="0">
                <a:solidFill>
                  <a:srgbClr val="CCFFCC"/>
                </a:solidFill>
                <a:latin typeface="Lucida Console"/>
                <a:cs typeface="Lucida Console"/>
              </a:rPr>
              <a:t> clone /</a:t>
            </a:r>
            <a:r>
              <a:rPr lang="en-US" sz="1600" dirty="0" err="1">
                <a:solidFill>
                  <a:srgbClr val="CCFFCC"/>
                </a:solidFill>
                <a:latin typeface="Lucida Console"/>
                <a:cs typeface="Lucida Console"/>
              </a:rPr>
              <a:t>panfs</a:t>
            </a:r>
            <a:r>
              <a:rPr lang="en-US" sz="1600" dirty="0">
                <a:solidFill>
                  <a:srgbClr val="CCFFCC"/>
                </a:solidFill>
                <a:latin typeface="Lucida Console"/>
                <a:cs typeface="Lucida Console"/>
              </a:rPr>
              <a:t>/roc/groups/9/</a:t>
            </a:r>
            <a:r>
              <a:rPr lang="en-US" sz="1600" dirty="0" err="1">
                <a:solidFill>
                  <a:srgbClr val="CCFFCC"/>
                </a:solidFill>
                <a:latin typeface="Lucida Console"/>
                <a:cs typeface="Lucida Console"/>
              </a:rPr>
              <a:t>morrellp</a:t>
            </a:r>
            <a:r>
              <a:rPr lang="en-US" sz="1600" dirty="0">
                <a:solidFill>
                  <a:srgbClr val="CCFFCC"/>
                </a:solidFill>
                <a:latin typeface="Lucida Console"/>
                <a:cs typeface="Lucida Console"/>
              </a:rPr>
              <a:t>/public/</a:t>
            </a:r>
            <a:r>
              <a:rPr lang="en-US" sz="1600" dirty="0" err="1" smtClean="0">
                <a:solidFill>
                  <a:srgbClr val="CCFFCC"/>
                </a:solidFill>
                <a:latin typeface="Lucida Console"/>
                <a:cs typeface="Lucida Console"/>
              </a:rPr>
              <a:t>SH_Example_Data</a:t>
            </a:r>
            <a:endParaRPr lang="en-US" sz="1600" dirty="0">
              <a:solidFill>
                <a:srgbClr val="CCFFCC"/>
              </a:solidFill>
              <a:latin typeface="Lucida Console"/>
              <a:cs typeface="Lucida Console"/>
            </a:endParaRPr>
          </a:p>
          <a:p>
            <a:endParaRPr lang="en-US" dirty="0">
              <a:solidFill>
                <a:srgbClr val="CCFF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89961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100" y="2397071"/>
            <a:ext cx="9057900" cy="3539527"/>
          </a:xfrm>
        </p:spPr>
        <p:txBody>
          <a:bodyPr>
            <a:normAutofit/>
          </a:bodyPr>
          <a:lstStyle/>
          <a:p>
            <a:pPr marL="45720" indent="0">
              <a:buNone/>
            </a:pPr>
            <a:endParaRPr lang="en-US" sz="2400" dirty="0" smtClean="0"/>
          </a:p>
          <a:p>
            <a:pPr marL="45720" indent="0">
              <a:buNone/>
            </a:pPr>
            <a:r>
              <a:rPr lang="en-US" sz="2400" dirty="0" smtClean="0"/>
              <a:t>1. Create sample list</a:t>
            </a:r>
          </a:p>
          <a:p>
            <a:pPr marL="45720" indent="0">
              <a:buNone/>
            </a:pPr>
            <a:endParaRPr lang="en-US" sz="2400" dirty="0"/>
          </a:p>
          <a:p>
            <a:pPr marL="45720" indent="0">
              <a:buNone/>
            </a:pPr>
            <a:r>
              <a:rPr lang="en-US" sz="2400" dirty="0" smtClean="0"/>
              <a:t>2. Edit Config file </a:t>
            </a:r>
          </a:p>
          <a:p>
            <a:pPr marL="45720" indent="0">
              <a:buNone/>
            </a:pPr>
            <a:endParaRPr lang="en-US" sz="2400" dirty="0" smtClean="0"/>
          </a:p>
          <a:p>
            <a:pPr marL="45720" indent="0">
              <a:buNone/>
            </a:pPr>
            <a:r>
              <a:rPr lang="en-US" sz="2400" dirty="0" smtClean="0"/>
              <a:t>3. Run </a:t>
            </a:r>
            <a:r>
              <a:rPr lang="en-US" sz="2400" dirty="0" smtClean="0"/>
              <a:t>analysis </a:t>
            </a:r>
            <a:r>
              <a:rPr lang="en-US" sz="2400" dirty="0" smtClean="0"/>
              <a:t>interactively</a:t>
            </a:r>
            <a:endParaRPr lang="en-US" sz="24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914400" y="709115"/>
            <a:ext cx="7315200" cy="1154097"/>
          </a:xfrm>
        </p:spPr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769093" y="3227290"/>
            <a:ext cx="2827517" cy="131574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Shared variable (top)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Handler-specific variables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Dependencies (bottom)</a:t>
            </a:r>
            <a:endParaRPr lang="en-US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Left Brace 3"/>
          <p:cNvSpPr/>
          <p:nvPr/>
        </p:nvSpPr>
        <p:spPr>
          <a:xfrm>
            <a:off x="2632440" y="3362629"/>
            <a:ext cx="156152" cy="1190817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6937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100" y="2120951"/>
            <a:ext cx="9057900" cy="3539527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dirty="0" smtClean="0"/>
              <a:t>In sequence-handling directory</a:t>
            </a:r>
          </a:p>
          <a:p>
            <a:pPr marL="45720" indent="0">
              <a:buNone/>
            </a:pPr>
            <a:r>
              <a:rPr lang="en-US" dirty="0" err="1" smtClean="0">
                <a:solidFill>
                  <a:srgbClr val="CCFFCC"/>
                </a:solidFill>
              </a:rPr>
              <a:t>ls</a:t>
            </a:r>
            <a:endParaRPr lang="en-US" dirty="0" smtClean="0">
              <a:solidFill>
                <a:srgbClr val="CCFFCC"/>
              </a:solidFill>
            </a:endParaRPr>
          </a:p>
          <a:p>
            <a:pPr marL="45720" indent="0">
              <a:buNone/>
            </a:pPr>
            <a:r>
              <a:rPr lang="en-US" dirty="0" smtClean="0"/>
              <a:t>Config  </a:t>
            </a:r>
            <a:r>
              <a:rPr lang="en-US" dirty="0" err="1"/>
              <a:t>ErrorFiles</a:t>
            </a: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/>
              <a:t>Handlers  </a:t>
            </a:r>
            <a:r>
              <a:rPr lang="en-US" dirty="0" err="1"/>
              <a:t>HelperScripts</a:t>
            </a:r>
            <a:r>
              <a:rPr lang="en-US" dirty="0"/>
              <a:t>  </a:t>
            </a:r>
            <a:r>
              <a:rPr lang="en-US" dirty="0" err="1"/>
              <a:t>README.md</a:t>
            </a:r>
            <a:r>
              <a:rPr lang="en-US" dirty="0"/>
              <a:t>  sequence_handling  </a:t>
            </a:r>
            <a:r>
              <a:rPr lang="en-US" dirty="0" err="1"/>
              <a:t>Sequence_Handling_Workflow.png</a:t>
            </a:r>
            <a:endParaRPr lang="en-US" dirty="0" smtClean="0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r>
              <a:rPr lang="en-US" dirty="0" smtClean="0">
                <a:solidFill>
                  <a:srgbClr val="CCFFCC"/>
                </a:solidFill>
              </a:rPr>
              <a:t>.</a:t>
            </a:r>
            <a:r>
              <a:rPr lang="en-US" dirty="0">
                <a:solidFill>
                  <a:srgbClr val="CCFFCC"/>
                </a:solidFill>
              </a:rPr>
              <a:t>/sequence_handling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9951" y="4388670"/>
            <a:ext cx="7112000" cy="24003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914400" y="709115"/>
            <a:ext cx="7315200" cy="1154097"/>
          </a:xfrm>
        </p:spPr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46921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100" y="2328041"/>
            <a:ext cx="9057900" cy="3539527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dirty="0" smtClean="0"/>
              <a:t>1. Create sample list (in </a:t>
            </a:r>
            <a:r>
              <a:rPr lang="en-US" dirty="0" err="1" smtClean="0">
                <a:cs typeface="Lucida Console"/>
              </a:rPr>
              <a:t>SH_Example_data</a:t>
            </a:r>
            <a:r>
              <a:rPr lang="en-US" dirty="0" smtClean="0">
                <a:cs typeface="Lucida Console"/>
              </a:rPr>
              <a:t> directory)</a:t>
            </a:r>
            <a:endParaRPr lang="en-US" dirty="0" smtClean="0"/>
          </a:p>
          <a:p>
            <a:pPr marL="502920" indent="-457200">
              <a:buAutoNum type="arabicPeriod"/>
            </a:pPr>
            <a:endParaRPr lang="en-US" sz="1600" dirty="0" smtClean="0"/>
          </a:p>
          <a:p>
            <a:pPr marL="45720" indent="0">
              <a:buNone/>
            </a:pPr>
            <a:r>
              <a:rPr lang="en-US" sz="1800" dirty="0" err="1" smtClean="0">
                <a:solidFill>
                  <a:srgbClr val="CCFFCC"/>
                </a:solidFill>
                <a:latin typeface="Lucida Console"/>
                <a:cs typeface="Lucida Console"/>
              </a:rPr>
              <a:t>ls</a:t>
            </a:r>
            <a:r>
              <a:rPr lang="en-US" sz="1800" dirty="0" smtClean="0">
                <a:solidFill>
                  <a:srgbClr val="CCFFCC"/>
                </a:solidFill>
                <a:latin typeface="Lucida Console"/>
                <a:cs typeface="Lucida Console"/>
              </a:rPr>
              <a:t> </a:t>
            </a:r>
            <a:r>
              <a:rPr lang="en-US" sz="1800" dirty="0">
                <a:solidFill>
                  <a:srgbClr val="CCFFCC"/>
                </a:solidFill>
                <a:latin typeface="Lucida Console"/>
                <a:cs typeface="Lucida Console"/>
              </a:rPr>
              <a:t>-d -1 $PWD/*.</a:t>
            </a:r>
            <a:r>
              <a:rPr lang="en-US" sz="1800" dirty="0" err="1">
                <a:solidFill>
                  <a:srgbClr val="CCFFCC"/>
                </a:solidFill>
                <a:latin typeface="Lucida Console"/>
                <a:cs typeface="Lucida Console"/>
              </a:rPr>
              <a:t>gz</a:t>
            </a:r>
            <a:r>
              <a:rPr lang="en-US" sz="1800" dirty="0">
                <a:solidFill>
                  <a:srgbClr val="CCFFCC"/>
                </a:solidFill>
                <a:latin typeface="Lucida Console"/>
                <a:cs typeface="Lucida Console"/>
              </a:rPr>
              <a:t> </a:t>
            </a:r>
            <a:r>
              <a:rPr lang="en-US" sz="1800" dirty="0" smtClean="0">
                <a:solidFill>
                  <a:srgbClr val="CCFFCC"/>
                </a:solidFill>
                <a:latin typeface="Lucida Console"/>
                <a:cs typeface="Lucida Console"/>
              </a:rPr>
              <a:t>&gt;</a:t>
            </a:r>
            <a:r>
              <a:rPr lang="en-US" sz="1800" dirty="0" err="1" smtClean="0">
                <a:solidFill>
                  <a:srgbClr val="CCFFCC"/>
                </a:solidFill>
                <a:latin typeface="Lucida Console"/>
                <a:cs typeface="Lucida Console"/>
              </a:rPr>
              <a:t>fastq_file_list.txt</a:t>
            </a:r>
            <a:endParaRPr lang="en-US" sz="1800" dirty="0" smtClean="0">
              <a:solidFill>
                <a:srgbClr val="CCFFCC"/>
              </a:solidFill>
              <a:latin typeface="Lucida Console"/>
              <a:cs typeface="Lucida Console"/>
            </a:endParaRPr>
          </a:p>
          <a:p>
            <a:pPr marL="320040" lvl="1" indent="0">
              <a:buNone/>
            </a:pPr>
            <a:endParaRPr lang="en-US" sz="2000" dirty="0" smtClean="0"/>
          </a:p>
          <a:p>
            <a:pPr marL="320040" lvl="1" indent="0">
              <a:buNone/>
            </a:pPr>
            <a:r>
              <a:rPr lang="en-US" sz="2000" dirty="0" smtClean="0"/>
              <a:t>Check file</a:t>
            </a:r>
          </a:p>
          <a:p>
            <a:pPr marL="320040" lvl="1" indent="0">
              <a:buNone/>
            </a:pPr>
            <a:endParaRPr lang="en-US" sz="1100" dirty="0" smtClean="0"/>
          </a:p>
          <a:p>
            <a:pPr marL="45720" indent="0">
              <a:buNone/>
            </a:pPr>
            <a:r>
              <a:rPr lang="en-US" sz="1800" dirty="0" smtClean="0">
                <a:solidFill>
                  <a:srgbClr val="CCFFCC"/>
                </a:solidFill>
                <a:latin typeface="Lucida Console"/>
                <a:cs typeface="Lucida Console"/>
              </a:rPr>
              <a:t>less </a:t>
            </a:r>
            <a:r>
              <a:rPr lang="en-US" sz="1800" dirty="0" err="1">
                <a:solidFill>
                  <a:srgbClr val="CCFFCC"/>
                </a:solidFill>
                <a:latin typeface="Lucida Console"/>
                <a:cs typeface="Lucida Console"/>
              </a:rPr>
              <a:t>fastq_file_list.txt</a:t>
            </a:r>
            <a:endParaRPr lang="en-US" sz="1800" dirty="0" smtClean="0">
              <a:solidFill>
                <a:srgbClr val="CCFFCC"/>
              </a:solidFill>
              <a:latin typeface="Lucida Console"/>
              <a:cs typeface="Lucida Console"/>
            </a:endParaRPr>
          </a:p>
          <a:p>
            <a:pPr marL="45720" indent="0">
              <a:buNone/>
            </a:pPr>
            <a:endParaRPr lang="en-US" sz="2400" dirty="0" smtClean="0"/>
          </a:p>
          <a:p>
            <a:pPr marL="45720" indent="0">
              <a:buNone/>
            </a:pPr>
            <a:endParaRPr lang="en-US" sz="24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914400" y="709115"/>
            <a:ext cx="7315200" cy="115409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Exercise –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Sample </a:t>
            </a:r>
            <a:r>
              <a:rPr lang="en-US" dirty="0" smtClean="0"/>
              <a:t>list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700" y="5237611"/>
            <a:ext cx="7086600" cy="12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9141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100" y="2328041"/>
            <a:ext cx="9057900" cy="4336675"/>
          </a:xfrm>
        </p:spPr>
        <p:txBody>
          <a:bodyPr>
            <a:normAutofit lnSpcReduction="10000"/>
          </a:bodyPr>
          <a:lstStyle/>
          <a:p>
            <a:pPr marL="45720" indent="0">
              <a:buNone/>
            </a:pPr>
            <a:r>
              <a:rPr lang="en-US" dirty="0" smtClean="0"/>
              <a:t>2. Edit Config </a:t>
            </a:r>
            <a:r>
              <a:rPr lang="en-US" dirty="0" smtClean="0"/>
              <a:t>file (located in sequence_handling directory)</a:t>
            </a:r>
          </a:p>
          <a:p>
            <a:pPr marL="45720" indent="0">
              <a:buNone/>
            </a:pPr>
            <a:endParaRPr lang="en-US" sz="1800" dirty="0" smtClean="0"/>
          </a:p>
          <a:p>
            <a:r>
              <a:rPr lang="en-US" sz="1800" dirty="0" smtClean="0"/>
              <a:t>RAW_SAMPLES</a:t>
            </a:r>
            <a:r>
              <a:rPr lang="en-US" sz="1800" dirty="0" smtClean="0"/>
              <a:t>=</a:t>
            </a:r>
            <a:r>
              <a:rPr lang="en-US" sz="1800" dirty="0" err="1" smtClean="0"/>
              <a:t>path_to_sample_fastq_list</a:t>
            </a:r>
            <a:endParaRPr lang="en-US" sz="1800" dirty="0" smtClean="0"/>
          </a:p>
          <a:p>
            <a:endParaRPr lang="en-US" sz="1800" dirty="0"/>
          </a:p>
          <a:p>
            <a:r>
              <a:rPr lang="en-US" sz="1800" dirty="0" smtClean="0"/>
              <a:t>OUT_DIR=</a:t>
            </a:r>
            <a:r>
              <a:rPr lang="en-US" sz="1800" dirty="0" err="1" smtClean="0"/>
              <a:t>path_to_output</a:t>
            </a:r>
            <a:endParaRPr lang="en-US" sz="1800" dirty="0"/>
          </a:p>
          <a:p>
            <a:endParaRPr lang="en-US" sz="1800" dirty="0"/>
          </a:p>
          <a:p>
            <a:r>
              <a:rPr lang="en-US" sz="1800" dirty="0" smtClean="0"/>
              <a:t>PROJECT=</a:t>
            </a:r>
            <a:r>
              <a:rPr lang="en-US" sz="1800" dirty="0" err="1" smtClean="0"/>
              <a:t>project_name</a:t>
            </a:r>
            <a:endParaRPr lang="en-US" sz="1800" dirty="0"/>
          </a:p>
          <a:p>
            <a:endParaRPr lang="en-US" sz="1800" dirty="0"/>
          </a:p>
          <a:p>
            <a:r>
              <a:rPr lang="en-US" sz="1800" dirty="0" smtClean="0"/>
              <a:t>EMAIL</a:t>
            </a:r>
            <a:r>
              <a:rPr lang="en-US" sz="1800" dirty="0"/>
              <a:t>=</a:t>
            </a:r>
            <a:r>
              <a:rPr lang="en-US" sz="1800" dirty="0" err="1"/>
              <a:t>user@example.com</a:t>
            </a:r>
            <a:endParaRPr lang="en-US" sz="1800" dirty="0"/>
          </a:p>
          <a:p>
            <a:endParaRPr lang="en-US" sz="1800" dirty="0"/>
          </a:p>
          <a:p>
            <a:r>
              <a:rPr lang="en-US" sz="1800" dirty="0" smtClean="0"/>
              <a:t>PLATFORM=sanger  </a:t>
            </a:r>
          </a:p>
          <a:p>
            <a:pPr marL="45720" indent="0">
              <a:buNone/>
            </a:pPr>
            <a:r>
              <a:rPr lang="en-US" sz="1800" dirty="0" smtClean="0"/>
              <a:t>	</a:t>
            </a:r>
            <a:r>
              <a:rPr lang="en-US" sz="18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obs. this is the quality encoding, not the sequencing platform</a:t>
            </a:r>
          </a:p>
          <a:p>
            <a:pPr marL="320040" lvl="1" indent="0">
              <a:buNone/>
            </a:pPr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Run </a:t>
            </a:r>
            <a:r>
              <a:rPr lang="en-US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fastqc</a:t>
            </a:r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on one sample to obtain encoding info</a:t>
            </a:r>
            <a:endParaRPr lang="en-US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914399" y="709115"/>
            <a:ext cx="7813038" cy="1154097"/>
          </a:xfrm>
        </p:spPr>
        <p:txBody>
          <a:bodyPr>
            <a:noAutofit/>
          </a:bodyPr>
          <a:lstStyle/>
          <a:p>
            <a:r>
              <a:rPr lang="en-US" sz="3600" dirty="0" smtClean="0"/>
              <a:t>Exercise </a:t>
            </a:r>
            <a:r>
              <a:rPr lang="en-US" sz="3600" dirty="0" smtClean="0"/>
              <a:t>– </a:t>
            </a:r>
            <a:br>
              <a:rPr lang="en-US" sz="3600" dirty="0" smtClean="0"/>
            </a:br>
            <a:r>
              <a:rPr lang="en-US" sz="3600" dirty="0" smtClean="0"/>
              <a:t>Config shared variables</a:t>
            </a:r>
            <a:endParaRPr lang="en-US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4468128" y="3644148"/>
            <a:ext cx="4367151" cy="1412694"/>
          </a:xfrm>
          <a:prstGeom prst="rect">
            <a:avLst/>
          </a:prstGeom>
          <a:noFill/>
          <a:ln>
            <a:solidFill>
              <a:srgbClr val="838D9B"/>
            </a:solidFill>
          </a:ln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TIPS</a:t>
            </a:r>
            <a:endParaRPr lang="en-US"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algn="ctr">
              <a:lnSpc>
                <a:spcPct val="120000"/>
              </a:lnSpc>
            </a:pPr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No </a:t>
            </a:r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</a:rPr>
              <a:t>space in variable </a:t>
            </a:r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definition</a:t>
            </a:r>
          </a:p>
          <a:p>
            <a:pPr algn="ctr">
              <a:lnSpc>
                <a:spcPct val="120000"/>
              </a:lnSpc>
            </a:pPr>
            <a:r>
              <a:rPr lang="en-US" dirty="0" err="1" smtClean="0">
                <a:solidFill>
                  <a:srgbClr val="CCFFCC"/>
                </a:solidFill>
              </a:rPr>
              <a:t>pwd</a:t>
            </a:r>
            <a:r>
              <a:rPr lang="en-US" dirty="0" smtClean="0">
                <a:solidFill>
                  <a:srgbClr val="CCFFCC"/>
                </a:solidFill>
              </a:rPr>
              <a:t> –P </a:t>
            </a:r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(for obtain path)</a:t>
            </a:r>
          </a:p>
          <a:p>
            <a:pPr algn="ctr">
              <a:lnSpc>
                <a:spcPct val="120000"/>
              </a:lnSpc>
            </a:pPr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Final </a:t>
            </a:r>
            <a:r>
              <a:rPr lang="en-US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dir</a:t>
            </a:r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</a:rPr>
              <a:t>${OUT_DIR}/</a:t>
            </a:r>
            <a:r>
              <a:rPr lang="en-US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Name_of_Handler</a:t>
            </a:r>
            <a:endParaRPr lang="en-US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60391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100" y="2328041"/>
            <a:ext cx="9057900" cy="4336675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dirty="0" smtClean="0"/>
              <a:t>2. Edit Config file cont</a:t>
            </a:r>
            <a:r>
              <a:rPr lang="en-US" dirty="0" smtClean="0"/>
              <a:t>. – for our exercise nothing needs to be added here</a:t>
            </a:r>
            <a:endParaRPr lang="en-US" dirty="0" smtClean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914400" y="709115"/>
            <a:ext cx="7315200" cy="115409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Exercise –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Config </a:t>
            </a:r>
            <a:r>
              <a:rPr lang="en-US" dirty="0" smtClean="0"/>
              <a:t>handler-specific variables 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510" y="3000040"/>
            <a:ext cx="8712200" cy="250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4475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100" y="2328041"/>
            <a:ext cx="4609704" cy="4529959"/>
          </a:xfrm>
        </p:spPr>
        <p:txBody>
          <a:bodyPr>
            <a:normAutofit fontScale="77500" lnSpcReduction="20000"/>
          </a:bodyPr>
          <a:lstStyle/>
          <a:p>
            <a:pPr marL="45720" indent="0">
              <a:buNone/>
            </a:pPr>
            <a:r>
              <a:rPr lang="en-US" sz="2600" dirty="0" smtClean="0"/>
              <a:t>2. Edit Config </a:t>
            </a:r>
            <a:r>
              <a:rPr lang="en-US" sz="2600" dirty="0" smtClean="0"/>
              <a:t>file</a:t>
            </a:r>
          </a:p>
          <a:p>
            <a:pPr marL="45720" indent="0">
              <a:buNone/>
            </a:pPr>
            <a:endParaRPr lang="en-US" sz="1800" dirty="0" smtClean="0"/>
          </a:p>
          <a:p>
            <a:pPr marL="45720" indent="0">
              <a:buNone/>
            </a:pPr>
            <a:r>
              <a:rPr lang="uk-UA" sz="1800" dirty="0"/>
              <a:t>############################################</a:t>
            </a:r>
          </a:p>
          <a:p>
            <a:pPr marL="45720" indent="0">
              <a:buNone/>
            </a:pPr>
            <a:r>
              <a:rPr lang="de-DE" sz="1800" dirty="0"/>
              <a:t>##########      </a:t>
            </a:r>
            <a:r>
              <a:rPr lang="de-DE" sz="1800" dirty="0" err="1"/>
              <a:t>Dependencies</a:t>
            </a:r>
            <a:r>
              <a:rPr lang="de-DE" sz="1800" dirty="0"/>
              <a:t>      ##########</a:t>
            </a:r>
          </a:p>
          <a:p>
            <a:pPr marL="45720" indent="0">
              <a:buNone/>
            </a:pPr>
            <a:r>
              <a:rPr lang="uk-UA" sz="1800" dirty="0"/>
              <a:t>############################################</a:t>
            </a:r>
          </a:p>
          <a:p>
            <a:pPr marL="45720" indent="0">
              <a:buNone/>
            </a:pPr>
            <a:endParaRPr lang="uk-UA" sz="1800" dirty="0"/>
          </a:p>
          <a:p>
            <a:pPr marL="45720" indent="0">
              <a:buNone/>
            </a:pPr>
            <a:r>
              <a:rPr lang="en-US" sz="1800" dirty="0"/>
              <a:t>#   This section defines installations to</a:t>
            </a:r>
          </a:p>
          <a:p>
            <a:pPr marL="45720" indent="0">
              <a:buNone/>
            </a:pPr>
            <a:r>
              <a:rPr lang="en-US" sz="1800" dirty="0"/>
              <a:t>#       various dependencies for </a:t>
            </a:r>
            <a:r>
              <a:rPr lang="en-US" sz="1800" dirty="0" smtClean="0"/>
              <a:t>sequence_handling</a:t>
            </a:r>
          </a:p>
          <a:p>
            <a:pPr marL="45720" indent="0">
              <a:buNone/>
            </a:pPr>
            <a:r>
              <a:rPr lang="is-IS" sz="1800" dirty="0" smtClean="0">
                <a:solidFill>
                  <a:srgbClr val="FFFFFF"/>
                </a:solidFill>
              </a:rPr>
              <a:t>…</a:t>
            </a:r>
          </a:p>
          <a:p>
            <a:pPr marL="45720" indent="0">
              <a:buNone/>
            </a:pPr>
            <a:endParaRPr lang="is-IS" sz="1800" dirty="0" smtClean="0">
              <a:solidFill>
                <a:srgbClr val="FFFFFF"/>
              </a:solidFill>
            </a:endParaRPr>
          </a:p>
          <a:p>
            <a:pPr marL="45720" indent="0">
              <a:buNone/>
            </a:pPr>
            <a:r>
              <a:rPr lang="en-US" dirty="0"/>
              <a:t>#   Do we have GNU parallel installed</a:t>
            </a:r>
          </a:p>
          <a:p>
            <a:pPr marL="45720" indent="0">
              <a:buNone/>
            </a:pPr>
            <a:r>
              <a:rPr lang="en-US" dirty="0" smtClean="0">
                <a:solidFill>
                  <a:srgbClr val="FFCF99"/>
                </a:solidFill>
              </a:rPr>
              <a:t>#</a:t>
            </a:r>
            <a:r>
              <a:rPr lang="en-US" dirty="0" smtClean="0"/>
              <a:t>module </a:t>
            </a:r>
            <a:r>
              <a:rPr lang="en-US" dirty="0"/>
              <a:t>load parallel</a:t>
            </a:r>
          </a:p>
          <a:p>
            <a:pPr marL="45720" indent="0">
              <a:buNone/>
            </a:pPr>
            <a:r>
              <a:rPr lang="en-US" dirty="0"/>
              <a:t>#PARALLEL=</a:t>
            </a:r>
          </a:p>
          <a:p>
            <a:pPr marL="45720" indent="0">
              <a:buNone/>
            </a:pPr>
            <a:r>
              <a:rPr lang="en-US" dirty="0"/>
              <a:t>#export PATH=${PARALLEL}:${PATH}</a:t>
            </a:r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r>
              <a:rPr lang="en-US" dirty="0"/>
              <a:t>#   Do we have </a:t>
            </a:r>
            <a:r>
              <a:rPr lang="en-US" dirty="0" err="1"/>
              <a:t>FastQC</a:t>
            </a:r>
            <a:r>
              <a:rPr lang="en-US" dirty="0"/>
              <a:t> installed?</a:t>
            </a:r>
          </a:p>
          <a:p>
            <a:pPr marL="45720" indent="0">
              <a:buNone/>
            </a:pPr>
            <a:r>
              <a:rPr lang="en-US" dirty="0" smtClean="0">
                <a:solidFill>
                  <a:srgbClr val="FFCF99"/>
                </a:solidFill>
              </a:rPr>
              <a:t>#</a:t>
            </a:r>
            <a:r>
              <a:rPr lang="en-US" dirty="0" smtClean="0"/>
              <a:t>module </a:t>
            </a:r>
            <a:r>
              <a:rPr lang="en-US" dirty="0"/>
              <a:t>load </a:t>
            </a:r>
            <a:r>
              <a:rPr lang="en-US" dirty="0" err="1"/>
              <a:t>fastqc</a:t>
            </a:r>
            <a:endParaRPr lang="en-US" dirty="0"/>
          </a:p>
          <a:p>
            <a:pPr marL="45720" indent="0">
              <a:buNone/>
            </a:pPr>
            <a:r>
              <a:rPr lang="en-US" dirty="0"/>
              <a:t>#FASTQC=</a:t>
            </a:r>
          </a:p>
          <a:p>
            <a:pPr marL="45720" indent="0">
              <a:buNone/>
            </a:pPr>
            <a:r>
              <a:rPr lang="en-US" dirty="0"/>
              <a:t>#export PATH=${FASTQC}:${PATH}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914400" y="709115"/>
            <a:ext cx="7315200" cy="115409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Exercise </a:t>
            </a:r>
            <a:r>
              <a:rPr lang="en-US" dirty="0" smtClean="0"/>
              <a:t>– </a:t>
            </a:r>
            <a:br>
              <a:rPr lang="en-US" dirty="0" smtClean="0"/>
            </a:br>
            <a:r>
              <a:rPr lang="en-US" dirty="0" smtClean="0"/>
              <a:t>Config dependencies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695804" y="4042761"/>
            <a:ext cx="3931157" cy="1315745"/>
          </a:xfrm>
          <a:prstGeom prst="rect">
            <a:avLst/>
          </a:prstGeom>
          <a:noFill/>
          <a:ln>
            <a:solidFill>
              <a:srgbClr val="838D9B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In HPC - do </a:t>
            </a:r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</a:rPr>
              <a:t>module </a:t>
            </a:r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load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Delete # in front of module load for parallel and FASTQC</a:t>
            </a:r>
            <a:endParaRPr lang="en-US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43981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100" y="2616185"/>
            <a:ext cx="9057900" cy="2393521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dirty="0"/>
              <a:t>3</a:t>
            </a:r>
            <a:r>
              <a:rPr lang="en-US" dirty="0" smtClean="0"/>
              <a:t>. Run analysis interactively </a:t>
            </a:r>
            <a:endParaRPr lang="en-US" dirty="0" smtClean="0"/>
          </a:p>
          <a:p>
            <a:pPr marL="45720" indent="0">
              <a:buNone/>
            </a:pPr>
            <a:r>
              <a:rPr lang="en-US" sz="1600" dirty="0" smtClean="0"/>
              <a:t>(</a:t>
            </a:r>
            <a:r>
              <a:rPr lang="en-US" sz="1600" dirty="0" smtClean="0"/>
              <a:t>in sequence_handling </a:t>
            </a:r>
            <a:r>
              <a:rPr lang="en-US" sz="1600" dirty="0" smtClean="0"/>
              <a:t>directory, </a:t>
            </a:r>
            <a:r>
              <a:rPr lang="en-US" sz="1600" u="sng" dirty="0" smtClean="0"/>
              <a:t>in one of the high performance systems </a:t>
            </a:r>
            <a:r>
              <a:rPr lang="en-US" sz="1600" dirty="0" smtClean="0"/>
              <a:t>– lab, Itasca, Mesabi)</a:t>
            </a:r>
            <a:endParaRPr lang="en-US" sz="1600" dirty="0" smtClean="0"/>
          </a:p>
          <a:p>
            <a:pPr marL="45720" indent="0">
              <a:buNone/>
            </a:pPr>
            <a:endParaRPr lang="en-US" sz="2400" dirty="0"/>
          </a:p>
          <a:p>
            <a:pPr marL="45720" indent="0">
              <a:buNone/>
            </a:pPr>
            <a:r>
              <a:rPr lang="en-US" dirty="0">
                <a:solidFill>
                  <a:srgbClr val="CCFFCC"/>
                </a:solidFill>
                <a:latin typeface="Lucida Console"/>
                <a:cs typeface="Lucida Console"/>
              </a:rPr>
              <a:t>./sequence_handling </a:t>
            </a:r>
            <a:r>
              <a:rPr lang="en-US" dirty="0" smtClean="0">
                <a:solidFill>
                  <a:srgbClr val="CCFFCC"/>
                </a:solidFill>
                <a:latin typeface="Lucida Console"/>
                <a:cs typeface="Lucida Console"/>
              </a:rPr>
              <a:t>1 </a:t>
            </a:r>
            <a:r>
              <a:rPr lang="en-US" dirty="0" smtClean="0">
                <a:solidFill>
                  <a:srgbClr val="CCFFCC"/>
                </a:solidFill>
                <a:latin typeface="Lucida Console"/>
                <a:cs typeface="Lucida Console"/>
              </a:rPr>
              <a:t>~/</a:t>
            </a:r>
            <a:r>
              <a:rPr lang="en-US" dirty="0" smtClean="0">
                <a:solidFill>
                  <a:srgbClr val="CCFFCC"/>
                </a:solidFill>
                <a:latin typeface="Lucida Console"/>
                <a:cs typeface="Lucida Console"/>
              </a:rPr>
              <a:t>sequence_handling/</a:t>
            </a:r>
            <a:r>
              <a:rPr lang="en-US" dirty="0" smtClean="0">
                <a:solidFill>
                  <a:srgbClr val="CCFFCC"/>
                </a:solidFill>
                <a:latin typeface="Lucida Console"/>
                <a:cs typeface="Lucida Console"/>
              </a:rPr>
              <a:t>Config</a:t>
            </a:r>
          </a:p>
          <a:p>
            <a:pPr marL="45720" indent="0">
              <a:buNone/>
            </a:pPr>
            <a:r>
              <a:rPr lang="en-US" dirty="0">
                <a:solidFill>
                  <a:srgbClr val="CCFFCC"/>
                </a:solidFill>
                <a:latin typeface="Lucida Console"/>
                <a:cs typeface="Lucida Console"/>
              </a:rPr>
              <a:t>	</a:t>
            </a:r>
            <a:r>
              <a:rPr lang="en-US" dirty="0" smtClean="0">
                <a:solidFill>
                  <a:srgbClr val="CCFFCC"/>
                </a:solidFill>
                <a:latin typeface="Lucida Console"/>
                <a:cs typeface="Lucida Console"/>
              </a:rPr>
              <a:t>			    </a:t>
            </a:r>
            <a:r>
              <a:rPr lang="en-US" dirty="0" smtClean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lang="en-US" sz="1800" dirty="0" smtClean="0">
                <a:solidFill>
                  <a:srgbClr val="FFFFFF"/>
                </a:solidFill>
                <a:cs typeface="Lucida Console"/>
              </a:rPr>
              <a:t>(path to Config file)</a:t>
            </a:r>
            <a:endParaRPr lang="en-US" sz="1800" dirty="0" smtClean="0">
              <a:solidFill>
                <a:srgbClr val="FFFFFF"/>
              </a:solidFill>
              <a:cs typeface="Lucida Console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914400" y="709115"/>
            <a:ext cx="7315200" cy="115409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Exercise – Config </a:t>
            </a:r>
            <a:br>
              <a:rPr lang="en-US" dirty="0" smtClean="0"/>
            </a:br>
            <a:r>
              <a:rPr lang="en-US" dirty="0" smtClean="0"/>
              <a:t>Quality Assessment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7071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dirty="0" smtClean="0"/>
              <a:t>Mac users:</a:t>
            </a:r>
          </a:p>
          <a:p>
            <a:pPr marL="45720" indent="0">
              <a:buNone/>
            </a:pPr>
            <a:endParaRPr lang="en-US" dirty="0">
              <a:solidFill>
                <a:srgbClr val="CCFFCC"/>
              </a:solidFill>
            </a:endParaRPr>
          </a:p>
          <a:p>
            <a:pPr marL="45720" indent="0">
              <a:buNone/>
            </a:pPr>
            <a:r>
              <a:rPr lang="en-US" dirty="0" err="1" smtClean="0">
                <a:solidFill>
                  <a:srgbClr val="CCFFCC"/>
                </a:solidFill>
              </a:rPr>
              <a:t>firefox</a:t>
            </a:r>
            <a:r>
              <a:rPr lang="en-US" dirty="0" smtClean="0">
                <a:solidFill>
                  <a:srgbClr val="CCFFCC"/>
                </a:solidFill>
              </a:rPr>
              <a:t> &lt;</a:t>
            </a:r>
            <a:r>
              <a:rPr lang="en-US" dirty="0" err="1" smtClean="0">
                <a:solidFill>
                  <a:srgbClr val="CCFFCC"/>
                </a:solidFill>
              </a:rPr>
              <a:t>fastqc.html</a:t>
            </a:r>
            <a:r>
              <a:rPr lang="en-US" dirty="0" smtClean="0">
                <a:solidFill>
                  <a:srgbClr val="CCFFCC"/>
                </a:solidFill>
              </a:rPr>
              <a:t>&gt;</a:t>
            </a:r>
          </a:p>
          <a:p>
            <a:pPr marL="45720" indent="0">
              <a:buNone/>
            </a:pPr>
            <a:endParaRPr lang="en-US" dirty="0">
              <a:solidFill>
                <a:srgbClr val="CCFFCC"/>
              </a:solidFill>
            </a:endParaRPr>
          </a:p>
          <a:p>
            <a:pPr marL="45720" indent="0">
              <a:buNone/>
            </a:pPr>
            <a:r>
              <a:rPr lang="en-US" dirty="0" smtClean="0"/>
              <a:t>PC users: </a:t>
            </a:r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r>
              <a:rPr lang="en-US" dirty="0" smtClean="0"/>
              <a:t>Instructions in email sent by Paul Hoffman today</a:t>
            </a:r>
          </a:p>
          <a:p>
            <a:pPr marL="45720" indent="0">
              <a:buNone/>
            </a:pPr>
            <a:endParaRPr lang="en-US" dirty="0">
              <a:solidFill>
                <a:srgbClr val="CCFFCC"/>
              </a:solidFill>
            </a:endParaRPr>
          </a:p>
          <a:p>
            <a:pPr marL="45720" indent="0">
              <a:buNone/>
            </a:pPr>
            <a:endParaRPr lang="en-US" dirty="0">
              <a:solidFill>
                <a:srgbClr val="CCFFCC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914400" y="709115"/>
            <a:ext cx="7315200" cy="115409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Exercise – Config </a:t>
            </a:r>
            <a:br>
              <a:rPr lang="en-US" dirty="0" smtClean="0"/>
            </a:br>
            <a:r>
              <a:rPr lang="en-US" dirty="0" smtClean="0"/>
              <a:t>Quality </a:t>
            </a:r>
            <a:r>
              <a:rPr lang="en-US" dirty="0" smtClean="0"/>
              <a:t>Assessment 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6498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100" y="2397071"/>
            <a:ext cx="9057900" cy="3539527"/>
          </a:xfrm>
        </p:spPr>
        <p:txBody>
          <a:bodyPr>
            <a:normAutofit/>
          </a:bodyPr>
          <a:lstStyle/>
          <a:p>
            <a:pPr marL="45720" indent="0">
              <a:buNone/>
            </a:pPr>
            <a:endParaRPr lang="en-US" sz="2400" dirty="0" smtClean="0"/>
          </a:p>
          <a:p>
            <a:pPr marL="45720" indent="0">
              <a:buNone/>
            </a:pPr>
            <a:r>
              <a:rPr lang="en-US" sz="2400" dirty="0" smtClean="0"/>
              <a:t>1. Create sample </a:t>
            </a:r>
            <a:r>
              <a:rPr lang="en-US" sz="2400" dirty="0" smtClean="0"/>
              <a:t>list - DONE</a:t>
            </a:r>
            <a:endParaRPr lang="en-US" sz="2400" dirty="0" smtClean="0"/>
          </a:p>
          <a:p>
            <a:pPr marL="45720" indent="0">
              <a:buNone/>
            </a:pPr>
            <a:endParaRPr lang="en-US" sz="2400" dirty="0"/>
          </a:p>
          <a:p>
            <a:pPr marL="45720" indent="0">
              <a:buNone/>
            </a:pPr>
            <a:r>
              <a:rPr lang="en-US" sz="2400" dirty="0" smtClean="0"/>
              <a:t>2. Edit Config file </a:t>
            </a:r>
          </a:p>
          <a:p>
            <a:pPr marL="45720" indent="0">
              <a:buNone/>
            </a:pPr>
            <a:endParaRPr lang="en-US" sz="2400" dirty="0" smtClean="0"/>
          </a:p>
          <a:p>
            <a:pPr marL="45720" indent="0">
              <a:buNone/>
            </a:pPr>
            <a:r>
              <a:rPr lang="en-US" sz="2400" dirty="0" smtClean="0"/>
              <a:t>3. Run </a:t>
            </a:r>
            <a:r>
              <a:rPr lang="en-US" sz="2400" dirty="0" smtClean="0"/>
              <a:t>analysis </a:t>
            </a:r>
          </a:p>
          <a:p>
            <a:pPr marL="45720" indent="0">
              <a:buNone/>
            </a:pPr>
            <a:endParaRPr lang="en-US" sz="1600" dirty="0" smtClean="0"/>
          </a:p>
          <a:p>
            <a:pPr marL="45720" indent="0">
              <a:buNone/>
            </a:pPr>
            <a:r>
              <a:rPr lang="en-US" sz="1600" b="1" dirty="0">
                <a:solidFill>
                  <a:srgbClr val="CCFFCC"/>
                </a:solidFill>
                <a:latin typeface="Lucida Console"/>
                <a:cs typeface="Lucida Console"/>
              </a:rPr>
              <a:t> </a:t>
            </a:r>
            <a:r>
              <a:rPr lang="en-US" sz="1600" b="1" dirty="0" smtClean="0">
                <a:solidFill>
                  <a:srgbClr val="CCFFCC"/>
                </a:solidFill>
                <a:latin typeface="Lucida Console"/>
                <a:cs typeface="Lucida Console"/>
              </a:rPr>
              <a:t>    .</a:t>
            </a:r>
            <a:r>
              <a:rPr lang="en-US" sz="1600" b="1" dirty="0">
                <a:solidFill>
                  <a:srgbClr val="CCFFCC"/>
                </a:solidFill>
                <a:latin typeface="Lucida Console"/>
                <a:cs typeface="Lucida Console"/>
              </a:rPr>
              <a:t>/sequence_handling </a:t>
            </a:r>
            <a:r>
              <a:rPr lang="en-US" sz="1600" b="1" dirty="0" smtClean="0">
                <a:solidFill>
                  <a:srgbClr val="CCFFCC"/>
                </a:solidFill>
                <a:latin typeface="Lucida Console"/>
                <a:cs typeface="Lucida Console"/>
              </a:rPr>
              <a:t>2 ~/</a:t>
            </a:r>
            <a:r>
              <a:rPr lang="en-US" sz="1600" b="1" dirty="0">
                <a:solidFill>
                  <a:srgbClr val="CCFFCC"/>
                </a:solidFill>
                <a:latin typeface="Lucida Console"/>
                <a:cs typeface="Lucida Console"/>
              </a:rPr>
              <a:t>sequence_handling/Config</a:t>
            </a:r>
          </a:p>
          <a:p>
            <a:pPr marL="45720" indent="0">
              <a:buNone/>
            </a:pPr>
            <a:endParaRPr lang="en-US" sz="24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914400" y="709115"/>
            <a:ext cx="7315200" cy="115409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Exercise</a:t>
            </a:r>
            <a:br>
              <a:rPr lang="en-US" dirty="0" smtClean="0"/>
            </a:br>
            <a:r>
              <a:rPr lang="en-US" dirty="0" smtClean="0"/>
              <a:t>Read-counts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769093" y="3227290"/>
            <a:ext cx="6100080" cy="13157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Shared variable (top) - DONE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Handler-specific variables **  </a:t>
            </a:r>
            <a:r>
              <a:rPr lang="en-US" dirty="0" smtClean="0">
                <a:solidFill>
                  <a:srgbClr val="FFFFFF"/>
                </a:solidFill>
              </a:rPr>
              <a:t>soybean 1.2Gb (use </a:t>
            </a:r>
            <a:r>
              <a:rPr lang="en-US" dirty="0" err="1" smtClean="0">
                <a:solidFill>
                  <a:srgbClr val="FFFFFF"/>
                </a:solidFill>
              </a:rPr>
              <a:t>bp</a:t>
            </a:r>
            <a:r>
              <a:rPr lang="en-US" dirty="0" smtClean="0">
                <a:solidFill>
                  <a:srgbClr val="FFFFFF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Dependencies (bottom) - DONE</a:t>
            </a:r>
            <a:endParaRPr lang="en-US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" name="Left Brace 5"/>
          <p:cNvSpPr/>
          <p:nvPr/>
        </p:nvSpPr>
        <p:spPr>
          <a:xfrm>
            <a:off x="2632440" y="3362629"/>
            <a:ext cx="156152" cy="1190817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592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100" y="2397071"/>
            <a:ext cx="9057900" cy="4016713"/>
          </a:xfrm>
        </p:spPr>
        <p:txBody>
          <a:bodyPr>
            <a:normAutofit/>
          </a:bodyPr>
          <a:lstStyle/>
          <a:p>
            <a:pPr marL="45720" indent="0">
              <a:buNone/>
            </a:pPr>
            <a:endParaRPr lang="en-US" sz="2400" dirty="0" smtClean="0"/>
          </a:p>
          <a:p>
            <a:pPr marL="45720" indent="0">
              <a:buNone/>
            </a:pPr>
            <a:r>
              <a:rPr lang="en-US" sz="2400" dirty="0" smtClean="0"/>
              <a:t>1. Create sample </a:t>
            </a:r>
            <a:r>
              <a:rPr lang="en-US" sz="2400" dirty="0" smtClean="0"/>
              <a:t>list - DONE</a:t>
            </a:r>
            <a:endParaRPr lang="en-US" sz="2400" dirty="0" smtClean="0"/>
          </a:p>
          <a:p>
            <a:pPr marL="45720" indent="0">
              <a:buNone/>
            </a:pPr>
            <a:endParaRPr lang="en-US" sz="2400" dirty="0"/>
          </a:p>
          <a:p>
            <a:pPr marL="45720" indent="0">
              <a:buNone/>
            </a:pPr>
            <a:r>
              <a:rPr lang="en-US" sz="2400" dirty="0" smtClean="0"/>
              <a:t>2. Edit Config file </a:t>
            </a:r>
          </a:p>
          <a:p>
            <a:pPr marL="45720" indent="0">
              <a:buNone/>
            </a:pPr>
            <a:endParaRPr lang="en-US" sz="2400" dirty="0" smtClean="0"/>
          </a:p>
          <a:p>
            <a:pPr marL="45720" indent="0">
              <a:buNone/>
            </a:pPr>
            <a:r>
              <a:rPr lang="en-US" sz="2400" dirty="0" smtClean="0"/>
              <a:t>3. Run </a:t>
            </a:r>
            <a:r>
              <a:rPr lang="en-US" sz="2400" dirty="0" smtClean="0"/>
              <a:t>analysis </a:t>
            </a:r>
          </a:p>
          <a:p>
            <a:pPr marL="45720" indent="0">
              <a:buNone/>
            </a:pPr>
            <a:endParaRPr lang="en-US" sz="1600" dirty="0" smtClean="0"/>
          </a:p>
          <a:p>
            <a:pPr marL="45720" indent="0">
              <a:buNone/>
            </a:pPr>
            <a:r>
              <a:rPr lang="en-US" sz="1600" b="1" dirty="0">
                <a:solidFill>
                  <a:srgbClr val="CCFFCC"/>
                </a:solidFill>
                <a:latin typeface="Lucida Console"/>
                <a:cs typeface="Lucida Console"/>
              </a:rPr>
              <a:t> </a:t>
            </a:r>
            <a:r>
              <a:rPr lang="en-US" sz="1600" b="1" dirty="0" smtClean="0">
                <a:solidFill>
                  <a:srgbClr val="CCFFCC"/>
                </a:solidFill>
                <a:latin typeface="Lucida Console"/>
                <a:cs typeface="Lucida Console"/>
              </a:rPr>
              <a:t>    .</a:t>
            </a:r>
            <a:r>
              <a:rPr lang="en-US" sz="1600" b="1" dirty="0">
                <a:solidFill>
                  <a:srgbClr val="CCFFCC"/>
                </a:solidFill>
                <a:latin typeface="Lucida Console"/>
                <a:cs typeface="Lucida Console"/>
              </a:rPr>
              <a:t>/sequence_handling </a:t>
            </a:r>
            <a:r>
              <a:rPr lang="en-US" sz="1600" b="1" dirty="0" smtClean="0">
                <a:solidFill>
                  <a:srgbClr val="CCFFCC"/>
                </a:solidFill>
                <a:latin typeface="Lucida Console"/>
                <a:cs typeface="Lucida Console"/>
              </a:rPr>
              <a:t>3 ~/</a:t>
            </a:r>
            <a:r>
              <a:rPr lang="en-US" sz="1600" b="1" dirty="0">
                <a:solidFill>
                  <a:srgbClr val="CCFFCC"/>
                </a:solidFill>
                <a:latin typeface="Lucida Console"/>
                <a:cs typeface="Lucida Console"/>
              </a:rPr>
              <a:t>sequence_handling/</a:t>
            </a:r>
            <a:r>
              <a:rPr lang="en-US" sz="1600" b="1" dirty="0" smtClean="0">
                <a:solidFill>
                  <a:srgbClr val="CCFFCC"/>
                </a:solidFill>
                <a:latin typeface="Lucida Console"/>
                <a:cs typeface="Lucida Console"/>
              </a:rPr>
              <a:t>Config</a:t>
            </a:r>
          </a:p>
          <a:p>
            <a:pPr marL="45720" indent="0">
              <a:buNone/>
            </a:pPr>
            <a:endParaRPr lang="en-US" sz="1600" dirty="0">
              <a:cs typeface="Lucida Console"/>
            </a:endParaRPr>
          </a:p>
          <a:p>
            <a:pPr marL="45720" indent="0">
              <a:buNone/>
            </a:pPr>
            <a:endParaRPr lang="en-US" sz="1600" dirty="0">
              <a:cs typeface="Lucida Console"/>
            </a:endParaRPr>
          </a:p>
          <a:p>
            <a:pPr marL="45720" indent="0">
              <a:buNone/>
            </a:pPr>
            <a:endParaRPr lang="en-US" sz="24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914400" y="709115"/>
            <a:ext cx="7315200" cy="115409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Exercise</a:t>
            </a:r>
            <a:br>
              <a:rPr lang="en-US" dirty="0" smtClean="0"/>
            </a:br>
            <a:r>
              <a:rPr lang="en-US" dirty="0" smtClean="0"/>
              <a:t>Adapter trimming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726401" y="3227290"/>
            <a:ext cx="6374907" cy="13157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Shared variable (top) - DONE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Handler-specific variables **  </a:t>
            </a:r>
            <a:r>
              <a:rPr lang="en-US" sz="1600" dirty="0" smtClean="0">
                <a:solidFill>
                  <a:srgbClr val="FFFFFF"/>
                </a:solidFill>
              </a:rPr>
              <a:t>adapt file is in </a:t>
            </a:r>
            <a:r>
              <a:rPr lang="en-US" sz="1600" dirty="0" err="1" smtClean="0"/>
              <a:t>SH_Example_Data</a:t>
            </a:r>
            <a:r>
              <a:rPr lang="en-US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  <a:endParaRPr lang="en-US" sz="16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Dependencies (bottom) **  </a:t>
            </a:r>
            <a:r>
              <a:rPr lang="en-US" dirty="0" smtClean="0">
                <a:solidFill>
                  <a:srgbClr val="FFFFFF"/>
                </a:solidFill>
              </a:rPr>
              <a:t>remove # </a:t>
            </a:r>
            <a:r>
              <a:rPr lang="en-US" dirty="0" err="1" smtClean="0">
                <a:solidFill>
                  <a:srgbClr val="FFFFFF"/>
                </a:solidFill>
              </a:rPr>
              <a:t>scyth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Left Brace 5"/>
          <p:cNvSpPr/>
          <p:nvPr/>
        </p:nvSpPr>
        <p:spPr>
          <a:xfrm>
            <a:off x="2611094" y="3362629"/>
            <a:ext cx="156152" cy="1190817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5218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MorrellLAB</a:t>
            </a:r>
            <a:r>
              <a:rPr lang="en-US" dirty="0"/>
              <a:t>/</a:t>
            </a:r>
            <a:r>
              <a:rPr lang="en-US" dirty="0" err="1"/>
              <a:t>DoesNaughtCompute</a:t>
            </a:r>
            <a:r>
              <a:rPr lang="en-US" dirty="0"/>
              <a:t>/blob/master/</a:t>
            </a:r>
            <a:r>
              <a:rPr lang="en-US" dirty="0" err="1"/>
              <a:t>Sequence_Handling</a:t>
            </a:r>
            <a:r>
              <a:rPr lang="en-US" dirty="0"/>
              <a:t>/DoesNaughtCompute_SeqHandling_Dec052016.pptx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14400" y="716355"/>
            <a:ext cx="7315200" cy="115409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sequence_handling</a:t>
            </a:r>
            <a:br>
              <a:rPr lang="en-US" dirty="0" smtClean="0"/>
            </a:br>
            <a:r>
              <a:rPr lang="en-US" dirty="0" smtClean="0"/>
              <a:t>Presentation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06371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100" y="2397071"/>
            <a:ext cx="9057900" cy="3539527"/>
          </a:xfrm>
        </p:spPr>
        <p:txBody>
          <a:bodyPr>
            <a:normAutofit/>
          </a:bodyPr>
          <a:lstStyle/>
          <a:p>
            <a:pPr marL="45720" indent="0">
              <a:buNone/>
            </a:pPr>
            <a:endParaRPr lang="en-US" sz="2400" dirty="0" smtClean="0"/>
          </a:p>
          <a:p>
            <a:pPr marL="45720" indent="0">
              <a:buNone/>
            </a:pPr>
            <a:r>
              <a:rPr lang="en-US" sz="2400" dirty="0" smtClean="0"/>
              <a:t>1. Create sample </a:t>
            </a:r>
            <a:r>
              <a:rPr lang="en-US" sz="2400" dirty="0" smtClean="0"/>
              <a:t>list - DONE</a:t>
            </a:r>
            <a:endParaRPr lang="en-US" sz="2400" dirty="0" smtClean="0"/>
          </a:p>
          <a:p>
            <a:pPr marL="45720" indent="0">
              <a:buNone/>
            </a:pPr>
            <a:endParaRPr lang="en-US" sz="2400" dirty="0"/>
          </a:p>
          <a:p>
            <a:pPr marL="45720" indent="0">
              <a:buNone/>
            </a:pPr>
            <a:r>
              <a:rPr lang="en-US" sz="2400" dirty="0" smtClean="0"/>
              <a:t>2. Edit Config file </a:t>
            </a:r>
          </a:p>
          <a:p>
            <a:pPr marL="45720" indent="0">
              <a:buNone/>
            </a:pPr>
            <a:endParaRPr lang="en-US" sz="2400" dirty="0" smtClean="0"/>
          </a:p>
          <a:p>
            <a:pPr marL="45720" indent="0">
              <a:buNone/>
            </a:pPr>
            <a:r>
              <a:rPr lang="en-US" sz="2400" dirty="0" smtClean="0"/>
              <a:t>3. Run </a:t>
            </a:r>
            <a:r>
              <a:rPr lang="en-US" sz="2400" dirty="0" smtClean="0"/>
              <a:t>analysis </a:t>
            </a:r>
          </a:p>
          <a:p>
            <a:pPr marL="45720" indent="0">
              <a:buNone/>
            </a:pPr>
            <a:endParaRPr lang="en-US" sz="1600" dirty="0" smtClean="0"/>
          </a:p>
          <a:p>
            <a:pPr marL="45720" indent="0">
              <a:buNone/>
            </a:pPr>
            <a:r>
              <a:rPr lang="en-US" sz="1600" b="1" dirty="0">
                <a:solidFill>
                  <a:srgbClr val="CCFFCC"/>
                </a:solidFill>
                <a:latin typeface="Lucida Console"/>
                <a:cs typeface="Lucida Console"/>
              </a:rPr>
              <a:t> </a:t>
            </a:r>
            <a:r>
              <a:rPr lang="en-US" sz="1600" b="1" dirty="0" smtClean="0">
                <a:solidFill>
                  <a:srgbClr val="CCFFCC"/>
                </a:solidFill>
                <a:latin typeface="Lucida Console"/>
                <a:cs typeface="Lucida Console"/>
              </a:rPr>
              <a:t>    .</a:t>
            </a:r>
            <a:r>
              <a:rPr lang="en-US" sz="1600" b="1" dirty="0">
                <a:solidFill>
                  <a:srgbClr val="CCFFCC"/>
                </a:solidFill>
                <a:latin typeface="Lucida Console"/>
                <a:cs typeface="Lucida Console"/>
              </a:rPr>
              <a:t>/sequence_handling </a:t>
            </a:r>
            <a:r>
              <a:rPr lang="en-US" sz="1600" b="1" dirty="0" smtClean="0">
                <a:solidFill>
                  <a:srgbClr val="CCFFCC"/>
                </a:solidFill>
                <a:latin typeface="Lucida Console"/>
                <a:cs typeface="Lucida Console"/>
              </a:rPr>
              <a:t>4 ~/</a:t>
            </a:r>
            <a:r>
              <a:rPr lang="en-US" sz="1600" b="1" dirty="0">
                <a:solidFill>
                  <a:srgbClr val="CCFFCC"/>
                </a:solidFill>
                <a:latin typeface="Lucida Console"/>
                <a:cs typeface="Lucida Console"/>
              </a:rPr>
              <a:t>sequence_handling/Config</a:t>
            </a:r>
          </a:p>
          <a:p>
            <a:pPr marL="45720" indent="0">
              <a:buNone/>
            </a:pPr>
            <a:endParaRPr lang="en-US" sz="24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914400" y="709115"/>
            <a:ext cx="7315200" cy="115409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Exercise</a:t>
            </a:r>
            <a:br>
              <a:rPr lang="en-US" dirty="0" smtClean="0"/>
            </a:br>
            <a:r>
              <a:rPr lang="en-US" dirty="0" smtClean="0"/>
              <a:t>Quality trimming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769093" y="3227290"/>
            <a:ext cx="6100080" cy="13157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Shared variable (top) - DONE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Handler-specific variables **  </a:t>
            </a:r>
            <a:r>
              <a:rPr lang="en-US" dirty="0"/>
              <a:t>QT_THRESHOLD=20</a:t>
            </a:r>
            <a:endParaRPr lang="en-US"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Dependencies (bottom) ** remove </a:t>
            </a:r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</a:rPr>
              <a:t># </a:t>
            </a:r>
            <a:r>
              <a:rPr lang="en-US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seqqs</a:t>
            </a:r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</a:rPr>
              <a:t>, sickle, </a:t>
            </a:r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R</a:t>
            </a:r>
            <a:endParaRPr lang="en-US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" name="Left Brace 5"/>
          <p:cNvSpPr/>
          <p:nvPr/>
        </p:nvSpPr>
        <p:spPr>
          <a:xfrm>
            <a:off x="2632440" y="3362629"/>
            <a:ext cx="156152" cy="1190817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9631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09115"/>
            <a:ext cx="7315200" cy="1154097"/>
          </a:xfrm>
        </p:spPr>
        <p:txBody>
          <a:bodyPr/>
          <a:lstStyle/>
          <a:p>
            <a:r>
              <a:rPr lang="en-US" dirty="0" smtClean="0"/>
              <a:t>sequence_handling handlers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799" y="2527933"/>
            <a:ext cx="9044868" cy="4202558"/>
          </a:xfrm>
        </p:spPr>
        <p:txBody>
          <a:bodyPr>
            <a:noAutofit/>
          </a:bodyPr>
          <a:lstStyle/>
          <a:p>
            <a:pPr marL="777240" lvl="1" indent="-457200">
              <a:lnSpc>
                <a:spcPct val="130000"/>
              </a:lnSpc>
              <a:buFont typeface="+mj-lt"/>
              <a:buAutoNum type="arabicPeriod"/>
            </a:pPr>
            <a:r>
              <a:rPr lang="en-US" sz="2000" dirty="0" smtClean="0"/>
              <a:t>Quality </a:t>
            </a:r>
            <a:r>
              <a:rPr lang="en-US" sz="2000" dirty="0"/>
              <a:t>Assessment - </a:t>
            </a:r>
            <a:r>
              <a:rPr lang="en-US" sz="2000" dirty="0" err="1" smtClean="0"/>
              <a:t>FastQC</a:t>
            </a:r>
            <a:r>
              <a:rPr lang="en-US" sz="2000" dirty="0" smtClean="0"/>
              <a:t> </a:t>
            </a:r>
            <a:endParaRPr lang="en-US" sz="1600" dirty="0">
              <a:solidFill>
                <a:srgbClr val="F9BE92"/>
              </a:solidFill>
            </a:endParaRPr>
          </a:p>
          <a:p>
            <a:pPr marL="777240" lvl="1" indent="-457200">
              <a:lnSpc>
                <a:spcPct val="130000"/>
              </a:lnSpc>
              <a:buFont typeface="+mj-lt"/>
              <a:buAutoNum type="arabicPeriod"/>
            </a:pPr>
            <a:r>
              <a:rPr lang="en-US" sz="2000" dirty="0"/>
              <a:t>Read </a:t>
            </a:r>
            <a:r>
              <a:rPr lang="en-US" sz="2000" dirty="0" smtClean="0"/>
              <a:t>depths </a:t>
            </a:r>
            <a:r>
              <a:rPr lang="en-US" sz="2000" dirty="0"/>
              <a:t>-</a:t>
            </a:r>
            <a:r>
              <a:rPr lang="en-US" sz="2000" dirty="0" smtClean="0"/>
              <a:t> Zip/Unzip/</a:t>
            </a:r>
            <a:r>
              <a:rPr lang="en-US" sz="2000" dirty="0" err="1" smtClean="0"/>
              <a:t>Grep</a:t>
            </a:r>
            <a:endParaRPr lang="en-US" sz="2000" dirty="0"/>
          </a:p>
          <a:p>
            <a:pPr marL="777240" lvl="1" indent="-457200">
              <a:lnSpc>
                <a:spcPct val="130000"/>
              </a:lnSpc>
              <a:buFont typeface="+mj-lt"/>
              <a:buAutoNum type="arabicPeriod"/>
            </a:pPr>
            <a:r>
              <a:rPr lang="en-US" sz="2000" dirty="0" smtClean="0"/>
              <a:t>Adapter </a:t>
            </a:r>
            <a:r>
              <a:rPr lang="en-US" sz="2000" dirty="0"/>
              <a:t>trimming </a:t>
            </a:r>
            <a:r>
              <a:rPr lang="en-US" sz="2000" dirty="0" smtClean="0"/>
              <a:t>- Scythe </a:t>
            </a:r>
            <a:endParaRPr lang="en-US" dirty="0">
              <a:solidFill>
                <a:srgbClr val="F9BE92"/>
              </a:solidFill>
            </a:endParaRPr>
          </a:p>
          <a:p>
            <a:pPr marL="777240" lvl="1" indent="-457200">
              <a:lnSpc>
                <a:spcPct val="130000"/>
              </a:lnSpc>
              <a:buFont typeface="+mj-lt"/>
              <a:buAutoNum type="arabicPeriod"/>
            </a:pPr>
            <a:r>
              <a:rPr lang="en-US" sz="2000" dirty="0" smtClean="0"/>
              <a:t>Quality </a:t>
            </a:r>
            <a:r>
              <a:rPr lang="en-US" sz="2000" dirty="0"/>
              <a:t>trimming </a:t>
            </a:r>
            <a:r>
              <a:rPr lang="en-US" sz="2000" dirty="0" smtClean="0"/>
              <a:t>- </a:t>
            </a:r>
            <a:r>
              <a:rPr lang="en-US" sz="2000" dirty="0"/>
              <a:t>Sickle/ </a:t>
            </a:r>
            <a:r>
              <a:rPr lang="en-US" sz="2000" dirty="0" err="1"/>
              <a:t>Seqqs</a:t>
            </a:r>
            <a:r>
              <a:rPr lang="en-US" sz="2000" dirty="0"/>
              <a:t> </a:t>
            </a:r>
            <a:endParaRPr lang="en-US" dirty="0">
              <a:solidFill>
                <a:srgbClr val="F9BE92"/>
              </a:solidFill>
            </a:endParaRPr>
          </a:p>
          <a:p>
            <a:pPr marL="777240" lvl="1" indent="-457200">
              <a:lnSpc>
                <a:spcPct val="130000"/>
              </a:lnSpc>
              <a:buFont typeface="+mj-lt"/>
              <a:buAutoNum type="arabicPeriod"/>
            </a:pPr>
            <a:r>
              <a:rPr lang="en-US" sz="2000" dirty="0" smtClean="0"/>
              <a:t>Read </a:t>
            </a:r>
            <a:r>
              <a:rPr lang="en-US" sz="2000" dirty="0"/>
              <a:t>mapping </a:t>
            </a:r>
            <a:r>
              <a:rPr lang="en-US" sz="2000" dirty="0" smtClean="0"/>
              <a:t>- </a:t>
            </a:r>
            <a:r>
              <a:rPr lang="en-US" sz="2000" dirty="0"/>
              <a:t>BWA-</a:t>
            </a:r>
            <a:r>
              <a:rPr lang="en-US" sz="2000" dirty="0" smtClean="0"/>
              <a:t>MEM</a:t>
            </a:r>
            <a:r>
              <a:rPr lang="en-US" sz="2000" dirty="0" smtClean="0">
                <a:solidFill>
                  <a:srgbClr val="F9BE92"/>
                </a:solidFill>
              </a:rPr>
              <a:t> </a:t>
            </a:r>
            <a:endParaRPr lang="en-US" dirty="0">
              <a:solidFill>
                <a:srgbClr val="F9BE92"/>
              </a:solidFill>
            </a:endParaRPr>
          </a:p>
          <a:p>
            <a:pPr marL="777240" lvl="1" indent="-457200">
              <a:lnSpc>
                <a:spcPct val="130000"/>
              </a:lnSpc>
              <a:buFont typeface="+mj-lt"/>
              <a:buAutoNum type="arabicPeriod"/>
            </a:pPr>
            <a:r>
              <a:rPr lang="en-US" sz="2000" dirty="0"/>
              <a:t>SAM processing </a:t>
            </a:r>
            <a:r>
              <a:rPr lang="en-US" sz="2000" dirty="0" smtClean="0"/>
              <a:t>- </a:t>
            </a:r>
            <a:r>
              <a:rPr lang="en-US" sz="2000" dirty="0"/>
              <a:t>Picard/ </a:t>
            </a:r>
            <a:r>
              <a:rPr lang="en-US" sz="2000" dirty="0" err="1" smtClean="0"/>
              <a:t>SAMtools</a:t>
            </a:r>
            <a:r>
              <a:rPr lang="en-US" sz="2000" dirty="0" smtClean="0"/>
              <a:t> </a:t>
            </a:r>
            <a:endParaRPr lang="en-US" dirty="0"/>
          </a:p>
          <a:p>
            <a:pPr marL="777240" lvl="1" indent="-457200">
              <a:lnSpc>
                <a:spcPct val="130000"/>
              </a:lnSpc>
              <a:buFont typeface="+mj-lt"/>
              <a:buAutoNum type="arabicPeriod"/>
            </a:pPr>
            <a:r>
              <a:rPr lang="en-US" sz="2000" dirty="0" smtClean="0"/>
              <a:t>Coverage </a:t>
            </a:r>
            <a:r>
              <a:rPr lang="en-US" sz="2000" dirty="0"/>
              <a:t>mapping </a:t>
            </a:r>
            <a:r>
              <a:rPr lang="en-US" sz="2000" dirty="0" smtClean="0"/>
              <a:t>- </a:t>
            </a:r>
            <a:r>
              <a:rPr lang="en-US" sz="2000" dirty="0" err="1" smtClean="0"/>
              <a:t>BEDtools</a:t>
            </a:r>
            <a:endParaRPr lang="en-US" sz="2000" dirty="0" smtClean="0"/>
          </a:p>
          <a:p>
            <a:pPr marL="777240" lvl="1" indent="-457200">
              <a:lnSpc>
                <a:spcPct val="130000"/>
              </a:lnSpc>
              <a:buFont typeface="+mj-lt"/>
              <a:buAutoNum type="arabicPeriod"/>
            </a:pPr>
            <a:r>
              <a:rPr lang="en-US" sz="2000" dirty="0" err="1"/>
              <a:t>Indel</a:t>
            </a:r>
            <a:r>
              <a:rPr lang="en-US" sz="2000" dirty="0"/>
              <a:t> realignment -</a:t>
            </a:r>
            <a:r>
              <a:rPr lang="en-US" sz="2000" dirty="0" smtClean="0"/>
              <a:t> GATK</a:t>
            </a:r>
          </a:p>
          <a:p>
            <a:pPr marL="45720" indent="0" algn="ctr">
              <a:lnSpc>
                <a:spcPct val="130000"/>
              </a:lnSpc>
              <a:buNone/>
            </a:pP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8443553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09115"/>
            <a:ext cx="7315200" cy="1154097"/>
          </a:xfrm>
        </p:spPr>
        <p:txBody>
          <a:bodyPr/>
          <a:lstStyle/>
          <a:p>
            <a:r>
              <a:rPr lang="en-US" dirty="0"/>
              <a:t>sequence_handling handlers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799" y="2527933"/>
            <a:ext cx="9044868" cy="3773686"/>
          </a:xfrm>
        </p:spPr>
        <p:txBody>
          <a:bodyPr>
            <a:noAutofit/>
          </a:bodyPr>
          <a:lstStyle/>
          <a:p>
            <a:pPr marL="777240" lvl="1" indent="-457200">
              <a:lnSpc>
                <a:spcPct val="130000"/>
              </a:lnSpc>
              <a:buFont typeface="+mj-lt"/>
              <a:buAutoNum type="arabicPeriod"/>
            </a:pPr>
            <a:r>
              <a:rPr lang="en-US" sz="2000" dirty="0" smtClean="0"/>
              <a:t>Quality </a:t>
            </a:r>
            <a:r>
              <a:rPr lang="en-US" sz="2000" dirty="0"/>
              <a:t>Assessment - </a:t>
            </a:r>
            <a:r>
              <a:rPr lang="en-US" sz="2000" dirty="0" err="1" smtClean="0"/>
              <a:t>FastQC</a:t>
            </a:r>
            <a:r>
              <a:rPr lang="en-US" sz="2000" dirty="0" smtClean="0"/>
              <a:t> </a:t>
            </a:r>
            <a:r>
              <a:rPr lang="en-US" sz="1600" dirty="0">
                <a:solidFill>
                  <a:srgbClr val="F9BE92"/>
                </a:solidFill>
              </a:rPr>
              <a:t>(Oct </a:t>
            </a:r>
            <a:r>
              <a:rPr lang="en-US" sz="1600" dirty="0" smtClean="0">
                <a:solidFill>
                  <a:srgbClr val="F9BE92"/>
                </a:solidFill>
              </a:rPr>
              <a:t>06</a:t>
            </a:r>
            <a:r>
              <a:rPr lang="en-US" sz="1600" baseline="30000" dirty="0" smtClean="0">
                <a:solidFill>
                  <a:srgbClr val="F9BE92"/>
                </a:solidFill>
              </a:rPr>
              <a:t>th</a:t>
            </a:r>
            <a:r>
              <a:rPr lang="en-US" sz="1600" dirty="0" smtClean="0">
                <a:solidFill>
                  <a:srgbClr val="F9BE92"/>
                </a:solidFill>
              </a:rPr>
              <a:t> </a:t>
            </a:r>
            <a:r>
              <a:rPr lang="en-US" sz="1600" dirty="0">
                <a:solidFill>
                  <a:srgbClr val="F9BE92"/>
                </a:solidFill>
              </a:rPr>
              <a:t>– </a:t>
            </a:r>
            <a:r>
              <a:rPr lang="en-US" sz="1600" dirty="0" smtClean="0">
                <a:solidFill>
                  <a:srgbClr val="F9BE92"/>
                </a:solidFill>
              </a:rPr>
              <a:t>Paul Hoffman)</a:t>
            </a:r>
            <a:endParaRPr lang="en-US" sz="1600" dirty="0">
              <a:solidFill>
                <a:srgbClr val="F9BE92"/>
              </a:solidFill>
            </a:endParaRPr>
          </a:p>
          <a:p>
            <a:pPr marL="777240" lvl="1" indent="-457200">
              <a:lnSpc>
                <a:spcPct val="130000"/>
              </a:lnSpc>
              <a:buFont typeface="+mj-lt"/>
              <a:buAutoNum type="arabicPeriod"/>
            </a:pPr>
            <a:r>
              <a:rPr lang="en-US" sz="2000" dirty="0" smtClean="0"/>
              <a:t>Read depths </a:t>
            </a:r>
            <a:r>
              <a:rPr lang="en-US" sz="2000" dirty="0"/>
              <a:t>- </a:t>
            </a:r>
            <a:r>
              <a:rPr lang="en-US" sz="2000" dirty="0"/>
              <a:t>Zip/Unzip/</a:t>
            </a:r>
            <a:r>
              <a:rPr lang="en-US" sz="2000" dirty="0" err="1" smtClean="0"/>
              <a:t>Grep</a:t>
            </a:r>
            <a:endParaRPr lang="en-US" sz="2000" dirty="0"/>
          </a:p>
          <a:p>
            <a:pPr marL="777240" lvl="1" indent="-457200">
              <a:lnSpc>
                <a:spcPct val="130000"/>
              </a:lnSpc>
              <a:buFont typeface="+mj-lt"/>
              <a:buAutoNum type="arabicPeriod"/>
            </a:pPr>
            <a:r>
              <a:rPr lang="en-US" sz="2000" dirty="0" smtClean="0"/>
              <a:t>Adapter </a:t>
            </a:r>
            <a:r>
              <a:rPr lang="en-US" sz="2000" dirty="0"/>
              <a:t>trimming </a:t>
            </a:r>
            <a:r>
              <a:rPr lang="en-US" sz="2000" dirty="0" smtClean="0"/>
              <a:t>- Scythe </a:t>
            </a:r>
            <a:r>
              <a:rPr lang="en-US" dirty="0" smtClean="0">
                <a:solidFill>
                  <a:srgbClr val="F9BE92"/>
                </a:solidFill>
              </a:rPr>
              <a:t>(Oct 13</a:t>
            </a:r>
            <a:r>
              <a:rPr lang="en-US" baseline="30000" dirty="0">
                <a:solidFill>
                  <a:srgbClr val="F9BE92"/>
                </a:solidFill>
              </a:rPr>
              <a:t>th</a:t>
            </a:r>
            <a:r>
              <a:rPr lang="en-US" dirty="0" smtClean="0">
                <a:solidFill>
                  <a:srgbClr val="F9BE92"/>
                </a:solidFill>
              </a:rPr>
              <a:t> – </a:t>
            </a:r>
            <a:r>
              <a:rPr lang="en-US" dirty="0" err="1" smtClean="0">
                <a:solidFill>
                  <a:srgbClr val="F9BE92"/>
                </a:solidFill>
              </a:rPr>
              <a:t>Chaochih</a:t>
            </a:r>
            <a:r>
              <a:rPr lang="en-US" dirty="0" smtClean="0">
                <a:solidFill>
                  <a:srgbClr val="F9BE92"/>
                </a:solidFill>
              </a:rPr>
              <a:t> Liu)</a:t>
            </a:r>
            <a:endParaRPr lang="en-US" dirty="0">
              <a:solidFill>
                <a:srgbClr val="F9BE92"/>
              </a:solidFill>
            </a:endParaRPr>
          </a:p>
          <a:p>
            <a:pPr marL="777240" lvl="1" indent="-457200">
              <a:lnSpc>
                <a:spcPct val="130000"/>
              </a:lnSpc>
              <a:buFont typeface="+mj-lt"/>
              <a:buAutoNum type="arabicPeriod"/>
            </a:pPr>
            <a:r>
              <a:rPr lang="en-US" sz="2000" dirty="0" smtClean="0"/>
              <a:t>Quality </a:t>
            </a:r>
            <a:r>
              <a:rPr lang="en-US" sz="2000" dirty="0"/>
              <a:t>trimming </a:t>
            </a:r>
            <a:r>
              <a:rPr lang="en-US" sz="2000" dirty="0" smtClean="0"/>
              <a:t>- </a:t>
            </a:r>
            <a:r>
              <a:rPr lang="en-US" sz="2000" dirty="0"/>
              <a:t>Sickle/ </a:t>
            </a:r>
            <a:r>
              <a:rPr lang="en-US" sz="2000" dirty="0" err="1"/>
              <a:t>Seqqs</a:t>
            </a:r>
            <a:r>
              <a:rPr lang="en-US" sz="2000" dirty="0"/>
              <a:t> </a:t>
            </a:r>
            <a:r>
              <a:rPr lang="en-US" dirty="0" smtClean="0">
                <a:solidFill>
                  <a:srgbClr val="F9BE92"/>
                </a:solidFill>
              </a:rPr>
              <a:t>(Oct 13</a:t>
            </a:r>
            <a:r>
              <a:rPr lang="en-US" baseline="30000" dirty="0">
                <a:solidFill>
                  <a:srgbClr val="F9BE92"/>
                </a:solidFill>
              </a:rPr>
              <a:t>th</a:t>
            </a:r>
            <a:r>
              <a:rPr lang="en-US" dirty="0" smtClean="0">
                <a:solidFill>
                  <a:srgbClr val="F9BE92"/>
                </a:solidFill>
              </a:rPr>
              <a:t> - </a:t>
            </a:r>
            <a:r>
              <a:rPr lang="en-US" dirty="0" err="1" smtClean="0">
                <a:solidFill>
                  <a:srgbClr val="F9BE92"/>
                </a:solidFill>
              </a:rPr>
              <a:t>Chaochih</a:t>
            </a:r>
            <a:r>
              <a:rPr lang="en-US" dirty="0" smtClean="0">
                <a:solidFill>
                  <a:srgbClr val="F9BE92"/>
                </a:solidFill>
              </a:rPr>
              <a:t> Liu)</a:t>
            </a:r>
            <a:endParaRPr lang="en-US" dirty="0">
              <a:solidFill>
                <a:srgbClr val="F9BE92"/>
              </a:solidFill>
            </a:endParaRPr>
          </a:p>
          <a:p>
            <a:pPr marL="777240" lvl="1" indent="-457200">
              <a:lnSpc>
                <a:spcPct val="130000"/>
              </a:lnSpc>
              <a:buFont typeface="+mj-lt"/>
              <a:buAutoNum type="arabicPeriod"/>
            </a:pPr>
            <a:r>
              <a:rPr lang="en-US" sz="2000" dirty="0" smtClean="0"/>
              <a:t>Read </a:t>
            </a:r>
            <a:r>
              <a:rPr lang="en-US" sz="2000" dirty="0"/>
              <a:t>mapping </a:t>
            </a:r>
            <a:r>
              <a:rPr lang="en-US" sz="2000" dirty="0" smtClean="0"/>
              <a:t>- </a:t>
            </a:r>
            <a:r>
              <a:rPr lang="en-US" sz="2000" dirty="0"/>
              <a:t>BWA-</a:t>
            </a:r>
            <a:r>
              <a:rPr lang="en-US" sz="2000" dirty="0" smtClean="0"/>
              <a:t>MEM</a:t>
            </a:r>
            <a:r>
              <a:rPr lang="en-US" sz="2000" dirty="0" smtClean="0">
                <a:solidFill>
                  <a:srgbClr val="F9BE92"/>
                </a:solidFill>
              </a:rPr>
              <a:t> </a:t>
            </a:r>
            <a:r>
              <a:rPr lang="en-US" dirty="0" smtClean="0">
                <a:solidFill>
                  <a:srgbClr val="F9BE92"/>
                </a:solidFill>
              </a:rPr>
              <a:t>(Oct 20</a:t>
            </a:r>
            <a:r>
              <a:rPr lang="en-US" baseline="30000" dirty="0" smtClean="0">
                <a:solidFill>
                  <a:srgbClr val="F9BE92"/>
                </a:solidFill>
              </a:rPr>
              <a:t>th</a:t>
            </a:r>
            <a:r>
              <a:rPr lang="en-US" dirty="0" smtClean="0">
                <a:solidFill>
                  <a:srgbClr val="F9BE92"/>
                </a:solidFill>
              </a:rPr>
              <a:t>/ 27</a:t>
            </a:r>
            <a:r>
              <a:rPr lang="en-US" baseline="30000" dirty="0" smtClean="0">
                <a:solidFill>
                  <a:srgbClr val="F9BE92"/>
                </a:solidFill>
              </a:rPr>
              <a:t>th </a:t>
            </a:r>
            <a:r>
              <a:rPr lang="en-US" dirty="0" smtClean="0">
                <a:solidFill>
                  <a:srgbClr val="F9BE92"/>
                </a:solidFill>
              </a:rPr>
              <a:t>– P. Morrell/ Y. Zhang</a:t>
            </a:r>
            <a:r>
              <a:rPr lang="en-US" sz="1600" dirty="0" smtClean="0">
                <a:solidFill>
                  <a:srgbClr val="F9BE92"/>
                </a:solidFill>
              </a:rPr>
              <a:t>)</a:t>
            </a:r>
            <a:endParaRPr lang="en-US" dirty="0">
              <a:solidFill>
                <a:srgbClr val="F9BE92"/>
              </a:solidFill>
            </a:endParaRPr>
          </a:p>
          <a:p>
            <a:pPr marL="777240" lvl="1" indent="-457200">
              <a:lnSpc>
                <a:spcPct val="130000"/>
              </a:lnSpc>
              <a:buFont typeface="+mj-lt"/>
              <a:buAutoNum type="arabicPeriod"/>
            </a:pPr>
            <a:r>
              <a:rPr lang="en-US" sz="2000" dirty="0"/>
              <a:t>SAM processing </a:t>
            </a:r>
            <a:r>
              <a:rPr lang="en-US" sz="2000" dirty="0" smtClean="0"/>
              <a:t>- </a:t>
            </a:r>
            <a:r>
              <a:rPr lang="en-US" sz="2000" dirty="0"/>
              <a:t>Picard/ </a:t>
            </a:r>
            <a:r>
              <a:rPr lang="en-US" sz="2000" dirty="0" err="1" smtClean="0"/>
              <a:t>SAMtools</a:t>
            </a:r>
            <a:r>
              <a:rPr lang="en-US" sz="2000" dirty="0" smtClean="0"/>
              <a:t> </a:t>
            </a:r>
            <a:r>
              <a:rPr lang="en-US" dirty="0" smtClean="0">
                <a:solidFill>
                  <a:srgbClr val="F9BE92"/>
                </a:solidFill>
              </a:rPr>
              <a:t>(Nov 10</a:t>
            </a:r>
            <a:r>
              <a:rPr lang="en-US" baseline="30000" dirty="0">
                <a:solidFill>
                  <a:srgbClr val="F9BE92"/>
                </a:solidFill>
              </a:rPr>
              <a:t>th</a:t>
            </a:r>
            <a:r>
              <a:rPr lang="en-US" dirty="0" smtClean="0">
                <a:solidFill>
                  <a:srgbClr val="F9BE92"/>
                </a:solidFill>
              </a:rPr>
              <a:t> /17</a:t>
            </a:r>
            <a:r>
              <a:rPr lang="en-US" baseline="30000" dirty="0" smtClean="0">
                <a:solidFill>
                  <a:srgbClr val="F9BE92"/>
                </a:solidFill>
              </a:rPr>
              <a:t>th</a:t>
            </a:r>
            <a:r>
              <a:rPr lang="en-US" dirty="0" smtClean="0">
                <a:solidFill>
                  <a:srgbClr val="F9BE92"/>
                </a:solidFill>
              </a:rPr>
              <a:t> - L. Lei/ C. Pierce)</a:t>
            </a:r>
            <a:endParaRPr lang="en-US" dirty="0"/>
          </a:p>
          <a:p>
            <a:pPr marL="777240" lvl="1" indent="-457200">
              <a:lnSpc>
                <a:spcPct val="130000"/>
              </a:lnSpc>
              <a:buFont typeface="+mj-lt"/>
              <a:buAutoNum type="arabicPeriod"/>
            </a:pPr>
            <a:r>
              <a:rPr lang="en-US" sz="2000" dirty="0" smtClean="0"/>
              <a:t>Coverage </a:t>
            </a:r>
            <a:r>
              <a:rPr lang="en-US" sz="2000" dirty="0"/>
              <a:t>mapping </a:t>
            </a:r>
            <a:r>
              <a:rPr lang="en-US" sz="2000" dirty="0" smtClean="0"/>
              <a:t>- </a:t>
            </a:r>
            <a:r>
              <a:rPr lang="en-US" sz="2000" dirty="0" err="1"/>
              <a:t>BEDtools</a:t>
            </a:r>
            <a:endParaRPr lang="en-US" sz="2000" dirty="0"/>
          </a:p>
          <a:p>
            <a:pPr marL="777240" lvl="1" indent="-457200">
              <a:lnSpc>
                <a:spcPct val="130000"/>
              </a:lnSpc>
              <a:buFont typeface="+mj-lt"/>
              <a:buAutoNum type="arabicPeriod"/>
            </a:pPr>
            <a:r>
              <a:rPr lang="en-US" sz="2000" dirty="0" err="1"/>
              <a:t>Indel</a:t>
            </a:r>
            <a:r>
              <a:rPr lang="en-US" sz="2000" dirty="0"/>
              <a:t> realignment - </a:t>
            </a:r>
            <a:r>
              <a:rPr lang="en-US" sz="2000" dirty="0" smtClean="0"/>
              <a:t>GATK</a:t>
            </a:r>
          </a:p>
        </p:txBody>
      </p:sp>
    </p:spTree>
    <p:extLst>
      <p:ext uri="{BB962C8B-B14F-4D97-AF65-F5344CB8AC3E}">
        <p14:creationId xmlns:p14="http://schemas.microsoft.com/office/powerpoint/2010/main" val="31809590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09115"/>
            <a:ext cx="7315200" cy="1154097"/>
          </a:xfrm>
        </p:spPr>
        <p:txBody>
          <a:bodyPr/>
          <a:lstStyle/>
          <a:p>
            <a:r>
              <a:rPr lang="en-US" dirty="0"/>
              <a:t>sequence_handling handlers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799" y="2527933"/>
            <a:ext cx="8361111" cy="3539527"/>
          </a:xfrm>
        </p:spPr>
        <p:txBody>
          <a:bodyPr>
            <a:noAutofit/>
          </a:bodyPr>
          <a:lstStyle/>
          <a:p>
            <a:pPr marL="777240" lvl="1" indent="-457200">
              <a:lnSpc>
                <a:spcPct val="130000"/>
              </a:lnSpc>
              <a:buFont typeface="+mj-lt"/>
              <a:buAutoNum type="arabicPeriod"/>
            </a:pPr>
            <a:r>
              <a:rPr lang="en-US" sz="2000" dirty="0" smtClean="0"/>
              <a:t>Quality </a:t>
            </a:r>
            <a:r>
              <a:rPr lang="en-US" sz="2000" dirty="0"/>
              <a:t>Assessment </a:t>
            </a:r>
            <a:r>
              <a:rPr lang="en-US" sz="2000" dirty="0" smtClean="0"/>
              <a:t>- </a:t>
            </a:r>
            <a:r>
              <a:rPr lang="en-US" sz="2000" dirty="0" err="1" smtClean="0"/>
              <a:t>FastQC</a:t>
            </a:r>
            <a:endParaRPr lang="en-US" sz="2000" dirty="0" smtClean="0"/>
          </a:p>
          <a:p>
            <a:pPr lvl="2">
              <a:lnSpc>
                <a:spcPct val="130000"/>
              </a:lnSpc>
            </a:pPr>
            <a:endParaRPr lang="en-US" sz="1800" dirty="0"/>
          </a:p>
          <a:p>
            <a:pPr marL="960120" lvl="2" indent="-457200">
              <a:lnSpc>
                <a:spcPct val="130000"/>
              </a:lnSpc>
              <a:buFont typeface="+mj-lt"/>
              <a:buAutoNum type="arabicPeriod"/>
            </a:pPr>
            <a:endParaRPr lang="en-US" sz="2600" b="1" dirty="0"/>
          </a:p>
        </p:txBody>
      </p:sp>
    </p:spTree>
    <p:extLst>
      <p:ext uri="{BB962C8B-B14F-4D97-AF65-F5344CB8AC3E}">
        <p14:creationId xmlns:p14="http://schemas.microsoft.com/office/powerpoint/2010/main" val="5347931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09115"/>
            <a:ext cx="7315200" cy="1154097"/>
          </a:xfrm>
        </p:spPr>
        <p:txBody>
          <a:bodyPr/>
          <a:lstStyle/>
          <a:p>
            <a:r>
              <a:rPr lang="en-US" dirty="0"/>
              <a:t>sequence_handling handlers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799" y="2527933"/>
            <a:ext cx="8361111" cy="3539527"/>
          </a:xfrm>
        </p:spPr>
        <p:txBody>
          <a:bodyPr>
            <a:noAutofit/>
          </a:bodyPr>
          <a:lstStyle/>
          <a:p>
            <a:pPr marL="777240" lvl="1" indent="-457200">
              <a:lnSpc>
                <a:spcPct val="130000"/>
              </a:lnSpc>
              <a:buFont typeface="+mj-lt"/>
              <a:buAutoNum type="arabicPeriod"/>
            </a:pPr>
            <a:r>
              <a:rPr lang="en-US" sz="2000" dirty="0" smtClean="0"/>
              <a:t>Quality </a:t>
            </a:r>
            <a:r>
              <a:rPr lang="en-US" sz="2000" dirty="0"/>
              <a:t>Assessment </a:t>
            </a:r>
            <a:r>
              <a:rPr lang="en-US" sz="2000" dirty="0" smtClean="0"/>
              <a:t>- </a:t>
            </a:r>
            <a:r>
              <a:rPr lang="en-US" sz="2000" dirty="0" err="1" smtClean="0"/>
              <a:t>FastQC</a:t>
            </a:r>
            <a:endParaRPr lang="en-US" sz="2000" dirty="0" smtClean="0"/>
          </a:p>
          <a:p>
            <a:pPr marL="777240" lvl="1" indent="-457200">
              <a:lnSpc>
                <a:spcPct val="130000"/>
              </a:lnSpc>
              <a:buFont typeface="+mj-lt"/>
              <a:buAutoNum type="arabicPeriod"/>
            </a:pPr>
            <a:endParaRPr lang="en-US" sz="1000" dirty="0" smtClean="0"/>
          </a:p>
          <a:p>
            <a:pPr lvl="2">
              <a:lnSpc>
                <a:spcPct val="130000"/>
              </a:lnSpc>
            </a:pPr>
            <a:r>
              <a:rPr lang="en-US" sz="1800" dirty="0"/>
              <a:t>The </a:t>
            </a:r>
            <a:r>
              <a:rPr lang="en-US" sz="1800" dirty="0" err="1"/>
              <a:t>Quality_Assessment</a:t>
            </a:r>
            <a:r>
              <a:rPr lang="en-US" sz="1800" dirty="0"/>
              <a:t> handler runs </a:t>
            </a:r>
            <a:r>
              <a:rPr lang="en-US" sz="1800" dirty="0">
                <a:hlinkClick r:id="rId2"/>
              </a:rPr>
              <a:t>FastQC</a:t>
            </a:r>
            <a:r>
              <a:rPr lang="en-US" sz="1800" dirty="0"/>
              <a:t> on a list of </a:t>
            </a:r>
            <a:r>
              <a:rPr lang="en-US" sz="1800" dirty="0" err="1"/>
              <a:t>FastQ</a:t>
            </a:r>
            <a:r>
              <a:rPr lang="en-US" sz="1800" dirty="0"/>
              <a:t>, SAM, or BAM samples</a:t>
            </a:r>
            <a:r>
              <a:rPr lang="en-US" sz="1800" dirty="0" smtClean="0"/>
              <a:t>.</a:t>
            </a:r>
          </a:p>
          <a:p>
            <a:pPr lvl="2">
              <a:lnSpc>
                <a:spcPct val="130000"/>
              </a:lnSpc>
            </a:pPr>
            <a:endParaRPr lang="en-US" sz="900" dirty="0" smtClean="0"/>
          </a:p>
          <a:p>
            <a:pPr lvl="2">
              <a:lnSpc>
                <a:spcPct val="130000"/>
              </a:lnSpc>
            </a:pPr>
            <a:r>
              <a:rPr lang="en-US" sz="1800" dirty="0"/>
              <a:t>P</a:t>
            </a:r>
            <a:r>
              <a:rPr lang="en-US" sz="1800" dirty="0" smtClean="0"/>
              <a:t>roduce </a:t>
            </a:r>
            <a:r>
              <a:rPr lang="en-US" sz="1800" dirty="0"/>
              <a:t>a HTML document for each sample containing metrics on the sequence quality, sequence length distribution, sequence duplication levels, adapter content, and other base statistics. </a:t>
            </a:r>
          </a:p>
          <a:p>
            <a:pPr lvl="2">
              <a:lnSpc>
                <a:spcPct val="130000"/>
              </a:lnSpc>
            </a:pPr>
            <a:endParaRPr lang="en-US" sz="1800" dirty="0"/>
          </a:p>
          <a:p>
            <a:pPr marL="960120" lvl="2" indent="-457200">
              <a:lnSpc>
                <a:spcPct val="130000"/>
              </a:lnSpc>
              <a:buFont typeface="+mj-lt"/>
              <a:buAutoNum type="arabicPeriod"/>
            </a:pPr>
            <a:endParaRPr lang="en-US" sz="2600" b="1" dirty="0"/>
          </a:p>
        </p:txBody>
      </p:sp>
    </p:spTree>
    <p:extLst>
      <p:ext uri="{BB962C8B-B14F-4D97-AF65-F5344CB8AC3E}">
        <p14:creationId xmlns:p14="http://schemas.microsoft.com/office/powerpoint/2010/main" val="10500144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09115"/>
            <a:ext cx="7315200" cy="1154097"/>
          </a:xfrm>
        </p:spPr>
        <p:txBody>
          <a:bodyPr/>
          <a:lstStyle/>
          <a:p>
            <a:r>
              <a:rPr lang="en-US" dirty="0" smtClean="0"/>
              <a:t>Sequence Handling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799" y="2527933"/>
            <a:ext cx="8361111" cy="3539527"/>
          </a:xfrm>
        </p:spPr>
        <p:txBody>
          <a:bodyPr>
            <a:noAutofit/>
          </a:bodyPr>
          <a:lstStyle/>
          <a:p>
            <a:pPr marL="777240" lvl="1" indent="-457200">
              <a:lnSpc>
                <a:spcPct val="130000"/>
              </a:lnSpc>
              <a:buFont typeface="+mj-lt"/>
              <a:buAutoNum type="arabicPeriod"/>
            </a:pPr>
            <a:r>
              <a:rPr lang="en-US" sz="2000" dirty="0" smtClean="0"/>
              <a:t>Quality </a:t>
            </a:r>
            <a:r>
              <a:rPr lang="en-US" sz="2000" dirty="0"/>
              <a:t>control </a:t>
            </a:r>
            <a:r>
              <a:rPr lang="en-US" sz="2000" dirty="0" smtClean="0"/>
              <a:t>– </a:t>
            </a:r>
            <a:r>
              <a:rPr lang="en-US" sz="2000" dirty="0" err="1" smtClean="0"/>
              <a:t>FastQC</a:t>
            </a:r>
            <a:endParaRPr lang="en-US" sz="2000" dirty="0" smtClean="0"/>
          </a:p>
          <a:p>
            <a:pPr marL="777240" lvl="1" indent="-457200">
              <a:lnSpc>
                <a:spcPct val="130000"/>
              </a:lnSpc>
              <a:buFont typeface="+mj-lt"/>
              <a:buAutoNum type="arabicPeriod"/>
            </a:pPr>
            <a:endParaRPr lang="en-US" sz="1000" dirty="0" smtClean="0"/>
          </a:p>
          <a:p>
            <a:pPr lvl="2">
              <a:lnSpc>
                <a:spcPct val="130000"/>
              </a:lnSpc>
            </a:pPr>
            <a:r>
              <a:rPr lang="en-US" sz="1800" dirty="0"/>
              <a:t>The </a:t>
            </a:r>
            <a:r>
              <a:rPr lang="en-US" sz="1800" dirty="0" err="1"/>
              <a:t>Quality_Assessment</a:t>
            </a:r>
            <a:r>
              <a:rPr lang="en-US" sz="1800" dirty="0"/>
              <a:t> handler runs </a:t>
            </a:r>
            <a:r>
              <a:rPr lang="en-US" sz="1800" dirty="0">
                <a:hlinkClick r:id="rId2"/>
              </a:rPr>
              <a:t>FastQC</a:t>
            </a:r>
            <a:r>
              <a:rPr lang="en-US" sz="1800" dirty="0"/>
              <a:t> on a list of </a:t>
            </a:r>
            <a:r>
              <a:rPr lang="en-US" sz="1800" dirty="0" err="1"/>
              <a:t>FastQ</a:t>
            </a:r>
            <a:r>
              <a:rPr lang="en-US" sz="1800" dirty="0"/>
              <a:t>, SAM, or BAM samples</a:t>
            </a:r>
            <a:r>
              <a:rPr lang="en-US" sz="1800" dirty="0" smtClean="0"/>
              <a:t>.</a:t>
            </a:r>
          </a:p>
          <a:p>
            <a:pPr lvl="2">
              <a:lnSpc>
                <a:spcPct val="130000"/>
              </a:lnSpc>
            </a:pPr>
            <a:endParaRPr lang="en-US" sz="900" dirty="0" smtClean="0"/>
          </a:p>
          <a:p>
            <a:pPr lvl="2">
              <a:lnSpc>
                <a:spcPct val="130000"/>
              </a:lnSpc>
            </a:pPr>
            <a:r>
              <a:rPr lang="en-US" sz="1800" dirty="0"/>
              <a:t>P</a:t>
            </a:r>
            <a:r>
              <a:rPr lang="en-US" sz="1800" dirty="0" smtClean="0"/>
              <a:t>roduce </a:t>
            </a:r>
            <a:r>
              <a:rPr lang="en-US" sz="1800" dirty="0"/>
              <a:t>a HTML document for each sample containing metrics on the sequence quality, sequence length distribution, sequence duplication levels, adapter content, and other base statistics. </a:t>
            </a:r>
          </a:p>
          <a:p>
            <a:pPr lvl="2">
              <a:lnSpc>
                <a:spcPct val="130000"/>
              </a:lnSpc>
            </a:pPr>
            <a:endParaRPr lang="en-US" sz="1800" dirty="0"/>
          </a:p>
          <a:p>
            <a:pPr marL="960120" lvl="2" indent="-457200">
              <a:lnSpc>
                <a:spcPct val="130000"/>
              </a:lnSpc>
              <a:buFont typeface="+mj-lt"/>
              <a:buAutoNum type="arabicPeriod"/>
            </a:pPr>
            <a:endParaRPr lang="en-US" sz="26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83285"/>
            <a:ext cx="9144000" cy="5675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2219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Perspective.thmx</Template>
  <TotalTime>1123</TotalTime>
  <Words>2052</Words>
  <Application>Microsoft Macintosh PowerPoint</Application>
  <PresentationFormat>On-screen Show (4:3)</PresentationFormat>
  <Paragraphs>333</Paragraphs>
  <Slides>40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Perspective</vt:lpstr>
      <vt:lpstr>sequence_handling</vt:lpstr>
      <vt:lpstr>sequence_handling</vt:lpstr>
      <vt:lpstr>sequence_handling</vt:lpstr>
      <vt:lpstr>sequence_handling Presentation</vt:lpstr>
      <vt:lpstr>sequence_handling handlers</vt:lpstr>
      <vt:lpstr>sequence_handling handlers</vt:lpstr>
      <vt:lpstr>sequence_handling handlers</vt:lpstr>
      <vt:lpstr>sequence_handling handlers</vt:lpstr>
      <vt:lpstr>Sequence Handling</vt:lpstr>
      <vt:lpstr>sequence_handling handlers</vt:lpstr>
      <vt:lpstr>sequence_handling handlers</vt:lpstr>
      <vt:lpstr>sequence_handling handlers</vt:lpstr>
      <vt:lpstr>sequence_handling handlers</vt:lpstr>
      <vt:lpstr>sequence_handling handlers</vt:lpstr>
      <vt:lpstr>sequence_handling handlers</vt:lpstr>
      <vt:lpstr>sequence_handling handlers</vt:lpstr>
      <vt:lpstr>sequence_handling handlers</vt:lpstr>
      <vt:lpstr>sequence_handling handlers</vt:lpstr>
      <vt:lpstr>sequence_handling handlers</vt:lpstr>
      <vt:lpstr>sequence_handling handlers</vt:lpstr>
      <vt:lpstr>sequence_handling handlers</vt:lpstr>
      <vt:lpstr>sequence_handling handlers</vt:lpstr>
      <vt:lpstr>sequence_handling handlers</vt:lpstr>
      <vt:lpstr>sequence_handling</vt:lpstr>
      <vt:lpstr>sequence_handling</vt:lpstr>
      <vt:lpstr>sequence_handling</vt:lpstr>
      <vt:lpstr>sequence_handling</vt:lpstr>
      <vt:lpstr>sequence_handling</vt:lpstr>
      <vt:lpstr>Exercise</vt:lpstr>
      <vt:lpstr>Exercise</vt:lpstr>
      <vt:lpstr>Exercise</vt:lpstr>
      <vt:lpstr>Exercise –  Sample list</vt:lpstr>
      <vt:lpstr>Exercise –  Config shared variables</vt:lpstr>
      <vt:lpstr>Exercise –  Config handler-specific variables </vt:lpstr>
      <vt:lpstr>Exercise –  Config dependencies</vt:lpstr>
      <vt:lpstr>Exercise – Config  Quality Assessment</vt:lpstr>
      <vt:lpstr>Exercise – Config  Quality Assessment results</vt:lpstr>
      <vt:lpstr>Exercise Read-counts</vt:lpstr>
      <vt:lpstr>Exercise Adapter trimming</vt:lpstr>
      <vt:lpstr>Exercise Quality trimming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Sequence Handling</dc:title>
  <dc:creator>Fernanda Rodriguez</dc:creator>
  <cp:lastModifiedBy>Fernanda Rodriguez</cp:lastModifiedBy>
  <cp:revision>108</cp:revision>
  <dcterms:created xsi:type="dcterms:W3CDTF">2016-12-05T19:43:38Z</dcterms:created>
  <dcterms:modified xsi:type="dcterms:W3CDTF">2017-01-24T21:09:18Z</dcterms:modified>
</cp:coreProperties>
</file>