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08" r:id="rId3"/>
    <p:sldId id="329" r:id="rId4"/>
    <p:sldId id="257" r:id="rId5"/>
    <p:sldId id="283" r:id="rId6"/>
    <p:sldId id="270" r:id="rId7"/>
    <p:sldId id="294" r:id="rId8"/>
    <p:sldId id="295" r:id="rId9"/>
    <p:sldId id="292" r:id="rId10"/>
    <p:sldId id="297" r:id="rId11"/>
    <p:sldId id="301" r:id="rId12"/>
    <p:sldId id="286" r:id="rId13"/>
    <p:sldId id="302" r:id="rId14"/>
    <p:sldId id="303" r:id="rId15"/>
    <p:sldId id="287" r:id="rId16"/>
    <p:sldId id="288" r:id="rId17"/>
    <p:sldId id="304" r:id="rId18"/>
    <p:sldId id="289" r:id="rId19"/>
    <p:sldId id="305" r:id="rId20"/>
    <p:sldId id="290" r:id="rId21"/>
    <p:sldId id="306" r:id="rId22"/>
    <p:sldId id="291" r:id="rId23"/>
    <p:sldId id="307" r:id="rId24"/>
    <p:sldId id="324" r:id="rId25"/>
    <p:sldId id="323" r:id="rId26"/>
    <p:sldId id="322" r:id="rId27"/>
    <p:sldId id="321" r:id="rId28"/>
    <p:sldId id="312" r:id="rId29"/>
    <p:sldId id="320" r:id="rId30"/>
    <p:sldId id="317" r:id="rId31"/>
    <p:sldId id="316" r:id="rId32"/>
    <p:sldId id="314" r:id="rId33"/>
    <p:sldId id="318" r:id="rId34"/>
    <p:sldId id="325" r:id="rId35"/>
    <p:sldId id="319" r:id="rId36"/>
    <p:sldId id="310" r:id="rId37"/>
    <p:sldId id="326" r:id="rId38"/>
    <p:sldId id="327" r:id="rId39"/>
    <p:sldId id="32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5FF"/>
    <a:srgbClr val="38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/>
    <p:restoredTop sz="92510" autoAdjust="0"/>
  </p:normalViewPr>
  <p:slideViewPr>
    <p:cSldViewPr snapToGrid="0" snapToObjects="1">
      <p:cViewPr varScale="1">
        <p:scale>
          <a:sx n="119" d="100"/>
          <a:sy n="119" d="100"/>
        </p:scale>
        <p:origin x="-1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FDB65-27C9-3A4B-8F2C-A6C29A19C80D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307E7-AE08-2C40-BD67-6375DADD0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2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9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List-based batch submission allows the workflow to run on multiple samples at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List-based batch submission allows the workflow to run on multiple samples at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</a:t>
            </a:r>
            <a:r>
              <a:rPr lang="en-US" dirty="0" smtClean="0"/>
              <a:t>of the handlers in sequence handling rely on the information stored in the </a:t>
            </a:r>
            <a:r>
              <a:rPr lang="en-US" dirty="0" err="1" smtClean="0"/>
              <a:t>config</a:t>
            </a:r>
            <a:r>
              <a:rPr lang="en-US" dirty="0" smtClean="0"/>
              <a:t> file. To edit the </a:t>
            </a:r>
            <a:r>
              <a:rPr lang="en-US" dirty="0" err="1" smtClean="0"/>
              <a:t>config</a:t>
            </a:r>
            <a:r>
              <a:rPr lang="en-US" dirty="0" smtClean="0"/>
              <a:t> file, open it in your favorite text editor such as vim or Sublime Text.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Follow the instructions in the </a:t>
            </a:r>
            <a:r>
              <a:rPr lang="en-US" dirty="0" err="1" smtClean="0"/>
              <a:t>config</a:t>
            </a:r>
            <a:r>
              <a:rPr lang="en-US" dirty="0" smtClean="0"/>
              <a:t> file to insert all the relevant information. Ideally, one shouldn't have to modify the </a:t>
            </a:r>
            <a:r>
              <a:rPr lang="en-US" dirty="0" err="1" smtClean="0"/>
              <a:t>config</a:t>
            </a:r>
            <a:r>
              <a:rPr lang="en-US" dirty="0" smtClean="0"/>
              <a:t> file between handlers. Each handler is self-contained.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List-based batch submission allows the workflow to run on multiple samples at once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 handlers in sequence handling rely on the information stored in the </a:t>
            </a:r>
            <a:r>
              <a:rPr lang="en-US" dirty="0" err="1" smtClean="0"/>
              <a:t>config</a:t>
            </a:r>
            <a:r>
              <a:rPr lang="en-US" dirty="0" smtClean="0"/>
              <a:t> file. To edit the </a:t>
            </a:r>
            <a:r>
              <a:rPr lang="en-US" dirty="0" err="1" smtClean="0"/>
              <a:t>config</a:t>
            </a:r>
            <a:r>
              <a:rPr lang="en-US" dirty="0" smtClean="0"/>
              <a:t> file, open it in your favorite text editor such as vim or Sublime Text.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Follow the instructions in the </a:t>
            </a:r>
            <a:r>
              <a:rPr lang="en-US" dirty="0" err="1" smtClean="0"/>
              <a:t>config</a:t>
            </a:r>
            <a:r>
              <a:rPr lang="en-US" dirty="0" smtClean="0"/>
              <a:t> file to insert all the relevant information. Ideally, one shouldn't have to modify the </a:t>
            </a:r>
            <a:r>
              <a:rPr lang="en-US" dirty="0" err="1" smtClean="0"/>
              <a:t>config</a:t>
            </a:r>
            <a:r>
              <a:rPr lang="en-US" dirty="0" smtClean="0"/>
              <a:t> file between handlers. Each handler is self-contained.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 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broken up into several sections. The first section, at the top of Config contains variables that are used by more than one handler – shared variables.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section below is headed by a block of hash (#) marks and contains variables for one specific handler only.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7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 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broken up into several sections. The first section, at the top of Config contains variables that are used by more than one handler – shared variables. Each section below is headed by a block of hash (#) marks and contains variables for one specific handler only.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1/24/17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rellLab/sequence_handling/wiki/Quality_Assessment" TargetMode="External"/><Relationship Id="rId3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rellLab/sequence_handling/wiki/Quality_Assessment" TargetMode="External"/><Relationship Id="rId3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ajoshi/sickle.git" TargetMode="External"/><Relationship Id="rId3" Type="http://schemas.openxmlformats.org/officeDocument/2006/relationships/hyperlink" Target="https://github.com/vsbuffalo/seqq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@login.msi.umn.ed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rellLAB/sequence_handlin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informatics.babraham.ac.uk/projects/fastq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informatics.babraham.ac.uk/projects/fastqc/" TargetMode="Externa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Fernanda Rodriguez</a:t>
            </a:r>
          </a:p>
          <a:p>
            <a:r>
              <a:rPr lang="en-US" dirty="0" smtClean="0"/>
              <a:t>Dec 5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81829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smtClean="0"/>
              <a:t>depths </a:t>
            </a:r>
            <a:r>
              <a:rPr lang="en-US" sz="2000" dirty="0"/>
              <a:t>- Zip/Unzip/</a:t>
            </a:r>
            <a:r>
              <a:rPr lang="en-US" sz="2000" dirty="0" err="1" smtClean="0"/>
              <a:t>Grep</a:t>
            </a:r>
            <a:endParaRPr lang="en-US" sz="2000" dirty="0"/>
          </a:p>
          <a:p>
            <a:pPr lvl="2">
              <a:lnSpc>
                <a:spcPct val="130000"/>
              </a:lnSpc>
            </a:pPr>
            <a:r>
              <a:rPr lang="en-US" sz="1800" dirty="0" smtClean="0"/>
              <a:t>Calculates </a:t>
            </a:r>
            <a:r>
              <a:rPr lang="en-US" sz="1800" dirty="0"/>
              <a:t>the read depth </a:t>
            </a:r>
            <a:r>
              <a:rPr lang="en-US" sz="1800" dirty="0" smtClean="0"/>
              <a:t>for each sample, using </a:t>
            </a:r>
            <a:r>
              <a:rPr lang="en-US" sz="1800" dirty="0"/>
              <a:t>information from the </a:t>
            </a:r>
            <a:r>
              <a:rPr lang="en-US" sz="1800" dirty="0" err="1"/>
              <a:t>FastQC</a:t>
            </a:r>
            <a:r>
              <a:rPr lang="en-US" sz="1800" dirty="0"/>
              <a:t> files generated by the </a:t>
            </a:r>
            <a:r>
              <a:rPr lang="en-US" sz="1800" dirty="0">
                <a:hlinkClick r:id="rId2"/>
              </a:rPr>
              <a:t>Quality_Assessment</a:t>
            </a:r>
            <a:r>
              <a:rPr lang="en-US" sz="1800" dirty="0"/>
              <a:t> </a:t>
            </a:r>
            <a:r>
              <a:rPr lang="en-US" sz="1800" dirty="0" smtClean="0"/>
              <a:t>handler</a:t>
            </a:r>
          </a:p>
          <a:p>
            <a:pPr lvl="2">
              <a:lnSpc>
                <a:spcPct val="130000"/>
              </a:lnSpc>
            </a:pPr>
            <a:endParaRPr lang="en-US" sz="1800" dirty="0" smtClean="0"/>
          </a:p>
          <a:p>
            <a:pPr marL="502920" lvl="2" indent="0">
              <a:lnSpc>
                <a:spcPct val="130000"/>
              </a:lnSpc>
              <a:buNone/>
            </a:pPr>
            <a:r>
              <a:rPr lang="en-US" sz="1800" dirty="0" smtClean="0"/>
              <a:t>(# of reads x read length) / target size </a:t>
            </a:r>
          </a:p>
          <a:p>
            <a:pPr lvl="2">
              <a:lnSpc>
                <a:spcPct val="130000"/>
              </a:lnSpc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029" y="4414346"/>
            <a:ext cx="3913995" cy="224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6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81829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depths </a:t>
            </a:r>
            <a:r>
              <a:rPr lang="en-US" sz="2000" dirty="0"/>
              <a:t>-</a:t>
            </a:r>
            <a:r>
              <a:rPr lang="en-US" sz="2000" dirty="0" smtClean="0"/>
              <a:t> </a:t>
            </a:r>
            <a:r>
              <a:rPr lang="en-US" sz="2000" dirty="0"/>
              <a:t>Zip/Unzip/</a:t>
            </a:r>
            <a:r>
              <a:rPr lang="en-US" sz="2000" dirty="0" err="1" smtClean="0"/>
              <a:t>Grep</a:t>
            </a:r>
            <a:endParaRPr lang="en-US" sz="20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Calculates the read depth </a:t>
            </a:r>
            <a:r>
              <a:rPr lang="en-US" sz="1800" dirty="0" smtClean="0"/>
              <a:t>for each sample, using </a:t>
            </a:r>
            <a:r>
              <a:rPr lang="en-US" sz="1800" dirty="0"/>
              <a:t>information from the </a:t>
            </a:r>
            <a:r>
              <a:rPr lang="en-US" sz="1800" dirty="0" err="1"/>
              <a:t>FastQC</a:t>
            </a:r>
            <a:r>
              <a:rPr lang="en-US" sz="1800" dirty="0"/>
              <a:t> files generated by the </a:t>
            </a:r>
            <a:r>
              <a:rPr lang="en-US" sz="1800" dirty="0">
                <a:hlinkClick r:id="rId2"/>
              </a:rPr>
              <a:t>Quality_Assessment</a:t>
            </a:r>
            <a:r>
              <a:rPr lang="en-US" sz="1800" dirty="0"/>
              <a:t> </a:t>
            </a:r>
            <a:r>
              <a:rPr lang="en-US" sz="1800" dirty="0" smtClean="0"/>
              <a:t>handler</a:t>
            </a:r>
          </a:p>
          <a:p>
            <a:pPr lvl="2">
              <a:lnSpc>
                <a:spcPct val="130000"/>
              </a:lnSpc>
            </a:pPr>
            <a:endParaRPr lang="en-US" sz="1800" dirty="0" smtClean="0"/>
          </a:p>
          <a:p>
            <a:pPr marL="502920" lvl="2" indent="0">
              <a:lnSpc>
                <a:spcPct val="130000"/>
              </a:lnSpc>
              <a:buNone/>
            </a:pPr>
            <a:r>
              <a:rPr lang="en-US" sz="1800" dirty="0" smtClean="0"/>
              <a:t>(# of reads x read length) / target size </a:t>
            </a:r>
          </a:p>
          <a:p>
            <a:pPr lvl="2">
              <a:lnSpc>
                <a:spcPct val="130000"/>
              </a:lnSpc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192" t="3065" r="31663" b="4674"/>
          <a:stretch/>
        </p:blipFill>
        <p:spPr>
          <a:xfrm>
            <a:off x="5948856" y="315309"/>
            <a:ext cx="2375338" cy="63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Adapter </a:t>
            </a:r>
            <a:r>
              <a:rPr lang="en-US" sz="2000" dirty="0"/>
              <a:t>trimming </a:t>
            </a:r>
            <a:r>
              <a:rPr lang="en-US" sz="2000" dirty="0" smtClean="0"/>
              <a:t>- Scythe </a:t>
            </a:r>
            <a:endParaRPr lang="en-US" dirty="0">
              <a:solidFill>
                <a:srgbClr val="F9BE92"/>
              </a:solidFill>
            </a:endParaRP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733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Adapter </a:t>
            </a:r>
            <a:r>
              <a:rPr lang="en-US" sz="2000" dirty="0"/>
              <a:t>trimming </a:t>
            </a:r>
            <a:r>
              <a:rPr lang="en-US" sz="2000" dirty="0" smtClean="0"/>
              <a:t>- Scythe 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Removes </a:t>
            </a:r>
            <a:r>
              <a:rPr lang="en-US" dirty="0"/>
              <a:t>adapter sequences off of sample reads</a:t>
            </a:r>
          </a:p>
          <a:p>
            <a:pPr lvl="2">
              <a:lnSpc>
                <a:spcPct val="130000"/>
              </a:lnSpc>
            </a:pPr>
            <a:endParaRPr lang="en-US" dirty="0">
              <a:solidFill>
                <a:srgbClr val="F9BE92"/>
              </a:solidFill>
            </a:endParaRP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6681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trimming </a:t>
            </a:r>
            <a:r>
              <a:rPr lang="en-US" sz="2000" dirty="0" smtClean="0"/>
              <a:t>- </a:t>
            </a:r>
            <a:r>
              <a:rPr lang="en-US" sz="2000" dirty="0"/>
              <a:t>Sickle/ </a:t>
            </a:r>
            <a:r>
              <a:rPr lang="en-US" sz="2000" dirty="0" err="1"/>
              <a:t>Seqqs</a:t>
            </a:r>
            <a:r>
              <a:rPr lang="en-US" sz="2000" dirty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4894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665911" cy="388337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Bioawk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trimming </a:t>
            </a:r>
            <a:r>
              <a:rPr lang="en-US" sz="2000" dirty="0" smtClean="0"/>
              <a:t>- Sickle/ </a:t>
            </a:r>
            <a:r>
              <a:rPr lang="en-US" sz="2000" dirty="0" err="1" smtClean="0"/>
              <a:t>Seqqs</a:t>
            </a:r>
            <a:endParaRPr lang="en-US" sz="2000" dirty="0" smtClean="0"/>
          </a:p>
          <a:p>
            <a:pPr lvl="2">
              <a:lnSpc>
                <a:spcPct val="150000"/>
              </a:lnSpc>
            </a:pPr>
            <a:r>
              <a:rPr lang="en-US" sz="1800" dirty="0"/>
              <a:t>Trims samples based on quality scores to remove low-quality regions.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>
                <a:hlinkClick r:id="rId2"/>
              </a:rPr>
              <a:t>Sickle</a:t>
            </a:r>
            <a:r>
              <a:rPr lang="en-US" sz="1800" dirty="0" smtClean="0"/>
              <a:t> performs the </a:t>
            </a:r>
            <a:r>
              <a:rPr lang="en-US" sz="1800" dirty="0"/>
              <a:t>trimming and </a:t>
            </a:r>
            <a:r>
              <a:rPr lang="en-US" sz="1800" dirty="0">
                <a:hlinkClick r:id="rId3"/>
              </a:rPr>
              <a:t>Seqqs</a:t>
            </a:r>
            <a:r>
              <a:rPr lang="en-US" sz="1800" dirty="0"/>
              <a:t> </a:t>
            </a:r>
            <a:r>
              <a:rPr lang="en-US" sz="1800" dirty="0" smtClean="0"/>
              <a:t>generates </a:t>
            </a:r>
            <a:r>
              <a:rPr lang="en-US" sz="1800" dirty="0"/>
              <a:t>trimming </a:t>
            </a:r>
            <a:r>
              <a:rPr lang="en-US" sz="1800" dirty="0" smtClean="0"/>
              <a:t>statistics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Works on single and paired-end data</a:t>
            </a:r>
            <a:endParaRPr lang="en-US" sz="1800" dirty="0"/>
          </a:p>
          <a:p>
            <a:pPr lvl="2">
              <a:lnSpc>
                <a:spcPct val="150000"/>
              </a:lnSpc>
            </a:pPr>
            <a:endParaRPr lang="en-US" sz="1800" dirty="0"/>
          </a:p>
          <a:p>
            <a:pPr lvl="2">
              <a:lnSpc>
                <a:spcPct val="150000"/>
              </a:lnSpc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94099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Bioawk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endParaRPr lang="en-US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/>
              <a:t>BWA-</a:t>
            </a:r>
            <a:r>
              <a:rPr lang="en-US" sz="2000" dirty="0" smtClean="0"/>
              <a:t>MEM</a:t>
            </a:r>
            <a:r>
              <a:rPr lang="en-US" sz="2000" dirty="0" smtClean="0">
                <a:solidFill>
                  <a:srgbClr val="F9BE92"/>
                </a:solidFill>
              </a:rPr>
              <a:t> </a:t>
            </a:r>
            <a:endParaRPr lang="en-US" dirty="0" smtClean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3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endParaRPr lang="en-US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/>
              <a:t>BWA-</a:t>
            </a:r>
            <a:r>
              <a:rPr lang="en-US" sz="2000" dirty="0" smtClean="0"/>
              <a:t>MEM</a:t>
            </a:r>
            <a:r>
              <a:rPr lang="en-US" sz="2000" dirty="0" smtClean="0">
                <a:solidFill>
                  <a:srgbClr val="F9BE92"/>
                </a:solidFill>
              </a:rPr>
              <a:t> </a:t>
            </a:r>
            <a:endParaRPr lang="en-US" dirty="0" smtClean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- Scythe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trimming - 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mapping - BWA-MEM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SAM </a:t>
            </a:r>
            <a:r>
              <a:rPr lang="en-US" sz="2000" dirty="0"/>
              <a:t>processing </a:t>
            </a:r>
            <a:r>
              <a:rPr lang="en-US" sz="2000" dirty="0" smtClean="0"/>
              <a:t>- </a:t>
            </a:r>
            <a:r>
              <a:rPr lang="en-US" sz="2000" dirty="0"/>
              <a:t>Picard/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</a:t>
            </a:r>
            <a:endParaRPr lang="en-US" dirty="0" smtClean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2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4083074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- Scythe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trimming - 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mapping - BWA-MEM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SAM </a:t>
            </a:r>
            <a:r>
              <a:rPr lang="en-US" sz="2000" dirty="0"/>
              <a:t>processing </a:t>
            </a:r>
            <a:r>
              <a:rPr lang="en-US" sz="2000" dirty="0" smtClean="0"/>
              <a:t>- </a:t>
            </a:r>
            <a:r>
              <a:rPr lang="en-US" sz="2000" dirty="0"/>
              <a:t>Picard/ </a:t>
            </a:r>
            <a:r>
              <a:rPr lang="en-US" sz="2000" dirty="0" err="1" smtClean="0"/>
              <a:t>SAMtools</a:t>
            </a:r>
            <a:endParaRPr lang="en-US" sz="2000" dirty="0" smtClean="0"/>
          </a:p>
          <a:p>
            <a:pPr lvl="2">
              <a:lnSpc>
                <a:spcPct val="130000"/>
              </a:lnSpc>
            </a:pPr>
            <a:r>
              <a:rPr lang="en-US" sz="1800" dirty="0" smtClean="0"/>
              <a:t>Sorts, </a:t>
            </a:r>
            <a:r>
              <a:rPr lang="en-US" sz="1800" dirty="0"/>
              <a:t>de-duplicates, and adds read groups to the SAM files produced </a:t>
            </a:r>
            <a:r>
              <a:rPr lang="en-US" sz="1800" dirty="0" smtClean="0"/>
              <a:t>from Read Mapping </a:t>
            </a:r>
            <a:r>
              <a:rPr lang="en-US" sz="1800" dirty="0"/>
              <a:t>into finished BAM files</a:t>
            </a:r>
            <a:r>
              <a:rPr lang="en-US" sz="1800" dirty="0" smtClean="0"/>
              <a:t>. </a:t>
            </a:r>
          </a:p>
          <a:p>
            <a:pPr lvl="2">
              <a:lnSpc>
                <a:spcPct val="130000"/>
              </a:lnSpc>
            </a:pPr>
            <a:r>
              <a:rPr lang="en-US" sz="1800" dirty="0"/>
              <a:t>C</a:t>
            </a:r>
            <a:r>
              <a:rPr lang="en-US" sz="1800" dirty="0" smtClean="0"/>
              <a:t>reates </a:t>
            </a:r>
            <a:r>
              <a:rPr lang="en-US" sz="1800" dirty="0"/>
              <a:t>before and after statistics using the </a:t>
            </a:r>
            <a:r>
              <a:rPr lang="en-US" sz="1800" dirty="0" err="1"/>
              <a:t>flagstat</a:t>
            </a:r>
            <a:r>
              <a:rPr lang="en-US" sz="1800" dirty="0"/>
              <a:t> function </a:t>
            </a:r>
            <a:r>
              <a:rPr lang="en-US" sz="1800" dirty="0" smtClean="0"/>
              <a:t>of </a:t>
            </a:r>
            <a:r>
              <a:rPr lang="en-US" sz="1800" dirty="0" err="1" smtClean="0"/>
              <a:t>SAMtools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7934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6355"/>
            <a:ext cx="7315200" cy="1154097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equence_handling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203" y="2615792"/>
            <a:ext cx="8823584" cy="3647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today’s exercise: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Log in MSI</a:t>
            </a:r>
          </a:p>
          <a:p>
            <a:endParaRPr lang="en-US" sz="1050" dirty="0" smtClean="0"/>
          </a:p>
          <a:p>
            <a:r>
              <a:rPr lang="en-US" sz="1400" dirty="0" smtClean="0">
                <a:solidFill>
                  <a:srgbClr val="CCFFCC"/>
                </a:solidFill>
                <a:latin typeface="Lucida Console"/>
                <a:cs typeface="Lucida Console"/>
              </a:rPr>
              <a:t>echo 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export MODULEPATH=/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/</a:t>
            </a:r>
            <a:r>
              <a:rPr lang="en-US" sz="1400" dirty="0" smtClean="0">
                <a:solidFill>
                  <a:srgbClr val="CCFFCC"/>
                </a:solidFill>
                <a:latin typeface="Lucida Console"/>
                <a:cs typeface="Lucida Console"/>
              </a:rPr>
              <a:t>public/Modules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:'$MODULEPATH' &gt;&gt; ~/.</a:t>
            </a:r>
            <a:r>
              <a:rPr lang="en-US" sz="14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bash_profile</a:t>
            </a:r>
            <a:endParaRPr lang="en-US" sz="14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1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r>
              <a:rPr lang="en-US" dirty="0" smtClean="0"/>
              <a:t>2. Log out MSI</a:t>
            </a:r>
            <a:endParaRPr lang="en-US" dirty="0"/>
          </a:p>
          <a:p>
            <a:r>
              <a:rPr lang="en-US" dirty="0" smtClean="0"/>
              <a:t>3. Log in MSI using </a:t>
            </a:r>
            <a:r>
              <a:rPr lang="en-US" dirty="0" err="1">
                <a:solidFill>
                  <a:srgbClr val="CCFFCC"/>
                </a:solidFill>
              </a:rPr>
              <a:t>ssh</a:t>
            </a:r>
            <a:r>
              <a:rPr lang="en-US" dirty="0">
                <a:solidFill>
                  <a:srgbClr val="CCFFCC"/>
                </a:solidFill>
              </a:rPr>
              <a:t> </a:t>
            </a:r>
            <a:r>
              <a:rPr lang="en-US" dirty="0" smtClean="0">
                <a:solidFill>
                  <a:srgbClr val="CCFFCC"/>
                </a:solidFill>
              </a:rPr>
              <a:t>–Y </a:t>
            </a:r>
            <a:r>
              <a:rPr lang="en-US" dirty="0" smtClean="0">
                <a:solidFill>
                  <a:srgbClr val="CCFFCC"/>
                </a:solidFill>
                <a:hlinkClick r:id="rId2"/>
              </a:rPr>
              <a:t>user@login.msi.umn.edu</a:t>
            </a:r>
            <a:endParaRPr lang="en-US" dirty="0" smtClean="0">
              <a:solidFill>
                <a:srgbClr val="CCFFCC"/>
              </a:solidFill>
            </a:endParaRPr>
          </a:p>
          <a:p>
            <a:endParaRPr lang="en-US" dirty="0" smtClean="0">
              <a:solidFill>
                <a:srgbClr val="CCFFCC"/>
              </a:solidFill>
            </a:endParaRPr>
          </a:p>
          <a:p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git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 clone 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/public/sequence_handling</a:t>
            </a:r>
          </a:p>
          <a:p>
            <a:endParaRPr lang="en-US" sz="1600" dirty="0">
              <a:solidFill>
                <a:srgbClr val="CCFFCC"/>
              </a:solidFill>
            </a:endParaRPr>
          </a:p>
          <a:p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git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 clone 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/public/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SH_Example_data</a:t>
            </a:r>
            <a:endParaRPr lang="en-US" sz="16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9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BWA-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MEM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SAM processing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Picard/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SAMtools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Coverage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 err="1" smtClean="0"/>
              <a:t>BEDtools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3333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Bioawk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BWA-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MEM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SAM processing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Picard/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SAMtools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Coverage </a:t>
            </a:r>
            <a:r>
              <a:rPr lang="en-US" sz="2000" dirty="0"/>
              <a:t>mapping -</a:t>
            </a:r>
            <a:r>
              <a:rPr lang="en-US" sz="2000" dirty="0" smtClean="0"/>
              <a:t> </a:t>
            </a:r>
            <a:r>
              <a:rPr lang="en-US" sz="2000" dirty="0" err="1" smtClean="0"/>
              <a:t>BEDtools</a:t>
            </a:r>
            <a:endParaRPr lang="en-US" sz="2000" dirty="0" smtClean="0"/>
          </a:p>
          <a:p>
            <a:pPr lvl="2">
              <a:lnSpc>
                <a:spcPct val="130000"/>
              </a:lnSpc>
            </a:pPr>
            <a:r>
              <a:rPr lang="en-US" sz="1800" dirty="0" smtClean="0"/>
              <a:t>Generates a coverage map for each BAM file</a:t>
            </a:r>
            <a:endParaRPr lang="en-US" sz="1800" dirty="0"/>
          </a:p>
          <a:p>
            <a:pPr marL="560070" indent="-514350" algn="ctr">
              <a:lnSpc>
                <a:spcPct val="130000"/>
              </a:lnSpc>
              <a:buFont typeface="+mj-lt"/>
              <a:buAutoNum type="arabicPeriod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59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4202558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BWA-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MEM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SAM processing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Picard/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SAMtools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Coverage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BEDtools</a:t>
            </a:r>
            <a:endParaRPr lang="en-US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Indel</a:t>
            </a:r>
            <a:r>
              <a:rPr lang="en-US" sz="2000" dirty="0"/>
              <a:t> realignment </a:t>
            </a:r>
            <a:r>
              <a:rPr lang="en-US" sz="2000" dirty="0" smtClean="0"/>
              <a:t>- GATK</a:t>
            </a: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33389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71318" cy="3773686"/>
          </a:xfrm>
        </p:spPr>
        <p:txBody>
          <a:bodyPr>
            <a:noAutofit/>
          </a:bodyPr>
          <a:lstStyle/>
          <a:p>
            <a:pPr marL="320040" lvl="1" indent="0">
              <a:lnSpc>
                <a:spcPct val="130000"/>
              </a:lnSpc>
              <a:buNone/>
            </a:pPr>
            <a:r>
              <a:rPr lang="en-US" sz="2000" dirty="0" smtClean="0"/>
              <a:t>What does it do?</a:t>
            </a:r>
            <a:endParaRPr lang="en-US" sz="2000" dirty="0" smtClean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It’s </a:t>
            </a:r>
            <a:r>
              <a:rPr lang="en-US" sz="2000" dirty="0"/>
              <a:t>a workflow and it’s designed so each step can happen simultaneously for each </a:t>
            </a:r>
            <a:r>
              <a:rPr lang="en-US" sz="2000" dirty="0" smtClean="0"/>
              <a:t>sample -  </a:t>
            </a:r>
            <a:r>
              <a:rPr lang="en-US" sz="2000" dirty="0">
                <a:solidFill>
                  <a:srgbClr val="F9BE92"/>
                </a:solidFill>
              </a:rPr>
              <a:t>List-based Batch </a:t>
            </a:r>
            <a:r>
              <a:rPr lang="en-US" sz="2000" dirty="0" smtClean="0">
                <a:solidFill>
                  <a:srgbClr val="F9BE92"/>
                </a:solidFill>
              </a:rPr>
              <a:t>Submission</a:t>
            </a:r>
          </a:p>
          <a:p>
            <a:pPr marL="45720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6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71318" cy="3773686"/>
          </a:xfrm>
        </p:spPr>
        <p:txBody>
          <a:bodyPr>
            <a:noAutofit/>
          </a:bodyPr>
          <a:lstStyle/>
          <a:p>
            <a:pPr marL="320040" lvl="1" indent="0">
              <a:lnSpc>
                <a:spcPct val="130000"/>
              </a:lnSpc>
              <a:buNone/>
            </a:pPr>
            <a:r>
              <a:rPr lang="en-US" sz="2000" dirty="0" smtClean="0"/>
              <a:t>What does it do?</a:t>
            </a:r>
            <a:endParaRPr lang="en-US" sz="2000" dirty="0" smtClean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It’s </a:t>
            </a:r>
            <a:r>
              <a:rPr lang="en-US" sz="2000" dirty="0"/>
              <a:t>a workflow and it’s designed so each step can happen simultaneously for each </a:t>
            </a:r>
            <a:r>
              <a:rPr lang="en-US" sz="2000" dirty="0" smtClean="0"/>
              <a:t>sample -  </a:t>
            </a:r>
            <a:r>
              <a:rPr lang="en-US" sz="2000" dirty="0">
                <a:solidFill>
                  <a:srgbClr val="F9BE92"/>
                </a:solidFill>
              </a:rPr>
              <a:t>List-based Batch </a:t>
            </a:r>
            <a:r>
              <a:rPr lang="en-US" sz="2000" dirty="0" smtClean="0">
                <a:solidFill>
                  <a:srgbClr val="F9BE92"/>
                </a:solidFill>
              </a:rPr>
              <a:t>Submission</a:t>
            </a:r>
          </a:p>
          <a:p>
            <a:pPr marL="45720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F9BE9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318305"/>
            <a:ext cx="4724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9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71318" cy="3773686"/>
          </a:xfrm>
        </p:spPr>
        <p:txBody>
          <a:bodyPr>
            <a:noAutofit/>
          </a:bodyPr>
          <a:lstStyle/>
          <a:p>
            <a:pPr marL="320040" lvl="1" indent="0">
              <a:lnSpc>
                <a:spcPct val="130000"/>
              </a:lnSpc>
              <a:buNone/>
            </a:pPr>
            <a:r>
              <a:rPr lang="en-US" sz="2000" dirty="0" smtClean="0"/>
              <a:t>What does it do?</a:t>
            </a:r>
            <a:endParaRPr lang="en-US" sz="2000" dirty="0" smtClean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It’s </a:t>
            </a:r>
            <a:r>
              <a:rPr lang="en-US" sz="2000" dirty="0"/>
              <a:t>a workflow and it’s designed so each step can happen simultaneously for each </a:t>
            </a:r>
            <a:r>
              <a:rPr lang="en-US" sz="2000" dirty="0" smtClean="0"/>
              <a:t>sample -  </a:t>
            </a:r>
            <a:r>
              <a:rPr lang="en-US" sz="2000" dirty="0">
                <a:solidFill>
                  <a:srgbClr val="F9BE92"/>
                </a:solidFill>
              </a:rPr>
              <a:t>List-based Batch </a:t>
            </a:r>
            <a:r>
              <a:rPr lang="en-US" sz="2000" dirty="0" smtClean="0">
                <a:solidFill>
                  <a:srgbClr val="F9BE92"/>
                </a:solidFill>
              </a:rPr>
              <a:t>Submission</a:t>
            </a:r>
          </a:p>
          <a:p>
            <a:pPr lvl="1">
              <a:lnSpc>
                <a:spcPct val="130000"/>
              </a:lnSpc>
            </a:pPr>
            <a:endParaRPr lang="en-US" sz="1200" dirty="0">
              <a:solidFill>
                <a:srgbClr val="F9BE92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All </a:t>
            </a:r>
            <a:r>
              <a:rPr lang="en-US" sz="2000" dirty="0"/>
              <a:t>of the handlers in </a:t>
            </a:r>
            <a:r>
              <a:rPr lang="en-US" sz="2000" dirty="0" smtClean="0"/>
              <a:t>sequence_handling </a:t>
            </a:r>
            <a:r>
              <a:rPr lang="en-US" sz="2000" dirty="0"/>
              <a:t>rely on the information stored in the </a:t>
            </a:r>
            <a:r>
              <a:rPr lang="en-US" sz="2000" dirty="0" err="1">
                <a:solidFill>
                  <a:srgbClr val="F9BE92"/>
                </a:solidFill>
              </a:rPr>
              <a:t>config</a:t>
            </a:r>
            <a:r>
              <a:rPr lang="en-US" sz="2000" dirty="0">
                <a:solidFill>
                  <a:srgbClr val="F9BE92"/>
                </a:solidFill>
              </a:rPr>
              <a:t> </a:t>
            </a:r>
            <a:r>
              <a:rPr lang="en-US" sz="2000" dirty="0" smtClean="0">
                <a:solidFill>
                  <a:srgbClr val="F9BE92"/>
                </a:solidFill>
              </a:rPr>
              <a:t>file </a:t>
            </a:r>
            <a:endParaRPr lang="en-US" sz="2000" dirty="0" smtClean="0">
              <a:solidFill>
                <a:srgbClr val="F9BE92"/>
              </a:solidFill>
            </a:endParaRPr>
          </a:p>
          <a:p>
            <a:pPr marL="45720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6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71318" cy="3773686"/>
          </a:xfrm>
        </p:spPr>
        <p:txBody>
          <a:bodyPr>
            <a:noAutofit/>
          </a:bodyPr>
          <a:lstStyle/>
          <a:p>
            <a:pPr marL="320040" lvl="1" indent="0">
              <a:lnSpc>
                <a:spcPct val="130000"/>
              </a:lnSpc>
              <a:buNone/>
            </a:pPr>
            <a:r>
              <a:rPr lang="en-US" sz="2000" dirty="0" smtClean="0"/>
              <a:t>What does it do?</a:t>
            </a:r>
            <a:endParaRPr lang="en-US" sz="2000" dirty="0" smtClean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It’s </a:t>
            </a:r>
            <a:r>
              <a:rPr lang="en-US" sz="2000" dirty="0"/>
              <a:t>a workflow and it’s designed so each step can happen simultaneously for each </a:t>
            </a:r>
            <a:r>
              <a:rPr lang="en-US" sz="2000" dirty="0" smtClean="0"/>
              <a:t>sample -  </a:t>
            </a:r>
            <a:r>
              <a:rPr lang="en-US" sz="2000" dirty="0">
                <a:solidFill>
                  <a:srgbClr val="F9BE92"/>
                </a:solidFill>
              </a:rPr>
              <a:t>List-based Batch </a:t>
            </a:r>
            <a:r>
              <a:rPr lang="en-US" sz="2000" dirty="0" smtClean="0">
                <a:solidFill>
                  <a:srgbClr val="F9BE92"/>
                </a:solidFill>
              </a:rPr>
              <a:t>Submission</a:t>
            </a:r>
          </a:p>
          <a:p>
            <a:pPr lvl="1">
              <a:lnSpc>
                <a:spcPct val="130000"/>
              </a:lnSpc>
            </a:pPr>
            <a:endParaRPr lang="en-US" sz="1200" dirty="0">
              <a:solidFill>
                <a:srgbClr val="F9BE92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All </a:t>
            </a:r>
            <a:r>
              <a:rPr lang="en-US" sz="2000" dirty="0"/>
              <a:t>of the handlers in </a:t>
            </a:r>
            <a:r>
              <a:rPr lang="en-US" sz="2000" dirty="0" smtClean="0"/>
              <a:t>sequence_handling </a:t>
            </a:r>
            <a:r>
              <a:rPr lang="en-US" sz="2000" dirty="0"/>
              <a:t>rely on the information stored in the </a:t>
            </a:r>
            <a:r>
              <a:rPr lang="en-US" sz="2000" dirty="0" err="1">
                <a:solidFill>
                  <a:srgbClr val="F9BE92"/>
                </a:solidFill>
              </a:rPr>
              <a:t>config</a:t>
            </a:r>
            <a:r>
              <a:rPr lang="en-US" sz="2000" dirty="0">
                <a:solidFill>
                  <a:srgbClr val="F9BE92"/>
                </a:solidFill>
              </a:rPr>
              <a:t> </a:t>
            </a:r>
            <a:r>
              <a:rPr lang="en-US" sz="2000" dirty="0" smtClean="0">
                <a:solidFill>
                  <a:srgbClr val="F9BE92"/>
                </a:solidFill>
              </a:rPr>
              <a:t>file </a:t>
            </a:r>
            <a:endParaRPr lang="en-US" sz="2000" dirty="0" smtClean="0">
              <a:solidFill>
                <a:srgbClr val="F9BE92"/>
              </a:solidFill>
            </a:endParaRPr>
          </a:p>
          <a:p>
            <a:pPr marL="45720" indent="0">
              <a:lnSpc>
                <a:spcPct val="130000"/>
              </a:lnSpc>
              <a:buNone/>
            </a:pPr>
            <a:r>
              <a:rPr lang="en-US" sz="2200" dirty="0" smtClean="0"/>
              <a:t>What does it does not do?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Runs all handlers automatically in the workflow (runs one handler </a:t>
            </a:r>
            <a:r>
              <a:rPr lang="en-US" dirty="0"/>
              <a:t>a</a:t>
            </a:r>
            <a:r>
              <a:rPr lang="en-US" dirty="0" smtClean="0"/>
              <a:t>t the time)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6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6355"/>
            <a:ext cx="7315200" cy="1154097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5205"/>
            <a:ext cx="9144000" cy="4001171"/>
          </a:xfrm>
        </p:spPr>
        <p:txBody>
          <a:bodyPr>
            <a:normAutofit/>
          </a:bodyPr>
          <a:lstStyle/>
          <a:p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8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git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 clone 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/public/sequence_handling</a:t>
            </a:r>
          </a:p>
          <a:p>
            <a:endParaRPr lang="en-US" sz="1800" dirty="0">
              <a:solidFill>
                <a:srgbClr val="CCFFCC"/>
              </a:solidFill>
            </a:endParaRPr>
          </a:p>
          <a:p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git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 clone 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/public/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SH_Example_data</a:t>
            </a:r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marL="45720" indent="0">
              <a:buNone/>
            </a:pPr>
            <a:endParaRPr lang="en-US" sz="18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8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marL="45720" lvl="1" indent="0">
              <a:buNone/>
            </a:pPr>
            <a:r>
              <a:rPr lang="en-US" sz="2000" dirty="0"/>
              <a:t>Sequence Handling can be obtained from P. Morrell’s lab </a:t>
            </a:r>
            <a:r>
              <a:rPr lang="en-US" sz="2000" dirty="0" err="1"/>
              <a:t>Github</a:t>
            </a:r>
            <a:r>
              <a:rPr lang="en-US" sz="2000" dirty="0"/>
              <a:t> repository </a:t>
            </a:r>
            <a:r>
              <a:rPr lang="en-US" sz="1600" dirty="0">
                <a:hlinkClick r:id="rId2"/>
              </a:rPr>
              <a:t>https://github.com/MorrellLAB/</a:t>
            </a:r>
            <a:r>
              <a:rPr lang="en-US" sz="1600" dirty="0" smtClean="0">
                <a:hlinkClick r:id="rId2"/>
              </a:rPr>
              <a:t>sequence_handling</a:t>
            </a:r>
            <a:endParaRPr lang="en-US" sz="1600" dirty="0" smtClean="0"/>
          </a:p>
          <a:p>
            <a:pPr marL="45720" lvl="1" indent="0">
              <a:buNone/>
            </a:pPr>
            <a:r>
              <a:rPr lang="en-US" sz="1600" dirty="0" smtClean="0"/>
              <a:t>README and documentation</a:t>
            </a:r>
          </a:p>
          <a:p>
            <a:pPr marL="45720" lvl="1" indent="0">
              <a:buNone/>
            </a:pPr>
            <a:endParaRPr lang="en-US" sz="1600" dirty="0"/>
          </a:p>
          <a:p>
            <a:pPr marL="45720" indent="0">
              <a:buNone/>
            </a:pPr>
            <a:endParaRPr lang="en-US" sz="1800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203" y="2615792"/>
            <a:ext cx="309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today’s exercise, in MSI: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2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list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</a:t>
            </a:r>
            <a:r>
              <a:rPr lang="en-US" sz="2400" dirty="0" smtClean="0"/>
              <a:t>analysis </a:t>
            </a:r>
            <a:r>
              <a:rPr lang="en-US" sz="2400" dirty="0" smtClean="0"/>
              <a:t>interactively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88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list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</a:t>
            </a:r>
            <a:r>
              <a:rPr lang="en-US" sz="2400" dirty="0" smtClean="0"/>
              <a:t>analysis </a:t>
            </a:r>
            <a:r>
              <a:rPr lang="en-US" sz="2400" dirty="0" smtClean="0"/>
              <a:t>interactively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69093" y="3227290"/>
            <a:ext cx="2827517" cy="13157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variable (top)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Handler-specific variables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Dependencies (bottom)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632440" y="3362629"/>
            <a:ext cx="156152" cy="1190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9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MorrellLAB</a:t>
            </a:r>
            <a:r>
              <a:rPr lang="en-US" dirty="0"/>
              <a:t>/</a:t>
            </a:r>
            <a:r>
              <a:rPr lang="en-US" dirty="0" err="1"/>
              <a:t>DoesNaughtCompute</a:t>
            </a:r>
            <a:r>
              <a:rPr lang="en-US" dirty="0"/>
              <a:t>/blob/master/</a:t>
            </a:r>
            <a:r>
              <a:rPr lang="en-US" dirty="0" err="1"/>
              <a:t>Sequence_Handling</a:t>
            </a:r>
            <a:r>
              <a:rPr lang="en-US" dirty="0"/>
              <a:t>/DoesNaughtCompute_SeqHandling_Dec052016.pptx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71635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sequence_handling</a:t>
            </a:r>
            <a:br>
              <a:rPr lang="en-US" dirty="0" smtClean="0"/>
            </a:br>
            <a:r>
              <a:rPr lang="en-US" dirty="0" smtClean="0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37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12095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In sequence-handling directory</a:t>
            </a:r>
          </a:p>
          <a:p>
            <a:pPr marL="4572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ls</a:t>
            </a:r>
            <a:endParaRPr lang="en-US" dirty="0" smtClean="0">
              <a:solidFill>
                <a:srgbClr val="CCFFCC"/>
              </a:solidFill>
            </a:endParaRPr>
          </a:p>
          <a:p>
            <a:pPr marL="45720" indent="0">
              <a:buNone/>
            </a:pPr>
            <a:r>
              <a:rPr lang="en-US" dirty="0" smtClean="0"/>
              <a:t>Config  </a:t>
            </a:r>
            <a:r>
              <a:rPr lang="en-US" dirty="0" err="1"/>
              <a:t>ErrorFiles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Handlers  </a:t>
            </a:r>
            <a:r>
              <a:rPr lang="en-US" dirty="0" err="1"/>
              <a:t>HelperScripts</a:t>
            </a:r>
            <a:r>
              <a:rPr lang="en-US" dirty="0"/>
              <a:t>  </a:t>
            </a:r>
            <a:r>
              <a:rPr lang="en-US" dirty="0" err="1"/>
              <a:t>README.md</a:t>
            </a:r>
            <a:r>
              <a:rPr lang="en-US" dirty="0"/>
              <a:t>  sequence_handling  </a:t>
            </a:r>
            <a:r>
              <a:rPr lang="en-US" dirty="0" err="1"/>
              <a:t>Sequence_Handling_Workflow.png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CCFFCC"/>
                </a:solidFill>
              </a:rPr>
              <a:t>.</a:t>
            </a:r>
            <a:r>
              <a:rPr lang="en-US" dirty="0">
                <a:solidFill>
                  <a:srgbClr val="CCFFCC"/>
                </a:solidFill>
              </a:rPr>
              <a:t>/sequence_handling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51" y="4388670"/>
            <a:ext cx="7112000" cy="24003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9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2804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1. Create sample list (in </a:t>
            </a:r>
            <a:r>
              <a:rPr lang="en-US" dirty="0" err="1" smtClean="0">
                <a:cs typeface="Lucida Console"/>
              </a:rPr>
              <a:t>SH_Example_data</a:t>
            </a:r>
            <a:r>
              <a:rPr lang="en-US" dirty="0" smtClean="0">
                <a:cs typeface="Lucida Console"/>
              </a:rPr>
              <a:t> directory)</a:t>
            </a:r>
            <a:endParaRPr lang="en-US" dirty="0" smtClean="0"/>
          </a:p>
          <a:p>
            <a:pPr marL="502920" indent="-457200">
              <a:buAutoNum type="arabicPeriod"/>
            </a:pPr>
            <a:endParaRPr lang="en-US" sz="1600" dirty="0" smtClean="0"/>
          </a:p>
          <a:p>
            <a:pPr marL="45720" indent="0">
              <a:buNone/>
            </a:pP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ls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800" dirty="0">
                <a:solidFill>
                  <a:srgbClr val="CCFFCC"/>
                </a:solidFill>
                <a:latin typeface="Lucida Console"/>
                <a:cs typeface="Lucida Console"/>
              </a:rPr>
              <a:t>-d -1 $PWD/*.</a:t>
            </a:r>
            <a:r>
              <a:rPr lang="en-US" sz="1800" dirty="0" err="1">
                <a:solidFill>
                  <a:srgbClr val="CCFFCC"/>
                </a:solidFill>
                <a:latin typeface="Lucida Console"/>
                <a:cs typeface="Lucida Console"/>
              </a:rPr>
              <a:t>gz</a:t>
            </a:r>
            <a:r>
              <a:rPr lang="en-US" sz="1800" dirty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&gt;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fastq_file_list.txt</a:t>
            </a:r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marL="320040" lvl="1" indent="0">
              <a:buNone/>
            </a:pPr>
            <a:endParaRPr lang="en-US" sz="2000" dirty="0" smtClean="0"/>
          </a:p>
          <a:p>
            <a:pPr marL="320040" lvl="1" indent="0">
              <a:buNone/>
            </a:pPr>
            <a:r>
              <a:rPr lang="en-US" sz="2000" dirty="0" smtClean="0"/>
              <a:t>Check file</a:t>
            </a:r>
          </a:p>
          <a:p>
            <a:pPr marL="320040" lvl="1" indent="0">
              <a:buNone/>
            </a:pPr>
            <a:endParaRPr lang="en-US" sz="1100" dirty="0" smtClean="0"/>
          </a:p>
          <a:p>
            <a:pPr marL="45720" indent="0">
              <a:buNone/>
            </a:pP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less </a:t>
            </a:r>
            <a:r>
              <a:rPr lang="en-US" sz="1800" dirty="0" err="1">
                <a:solidFill>
                  <a:srgbClr val="CCFFCC"/>
                </a:solidFill>
                <a:latin typeface="Lucida Console"/>
                <a:cs typeface="Lucida Console"/>
              </a:rPr>
              <a:t>fastq_file_list.txt</a:t>
            </a:r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Sample </a:t>
            </a:r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5237611"/>
            <a:ext cx="70866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4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28041"/>
            <a:ext cx="9057900" cy="4336675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/>
              <a:t>2. Edit Config </a:t>
            </a:r>
            <a:r>
              <a:rPr lang="en-US" dirty="0" smtClean="0"/>
              <a:t>file (located in sequence_handling directory)</a:t>
            </a:r>
          </a:p>
          <a:p>
            <a:pPr marL="45720" indent="0">
              <a:buNone/>
            </a:pPr>
            <a:endParaRPr lang="en-US" sz="1800" dirty="0" smtClean="0"/>
          </a:p>
          <a:p>
            <a:r>
              <a:rPr lang="en-US" sz="1800" dirty="0" smtClean="0"/>
              <a:t>RAW_SAMPLES</a:t>
            </a:r>
            <a:r>
              <a:rPr lang="en-US" sz="1800" dirty="0" smtClean="0"/>
              <a:t>=</a:t>
            </a:r>
            <a:r>
              <a:rPr lang="en-US" sz="1800" dirty="0" err="1" smtClean="0"/>
              <a:t>path_to_sample_fastq_list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OUT_DIR=</a:t>
            </a:r>
            <a:r>
              <a:rPr lang="en-US" sz="1800" dirty="0" err="1" smtClean="0"/>
              <a:t>path_to_output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PROJECT=</a:t>
            </a:r>
            <a:r>
              <a:rPr lang="en-US" sz="1800" dirty="0" err="1" smtClean="0"/>
              <a:t>project_name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EMAIL</a:t>
            </a:r>
            <a:r>
              <a:rPr lang="en-US" sz="1800" dirty="0"/>
              <a:t>=</a:t>
            </a:r>
            <a:r>
              <a:rPr lang="en-US" sz="1800" dirty="0" err="1"/>
              <a:t>user@example.com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PLATFORM=sanger  </a:t>
            </a:r>
          </a:p>
          <a:p>
            <a:pPr marL="4572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obs. this is the quality encoding, not the sequencing platform</a:t>
            </a:r>
          </a:p>
          <a:p>
            <a:pPr marL="320040" lvl="1" indent="0">
              <a:buNone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Run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fastqc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on one sample to obtain encoding info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399" y="709115"/>
            <a:ext cx="7813038" cy="1154097"/>
          </a:xfrm>
        </p:spPr>
        <p:txBody>
          <a:bodyPr>
            <a:noAutofit/>
          </a:bodyPr>
          <a:lstStyle/>
          <a:p>
            <a:r>
              <a:rPr lang="en-US" sz="3600" dirty="0" smtClean="0"/>
              <a:t>Exercise </a:t>
            </a:r>
            <a:r>
              <a:rPr lang="en-US" sz="3600" dirty="0" smtClean="0"/>
              <a:t>– </a:t>
            </a:r>
            <a:br>
              <a:rPr lang="en-US" sz="3600" dirty="0" smtClean="0"/>
            </a:br>
            <a:r>
              <a:rPr lang="en-US" sz="3600" dirty="0" smtClean="0"/>
              <a:t>Config shared variables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468128" y="3644148"/>
            <a:ext cx="4367151" cy="1412694"/>
          </a:xfrm>
          <a:prstGeom prst="rect">
            <a:avLst/>
          </a:prstGeom>
          <a:noFill/>
          <a:ln>
            <a:solidFill>
              <a:srgbClr val="838D9B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TIPS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space in variable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definition</a:t>
            </a:r>
          </a:p>
          <a:p>
            <a:pPr algn="ctr">
              <a:lnSpc>
                <a:spcPct val="120000"/>
              </a:lnSpc>
            </a:pPr>
            <a:r>
              <a:rPr lang="en-US" dirty="0" err="1" smtClean="0">
                <a:solidFill>
                  <a:srgbClr val="CCFFCC"/>
                </a:solidFill>
              </a:rPr>
              <a:t>pwd</a:t>
            </a:r>
            <a:r>
              <a:rPr lang="en-US" dirty="0" smtClean="0">
                <a:solidFill>
                  <a:srgbClr val="CCFFCC"/>
                </a:solidFill>
              </a:rPr>
              <a:t> –P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(for obtain path)</a:t>
            </a:r>
          </a:p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Final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${OUT_DIR}/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Name_of_Handler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39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28041"/>
            <a:ext cx="9057900" cy="43366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2. Edit Config file cont</a:t>
            </a:r>
            <a:r>
              <a:rPr lang="en-US" dirty="0" smtClean="0"/>
              <a:t>. – for our exercise nothing needs to be added here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Config </a:t>
            </a:r>
            <a:r>
              <a:rPr lang="en-US" dirty="0" smtClean="0"/>
              <a:t>handler-specific variables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0" y="3000040"/>
            <a:ext cx="87122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47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28041"/>
            <a:ext cx="4609704" cy="4529959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sz="2600" dirty="0" smtClean="0"/>
              <a:t>2. Edit Config </a:t>
            </a:r>
            <a:r>
              <a:rPr lang="en-US" sz="2600" dirty="0" smtClean="0"/>
              <a:t>file</a:t>
            </a:r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r>
              <a:rPr lang="uk-UA" sz="1800" dirty="0"/>
              <a:t>############################################</a:t>
            </a:r>
          </a:p>
          <a:p>
            <a:pPr marL="45720" indent="0">
              <a:buNone/>
            </a:pPr>
            <a:r>
              <a:rPr lang="de-DE" sz="1800" dirty="0"/>
              <a:t>##########      </a:t>
            </a:r>
            <a:r>
              <a:rPr lang="de-DE" sz="1800" dirty="0" err="1"/>
              <a:t>Dependencies</a:t>
            </a:r>
            <a:r>
              <a:rPr lang="de-DE" sz="1800" dirty="0"/>
              <a:t>      ##########</a:t>
            </a:r>
          </a:p>
          <a:p>
            <a:pPr marL="45720" indent="0">
              <a:buNone/>
            </a:pPr>
            <a:r>
              <a:rPr lang="uk-UA" sz="1800" dirty="0"/>
              <a:t>############################################</a:t>
            </a:r>
          </a:p>
          <a:p>
            <a:pPr marL="45720" indent="0">
              <a:buNone/>
            </a:pPr>
            <a:endParaRPr lang="uk-UA" sz="1800" dirty="0"/>
          </a:p>
          <a:p>
            <a:pPr marL="45720" indent="0">
              <a:buNone/>
            </a:pPr>
            <a:r>
              <a:rPr lang="en-US" sz="1800" dirty="0"/>
              <a:t>#   This section defines installations to</a:t>
            </a:r>
          </a:p>
          <a:p>
            <a:pPr marL="45720" indent="0">
              <a:buNone/>
            </a:pPr>
            <a:r>
              <a:rPr lang="en-US" sz="1800" dirty="0"/>
              <a:t>#       various dependencies for </a:t>
            </a:r>
            <a:r>
              <a:rPr lang="en-US" sz="1800" dirty="0" smtClean="0"/>
              <a:t>sequence_handling</a:t>
            </a:r>
          </a:p>
          <a:p>
            <a:pPr marL="45720" indent="0">
              <a:buNone/>
            </a:pPr>
            <a:r>
              <a:rPr lang="is-IS" sz="1800" dirty="0" smtClean="0">
                <a:solidFill>
                  <a:srgbClr val="FFFFFF"/>
                </a:solidFill>
              </a:rPr>
              <a:t>…</a:t>
            </a:r>
          </a:p>
          <a:p>
            <a:pPr marL="45720" indent="0">
              <a:buNone/>
            </a:pPr>
            <a:endParaRPr lang="is-IS" sz="1800" dirty="0" smtClean="0">
              <a:solidFill>
                <a:srgbClr val="FFFFFF"/>
              </a:solidFill>
            </a:endParaRPr>
          </a:p>
          <a:p>
            <a:pPr marL="45720" indent="0">
              <a:buNone/>
            </a:pPr>
            <a:r>
              <a:rPr lang="en-US" dirty="0"/>
              <a:t>#   Do we have GNU parallel installed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CF99"/>
                </a:solidFill>
              </a:rPr>
              <a:t>#</a:t>
            </a:r>
            <a:r>
              <a:rPr lang="en-US" dirty="0" smtClean="0"/>
              <a:t>module </a:t>
            </a:r>
            <a:r>
              <a:rPr lang="en-US" dirty="0"/>
              <a:t>load parallel</a:t>
            </a:r>
          </a:p>
          <a:p>
            <a:pPr marL="45720" indent="0">
              <a:buNone/>
            </a:pPr>
            <a:r>
              <a:rPr lang="en-US" dirty="0"/>
              <a:t>#PARALLEL=</a:t>
            </a:r>
          </a:p>
          <a:p>
            <a:pPr marL="45720" indent="0">
              <a:buNone/>
            </a:pPr>
            <a:r>
              <a:rPr lang="en-US" dirty="0"/>
              <a:t>#export PATH=${PARALLEL}:${PATH}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#   Do we have </a:t>
            </a:r>
            <a:r>
              <a:rPr lang="en-US" dirty="0" err="1"/>
              <a:t>FastQC</a:t>
            </a:r>
            <a:r>
              <a:rPr lang="en-US" dirty="0"/>
              <a:t> installed?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CF99"/>
                </a:solidFill>
              </a:rPr>
              <a:t>#</a:t>
            </a:r>
            <a:r>
              <a:rPr lang="en-US" dirty="0" smtClean="0"/>
              <a:t>module </a:t>
            </a:r>
            <a:r>
              <a:rPr lang="en-US" dirty="0"/>
              <a:t>load </a:t>
            </a:r>
            <a:r>
              <a:rPr lang="en-US" dirty="0" err="1"/>
              <a:t>fastqc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#FASTQC=</a:t>
            </a:r>
          </a:p>
          <a:p>
            <a:pPr marL="45720" indent="0">
              <a:buNone/>
            </a:pPr>
            <a:r>
              <a:rPr lang="en-US" dirty="0"/>
              <a:t>#export PATH=${FASTQC}:${PATH}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Config dependencies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95804" y="4042761"/>
            <a:ext cx="3931157" cy="1315745"/>
          </a:xfrm>
          <a:prstGeom prst="rect">
            <a:avLst/>
          </a:prstGeom>
          <a:noFill/>
          <a:ln>
            <a:solidFill>
              <a:srgbClr val="838D9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 HPC - do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load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Delete # in front of module load for parallel and FASTQC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9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616185"/>
            <a:ext cx="9057900" cy="239352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3</a:t>
            </a:r>
            <a:r>
              <a:rPr lang="en-US" dirty="0" smtClean="0"/>
              <a:t>. Run analysis interactively </a:t>
            </a:r>
            <a:endParaRPr lang="en-US" dirty="0" smtClean="0"/>
          </a:p>
          <a:p>
            <a:pPr marL="45720" indent="0">
              <a:buNone/>
            </a:pPr>
            <a:r>
              <a:rPr lang="en-US" sz="1600" dirty="0" smtClean="0"/>
              <a:t>(</a:t>
            </a:r>
            <a:r>
              <a:rPr lang="en-US" sz="1600" dirty="0" smtClean="0"/>
              <a:t>in sequence_handling </a:t>
            </a:r>
            <a:r>
              <a:rPr lang="en-US" sz="1600" dirty="0" smtClean="0"/>
              <a:t>directory, </a:t>
            </a:r>
            <a:r>
              <a:rPr lang="en-US" sz="1600" u="sng" dirty="0" smtClean="0"/>
              <a:t>in one of the high performance systems </a:t>
            </a:r>
            <a:r>
              <a:rPr lang="en-US" sz="1600" dirty="0" smtClean="0"/>
              <a:t>– lab, Itasca, Mesabi)</a:t>
            </a:r>
            <a:endParaRPr lang="en-US" sz="1600" dirty="0" smtClean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dirty="0">
                <a:solidFill>
                  <a:srgbClr val="CCFFCC"/>
                </a:solidFill>
                <a:latin typeface="Lucida Console"/>
                <a:cs typeface="Lucida Console"/>
              </a:rPr>
              <a:t>./sequence_handling 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1 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~/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sequence_handling/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Config</a:t>
            </a:r>
          </a:p>
          <a:p>
            <a:pPr marL="45720" indent="0">
              <a:buNone/>
            </a:pPr>
            <a:r>
              <a:rPr lang="en-US" dirty="0">
                <a:solidFill>
                  <a:srgbClr val="CCFFCC"/>
                </a:solidFill>
                <a:latin typeface="Lucida Console"/>
                <a:cs typeface="Lucida Console"/>
              </a:rPr>
              <a:t>	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			    </a:t>
            </a:r>
            <a:r>
              <a:rPr lang="en-US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cs typeface="Lucida Console"/>
              </a:rPr>
              <a:t>(path to Config file)</a:t>
            </a:r>
            <a:endParaRPr lang="en-US" sz="1800" dirty="0" smtClean="0">
              <a:solidFill>
                <a:srgbClr val="FFFFFF"/>
              </a:solidFill>
              <a:cs typeface="Lucida Console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Config </a:t>
            </a:r>
            <a:br>
              <a:rPr lang="en-US" dirty="0" smtClean="0"/>
            </a:br>
            <a:r>
              <a:rPr lang="en-US" dirty="0" smtClean="0"/>
              <a:t>Quality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07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Mac users:</a:t>
            </a:r>
          </a:p>
          <a:p>
            <a:pPr marL="45720" indent="0">
              <a:buNone/>
            </a:pPr>
            <a:endParaRPr lang="en-US" dirty="0">
              <a:solidFill>
                <a:srgbClr val="CCFFCC"/>
              </a:solidFill>
            </a:endParaRPr>
          </a:p>
          <a:p>
            <a:pPr marL="4572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firefox</a:t>
            </a:r>
            <a:r>
              <a:rPr lang="en-US" dirty="0" smtClean="0">
                <a:solidFill>
                  <a:srgbClr val="CCFFCC"/>
                </a:solidFill>
              </a:rPr>
              <a:t> &lt;</a:t>
            </a:r>
            <a:r>
              <a:rPr lang="en-US" dirty="0" err="1" smtClean="0">
                <a:solidFill>
                  <a:srgbClr val="CCFFCC"/>
                </a:solidFill>
              </a:rPr>
              <a:t>fastqc.html</a:t>
            </a:r>
            <a:r>
              <a:rPr lang="en-US" dirty="0" smtClean="0">
                <a:solidFill>
                  <a:srgbClr val="CCFFCC"/>
                </a:solidFill>
              </a:rPr>
              <a:t>&gt;</a:t>
            </a:r>
          </a:p>
          <a:p>
            <a:pPr marL="45720" indent="0">
              <a:buNone/>
            </a:pPr>
            <a:endParaRPr lang="en-US" dirty="0">
              <a:solidFill>
                <a:srgbClr val="CCFFCC"/>
              </a:solidFill>
            </a:endParaRPr>
          </a:p>
          <a:p>
            <a:pPr marL="45720" indent="0">
              <a:buNone/>
            </a:pPr>
            <a:r>
              <a:rPr lang="en-US" dirty="0" smtClean="0"/>
              <a:t>PC users: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Instructions in email sent by Paul Hoffman today</a:t>
            </a:r>
          </a:p>
          <a:p>
            <a:pPr marL="45720" indent="0">
              <a:buNone/>
            </a:pPr>
            <a:endParaRPr lang="en-US" dirty="0">
              <a:solidFill>
                <a:srgbClr val="CCFFCC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Config </a:t>
            </a:r>
            <a:br>
              <a:rPr lang="en-US" dirty="0" smtClean="0"/>
            </a:br>
            <a:r>
              <a:rPr lang="en-US" dirty="0" smtClean="0"/>
              <a:t>Quality </a:t>
            </a:r>
            <a:r>
              <a:rPr lang="en-US" dirty="0" smtClean="0"/>
              <a:t>Assessment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4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</a:t>
            </a:r>
            <a:r>
              <a:rPr lang="en-US" sz="2400" dirty="0" smtClean="0"/>
              <a:t>list - DONE</a:t>
            </a: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</a:t>
            </a:r>
            <a:r>
              <a:rPr lang="en-US" sz="2400" dirty="0" smtClean="0"/>
              <a:t>analysis </a:t>
            </a:r>
          </a:p>
          <a:p>
            <a:pPr marL="45720" indent="0">
              <a:buNone/>
            </a:pPr>
            <a:endParaRPr lang="en-US" sz="1600" dirty="0" smtClean="0"/>
          </a:p>
          <a:p>
            <a:pPr marL="45720" indent="0">
              <a:buNone/>
            </a:pP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    .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/sequence_handling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2 ~/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sequence_handling/Config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dirty="0" smtClean="0"/>
              <a:t>Read-counts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9093" y="3227290"/>
            <a:ext cx="6100080" cy="1315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variable (top) - DONE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Handler-specific variables **  </a:t>
            </a:r>
            <a:r>
              <a:rPr lang="en-US" dirty="0" smtClean="0">
                <a:solidFill>
                  <a:srgbClr val="FFFFFF"/>
                </a:solidFill>
              </a:rPr>
              <a:t>soybean 1.2Gb (use </a:t>
            </a:r>
            <a:r>
              <a:rPr lang="en-US" dirty="0" err="1" smtClean="0">
                <a:solidFill>
                  <a:srgbClr val="FFFFFF"/>
                </a:solidFill>
              </a:rPr>
              <a:t>bp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Dependencies (bottom) - DONE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632440" y="3362629"/>
            <a:ext cx="156152" cy="1190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9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401671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</a:t>
            </a:r>
            <a:r>
              <a:rPr lang="en-US" sz="2400" dirty="0" smtClean="0"/>
              <a:t>list - DONE</a:t>
            </a: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</a:t>
            </a:r>
            <a:r>
              <a:rPr lang="en-US" sz="2400" dirty="0" smtClean="0"/>
              <a:t>analysis </a:t>
            </a:r>
          </a:p>
          <a:p>
            <a:pPr marL="45720" indent="0">
              <a:buNone/>
            </a:pPr>
            <a:endParaRPr lang="en-US" sz="1600" dirty="0" smtClean="0"/>
          </a:p>
          <a:p>
            <a:pPr marL="45720" indent="0">
              <a:buNone/>
            </a:pP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    .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/sequence_handling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3 ~/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sequence_handling/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Config</a:t>
            </a:r>
          </a:p>
          <a:p>
            <a:pPr marL="45720" indent="0">
              <a:buNone/>
            </a:pPr>
            <a:endParaRPr lang="en-US" sz="1600" dirty="0">
              <a:cs typeface="Lucida Console"/>
            </a:endParaRPr>
          </a:p>
          <a:p>
            <a:pPr marL="45720" indent="0">
              <a:buNone/>
            </a:pPr>
            <a:endParaRPr lang="en-US" sz="1600" dirty="0">
              <a:cs typeface="Lucida Console"/>
            </a:endParaRP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dirty="0" smtClean="0"/>
              <a:t>Adapter trimming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26401" y="3227290"/>
            <a:ext cx="6374907" cy="1315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variable (top) - DONE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Handler-specific variables **  </a:t>
            </a:r>
            <a:r>
              <a:rPr lang="en-US" sz="1600" dirty="0" smtClean="0">
                <a:solidFill>
                  <a:srgbClr val="FFFFFF"/>
                </a:solidFill>
              </a:rPr>
              <a:t>adapt file is in </a:t>
            </a:r>
            <a:r>
              <a:rPr lang="en-US" sz="1600" dirty="0" err="1" smtClean="0"/>
              <a:t>SH_Example_Data</a:t>
            </a:r>
            <a:r>
              <a:rPr 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en-US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Dependencies (bottom) **  </a:t>
            </a:r>
            <a:r>
              <a:rPr lang="en-US" dirty="0" smtClean="0">
                <a:solidFill>
                  <a:srgbClr val="FFFFFF"/>
                </a:solidFill>
              </a:rPr>
              <a:t>remove # </a:t>
            </a:r>
            <a:r>
              <a:rPr lang="en-US" dirty="0" err="1" smtClean="0">
                <a:solidFill>
                  <a:srgbClr val="FFFFFF"/>
                </a:solidFill>
              </a:rPr>
              <a:t>scyth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611094" y="3362629"/>
            <a:ext cx="156152" cy="1190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1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</a:t>
            </a:r>
            <a:r>
              <a:rPr lang="en-US" sz="2400" dirty="0" smtClean="0"/>
              <a:t>list - DONE</a:t>
            </a: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</a:t>
            </a:r>
            <a:r>
              <a:rPr lang="en-US" sz="2400" dirty="0" smtClean="0"/>
              <a:t>analysis </a:t>
            </a:r>
          </a:p>
          <a:p>
            <a:pPr marL="45720" indent="0">
              <a:buNone/>
            </a:pPr>
            <a:endParaRPr lang="en-US" sz="1600" dirty="0" smtClean="0"/>
          </a:p>
          <a:p>
            <a:pPr marL="45720" indent="0">
              <a:buNone/>
            </a:pP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    .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/sequence_handling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4 ~/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sequence_handling/Config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dirty="0" smtClean="0"/>
              <a:t>Quality trimming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9093" y="3227290"/>
            <a:ext cx="6100080" cy="1315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variable (top) - DONE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Handler-specific variables **  </a:t>
            </a:r>
            <a:r>
              <a:rPr lang="en-US" dirty="0"/>
              <a:t>QT_THRESHOLD=20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Dependencies (bottom) ** remove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seqqs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sickle,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632440" y="3362629"/>
            <a:ext cx="156152" cy="1190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769833"/>
            <a:ext cx="8793111" cy="3539527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US" sz="3600" dirty="0" smtClean="0"/>
              <a:t>“A </a:t>
            </a:r>
            <a:r>
              <a:rPr lang="en-US" sz="3600" dirty="0"/>
              <a:t>series of scripts that automates sequence analysis </a:t>
            </a:r>
            <a:r>
              <a:rPr lang="en-US" sz="3600" dirty="0" smtClean="0"/>
              <a:t>workflows”</a:t>
            </a:r>
          </a:p>
          <a:p>
            <a:pPr marL="45720" indent="0" algn="ctr">
              <a:buNone/>
            </a:pPr>
            <a:endParaRPr lang="en-US" sz="3200" dirty="0"/>
          </a:p>
          <a:p>
            <a:pPr marL="45720" indent="0" algn="ctr">
              <a:buNone/>
            </a:pPr>
            <a:r>
              <a:rPr lang="en-US" sz="2800" dirty="0" smtClean="0">
                <a:solidFill>
                  <a:srgbClr val="F9BE92"/>
                </a:solidFill>
              </a:rPr>
              <a:t>Developed by Paul Hoffman and Skylar </a:t>
            </a:r>
            <a:r>
              <a:rPr lang="en-US" sz="2800" dirty="0" err="1" smtClean="0">
                <a:solidFill>
                  <a:srgbClr val="F9BE92"/>
                </a:solidFill>
              </a:rPr>
              <a:t>Wyant</a:t>
            </a:r>
            <a:endParaRPr lang="en-US" sz="2800" dirty="0" smtClean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02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4202558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Assessment - </a:t>
            </a:r>
            <a:r>
              <a:rPr lang="en-US" sz="2000" dirty="0" err="1" smtClean="0"/>
              <a:t>FastQC</a:t>
            </a:r>
            <a:r>
              <a:rPr lang="en-US" sz="2000" dirty="0" smtClean="0"/>
              <a:t> </a:t>
            </a:r>
            <a:endParaRPr lang="en-US" sz="1600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smtClean="0"/>
              <a:t>depths </a:t>
            </a:r>
            <a:r>
              <a:rPr lang="en-US" sz="2000" dirty="0"/>
              <a:t>-</a:t>
            </a:r>
            <a:r>
              <a:rPr lang="en-US" sz="2000" dirty="0" smtClean="0"/>
              <a:t> Zip/Unzip/</a:t>
            </a:r>
            <a:r>
              <a:rPr lang="en-US" sz="2000" dirty="0" err="1" smtClean="0"/>
              <a:t>Grep</a:t>
            </a:r>
            <a:endParaRPr lang="en-US" sz="2000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Adapter </a:t>
            </a:r>
            <a:r>
              <a:rPr lang="en-US" sz="2000" dirty="0"/>
              <a:t>trimming </a:t>
            </a:r>
            <a:r>
              <a:rPr lang="en-US" sz="2000" dirty="0" smtClean="0"/>
              <a:t>- Scythe 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trimming </a:t>
            </a:r>
            <a:r>
              <a:rPr lang="en-US" sz="2000" dirty="0" smtClean="0"/>
              <a:t>- </a:t>
            </a:r>
            <a:r>
              <a:rPr lang="en-US" sz="2000" dirty="0"/>
              <a:t>Sickle/ </a:t>
            </a:r>
            <a:r>
              <a:rPr lang="en-US" sz="2000" dirty="0" err="1"/>
              <a:t>Seqqs</a:t>
            </a:r>
            <a:r>
              <a:rPr lang="en-US" sz="2000" dirty="0"/>
              <a:t> 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/>
              <a:t>BWA-</a:t>
            </a:r>
            <a:r>
              <a:rPr lang="en-US" sz="2000" dirty="0" smtClean="0"/>
              <a:t>MEM</a:t>
            </a:r>
            <a:r>
              <a:rPr lang="en-US" sz="2000" dirty="0" smtClean="0">
                <a:solidFill>
                  <a:srgbClr val="F9BE92"/>
                </a:solidFill>
              </a:rPr>
              <a:t> 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SAM processing </a:t>
            </a:r>
            <a:r>
              <a:rPr lang="en-US" sz="2000" dirty="0" smtClean="0"/>
              <a:t>- </a:t>
            </a:r>
            <a:r>
              <a:rPr lang="en-US" sz="2000" dirty="0"/>
              <a:t>Picard/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</a:t>
            </a:r>
            <a:endParaRPr lang="en-US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Coverage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 err="1" smtClean="0"/>
              <a:t>BEDtools</a:t>
            </a:r>
            <a:endParaRPr lang="en-US" sz="2000" dirty="0" smtClean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Indel</a:t>
            </a:r>
            <a:r>
              <a:rPr lang="en-US" sz="2000" dirty="0"/>
              <a:t> realignment -</a:t>
            </a:r>
            <a:r>
              <a:rPr lang="en-US" sz="2000" dirty="0" smtClean="0"/>
              <a:t> GATK</a:t>
            </a: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435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773686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Assessment - </a:t>
            </a:r>
            <a:r>
              <a:rPr lang="en-US" sz="2000" dirty="0" err="1" smtClean="0"/>
              <a:t>FastQC</a:t>
            </a:r>
            <a:r>
              <a:rPr lang="en-US" sz="2000" dirty="0" smtClean="0"/>
              <a:t> </a:t>
            </a:r>
            <a:r>
              <a:rPr lang="en-US" sz="1600" dirty="0">
                <a:solidFill>
                  <a:srgbClr val="F9BE92"/>
                </a:solidFill>
              </a:rPr>
              <a:t>(Oct </a:t>
            </a:r>
            <a:r>
              <a:rPr lang="en-US" sz="1600" dirty="0" smtClean="0">
                <a:solidFill>
                  <a:srgbClr val="F9BE92"/>
                </a:solidFill>
              </a:rPr>
              <a:t>06</a:t>
            </a:r>
            <a:r>
              <a:rPr lang="en-US" sz="1600" baseline="30000" dirty="0" smtClean="0">
                <a:solidFill>
                  <a:srgbClr val="F9BE92"/>
                </a:solidFill>
              </a:rPr>
              <a:t>th</a:t>
            </a:r>
            <a:r>
              <a:rPr lang="en-US" sz="1600" dirty="0" smtClean="0">
                <a:solidFill>
                  <a:srgbClr val="F9BE92"/>
                </a:solidFill>
              </a:rPr>
              <a:t> </a:t>
            </a:r>
            <a:r>
              <a:rPr lang="en-US" sz="1600" dirty="0">
                <a:solidFill>
                  <a:srgbClr val="F9BE92"/>
                </a:solidFill>
              </a:rPr>
              <a:t>– </a:t>
            </a:r>
            <a:r>
              <a:rPr lang="en-US" sz="1600" dirty="0" smtClean="0">
                <a:solidFill>
                  <a:srgbClr val="F9BE92"/>
                </a:solidFill>
              </a:rPr>
              <a:t>Paul Hoffman)</a:t>
            </a:r>
            <a:endParaRPr lang="en-US" sz="1600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depths </a:t>
            </a:r>
            <a:r>
              <a:rPr lang="en-US" sz="2000" dirty="0"/>
              <a:t>- </a:t>
            </a:r>
            <a:r>
              <a:rPr lang="en-US" sz="2000" dirty="0"/>
              <a:t>Zip/Unzip/</a:t>
            </a:r>
            <a:r>
              <a:rPr lang="en-US" sz="2000" dirty="0" err="1" smtClean="0"/>
              <a:t>Grep</a:t>
            </a:r>
            <a:endParaRPr lang="en-US" sz="2000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Adapter </a:t>
            </a:r>
            <a:r>
              <a:rPr lang="en-US" sz="2000" dirty="0"/>
              <a:t>trimming </a:t>
            </a:r>
            <a:r>
              <a:rPr lang="en-US" sz="2000" dirty="0" smtClean="0"/>
              <a:t>- Scythe </a:t>
            </a:r>
            <a:r>
              <a:rPr lang="en-US" dirty="0" smtClean="0">
                <a:solidFill>
                  <a:srgbClr val="F9BE92"/>
                </a:solidFill>
              </a:rPr>
              <a:t>(Oct 13</a:t>
            </a:r>
            <a:r>
              <a:rPr lang="en-US" baseline="30000" dirty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 – </a:t>
            </a:r>
            <a:r>
              <a:rPr lang="en-US" dirty="0" err="1" smtClean="0">
                <a:solidFill>
                  <a:srgbClr val="F9BE92"/>
                </a:solidFill>
              </a:rPr>
              <a:t>Chaochih</a:t>
            </a:r>
            <a:r>
              <a:rPr lang="en-US" dirty="0" smtClean="0">
                <a:solidFill>
                  <a:srgbClr val="F9BE92"/>
                </a:solidFill>
              </a:rPr>
              <a:t> Liu)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trimming </a:t>
            </a:r>
            <a:r>
              <a:rPr lang="en-US" sz="2000" dirty="0" smtClean="0"/>
              <a:t>- </a:t>
            </a:r>
            <a:r>
              <a:rPr lang="en-US" sz="2000" dirty="0"/>
              <a:t>Sickle/ </a:t>
            </a:r>
            <a:r>
              <a:rPr lang="en-US" sz="2000" dirty="0" err="1"/>
              <a:t>Seqqs</a:t>
            </a:r>
            <a:r>
              <a:rPr lang="en-US" sz="2000" dirty="0"/>
              <a:t> </a:t>
            </a:r>
            <a:r>
              <a:rPr lang="en-US" dirty="0" smtClean="0">
                <a:solidFill>
                  <a:srgbClr val="F9BE92"/>
                </a:solidFill>
              </a:rPr>
              <a:t>(Oct 13</a:t>
            </a:r>
            <a:r>
              <a:rPr lang="en-US" baseline="30000" dirty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 - </a:t>
            </a:r>
            <a:r>
              <a:rPr lang="en-US" dirty="0" err="1" smtClean="0">
                <a:solidFill>
                  <a:srgbClr val="F9BE92"/>
                </a:solidFill>
              </a:rPr>
              <a:t>Chaochih</a:t>
            </a:r>
            <a:r>
              <a:rPr lang="en-US" dirty="0" smtClean="0">
                <a:solidFill>
                  <a:srgbClr val="F9BE92"/>
                </a:solidFill>
              </a:rPr>
              <a:t> Liu)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/>
              <a:t>BWA-</a:t>
            </a:r>
            <a:r>
              <a:rPr lang="en-US" sz="2000" dirty="0" smtClean="0"/>
              <a:t>MEM</a:t>
            </a:r>
            <a:r>
              <a:rPr lang="en-US" sz="2000" dirty="0" smtClean="0">
                <a:solidFill>
                  <a:srgbClr val="F9BE92"/>
                </a:solidFill>
              </a:rPr>
              <a:t> </a:t>
            </a:r>
            <a:r>
              <a:rPr lang="en-US" dirty="0" smtClean="0">
                <a:solidFill>
                  <a:srgbClr val="F9BE92"/>
                </a:solidFill>
              </a:rPr>
              <a:t>(Oct 20</a:t>
            </a:r>
            <a:r>
              <a:rPr lang="en-US" baseline="30000" dirty="0" smtClean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/ 27</a:t>
            </a:r>
            <a:r>
              <a:rPr lang="en-US" baseline="30000" dirty="0" smtClean="0">
                <a:solidFill>
                  <a:srgbClr val="F9BE92"/>
                </a:solidFill>
              </a:rPr>
              <a:t>th </a:t>
            </a:r>
            <a:r>
              <a:rPr lang="en-US" dirty="0" smtClean="0">
                <a:solidFill>
                  <a:srgbClr val="F9BE92"/>
                </a:solidFill>
              </a:rPr>
              <a:t>– P. Morrell/ Y. Zhang</a:t>
            </a:r>
            <a:r>
              <a:rPr lang="en-US" sz="1600" dirty="0" smtClean="0">
                <a:solidFill>
                  <a:srgbClr val="F9BE92"/>
                </a:solidFill>
              </a:rPr>
              <a:t>)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SAM processing </a:t>
            </a:r>
            <a:r>
              <a:rPr lang="en-US" sz="2000" dirty="0" smtClean="0"/>
              <a:t>- </a:t>
            </a:r>
            <a:r>
              <a:rPr lang="en-US" sz="2000" dirty="0"/>
              <a:t>Picard/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</a:t>
            </a:r>
            <a:r>
              <a:rPr lang="en-US" dirty="0" smtClean="0">
                <a:solidFill>
                  <a:srgbClr val="F9BE92"/>
                </a:solidFill>
              </a:rPr>
              <a:t>(Nov 10</a:t>
            </a:r>
            <a:r>
              <a:rPr lang="en-US" baseline="30000" dirty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 /17</a:t>
            </a:r>
            <a:r>
              <a:rPr lang="en-US" baseline="30000" dirty="0" smtClean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 - L. Lei/ C. Pierce)</a:t>
            </a:r>
            <a:endParaRPr lang="en-US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Coverage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 err="1"/>
              <a:t>BEDtools</a:t>
            </a:r>
            <a:endParaRPr lang="en-US" sz="2000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Indel</a:t>
            </a:r>
            <a:r>
              <a:rPr lang="en-US" sz="2000" dirty="0"/>
              <a:t> realignment - </a:t>
            </a:r>
            <a:r>
              <a:rPr lang="en-US" sz="2000" dirty="0" smtClean="0"/>
              <a:t>GATK</a:t>
            </a:r>
          </a:p>
        </p:txBody>
      </p:sp>
    </p:spTree>
    <p:extLst>
      <p:ext uri="{BB962C8B-B14F-4D97-AF65-F5344CB8AC3E}">
        <p14:creationId xmlns:p14="http://schemas.microsoft.com/office/powerpoint/2010/main" val="318095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361111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Assessment </a:t>
            </a:r>
            <a:r>
              <a:rPr lang="en-US" sz="2000" dirty="0" smtClean="0"/>
              <a:t>- </a:t>
            </a:r>
            <a:r>
              <a:rPr lang="en-US" sz="2000" dirty="0" err="1" smtClean="0"/>
              <a:t>FastQC</a:t>
            </a:r>
            <a:endParaRPr lang="en-US" sz="2000" dirty="0" smtClean="0"/>
          </a:p>
          <a:p>
            <a:pPr lvl="2">
              <a:lnSpc>
                <a:spcPct val="130000"/>
              </a:lnSpc>
            </a:pPr>
            <a:endParaRPr lang="en-US" sz="1800" dirty="0"/>
          </a:p>
          <a:p>
            <a:pPr marL="960120" lvl="2" indent="-457200">
              <a:lnSpc>
                <a:spcPct val="130000"/>
              </a:lnSpc>
              <a:buFont typeface="+mj-lt"/>
              <a:buAutoNum type="arabicPeriod"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53479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361111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Assessment </a:t>
            </a:r>
            <a:r>
              <a:rPr lang="en-US" sz="2000" dirty="0" smtClean="0"/>
              <a:t>- </a:t>
            </a:r>
            <a:r>
              <a:rPr lang="en-US" sz="2000" dirty="0" err="1" smtClean="0"/>
              <a:t>FastQC</a:t>
            </a:r>
            <a:endParaRPr lang="en-US" sz="2000" dirty="0" smtClean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endParaRPr lang="en-US" sz="10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The </a:t>
            </a:r>
            <a:r>
              <a:rPr lang="en-US" sz="1800" dirty="0" err="1"/>
              <a:t>Quality_Assessment</a:t>
            </a:r>
            <a:r>
              <a:rPr lang="en-US" sz="1800" dirty="0"/>
              <a:t> handler runs </a:t>
            </a:r>
            <a:r>
              <a:rPr lang="en-US" sz="1800" dirty="0">
                <a:hlinkClick r:id="rId2"/>
              </a:rPr>
              <a:t>FastQC</a:t>
            </a:r>
            <a:r>
              <a:rPr lang="en-US" sz="1800" dirty="0"/>
              <a:t> on a list of </a:t>
            </a:r>
            <a:r>
              <a:rPr lang="en-US" sz="1800" dirty="0" err="1"/>
              <a:t>FastQ</a:t>
            </a:r>
            <a:r>
              <a:rPr lang="en-US" sz="1800" dirty="0"/>
              <a:t>, SAM, or BAM samples</a:t>
            </a:r>
            <a:r>
              <a:rPr lang="en-US" sz="1800" dirty="0" smtClean="0"/>
              <a:t>.</a:t>
            </a:r>
          </a:p>
          <a:p>
            <a:pPr lvl="2">
              <a:lnSpc>
                <a:spcPct val="130000"/>
              </a:lnSpc>
            </a:pPr>
            <a:endParaRPr lang="en-US" sz="9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roduce </a:t>
            </a:r>
            <a:r>
              <a:rPr lang="en-US" sz="1800" dirty="0"/>
              <a:t>a HTML document for each sample containing metrics on the sequence quality, sequence length distribution, sequence duplication levels, adapter content, and other base statistics. </a:t>
            </a:r>
          </a:p>
          <a:p>
            <a:pPr lvl="2">
              <a:lnSpc>
                <a:spcPct val="130000"/>
              </a:lnSpc>
            </a:pPr>
            <a:endParaRPr lang="en-US" sz="1800" dirty="0"/>
          </a:p>
          <a:p>
            <a:pPr marL="960120" lvl="2" indent="-457200">
              <a:lnSpc>
                <a:spcPct val="130000"/>
              </a:lnSpc>
              <a:buFont typeface="+mj-lt"/>
              <a:buAutoNum type="arabicPeriod"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05001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361111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control </a:t>
            </a:r>
            <a:r>
              <a:rPr lang="en-US" sz="2000" dirty="0" smtClean="0"/>
              <a:t>– </a:t>
            </a:r>
            <a:r>
              <a:rPr lang="en-US" sz="2000" dirty="0" err="1" smtClean="0"/>
              <a:t>FastQC</a:t>
            </a:r>
            <a:endParaRPr lang="en-US" sz="2000" dirty="0" smtClean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endParaRPr lang="en-US" sz="10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The </a:t>
            </a:r>
            <a:r>
              <a:rPr lang="en-US" sz="1800" dirty="0" err="1"/>
              <a:t>Quality_Assessment</a:t>
            </a:r>
            <a:r>
              <a:rPr lang="en-US" sz="1800" dirty="0"/>
              <a:t> handler runs </a:t>
            </a:r>
            <a:r>
              <a:rPr lang="en-US" sz="1800" dirty="0">
                <a:hlinkClick r:id="rId2"/>
              </a:rPr>
              <a:t>FastQC</a:t>
            </a:r>
            <a:r>
              <a:rPr lang="en-US" sz="1800" dirty="0"/>
              <a:t> on a list of </a:t>
            </a:r>
            <a:r>
              <a:rPr lang="en-US" sz="1800" dirty="0" err="1"/>
              <a:t>FastQ</a:t>
            </a:r>
            <a:r>
              <a:rPr lang="en-US" sz="1800" dirty="0"/>
              <a:t>, SAM, or BAM samples</a:t>
            </a:r>
            <a:r>
              <a:rPr lang="en-US" sz="1800" dirty="0" smtClean="0"/>
              <a:t>.</a:t>
            </a:r>
          </a:p>
          <a:p>
            <a:pPr lvl="2">
              <a:lnSpc>
                <a:spcPct val="130000"/>
              </a:lnSpc>
            </a:pPr>
            <a:endParaRPr lang="en-US" sz="9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roduce </a:t>
            </a:r>
            <a:r>
              <a:rPr lang="en-US" sz="1800" dirty="0"/>
              <a:t>a HTML document for each sample containing metrics on the sequence quality, sequence length distribution, sequence duplication levels, adapter content, and other base statistics. </a:t>
            </a:r>
          </a:p>
          <a:p>
            <a:pPr lvl="2">
              <a:lnSpc>
                <a:spcPct val="130000"/>
              </a:lnSpc>
            </a:pPr>
            <a:endParaRPr lang="en-US" sz="1800" dirty="0"/>
          </a:p>
          <a:p>
            <a:pPr marL="960120" lvl="2" indent="-457200">
              <a:lnSpc>
                <a:spcPct val="130000"/>
              </a:lnSpc>
              <a:buFont typeface="+mj-lt"/>
              <a:buAutoNum type="arabicPeriod"/>
            </a:pP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3285"/>
            <a:ext cx="9144000" cy="567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2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1009</TotalTime>
  <Words>1987</Words>
  <Application>Microsoft Macintosh PowerPoint</Application>
  <PresentationFormat>On-screen Show (4:3)</PresentationFormat>
  <Paragraphs>319</Paragraphs>
  <Slides>39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Perspective</vt:lpstr>
      <vt:lpstr>sequence_handling</vt:lpstr>
      <vt:lpstr>sequence_handling</vt:lpstr>
      <vt:lpstr>sequence_handling Presentation</vt:lpstr>
      <vt:lpstr>sequence_handling</vt:lpstr>
      <vt:lpstr>sequence_handling handlers</vt:lpstr>
      <vt:lpstr>sequence_handling handlers</vt:lpstr>
      <vt:lpstr>sequence_handling handlers</vt:lpstr>
      <vt:lpstr>sequence_handling handlers</vt:lpstr>
      <vt:lpstr>Sequence Handling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</vt:lpstr>
      <vt:lpstr>sequence_handling</vt:lpstr>
      <vt:lpstr>sequence_handling</vt:lpstr>
      <vt:lpstr>sequence_handling</vt:lpstr>
      <vt:lpstr>sequence_handling</vt:lpstr>
      <vt:lpstr>Exercise</vt:lpstr>
      <vt:lpstr>Exercise</vt:lpstr>
      <vt:lpstr>Exercise</vt:lpstr>
      <vt:lpstr>Exercise –  Sample list</vt:lpstr>
      <vt:lpstr>Exercise –  Config shared variables</vt:lpstr>
      <vt:lpstr>Exercise –  Config handler-specific variables </vt:lpstr>
      <vt:lpstr>Exercise –  Config dependencies</vt:lpstr>
      <vt:lpstr>Exercise – Config  Quality Assessment</vt:lpstr>
      <vt:lpstr>Exercise – Config  Quality Assessment results</vt:lpstr>
      <vt:lpstr>Exercise Read-counts</vt:lpstr>
      <vt:lpstr>Exercise Adapter trimming</vt:lpstr>
      <vt:lpstr>Exercise Quality trimming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Handling</dc:title>
  <dc:creator>Fernanda Rodriguez</dc:creator>
  <cp:lastModifiedBy>Fernanda Rodriguez</cp:lastModifiedBy>
  <cp:revision>102</cp:revision>
  <dcterms:created xsi:type="dcterms:W3CDTF">2016-12-05T19:43:38Z</dcterms:created>
  <dcterms:modified xsi:type="dcterms:W3CDTF">2017-01-24T19:14:46Z</dcterms:modified>
</cp:coreProperties>
</file>