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8" r:id="rId4"/>
    <p:sldId id="329" r:id="rId5"/>
    <p:sldId id="283" r:id="rId6"/>
    <p:sldId id="270" r:id="rId7"/>
    <p:sldId id="294" r:id="rId8"/>
    <p:sldId id="295" r:id="rId9"/>
    <p:sldId id="292" r:id="rId10"/>
    <p:sldId id="297" r:id="rId11"/>
    <p:sldId id="301" r:id="rId12"/>
    <p:sldId id="286" r:id="rId13"/>
    <p:sldId id="302" r:id="rId14"/>
    <p:sldId id="303" r:id="rId15"/>
    <p:sldId id="287" r:id="rId16"/>
    <p:sldId id="288" r:id="rId17"/>
    <p:sldId id="331" r:id="rId18"/>
    <p:sldId id="289" r:id="rId19"/>
    <p:sldId id="305" r:id="rId20"/>
    <p:sldId id="290" r:id="rId21"/>
    <p:sldId id="306" r:id="rId22"/>
    <p:sldId id="291" r:id="rId23"/>
    <p:sldId id="330" r:id="rId24"/>
    <p:sldId id="307" r:id="rId25"/>
    <p:sldId id="324" r:id="rId26"/>
    <p:sldId id="323" r:id="rId27"/>
    <p:sldId id="322" r:id="rId28"/>
    <p:sldId id="321" r:id="rId29"/>
    <p:sldId id="312" r:id="rId30"/>
    <p:sldId id="320" r:id="rId31"/>
    <p:sldId id="317" r:id="rId32"/>
    <p:sldId id="316" r:id="rId33"/>
    <p:sldId id="314" r:id="rId34"/>
    <p:sldId id="318" r:id="rId35"/>
    <p:sldId id="325" r:id="rId36"/>
    <p:sldId id="319" r:id="rId37"/>
    <p:sldId id="310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FF"/>
    <a:srgbClr val="3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84479" autoAdjust="0"/>
  </p:normalViewPr>
  <p:slideViewPr>
    <p:cSldViewPr snapToGrid="0" snapToObjects="1">
      <p:cViewPr varScale="1">
        <p:scale>
          <a:sx n="77" d="100"/>
          <a:sy n="7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DB65-27C9-3A4B-8F2C-A6C29A19C80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E7-AE08-2C40-BD67-6375DADD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section below is headed by a block of hash (#) marks and contains variables for one specific handler only.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Each section below is headed by a block of hash (#) marks and contains variables for one specific handler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</a:t>
            </a:r>
            <a:r>
              <a:rPr lang="en-US" dirty="0" smtClean="0"/>
              <a:t>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joshi/sickle.git" TargetMode="External"/><Relationship Id="rId3" Type="http://schemas.openxmlformats.org/officeDocument/2006/relationships/hyperlink" Target="https://github.com/vsbuffalo/seqq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user@login.msi.umn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Fernanda Rodriguez</a:t>
            </a:r>
          </a:p>
          <a:p>
            <a:r>
              <a:rPr lang="en-US" dirty="0" smtClean="0"/>
              <a:t>Dec 5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Calculates </a:t>
            </a:r>
            <a:r>
              <a:rPr lang="en-US" sz="1800" dirty="0"/>
              <a:t>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9" y="4414346"/>
            <a:ext cx="3913995" cy="2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Calculates 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92" t="3065" r="31663" b="4674"/>
          <a:stretch/>
        </p:blipFill>
        <p:spPr>
          <a:xfrm>
            <a:off x="5948856" y="315309"/>
            <a:ext cx="2375338" cy="63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3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Removes </a:t>
            </a:r>
            <a:r>
              <a:rPr lang="en-US" dirty="0"/>
              <a:t>adapter sequences off of sample reads</a:t>
            </a:r>
          </a:p>
          <a:p>
            <a:pPr lvl="2">
              <a:lnSpc>
                <a:spcPct val="130000"/>
              </a:lnSpc>
            </a:pP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9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665911" cy="388337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Sickle/ </a:t>
            </a:r>
            <a:r>
              <a:rPr lang="en-US" sz="2000" dirty="0" err="1" smtClean="0"/>
              <a:t>Seqqs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/>
              <a:t>Trims samples based on quality scores to remove low-quality regions.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Sickle</a:t>
            </a:r>
            <a:r>
              <a:rPr lang="en-US" sz="1800" dirty="0" smtClean="0"/>
              <a:t> performs the </a:t>
            </a:r>
            <a:r>
              <a:rPr lang="en-US" sz="1800" dirty="0"/>
              <a:t>trimming and </a:t>
            </a:r>
            <a:r>
              <a:rPr lang="en-US" sz="1800" dirty="0">
                <a:hlinkClick r:id="rId3"/>
              </a:rPr>
              <a:t>Seqqs</a:t>
            </a:r>
            <a:r>
              <a:rPr lang="en-US" sz="1800" dirty="0"/>
              <a:t> </a:t>
            </a:r>
            <a:r>
              <a:rPr lang="en-US" sz="1800" dirty="0" smtClean="0"/>
              <a:t>generates </a:t>
            </a:r>
            <a:r>
              <a:rPr lang="en-US" sz="1800" dirty="0"/>
              <a:t>trimming </a:t>
            </a:r>
            <a:r>
              <a:rPr lang="en-US" sz="1800" dirty="0" smtClean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Works on single and paired-end data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dirty="0"/>
          </a:p>
          <a:p>
            <a:pPr lvl="2">
              <a:lnSpc>
                <a:spcPct val="150000"/>
              </a:lnSpc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09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sz="2000" dirty="0" smtClean="0">
              <a:solidFill>
                <a:srgbClr val="F9BE92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Maps to reference genome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3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083074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Sorts, </a:t>
            </a:r>
            <a:r>
              <a:rPr lang="en-US" sz="1800" dirty="0"/>
              <a:t>de-duplicates, and adds read groups to the SAM files produced </a:t>
            </a:r>
            <a:r>
              <a:rPr lang="en-US" sz="1800" dirty="0" smtClean="0"/>
              <a:t>from Read Mapping </a:t>
            </a:r>
            <a:r>
              <a:rPr lang="en-US" sz="1800" dirty="0"/>
              <a:t>into finished BAM files</a:t>
            </a:r>
            <a:r>
              <a:rPr lang="en-US" sz="1800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reates </a:t>
            </a:r>
            <a:r>
              <a:rPr lang="en-US" sz="1800" dirty="0"/>
              <a:t>before and after statistics using the </a:t>
            </a:r>
            <a:r>
              <a:rPr lang="en-US" sz="1800" dirty="0" err="1"/>
              <a:t>flagstat</a:t>
            </a:r>
            <a:r>
              <a:rPr lang="en-US" sz="1800" dirty="0"/>
              <a:t> function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SAMtools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9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769833"/>
            <a:ext cx="8793111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“A </a:t>
            </a:r>
            <a:r>
              <a:rPr lang="en-US" sz="3600" dirty="0"/>
              <a:t>series of scripts that automates sequence analysis </a:t>
            </a:r>
            <a:r>
              <a:rPr lang="en-US" sz="3600" dirty="0" smtClean="0"/>
              <a:t>workflows”</a:t>
            </a:r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2800" dirty="0" smtClean="0">
                <a:solidFill>
                  <a:srgbClr val="F9BE92"/>
                </a:solidFill>
              </a:rPr>
              <a:t>Developed by Paul Hoffman and Skylar </a:t>
            </a:r>
            <a:r>
              <a:rPr lang="en-US" sz="2800" dirty="0" err="1" smtClean="0">
                <a:solidFill>
                  <a:srgbClr val="F9BE92"/>
                </a:solidFill>
              </a:rPr>
              <a:t>Wyant</a:t>
            </a:r>
            <a:endParaRPr lang="en-US" sz="2800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33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-</a:t>
            </a:r>
            <a:r>
              <a:rPr lang="en-US" sz="2000" dirty="0" smtClean="0"/>
              <a:t>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Generates a coverage map for each BAM file</a:t>
            </a:r>
            <a:endParaRPr lang="en-US" sz="1800" dirty="0"/>
          </a:p>
          <a:p>
            <a:pPr marL="560070" indent="-514350" algn="ctr">
              <a:lnSpc>
                <a:spcPct val="130000"/>
              </a:lnSpc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-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3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– GATK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SNP calling</a:t>
            </a:r>
            <a:endParaRPr lang="en-US" sz="2000" dirty="0" smtClean="0"/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927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8305"/>
            <a:ext cx="4724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lnSpc>
                <a:spcPct val="130000"/>
              </a:lnSpc>
              <a:buNone/>
            </a:pPr>
            <a:r>
              <a:rPr lang="en-US" sz="2200" dirty="0" smtClean="0"/>
              <a:t>What does it does not do?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Runs all handlers automatically in the workflow (runs one handler </a:t>
            </a:r>
            <a:r>
              <a:rPr lang="en-US" dirty="0"/>
              <a:t>a</a:t>
            </a:r>
            <a:r>
              <a:rPr lang="en-US" dirty="0" smtClean="0"/>
              <a:t>t the time)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05"/>
            <a:ext cx="9144000" cy="4001171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800" dirty="0">
              <a:solidFill>
                <a:srgbClr val="CCFFCC"/>
              </a:solidFill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lvl="1" indent="0">
              <a:buNone/>
            </a:pPr>
            <a:r>
              <a:rPr lang="en-US" sz="2000" dirty="0"/>
              <a:t>Sequence Handling can be obtained from P. Morrell’s lab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r>
              <a:rPr lang="en-US" sz="1600" dirty="0">
                <a:hlinkClick r:id="rId2"/>
              </a:rPr>
              <a:t>https://github.com/MorrellLAB/</a:t>
            </a:r>
            <a:r>
              <a:rPr lang="en-US" sz="1600" dirty="0" smtClean="0">
                <a:hlinkClick r:id="rId2"/>
              </a:rPr>
              <a:t>sequence_handling</a:t>
            </a:r>
            <a:endParaRPr lang="en-US" sz="1600" dirty="0" smtClean="0"/>
          </a:p>
          <a:p>
            <a:pPr marL="45720" lvl="1" indent="0">
              <a:buNone/>
            </a:pPr>
            <a:r>
              <a:rPr lang="en-US" sz="1600" dirty="0" smtClean="0"/>
              <a:t>README and documentation</a:t>
            </a:r>
          </a:p>
          <a:p>
            <a:pPr marL="45720" lvl="1" indent="0">
              <a:buNone/>
            </a:pPr>
            <a:endParaRPr lang="en-US" sz="1600" dirty="0"/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today’s exercise, in MSI: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882358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today’s exercise: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 in MSI</a:t>
            </a: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echo 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export MODULEPATH=/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public/Modules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:'$MODULEPATH' &gt;&gt; ~/.</a:t>
            </a:r>
            <a:r>
              <a:rPr lang="en-US" sz="1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bash_profile</a:t>
            </a:r>
            <a:endParaRPr lang="en-US" sz="1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1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dirty="0" smtClean="0"/>
              <a:t>2. Log out MSI</a:t>
            </a:r>
            <a:endParaRPr lang="en-US" dirty="0"/>
          </a:p>
          <a:p>
            <a:r>
              <a:rPr lang="en-US" dirty="0" smtClean="0"/>
              <a:t>3. Log in MSI using </a:t>
            </a:r>
            <a:r>
              <a:rPr lang="en-US" dirty="0" err="1">
                <a:solidFill>
                  <a:srgbClr val="CCFFCC"/>
                </a:solidFill>
              </a:rPr>
              <a:t>ssh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CCFFCC"/>
                </a:solidFill>
              </a:rPr>
              <a:t>–Y </a:t>
            </a:r>
            <a:r>
              <a:rPr lang="en-US" dirty="0" smtClean="0">
                <a:solidFill>
                  <a:srgbClr val="CCFFCC"/>
                </a:solidFill>
                <a:hlinkClick r:id="rId3"/>
              </a:rPr>
              <a:t>user@login.msi.umn.edu</a:t>
            </a:r>
            <a:endParaRPr lang="en-US" dirty="0" smtClean="0">
              <a:solidFill>
                <a:srgbClr val="CCFFCC"/>
              </a:solidFill>
            </a:endParaRPr>
          </a:p>
          <a:p>
            <a:endParaRPr lang="en-US" dirty="0" smtClean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600" dirty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9093" y="3227290"/>
            <a:ext cx="2827517" cy="13157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12095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sequence-handling directory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ls</a:t>
            </a:r>
            <a:endParaRPr lang="en-US" dirty="0" smtClean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Config  </a:t>
            </a:r>
            <a:r>
              <a:rPr lang="en-US" dirty="0" err="1"/>
              <a:t>ErrorFiles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Handlers  </a:t>
            </a:r>
            <a:r>
              <a:rPr lang="en-US" dirty="0" err="1"/>
              <a:t>HelperScripts</a:t>
            </a:r>
            <a:r>
              <a:rPr lang="en-US" dirty="0"/>
              <a:t>  </a:t>
            </a:r>
            <a:r>
              <a:rPr lang="en-US" dirty="0" err="1"/>
              <a:t>README.md</a:t>
            </a:r>
            <a:r>
              <a:rPr lang="en-US" dirty="0"/>
              <a:t>  sequence_handling  </a:t>
            </a:r>
            <a:r>
              <a:rPr lang="en-US" dirty="0" err="1"/>
              <a:t>Sequence_Handling_Workflow.png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CCFFCC"/>
                </a:solidFill>
              </a:rPr>
              <a:t>.</a:t>
            </a:r>
            <a:r>
              <a:rPr lang="en-US" dirty="0">
                <a:solidFill>
                  <a:srgbClr val="CCFFCC"/>
                </a:solidFill>
              </a:rPr>
              <a:t>/sequence_handling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1" y="4388670"/>
            <a:ext cx="7112000" cy="2400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1. Create sample list (in </a:t>
            </a:r>
            <a:r>
              <a:rPr lang="en-US" dirty="0" err="1" smtClean="0">
                <a:cs typeface="Lucida Console"/>
              </a:rPr>
              <a:t>SH_Example_data</a:t>
            </a:r>
            <a:r>
              <a:rPr lang="en-US" dirty="0" smtClean="0">
                <a:cs typeface="Lucida Console"/>
              </a:rPr>
              <a:t> directory)</a:t>
            </a:r>
            <a:endParaRPr lang="en-US" dirty="0" smtClean="0"/>
          </a:p>
          <a:p>
            <a:pPr marL="502920" indent="-457200">
              <a:buAutoNum type="arabicPeriod"/>
            </a:pPr>
            <a:endParaRPr lang="en-US" sz="1600" dirty="0" smtClean="0"/>
          </a:p>
          <a:p>
            <a:pPr marL="45720" indent="0">
              <a:buNone/>
            </a:pP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-d -1 $PWD/*.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gz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&gt;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r>
              <a:rPr lang="en-US" sz="2000" dirty="0" smtClean="0"/>
              <a:t>Check file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less 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237611"/>
            <a:ext cx="7086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2. Edit Config </a:t>
            </a:r>
            <a:r>
              <a:rPr lang="en-US" dirty="0" smtClean="0"/>
              <a:t>file (located in sequence_handling directory)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1800" dirty="0" smtClean="0"/>
              <a:t>RAW_SAMPLES</a:t>
            </a:r>
            <a:r>
              <a:rPr lang="en-US" sz="1800" dirty="0" smtClean="0"/>
              <a:t>=</a:t>
            </a:r>
            <a:r>
              <a:rPr lang="en-US" sz="1800" dirty="0" err="1" smtClean="0"/>
              <a:t>path_to_sample_fastq_list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OUT_DIR=</a:t>
            </a:r>
            <a:r>
              <a:rPr lang="en-US" sz="1800" dirty="0" err="1" smtClean="0"/>
              <a:t>path_to_output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PROJECT=</a:t>
            </a:r>
            <a:r>
              <a:rPr lang="en-US" sz="1800" dirty="0" err="1" smtClean="0"/>
              <a:t>project_name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EMAIL</a:t>
            </a:r>
            <a:r>
              <a:rPr lang="en-US" sz="1800" dirty="0"/>
              <a:t>=</a:t>
            </a:r>
            <a:r>
              <a:rPr lang="en-US" sz="1800" dirty="0" err="1"/>
              <a:t>user@example.com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PLATFORM=sanger  </a:t>
            </a:r>
          </a:p>
          <a:p>
            <a:pPr marL="4572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obs. this is the quality encoding, not the sequencing platform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fastqc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on one sample to obtain encoding info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709115"/>
            <a:ext cx="7813038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 </a:t>
            </a:r>
            <a:r>
              <a:rPr lang="en-US" sz="3600" dirty="0" smtClean="0"/>
              <a:t>– </a:t>
            </a:r>
            <a:br>
              <a:rPr lang="en-US" sz="3600" dirty="0" smtClean="0"/>
            </a:br>
            <a:r>
              <a:rPr lang="en-US" sz="3600" dirty="0" smtClean="0"/>
              <a:t>Config shared variables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68128" y="3644148"/>
            <a:ext cx="4367151" cy="1412694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TIPS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space in variable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definition</a:t>
            </a: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solidFill>
                  <a:srgbClr val="CCFFCC"/>
                </a:solidFill>
              </a:rPr>
              <a:t>pwd</a:t>
            </a:r>
            <a:r>
              <a:rPr lang="en-US" dirty="0" smtClean="0">
                <a:solidFill>
                  <a:srgbClr val="CCFFCC"/>
                </a:solidFill>
              </a:rPr>
              <a:t> –P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(for obtain path)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${OUT_DIR}/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Name_of_Handler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2. Edit Config file cont</a:t>
            </a:r>
            <a:r>
              <a:rPr lang="en-US" dirty="0" smtClean="0"/>
              <a:t>. – for our exercise nothing needs to be added here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 </a:t>
            </a:r>
            <a:r>
              <a:rPr lang="en-US" dirty="0" smtClean="0"/>
              <a:t>handler-specific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" y="3000040"/>
            <a:ext cx="8712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4609704" cy="45299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dirty="0" smtClean="0"/>
              <a:t>2. Edit Config </a:t>
            </a:r>
            <a:r>
              <a:rPr lang="en-US" sz="2600" dirty="0" smtClean="0"/>
              <a:t>file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r>
              <a:rPr lang="de-DE" sz="1800" dirty="0"/>
              <a:t>##########      </a:t>
            </a:r>
            <a:r>
              <a:rPr lang="de-DE" sz="1800" dirty="0" err="1"/>
              <a:t>Dependencies</a:t>
            </a:r>
            <a:r>
              <a:rPr lang="de-DE" sz="1800" dirty="0"/>
              <a:t>      ##########</a:t>
            </a:r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endParaRPr lang="uk-UA" sz="1800" dirty="0"/>
          </a:p>
          <a:p>
            <a:pPr marL="45720" indent="0">
              <a:buNone/>
            </a:pPr>
            <a:r>
              <a:rPr lang="en-US" sz="1800" dirty="0"/>
              <a:t>#   This section defines installations to</a:t>
            </a:r>
          </a:p>
          <a:p>
            <a:pPr marL="45720" indent="0">
              <a:buNone/>
            </a:pPr>
            <a:r>
              <a:rPr lang="en-US" sz="1800" dirty="0"/>
              <a:t>#       various dependencies for </a:t>
            </a:r>
            <a:r>
              <a:rPr lang="en-US" sz="1800" dirty="0" smtClean="0"/>
              <a:t>sequence_handling</a:t>
            </a:r>
          </a:p>
          <a:p>
            <a:pPr marL="45720" indent="0">
              <a:buNone/>
            </a:pPr>
            <a:r>
              <a:rPr lang="is-IS" sz="1800" dirty="0" smtClean="0">
                <a:solidFill>
                  <a:srgbClr val="FFFFFF"/>
                </a:solidFill>
              </a:rPr>
              <a:t>…</a:t>
            </a:r>
          </a:p>
          <a:p>
            <a:pPr marL="45720" indent="0">
              <a:buNone/>
            </a:pPr>
            <a:endParaRPr lang="is-IS" sz="1800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/>
              <a:t>#   Do we have GNU parallel installed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parallel</a:t>
            </a:r>
          </a:p>
          <a:p>
            <a:pPr marL="45720" indent="0">
              <a:buNone/>
            </a:pPr>
            <a:r>
              <a:rPr lang="en-US" dirty="0"/>
              <a:t>#PARALLEL=</a:t>
            </a:r>
          </a:p>
          <a:p>
            <a:pPr marL="45720" indent="0">
              <a:buNone/>
            </a:pPr>
            <a:r>
              <a:rPr lang="en-US" dirty="0"/>
              <a:t>#export PATH=${PARALLEL}:${PATH}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  Do we have </a:t>
            </a:r>
            <a:r>
              <a:rPr lang="en-US" dirty="0" err="1"/>
              <a:t>FastQC</a:t>
            </a:r>
            <a:r>
              <a:rPr lang="en-US" dirty="0"/>
              <a:t> installed?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fastqc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#FASTQC=</a:t>
            </a:r>
          </a:p>
          <a:p>
            <a:pPr marL="45720" indent="0">
              <a:buNone/>
            </a:pPr>
            <a:r>
              <a:rPr lang="en-US" dirty="0"/>
              <a:t>#export PATH=${FASTQC}:${PATH}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Config dependencies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5804" y="4042761"/>
            <a:ext cx="3931157" cy="1315745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HPC - do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Delete # in front of module load for parallel and FASTQC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616185"/>
            <a:ext cx="9057900" cy="239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</a:t>
            </a:r>
            <a:r>
              <a:rPr lang="en-US" dirty="0" smtClean="0"/>
              <a:t>. Run analysis interactively </a:t>
            </a:r>
            <a:endParaRPr lang="en-US" dirty="0" smtClean="0"/>
          </a:p>
          <a:p>
            <a:pPr marL="45720" indent="0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in sequence_handling </a:t>
            </a:r>
            <a:r>
              <a:rPr lang="en-US" sz="1600" dirty="0" smtClean="0"/>
              <a:t>directory, </a:t>
            </a:r>
            <a:r>
              <a:rPr lang="en-US" sz="1600" u="sng" dirty="0" smtClean="0"/>
              <a:t>in one of the high performance systems </a:t>
            </a:r>
            <a:r>
              <a:rPr lang="en-US" sz="1600" dirty="0" smtClean="0"/>
              <a:t>– lab, Itasca, Mesabi)</a:t>
            </a:r>
            <a:endParaRPr lang="en-US" sz="16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./sequence_handling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1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~/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			    </a:t>
            </a:r>
            <a:r>
              <a:rPr lang="en-US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cs typeface="Lucida Console"/>
              </a:rPr>
              <a:t>(path to Config file)</a:t>
            </a:r>
            <a:endParaRPr lang="en-US" sz="1800" dirty="0" smtClean="0">
              <a:solidFill>
                <a:srgbClr val="FFFFFF"/>
              </a:solidFill>
              <a:cs typeface="Lucida Console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Mac users: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firefox</a:t>
            </a:r>
            <a:r>
              <a:rPr lang="en-US" dirty="0" smtClean="0">
                <a:solidFill>
                  <a:srgbClr val="CCFFCC"/>
                </a:solidFill>
              </a:rPr>
              <a:t> &lt;</a:t>
            </a:r>
            <a:r>
              <a:rPr lang="en-US" dirty="0" err="1" smtClean="0">
                <a:solidFill>
                  <a:srgbClr val="CCFFCC"/>
                </a:solidFill>
              </a:rPr>
              <a:t>fastqc.html</a:t>
            </a:r>
            <a:r>
              <a:rPr lang="en-US" dirty="0" smtClean="0">
                <a:solidFill>
                  <a:srgbClr val="CCFFCC"/>
                </a:solidFill>
              </a:rPr>
              <a:t>&gt;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PC users: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Instructions in email sent by Paul Hoffman today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 smtClean="0"/>
              <a:t>Assessment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2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Read-counts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 smtClean="0">
                <a:solidFill>
                  <a:srgbClr val="FFFFFF"/>
                </a:solidFill>
              </a:rPr>
              <a:t>soybean 1.2Gb (use </a:t>
            </a:r>
            <a:r>
              <a:rPr lang="en-US" dirty="0" err="1" smtClean="0">
                <a:solidFill>
                  <a:srgbClr val="FFFFFF"/>
                </a:solidFill>
              </a:rPr>
              <a:t>bp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- DONE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40167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3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Adapter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6401" y="3227290"/>
            <a:ext cx="6374907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sz="1600" dirty="0" smtClean="0">
                <a:solidFill>
                  <a:srgbClr val="FFFFFF"/>
                </a:solidFill>
              </a:rPr>
              <a:t>adapt file is in </a:t>
            </a:r>
            <a:r>
              <a:rPr lang="en-US" sz="1600" dirty="0" err="1" smtClean="0"/>
              <a:t>SH_Example_Data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 </a:t>
            </a:r>
            <a:r>
              <a:rPr lang="en-US" dirty="0" smtClean="0">
                <a:solidFill>
                  <a:srgbClr val="FFFFFF"/>
                </a:solidFill>
              </a:rPr>
              <a:t>remove # </a:t>
            </a:r>
            <a:r>
              <a:rPr lang="en-US" dirty="0" err="1" smtClean="0">
                <a:solidFill>
                  <a:srgbClr val="FFFFFF"/>
                </a:solidFill>
              </a:rPr>
              <a:t>scyth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11094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MorrellLAB</a:t>
            </a:r>
            <a:r>
              <a:rPr lang="en-US" dirty="0"/>
              <a:t>/</a:t>
            </a:r>
            <a:r>
              <a:rPr lang="en-US" dirty="0" err="1"/>
              <a:t>DoesNaughtCompute</a:t>
            </a:r>
            <a:r>
              <a:rPr lang="en-US" dirty="0"/>
              <a:t>/blob/master/</a:t>
            </a:r>
            <a:r>
              <a:rPr lang="en-US" dirty="0" err="1"/>
              <a:t>Sequence_Handling</a:t>
            </a:r>
            <a:r>
              <a:rPr lang="en-US" dirty="0"/>
              <a:t>/DoesNaughtCompute_SeqHandling_Dec052016.pptx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sequence_handling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4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/>
              <a:t>QT_THRESHOLD=20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remove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seqqs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sickle,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</a:t>
            </a:r>
            <a:r>
              <a:rPr lang="en-US" sz="2000" dirty="0" smtClean="0"/>
              <a:t>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</a:t>
            </a:r>
            <a:r>
              <a:rPr lang="en-US" sz="2000" dirty="0" smtClean="0"/>
              <a:t>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43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773686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r>
              <a:rPr lang="en-US" sz="1600" dirty="0">
                <a:solidFill>
                  <a:srgbClr val="F9BE92"/>
                </a:solidFill>
              </a:rPr>
              <a:t>(Oct </a:t>
            </a:r>
            <a:r>
              <a:rPr lang="en-US" sz="1600" dirty="0" smtClean="0">
                <a:solidFill>
                  <a:srgbClr val="F9BE92"/>
                </a:solidFill>
              </a:rPr>
              <a:t>06</a:t>
            </a:r>
            <a:r>
              <a:rPr lang="en-US" sz="1600" baseline="30000" dirty="0" smtClean="0">
                <a:solidFill>
                  <a:srgbClr val="F9BE92"/>
                </a:solidFill>
              </a:rPr>
              <a:t>th</a:t>
            </a:r>
            <a:r>
              <a:rPr lang="en-US" sz="1600" dirty="0" smtClean="0">
                <a:solidFill>
                  <a:srgbClr val="F9BE92"/>
                </a:solidFill>
              </a:rPr>
              <a:t> </a:t>
            </a:r>
            <a:r>
              <a:rPr lang="en-US" sz="1600" dirty="0">
                <a:solidFill>
                  <a:srgbClr val="F9BE92"/>
                </a:solidFill>
              </a:rPr>
              <a:t>– </a:t>
            </a:r>
            <a:r>
              <a:rPr lang="en-US" sz="1600" dirty="0" smtClean="0">
                <a:solidFill>
                  <a:srgbClr val="F9BE92"/>
                </a:solidFill>
              </a:rPr>
              <a:t>Paul Hoffman)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–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r>
              <a:rPr lang="en-US" dirty="0" smtClean="0">
                <a:solidFill>
                  <a:srgbClr val="F9BE92"/>
                </a:solidFill>
              </a:rPr>
              <a:t>(Oct 20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/ 27</a:t>
            </a:r>
            <a:r>
              <a:rPr lang="en-US" baseline="30000" dirty="0" smtClean="0">
                <a:solidFill>
                  <a:srgbClr val="F9BE92"/>
                </a:solidFill>
              </a:rPr>
              <a:t>th </a:t>
            </a:r>
            <a:r>
              <a:rPr lang="en-US" dirty="0" smtClean="0">
                <a:solidFill>
                  <a:srgbClr val="F9BE92"/>
                </a:solidFill>
              </a:rPr>
              <a:t>– P. Morrell/ Y. Zhang</a:t>
            </a:r>
            <a:r>
              <a:rPr lang="en-US" sz="1600" dirty="0" smtClean="0">
                <a:solidFill>
                  <a:srgbClr val="F9BE92"/>
                </a:solidFill>
              </a:rPr>
              <a:t>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9BE92"/>
                </a:solidFill>
              </a:rPr>
              <a:t>(Nov 10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/17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L. Lei/ C. Pierce)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/>
              <a:t>BEDtools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 </a:t>
            </a:r>
            <a:r>
              <a:rPr lang="en-US" sz="2000" dirty="0" smtClean="0"/>
              <a:t>GATK</a:t>
            </a:r>
          </a:p>
        </p:txBody>
      </p:sp>
    </p:spTree>
    <p:extLst>
      <p:ext uri="{BB962C8B-B14F-4D97-AF65-F5344CB8AC3E}">
        <p14:creationId xmlns:p14="http://schemas.microsoft.com/office/powerpoint/2010/main" val="31809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347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500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control </a:t>
            </a:r>
            <a:r>
              <a:rPr lang="en-US" sz="2000" dirty="0" smtClean="0"/>
              <a:t>–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285"/>
            <a:ext cx="9144000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1051</TotalTime>
  <Words>2052</Words>
  <Application>Microsoft Macintosh PowerPoint</Application>
  <PresentationFormat>On-screen Show (4:3)</PresentationFormat>
  <Paragraphs>333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Perspective</vt:lpstr>
      <vt:lpstr>sequence_handling</vt:lpstr>
      <vt:lpstr>sequence_handling</vt:lpstr>
      <vt:lpstr>sequence_handling</vt:lpstr>
      <vt:lpstr>sequence_handling Presentation</vt:lpstr>
      <vt:lpstr>sequence_handling handlers</vt:lpstr>
      <vt:lpstr>sequence_handling handlers</vt:lpstr>
      <vt:lpstr>sequence_handling handlers</vt:lpstr>
      <vt:lpstr>sequence_handling handlers</vt:lpstr>
      <vt:lpstr>Sequence Handling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</vt:lpstr>
      <vt:lpstr>sequence_handling</vt:lpstr>
      <vt:lpstr>sequence_handling</vt:lpstr>
      <vt:lpstr>sequence_handling</vt:lpstr>
      <vt:lpstr>sequence_handling</vt:lpstr>
      <vt:lpstr>Exercise</vt:lpstr>
      <vt:lpstr>Exercise</vt:lpstr>
      <vt:lpstr>Exercise</vt:lpstr>
      <vt:lpstr>Exercise –  Sample list</vt:lpstr>
      <vt:lpstr>Exercise –  Config shared variables</vt:lpstr>
      <vt:lpstr>Exercise –  Config handler-specific variables </vt:lpstr>
      <vt:lpstr>Exercise –  Config dependencies</vt:lpstr>
      <vt:lpstr>Exercise – Config  Quality Assessment</vt:lpstr>
      <vt:lpstr>Exercise – Config  Quality Assessment results</vt:lpstr>
      <vt:lpstr>Exercise Read-counts</vt:lpstr>
      <vt:lpstr>Exercise Adapter trimming</vt:lpstr>
      <vt:lpstr>Exercise Quality trimming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Handling</dc:title>
  <dc:creator>Fernanda Rodriguez</dc:creator>
  <cp:lastModifiedBy>Fernanda Rodriguez</cp:lastModifiedBy>
  <cp:revision>106</cp:revision>
  <dcterms:created xsi:type="dcterms:W3CDTF">2016-12-05T19:43:38Z</dcterms:created>
  <dcterms:modified xsi:type="dcterms:W3CDTF">2017-01-24T19:57:19Z</dcterms:modified>
</cp:coreProperties>
</file>