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68" r:id="rId2"/>
  </p:sldMasterIdLst>
  <p:notesMasterIdLst>
    <p:notesMasterId r:id="rId34"/>
  </p:notesMasterIdLst>
  <p:handoutMasterIdLst>
    <p:handoutMasterId r:id="rId35"/>
  </p:handoutMasterIdLst>
  <p:sldIdLst>
    <p:sldId id="256" r:id="rId3"/>
    <p:sldId id="285" r:id="rId4"/>
    <p:sldId id="286" r:id="rId5"/>
    <p:sldId id="266" r:id="rId6"/>
    <p:sldId id="267" r:id="rId7"/>
    <p:sldId id="287" r:id="rId8"/>
    <p:sldId id="270" r:id="rId9"/>
    <p:sldId id="300" r:id="rId10"/>
    <p:sldId id="271" r:id="rId11"/>
    <p:sldId id="268" r:id="rId12"/>
    <p:sldId id="295" r:id="rId13"/>
    <p:sldId id="258" r:id="rId14"/>
    <p:sldId id="262" r:id="rId15"/>
    <p:sldId id="279" r:id="rId16"/>
    <p:sldId id="289" r:id="rId17"/>
    <p:sldId id="263" r:id="rId18"/>
    <p:sldId id="290" r:id="rId19"/>
    <p:sldId id="265" r:id="rId20"/>
    <p:sldId id="259" r:id="rId21"/>
    <p:sldId id="296" r:id="rId22"/>
    <p:sldId id="288" r:id="rId23"/>
    <p:sldId id="298" r:id="rId24"/>
    <p:sldId id="282" r:id="rId25"/>
    <p:sldId id="283" r:id="rId26"/>
    <p:sldId id="261" r:id="rId27"/>
    <p:sldId id="284" r:id="rId28"/>
    <p:sldId id="293" r:id="rId29"/>
    <p:sldId id="297" r:id="rId30"/>
    <p:sldId id="292" r:id="rId31"/>
    <p:sldId id="294" r:id="rId32"/>
    <p:sldId id="29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80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4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53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45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42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18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88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14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8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17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70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23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1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9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87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72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54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87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40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96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1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946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402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5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17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0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13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9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41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16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02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56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5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864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415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677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9148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451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503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636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6836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5055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2761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6018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8486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7276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4883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0118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7957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7484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90007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0417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5412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0354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3888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31860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09997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65903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03366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07121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628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624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028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010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324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045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517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10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74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en-US" cap="small" dirty="0"/>
              <a:t>Advanced Software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322512"/>
          </a:xfrm>
        </p:spPr>
        <p:txBody>
          <a:bodyPr>
            <a:normAutofit/>
          </a:bodyPr>
          <a:lstStyle/>
          <a:p>
            <a:r>
              <a:rPr lang="x-none" altLang="en-US" cap="small" dirty="0"/>
              <a:t>Paul Hoffman</a:t>
            </a:r>
          </a:p>
          <a:p>
            <a:r>
              <a:rPr lang="x-none" altLang="en-US" cap="small" dirty="0"/>
              <a:t>Does[0]Compute?</a:t>
            </a:r>
          </a:p>
          <a:p>
            <a:r>
              <a:rPr lang="x-none" altLang="en-US" cap="small" dirty="0"/>
              <a:t>December 1</a:t>
            </a:r>
            <a:r>
              <a:rPr lang="x-none" altLang="en-US" cap="small" baseline="30000" dirty="0"/>
              <a:t>st</a:t>
            </a:r>
            <a:r>
              <a:rPr lang="x-none" altLang="en-US" cap="small" dirty="0"/>
              <a:t>, </a:t>
            </a:r>
            <a:r>
              <a:rPr lang="x-none" altLang="en-US" cap="small" dirty="0" smtClean="0"/>
              <a:t>201</a:t>
            </a:r>
            <a:r>
              <a:rPr lang="en-US" altLang="en-US" cap="small" smtClean="0"/>
              <a:t>6</a:t>
            </a:r>
            <a:endParaRPr lang="en-US" altLang="en-US" cap="smal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cap="small" dirty="0"/>
              <a:t>Compiling Software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7500"/>
          </a:bodyPr>
          <a:lstStyle/>
          <a:p>
            <a:r>
              <a:rPr lang="x-none" altLang="en-US" dirty="0">
                <a:uFill>
                  <a:solidFill>
                    <a:srgbClr val="FFFFFF"/>
                  </a:solidFill>
                </a:uFill>
                <a:sym typeface="+mn-ea"/>
              </a:rPr>
              <a:t>Software compilation is the process of translating human-readable source code into low-level machine code</a:t>
            </a:r>
            <a:endParaRPr lang="x-none" altLang="en-US" b="0" strike="noStrike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x-none" altLang="en-US" dirty="0">
                <a:uFill>
                  <a:solidFill>
                    <a:srgbClr val="FFFFFF"/>
                  </a:solidFill>
                </a:uFill>
                <a:sym typeface="+mn-ea"/>
              </a:rPr>
              <a:t>Some software is not readily available in precompiled binaries</a:t>
            </a:r>
            <a:endParaRPr lang="x-none" altLang="en-US" b="0" strike="noStrike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x-none" altLang="en-US" dirty="0">
                <a:uFill>
                  <a:solidFill>
                    <a:srgbClr val="FFFFFF"/>
                  </a:solidFill>
                </a:uFill>
                <a:sym typeface="+mn-ea"/>
              </a:rPr>
              <a:t>These programs can still be used by compiling from source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876256" y="2615406"/>
            <a:ext cx="3467100" cy="2809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small" dirty="0" smtClean="0"/>
              <a:t>Simple Compilation Example</a:t>
            </a:r>
            <a:endParaRPr lang="x-none" altLang="en-US" cap="small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41410" y="2447606"/>
            <a:ext cx="5564190" cy="3541714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-c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file1.c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-c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file2.c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file1.o file2.o -o myprog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876256" y="2615406"/>
            <a:ext cx="34671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cap="small" dirty="0"/>
              <a:t>Build Systems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26573"/>
          </a:xfrm>
        </p:spPr>
        <p:txBody>
          <a:bodyPr/>
          <a:lstStyle/>
          <a:p>
            <a:r>
              <a:rPr lang="x-none" altLang="en-US" dirty="0"/>
              <a:t>A build system automates the compilation </a:t>
            </a:r>
            <a:r>
              <a:rPr lang="x-none" altLang="en-US" dirty="0" smtClean="0"/>
              <a:t>process</a:t>
            </a:r>
            <a:endParaRPr lang="en-US" altLang="en-US" dirty="0" smtClean="0"/>
          </a:p>
          <a:p>
            <a:r>
              <a:rPr lang="en-US" altLang="en-US" dirty="0" smtClean="0"/>
              <a:t>Build systems can be used to customize compilation for a user’s system</a:t>
            </a:r>
          </a:p>
          <a:p>
            <a:r>
              <a:rPr lang="en-US" altLang="en-US" dirty="0" smtClean="0"/>
              <a:t>Checks are performed by build systems to ensure proper compilation</a:t>
            </a:r>
            <a:endParaRPr lang="x-none" altLang="en-US" dirty="0"/>
          </a:p>
          <a:p>
            <a:r>
              <a:rPr lang="x-none" altLang="en-US" dirty="0"/>
              <a:t>Common build systems include:</a:t>
            </a:r>
          </a:p>
          <a:p>
            <a:pPr lvl="1"/>
            <a:r>
              <a:rPr lang="x-none" altLang="en-US" dirty="0"/>
              <a:t>GNU Make</a:t>
            </a:r>
          </a:p>
          <a:p>
            <a:pPr lvl="1"/>
            <a:r>
              <a:rPr lang="x-none" altLang="en-US" dirty="0"/>
              <a:t>CMake</a:t>
            </a:r>
          </a:p>
          <a:p>
            <a:pPr lvl="1"/>
            <a:r>
              <a:rPr lang="x-none" altLang="en-US" dirty="0" smtClean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configure</a:t>
            </a:r>
            <a:endParaRPr lang="x-none" altLang="en-US" dirty="0">
              <a:latin typeface="Courier New" panose="02070309020205020404" pitchFamily="49" charset="0"/>
              <a:ea typeface="FreeMono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cap="small" dirty="0"/>
              <a:t>GNU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x-none" altLang="en-US"/>
              <a:t>Make automates the build process by running compiler comands in the proper order with the proper options</a:t>
            </a:r>
          </a:p>
          <a:p>
            <a:r>
              <a:rPr lang="x-none" altLang="en-US"/>
              <a:t>Make searches for and follows rules defined in Makefiles</a:t>
            </a:r>
          </a:p>
          <a:p>
            <a:r>
              <a:rPr lang="x-none" altLang="en-US"/>
              <a:t>Makefiles can have multiple rules, thus being capable of doing multiple things (ex. build, test, install, clean)</a:t>
            </a:r>
          </a:p>
          <a:p>
            <a:r>
              <a:rPr lang="x-none" altLang="en-US"/>
              <a:t>Make can run any of the rules defined in a Makefile by specifying which rule to run on the command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smal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x-none" altLang="en-US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11555"/>
            <a:ext cx="9905999" cy="4558765"/>
          </a:xfrm>
          <a:solidFill>
            <a:schemeClr val="tx1"/>
          </a:solidFill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scythe</a:t>
            </a:r>
          </a:p>
          <a:p>
            <a:pPr marL="0" indent="0">
              <a:buNone/>
            </a:pPr>
            <a:r>
              <a:rPr lang="en-US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0.991</a:t>
            </a:r>
          </a:p>
          <a:p>
            <a:pPr marL="0" indent="0">
              <a:buNone/>
            </a:pPr>
            <a:r>
              <a:rPr lang="en-US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gcc</a:t>
            </a:r>
          </a:p>
          <a:p>
            <a:pPr marL="0" indent="0">
              <a:buNone/>
            </a:pPr>
            <a:r>
              <a:rPr lang="en-US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?=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en-US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CFLAGS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-Wall -pedantic -DVERSION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-std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gnu99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ARCHIVE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PROGRAM_NAME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LDFLAGS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-lz -lm</a:t>
            </a:r>
          </a:p>
          <a:p>
            <a:pPr marL="0" indent="0">
              <a:buNone/>
            </a:pPr>
            <a:r>
              <a:rPr lang="en-US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LDTESTFLAGS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-lcheck</a:t>
            </a:r>
          </a:p>
          <a:p>
            <a:pPr marL="0" indent="0">
              <a:buNone/>
            </a:pPr>
            <a:r>
              <a:rPr lang="en-US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SDIR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src</a:t>
            </a:r>
          </a:p>
          <a:p>
            <a:pPr marL="0" indent="0">
              <a:buNone/>
            </a:pPr>
            <a:r>
              <a:rPr lang="en-US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match.o scythe.o util.o prob.o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SDIR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/%.c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CFLAGS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 $&lt; -o </a:t>
            </a:r>
            <a:r>
              <a:rPr lang="en-US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match.o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SDIR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scythe.h</a:t>
            </a:r>
            <a:endParaRPr lang="en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rm -rf *.o ./scythe *.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dSYM</a:t>
            </a:r>
            <a:endParaRPr lang="en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OBJS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CFLAGS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scythe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LFLAGS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cap="small" dirty="0"/>
              <a:t>GNU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Courier New" panose="02070309020205020404" pitchFamily="49" charset="0"/>
              </a:rPr>
              <a:t>Running GNU Make</a:t>
            </a:r>
          </a:p>
          <a:p>
            <a:pPr lvl="1"/>
            <a:r>
              <a:rPr lang="en-US" altLang="en-US" dirty="0" smtClean="0">
                <a:cs typeface="Courier New" panose="02070309020205020404" pitchFamily="49" charset="0"/>
              </a:rPr>
              <a:t>Build the program: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lvl="1"/>
            <a:r>
              <a:rPr lang="en-US" altLang="en-US" dirty="0" smtClean="0">
                <a:cs typeface="Courier New" panose="02070309020205020404" pitchFamily="49" charset="0"/>
              </a:rPr>
              <a:t>Install the program: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</a:p>
          <a:p>
            <a:pPr lvl="1"/>
            <a:r>
              <a:rPr lang="en-US" altLang="en-US" dirty="0" smtClean="0">
                <a:cs typeface="Courier New" panose="02070309020205020404" pitchFamily="49" charset="0"/>
              </a:rPr>
              <a:t>Uninstall the program: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clean</a:t>
            </a:r>
            <a:endParaRPr lang="x-none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cap="small" dirty="0"/>
              <a:t>CMake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98913"/>
          </a:xfrm>
        </p:spPr>
        <p:txBody>
          <a:bodyPr>
            <a:normAutofit/>
          </a:bodyPr>
          <a:lstStyle/>
          <a:p>
            <a:r>
              <a:rPr lang="x-none" altLang="en-US" dirty="0"/>
              <a:t>CMake is a utility that generates Makefiles for complicated programs</a:t>
            </a:r>
          </a:p>
          <a:p>
            <a:r>
              <a:rPr lang="x-none" altLang="en-US" dirty="0"/>
              <a:t>CMake searches for dependencies and generates a Makefile with the proper locations for easy </a:t>
            </a:r>
            <a:r>
              <a:rPr lang="x-none" altLang="en-US" dirty="0" smtClean="0"/>
              <a:t>compiling</a:t>
            </a:r>
            <a:endParaRPr lang="en-US" altLang="en-US" dirty="0" smtClean="0"/>
          </a:p>
          <a:p>
            <a:r>
              <a:rPr lang="en-US" altLang="en-US" dirty="0" smtClean="0"/>
              <a:t>A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US" altLang="en-US" dirty="0" smtClean="0"/>
              <a:t> directory is created to store files related to actually compiling and installing the software</a:t>
            </a:r>
            <a:endParaRPr lang="x-none" altLang="en-US" dirty="0"/>
          </a:p>
          <a:p>
            <a:r>
              <a:rPr lang="x-none" altLang="en-US" dirty="0"/>
              <a:t>Programs are not actually compiled and installed when using CMake; instead a Makefile specific to the user's system is generated for easier installation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cap="small" dirty="0"/>
              <a:t>CMake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Running CMake</a:t>
            </a:r>
          </a:p>
          <a:p>
            <a:pPr lvl="1"/>
            <a:r>
              <a:rPr lang="en-US" altLang="en-US" dirty="0" smtClean="0"/>
              <a:t>Tell CMake to create a Makefile: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 .</a:t>
            </a:r>
          </a:p>
          <a:p>
            <a:pPr lvl="1"/>
            <a:r>
              <a:rPr lang="en-US" altLang="en-US" dirty="0" smtClean="0">
                <a:latin typeface="+mj-lt"/>
                <a:cs typeface="Courier New" panose="02070309020205020404" pitchFamily="49" charset="0"/>
              </a:rPr>
              <a:t>Use a specific build directory: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 –build &lt;directory&gt; .</a:t>
            </a:r>
            <a:endParaRPr lang="x-none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0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cap="small" dirty="0" smtClean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configur</a:t>
            </a:r>
            <a:r>
              <a:rPr lang="en-US" altLang="en-US" cap="small" dirty="0" smtClean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e</a:t>
            </a:r>
            <a:endParaRPr lang="x-none" alt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73233"/>
          </a:xfrm>
        </p:spPr>
        <p:txBody>
          <a:bodyPr/>
          <a:lstStyle/>
          <a:p>
            <a:r>
              <a:rPr lang="x-none" altLang="en-US" sz="2000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configure</a:t>
            </a:r>
            <a:r>
              <a:rPr lang="x-none" altLang="en-US" sz="2000" b="1" dirty="0">
                <a:latin typeface="FreeMono" charset="0"/>
                <a:ea typeface="FreeMono" charset="0"/>
              </a:rPr>
              <a:t> </a:t>
            </a:r>
            <a:r>
              <a:rPr lang="x-none" altLang="en-US" dirty="0"/>
              <a:t>scripts are similar to CMake in that they generate a Makefile with proper dependencies specific for a user's system</a:t>
            </a:r>
          </a:p>
          <a:p>
            <a:r>
              <a:rPr lang="x-none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r>
              <a:rPr lang="x-none" altLang="en-US" sz="2000" dirty="0"/>
              <a:t> </a:t>
            </a:r>
            <a:r>
              <a:rPr lang="x-none" altLang="en-US" dirty="0"/>
              <a:t>allows the user to set custom parameters, such as install </a:t>
            </a:r>
            <a:r>
              <a:rPr lang="x-none" altLang="en-US" dirty="0" smtClean="0"/>
              <a:t>location</a:t>
            </a:r>
            <a:endParaRPr lang="en-US" altLang="en-US" dirty="0" smtClean="0"/>
          </a:p>
          <a:p>
            <a:r>
              <a:rPr lang="en-US" altLang="en-US" dirty="0"/>
              <a:t>Running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/>
              <a:t>Create a Makefile with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r>
              <a:rPr lang="en-US" altLang="en-US" dirty="0"/>
              <a:t>: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./configure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/>
              <a:t>Change the install directory with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r>
              <a:rPr lang="en-US" altLang="en-US" dirty="0" smtClean="0"/>
              <a:t>:</a:t>
            </a:r>
          </a:p>
          <a:p>
            <a:pPr marL="914400" lvl="2" indent="0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configure --prefix=&lt;path to install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cap="small" dirty="0"/>
              <a:t>Installing Python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dirty="0"/>
              <a:t>Most Python programs are available as scripts that run without any extra compilation</a:t>
            </a:r>
          </a:p>
          <a:p>
            <a:r>
              <a:rPr lang="x-none" altLang="en-US" dirty="0"/>
              <a:t>Python </a:t>
            </a:r>
            <a:r>
              <a:rPr lang="x-none" altLang="en-US" i="1" dirty="0"/>
              <a:t>modules</a:t>
            </a:r>
            <a:r>
              <a:rPr lang="x-none" altLang="en-US" dirty="0"/>
              <a:t> must be compiled before use</a:t>
            </a:r>
          </a:p>
          <a:p>
            <a:r>
              <a:rPr lang="x-none" altLang="en-US" dirty="0"/>
              <a:t>Easiest way to install modules is through Python's package managers (pip, easy_install, conda)</a:t>
            </a:r>
          </a:p>
          <a:p>
            <a:r>
              <a:rPr lang="x-none" altLang="en-US" dirty="0"/>
              <a:t>Compiling a module is done with a </a:t>
            </a:r>
            <a:r>
              <a:rPr lang="x-none" altLang="en-US" sz="2400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setup.py</a:t>
            </a:r>
            <a:r>
              <a:rPr lang="x-none" altLang="en-US" dirty="0"/>
              <a:t>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cap="small" dirty="0"/>
              <a:t>Supercomputers are Great!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70019" y="1959926"/>
            <a:ext cx="4649783" cy="823912"/>
          </a:xfrm>
        </p:spPr>
        <p:txBody>
          <a:bodyPr/>
          <a:lstStyle/>
          <a:p>
            <a:r>
              <a:rPr lang="x-none" altLang="en-US" dirty="0"/>
              <a:t>They...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41410" y="2783837"/>
            <a:ext cx="4878391" cy="2717801"/>
          </a:xfrm>
        </p:spPr>
        <p:txBody>
          <a:bodyPr>
            <a:normAutofit fontScale="92500" lnSpcReduction="10000"/>
          </a:bodyPr>
          <a:lstStyle/>
          <a:p>
            <a:r>
              <a:rPr lang="x-none" altLang="en-US" dirty="0"/>
              <a:t>have large amounts of resources for quicker computing</a:t>
            </a:r>
          </a:p>
          <a:p>
            <a:r>
              <a:rPr lang="x-none" altLang="en-US" dirty="0"/>
              <a:t>provide software for performing analyses</a:t>
            </a:r>
          </a:p>
          <a:p>
            <a:r>
              <a:rPr lang="x-none" altLang="en-US" dirty="0"/>
              <a:t>have a single filesystem to easily access all data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400808" y="1959925"/>
            <a:ext cx="4646602" cy="823912"/>
          </a:xfrm>
        </p:spPr>
        <p:txBody>
          <a:bodyPr/>
          <a:lstStyle/>
          <a:p>
            <a:r>
              <a:rPr lang="x-none" altLang="en-US" dirty="0"/>
              <a:t>But...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200" y="2783837"/>
            <a:ext cx="4875210" cy="2717801"/>
          </a:xfrm>
        </p:spPr>
        <p:txBody>
          <a:bodyPr>
            <a:normAutofit fontScale="92500"/>
          </a:bodyPr>
          <a:lstStyle/>
          <a:p>
            <a:r>
              <a:rPr lang="x-none" altLang="en-US" dirty="0"/>
              <a:t>are unconfigurable from the end-user standpoint</a:t>
            </a:r>
          </a:p>
          <a:p>
            <a:r>
              <a:rPr lang="x-none" altLang="en-US" dirty="0"/>
              <a:t>don't provide easy software installation</a:t>
            </a:r>
          </a:p>
          <a:p>
            <a:r>
              <a:rPr lang="x-none" altLang="en-US" dirty="0"/>
              <a:t>are generally slow to adopt latest-and-greatest technologies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build="p"/>
      <p:bldP spid="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smal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endParaRPr lang="x-none" altLang="en-US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Similar in purpose to Makefiles</a:t>
            </a:r>
          </a:p>
          <a:p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altLang="en-US" dirty="0" smtClean="0"/>
              <a:t> scripts can handle multiple parts of the compilation process</a:t>
            </a:r>
          </a:p>
          <a:p>
            <a:r>
              <a:rPr lang="en-US" altLang="en-US" dirty="0" smtClean="0"/>
              <a:t>Running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altLang="en-US" dirty="0" smtClean="0"/>
              <a:t> scripts</a:t>
            </a:r>
          </a:p>
          <a:p>
            <a:pPr lvl="1"/>
            <a:r>
              <a:rPr lang="en-US" altLang="en-US" dirty="0" smtClean="0"/>
              <a:t>*NIX: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 setup.py build &amp;&amp; python setup.py install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 smtClean="0"/>
              <a:t>Windows: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 build &amp;&amp; setup.py install</a:t>
            </a:r>
          </a:p>
          <a:p>
            <a:r>
              <a:rPr lang="en-US" altLang="en-US" dirty="0" smtClean="0">
                <a:cs typeface="Courier New" panose="02070309020205020404" pitchFamily="49" charset="0"/>
              </a:rPr>
              <a:t>See README or INSTALL.txt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4555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small" dirty="0" smtClean="0"/>
              <a:t>Using </a:t>
            </a:r>
            <a:r>
              <a:rPr lang="en-US" altLang="en-US" sz="3200" cap="smal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virtualenv</a:t>
            </a:r>
            <a:r>
              <a:rPr lang="en-US" altLang="en-US" sz="3200" cap="small" dirty="0" smtClean="0"/>
              <a:t> </a:t>
            </a:r>
            <a:r>
              <a:rPr lang="en-US" altLang="en-US" cap="small" dirty="0" smtClean="0"/>
              <a:t>to Manage Python Modules</a:t>
            </a:r>
            <a:endParaRPr lang="x-none" alt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virtualenv</a:t>
            </a:r>
            <a:r>
              <a:rPr lang="en-US" altLang="en-US" sz="2000" dirty="0" smtClean="0"/>
              <a:t> </a:t>
            </a:r>
            <a:r>
              <a:rPr lang="en-US" altLang="en-US" dirty="0" smtClean="0"/>
              <a:t>creates separate workspaces to manage Python modules without root access</a:t>
            </a:r>
          </a:p>
          <a:p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virtualenv</a:t>
            </a:r>
            <a:r>
              <a:rPr lang="en-US" altLang="en-US" sz="2000" dirty="0" smtClean="0"/>
              <a:t> </a:t>
            </a:r>
            <a:r>
              <a:rPr lang="en-US" altLang="en-US" dirty="0" smtClean="0"/>
              <a:t>also allows for using specific module versions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6579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small" dirty="0" smtClean="0"/>
              <a:t>Using </a:t>
            </a:r>
            <a:r>
              <a:rPr lang="en-US" altLang="en-US" sz="3200" cap="smal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virtualenv</a:t>
            </a:r>
            <a:r>
              <a:rPr lang="en-US" altLang="en-US" sz="3200" cap="small" dirty="0" smtClean="0"/>
              <a:t> </a:t>
            </a:r>
            <a:r>
              <a:rPr lang="en-US" altLang="en-US" cap="small" dirty="0" smtClean="0"/>
              <a:t>to Manage Python Modules</a:t>
            </a:r>
            <a:endParaRPr lang="x-none" alt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5014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Create a new workspace</a:t>
            </a:r>
          </a:p>
          <a:p>
            <a:pPr lvl="1"/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virtualenv &lt;path to store environment&gt;</a:t>
            </a:r>
          </a:p>
          <a:p>
            <a:r>
              <a:rPr lang="en-US" altLang="en-US" dirty="0" smtClean="0"/>
              <a:t>Activate the workspace</a:t>
            </a:r>
          </a:p>
          <a:p>
            <a:pPr lvl="1"/>
            <a:r>
              <a:rPr lang="en-US" altLang="en-US" dirty="0" smtClean="0"/>
              <a:t>*NIX with BASH shell: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 &lt;path&gt;/bin/activate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 smtClean="0"/>
              <a:t>Windows: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&lt;path&gt;\scripts\activate</a:t>
            </a:r>
            <a:endParaRPr lang="en-US" altLang="en-US" dirty="0" smtClean="0"/>
          </a:p>
          <a:p>
            <a:r>
              <a:rPr lang="en-US" altLang="en-US" dirty="0" smtClean="0"/>
              <a:t>Deactivate the workspace</a:t>
            </a:r>
          </a:p>
          <a:p>
            <a:pPr lvl="1"/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8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cap="small" dirty="0"/>
              <a:t>Installing Java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dirty="0" smtClean="0"/>
              <a:t>Run</a:t>
            </a:r>
            <a:r>
              <a:rPr lang="en-US" altLang="en-US" dirty="0" smtClean="0"/>
              <a:t>. Run fast. Run far.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cap="small" dirty="0"/>
              <a:t>Installing Java Programs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dirty="0"/>
              <a:t>Most Java programs are distributed as a JAR file</a:t>
            </a:r>
          </a:p>
          <a:p>
            <a:r>
              <a:rPr lang="x-none" altLang="en-US" dirty="0"/>
              <a:t>JAR files are executables for Java; they can be run on any platform where the Java runtime is available</a:t>
            </a:r>
          </a:p>
          <a:p>
            <a:r>
              <a:rPr lang="x-none" altLang="en-US" dirty="0"/>
              <a:t>Using a JAR file is as simple as </a:t>
            </a:r>
            <a:r>
              <a:rPr lang="x-none" altLang="en-US" sz="2400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java -jar &lt;myjarfile&gt;.jar</a:t>
            </a:r>
          </a:p>
          <a:p>
            <a:r>
              <a:rPr lang="x-none" altLang="en-US" dirty="0">
                <a:ea typeface="FreeMono" charset="0"/>
              </a:rPr>
              <a:t>Java programs that are not compiled usually use a build system for </a:t>
            </a:r>
            <a:r>
              <a:rPr lang="x-none" altLang="en-US" dirty="0" smtClean="0">
                <a:ea typeface="FreeMono" charset="0"/>
              </a:rPr>
              <a:t>compilation</a:t>
            </a:r>
            <a:r>
              <a:rPr lang="en-US" altLang="en-US" dirty="0" smtClean="0">
                <a:ea typeface="FreeMono" charset="0"/>
              </a:rPr>
              <a:t>, read README or INSTALL for details</a:t>
            </a:r>
            <a:endParaRPr lang="x-none" altLang="en-US" sz="2400" b="1" dirty="0">
              <a:ea typeface="FreeMo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en-US" cap="small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dirty="0"/>
              <a:t>Modules are a way to temporarily add programs to your PATH</a:t>
            </a:r>
          </a:p>
          <a:p>
            <a:r>
              <a:rPr lang="x-none" altLang="en-US" dirty="0"/>
              <a:t>Modules are simple Tcl files that point out where the executables are</a:t>
            </a:r>
          </a:p>
          <a:p>
            <a:r>
              <a:rPr lang="x-none" altLang="en-US" dirty="0"/>
              <a:t>There can be modules for different versions of the same software</a:t>
            </a:r>
          </a:p>
          <a:p>
            <a:r>
              <a:rPr lang="x-none" altLang="en-US" dirty="0"/>
              <a:t>Modules are stored in the </a:t>
            </a:r>
            <a:r>
              <a:rPr lang="x-none" altLang="en-US" sz="2400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$MODULEPATH</a:t>
            </a:r>
            <a:r>
              <a:rPr lang="x-none" altLang="en-US" dirty="0">
                <a:cs typeface="Courier New" panose="02070309020205020404" pitchFamily="49" charset="0"/>
              </a:rPr>
              <a:t> </a:t>
            </a:r>
            <a:r>
              <a:rPr lang="x-none" altLang="en-US" dirty="0"/>
              <a:t>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cap="small" dirty="0" smtClean="0"/>
              <a:t>Module</a:t>
            </a:r>
            <a:r>
              <a:rPr lang="en-US" altLang="en-US" cap="small" dirty="0" smtClean="0"/>
              <a:t>file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14500"/>
            <a:ext cx="9905999" cy="5052060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#%Module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ModulesHelp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version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stderr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"\tThis module adds stampy.py 1.0.29 to your path."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BASEDIR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panfs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/9/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morrellp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hoffmanp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software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stampy-1.0.29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LIBDIR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panfs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itascasoft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python-epd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/1.5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.2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Canopy_64bit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PYDIR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panfs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/9/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morrellp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hoffmanp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software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Python-2.7.12</a:t>
            </a:r>
          </a:p>
          <a:p>
            <a:pPr marL="0" indent="0">
              <a:buNone/>
            </a:pPr>
            <a:r>
              <a:rPr lang="en-US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prepend-path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 </a:t>
            </a:r>
            <a:r>
              <a:rPr lang="en-US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$PYDIR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</a:p>
          <a:p>
            <a:pPr marL="0" indent="0">
              <a:buNone/>
            </a:pPr>
            <a:r>
              <a:rPr lang="en-US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prepend-path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 </a:t>
            </a:r>
            <a:r>
              <a:rPr lang="en-US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$BASEDIR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prepend-path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LD_LIBRARY_PATH </a:t>
            </a:r>
            <a:r>
              <a:rPr lang="en-US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$LIBDIR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prepend-path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LD_LIBRARY_PATH </a:t>
            </a:r>
            <a:r>
              <a:rPr lang="en-US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$PYDIR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prepend-path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LD_LIBRARY_PATH </a:t>
            </a:r>
            <a:r>
              <a:rPr lang="en-US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$BASEDIR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en-US" cap="small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920240"/>
            <a:ext cx="10789920" cy="4739639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Module directory structure:</a:t>
            </a:r>
          </a:p>
          <a:p>
            <a:pPr lvl="1"/>
            <a:r>
              <a:rPr lang="en-US" altLang="en-US" dirty="0" smtClean="0"/>
              <a:t>All modules are contained in a single directory</a:t>
            </a:r>
          </a:p>
          <a:p>
            <a:pPr lvl="1"/>
            <a:r>
              <a:rPr lang="en-US" altLang="en-US" dirty="0" smtClean="0"/>
              <a:t>Module directory has separate directories for individual programs</a:t>
            </a:r>
          </a:p>
          <a:p>
            <a:pPr lvl="1"/>
            <a:r>
              <a:rPr lang="en-US" altLang="en-US" dirty="0" smtClean="0"/>
              <a:t>Within the program directory, there are files with the version number of the program</a:t>
            </a:r>
          </a:p>
          <a:p>
            <a:pPr lvl="1"/>
            <a:r>
              <a:rPr lang="en-US" altLang="en-US" dirty="0" smtClean="0"/>
              <a:t>There can be multiple versions per program</a:t>
            </a:r>
          </a:p>
          <a:p>
            <a:pPr lvl="1"/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~/modules/&lt;program&gt;/&lt;version&gt;</a:t>
            </a:r>
          </a:p>
          <a:p>
            <a:r>
              <a:rPr lang="en-US" altLang="en-US" dirty="0" smtClean="0">
                <a:latin typeface="+mj-lt"/>
                <a:cs typeface="Courier New" panose="02070309020205020404" pitchFamily="49" charset="0"/>
              </a:rPr>
              <a:t>Enabling custom modules</a:t>
            </a:r>
          </a:p>
          <a:p>
            <a:pPr lvl="1"/>
            <a:r>
              <a:rPr lang="en-US" altLang="en-US" dirty="0" smtClean="0">
                <a:latin typeface="+mj-lt"/>
                <a:cs typeface="Courier New" panose="02070309020205020404" pitchFamily="49" charset="0"/>
              </a:rPr>
              <a:t>Add the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modules</a:t>
            </a:r>
            <a:r>
              <a:rPr lang="en-US" altLang="en-US" sz="16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</a:rPr>
              <a:t>directory to your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$MODULEPATH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export MODULEPATH=&lt;path to modules directory&gt;:’$MODULEPATH’ &gt;&gt; ~/.bash_profile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6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en-US" cap="small" dirty="0" smtClean="0"/>
              <a:t>Module</a:t>
            </a:r>
            <a:r>
              <a:rPr lang="en-US" altLang="en-US" cap="small" dirty="0"/>
              <a:t>s</a:t>
            </a:r>
            <a:endParaRPr lang="x-none" alt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Pay attention to the module namespace</a:t>
            </a:r>
          </a:p>
          <a:p>
            <a:r>
              <a:rPr lang="en-US" altLang="en-US" dirty="0" smtClean="0"/>
              <a:t>Modules that have the same name (software and version number) will conflict</a:t>
            </a:r>
          </a:p>
          <a:p>
            <a:r>
              <a:rPr lang="en-US" altLang="en-US" dirty="0" smtClean="0"/>
              <a:t>Avoid namespace conflictions by changing version numbering scheme or adding a prefix/suffix to software names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400585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small" dirty="0" smtClean="0"/>
              <a:t>Compiling Challenge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the latest version of the Does[0]Compute? GitHub repository</a:t>
            </a:r>
          </a:p>
          <a:p>
            <a:pPr lvl="1"/>
            <a:r>
              <a:rPr lang="en-US" dirty="0" smtClean="0"/>
              <a:t>If not yet cloned: 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https://github.com/MorrellLab/DoesNaugtCompute.git</a:t>
            </a:r>
          </a:p>
          <a:p>
            <a:pPr lvl="1"/>
            <a:r>
              <a:rPr lang="en-US" dirty="0" smtClean="0"/>
              <a:t>If already cloned: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DoesNaughtCompute/ &amp;&amp; git pull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Run the download script to fetch the example programs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AdvancedSoftwareInstallation/ &amp;&amp; bash ExampleDownloader.sh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cap="small" dirty="0"/>
              <a:t>Getting Around the </a:t>
            </a:r>
            <a:r>
              <a:rPr lang="en-US" altLang="en-US" cap="small" dirty="0" smtClean="0"/>
              <a:t>Software Limitations</a:t>
            </a:r>
            <a:endParaRPr lang="x-none" altLang="en-US" cap="smal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1412" y="2005646"/>
            <a:ext cx="9905999" cy="3831273"/>
          </a:xfrm>
        </p:spPr>
        <p:txBody>
          <a:bodyPr>
            <a:normAutofit/>
          </a:bodyPr>
          <a:lstStyle/>
          <a:p>
            <a:r>
              <a:rPr lang="x-none" altLang="en-US" dirty="0"/>
              <a:t>Install our own programs</a:t>
            </a:r>
          </a:p>
          <a:p>
            <a:pPr lvl="1"/>
            <a:r>
              <a:rPr lang="x-none" altLang="en-US" sz="2100" dirty="0"/>
              <a:t>Source code</a:t>
            </a:r>
          </a:p>
          <a:p>
            <a:pPr lvl="1"/>
            <a:r>
              <a:rPr lang="x-none" altLang="en-US" sz="2100" dirty="0"/>
              <a:t>Precompiled binaries</a:t>
            </a:r>
          </a:p>
          <a:p>
            <a:r>
              <a:rPr lang="x-none" altLang="en-US" dirty="0"/>
              <a:t>But</a:t>
            </a:r>
          </a:p>
          <a:p>
            <a:pPr lvl="1"/>
            <a:r>
              <a:rPr lang="x-none" altLang="en-US" dirty="0"/>
              <a:t>No administrator or root access</a:t>
            </a:r>
          </a:p>
          <a:p>
            <a:pPr lvl="1"/>
            <a:r>
              <a:rPr lang="x-none" altLang="en-US" dirty="0"/>
              <a:t>Cannot install software into standard locations</a:t>
            </a:r>
          </a:p>
          <a:p>
            <a:pPr lvl="1"/>
            <a:r>
              <a:rPr lang="x-none" altLang="en-US" dirty="0"/>
              <a:t>Must manipulate installation routines to put software in nonstandard locations</a:t>
            </a:r>
          </a:p>
          <a:p>
            <a:pPr lvl="1"/>
            <a:r>
              <a:rPr lang="x-none" altLang="en-US" dirty="0"/>
              <a:t>Must modify software PATH to see the programs we install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small" dirty="0" smtClean="0"/>
              <a:t>Compiling Challenge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5" y="2097088"/>
            <a:ext cx="11010899" cy="445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Compile Scythe using Make, no configuring necessary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Compile SAMTools, configuring it to install to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~/bin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Compile BioPython, installing it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~/bio</a:t>
            </a:r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You will need to load Python 2.7 or Python 3 before running this one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Write modules for all three in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~/modules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and add to your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$MODULEPATH</a:t>
            </a:r>
          </a:p>
          <a:p>
            <a:pPr lvl="1"/>
            <a:r>
              <a:rPr lang="en-US" dirty="0" smtClean="0">
                <a:solidFill>
                  <a:prstClr val="white"/>
                </a:solidFill>
                <a:cs typeface="Courier New" panose="02070309020205020404" pitchFamily="49" charset="0"/>
              </a:rPr>
              <a:t>Scythe and SAMTools will modify $PATH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BioPython will modify $PYTHONPATH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Note: SAMTools and BioPython are already in MSI’s module directory, please be aware of namespace conflicts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Morrell Lab modules: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export MODULEPATH=/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panfs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/roc/groups/9/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morrellp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/public/Modules:'$MODULEPATH' &gt;&gt; ~/.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small" dirty="0" smtClean="0"/>
              <a:t>Compiling Challenge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459159"/>
          </a:xfrm>
        </p:spPr>
        <p:txBody>
          <a:bodyPr>
            <a:normAutofit/>
          </a:bodyPr>
          <a:lstStyle/>
          <a:p>
            <a:r>
              <a:rPr lang="en-US" dirty="0" smtClean="0"/>
              <a:t>Module Hints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Create a directory in your home directory called modules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Within you modules directory, create three new directories for the three tools you created</a:t>
            </a:r>
          </a:p>
          <a:p>
            <a:pPr lvl="2"/>
            <a:r>
              <a:rPr lang="en-US" dirty="0" smtClean="0">
                <a:latin typeface="+mj-lt"/>
                <a:cs typeface="Courier New" panose="02070309020205020404" pitchFamily="49" charset="0"/>
              </a:rPr>
              <a:t>Avoid namespace conflicts, add your initials to the front or end of every tool</a:t>
            </a:r>
          </a:p>
          <a:p>
            <a:pPr lvl="2"/>
            <a:r>
              <a:rPr lang="en-US" dirty="0" smtClean="0">
                <a:latin typeface="+mj-lt"/>
                <a:cs typeface="Courier New" panose="02070309020205020404" pitchFamily="49" charset="0"/>
              </a:rPr>
              <a:t>Ex.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phsamtools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samtoolsph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Add a file with a version number for the module itself</a:t>
            </a:r>
          </a:p>
          <a:p>
            <a:pPr lvl="2"/>
            <a:r>
              <a:rPr lang="en-US" dirty="0" smtClean="0">
                <a:latin typeface="+mj-lt"/>
                <a:cs typeface="Courier New" panose="02070309020205020404" pitchFamily="49" charset="0"/>
              </a:rPr>
              <a:t>Scythe: 0.991</a:t>
            </a:r>
          </a:p>
          <a:p>
            <a:pPr lvl="2"/>
            <a:r>
              <a:rPr lang="en-US" dirty="0" err="1" smtClean="0">
                <a:latin typeface="+mj-lt"/>
                <a:cs typeface="Courier New" panose="02070309020205020404" pitchFamily="49" charset="0"/>
              </a:rPr>
              <a:t>SAMTools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: 1.3.1</a:t>
            </a:r>
          </a:p>
          <a:p>
            <a:pPr lvl="2"/>
            <a:r>
              <a:rPr lang="en-US" dirty="0" smtClean="0">
                <a:latin typeface="+mj-lt"/>
                <a:cs typeface="Courier New" panose="02070309020205020404" pitchFamily="49" charset="0"/>
              </a:rPr>
              <a:t>BioPython: 1.68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Add your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directory to your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$MODULEPATH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3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cap="small" dirty="0"/>
              <a:t>Source Code vs Precompiled Binaries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altLang="en-US" cap="small" dirty="0"/>
              <a:t>Source Code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x-none" altLang="en-US" dirty="0"/>
              <a:t>Raw code that was written by developers</a:t>
            </a:r>
          </a:p>
          <a:p>
            <a:r>
              <a:rPr lang="x-none" altLang="en-US" dirty="0"/>
              <a:t>Human readable</a:t>
            </a:r>
          </a:p>
          <a:p>
            <a:r>
              <a:rPr lang="x-none" altLang="en-US" dirty="0"/>
              <a:t>Potentially cross platform</a:t>
            </a:r>
          </a:p>
          <a:p>
            <a:r>
              <a:rPr lang="x-none" altLang="en-US" dirty="0"/>
              <a:t>Multiple architectures</a:t>
            </a:r>
          </a:p>
          <a:p>
            <a:r>
              <a:rPr lang="x-none" altLang="en-US" dirty="0"/>
              <a:t>Must be compiled manually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x-none" altLang="en-US" cap="small"/>
              <a:t>Precompiled Binaries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x-none" altLang="en-US" dirty="0"/>
              <a:t>Machine code generated by packager</a:t>
            </a:r>
          </a:p>
          <a:p>
            <a:r>
              <a:rPr lang="x-none" altLang="en-US" dirty="0"/>
              <a:t>Machine readable</a:t>
            </a:r>
          </a:p>
          <a:p>
            <a:r>
              <a:rPr lang="x-none" altLang="en-US" dirty="0"/>
              <a:t>Platform specific</a:t>
            </a:r>
          </a:p>
          <a:p>
            <a:r>
              <a:rPr lang="x-none" altLang="en-US" dirty="0"/>
              <a:t>Architecture specific</a:t>
            </a:r>
          </a:p>
          <a:p>
            <a:r>
              <a:rPr lang="x-none" altLang="en-US" dirty="0"/>
              <a:t>Click-to-run</a:t>
            </a:r>
          </a:p>
          <a:p>
            <a:endParaRPr lang="x-none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cap="small" dirty="0"/>
              <a:t>Common Precompiled Binaries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141410" y="2409595"/>
            <a:ext cx="4878389" cy="3541714"/>
          </a:xfrm>
        </p:spPr>
        <p:txBody>
          <a:bodyPr/>
          <a:lstStyle/>
          <a:p>
            <a:r>
              <a:rPr lang="x-none" altLang="en-US" dirty="0"/>
              <a:t>Windows</a:t>
            </a:r>
          </a:p>
          <a:p>
            <a:pPr lvl="1"/>
            <a:r>
              <a:rPr lang="x-none" altLang="en-US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.exe</a:t>
            </a:r>
          </a:p>
          <a:p>
            <a:pPr lvl="1"/>
            <a:r>
              <a:rPr lang="x-none" altLang="en-US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.msi</a:t>
            </a:r>
          </a:p>
          <a:p>
            <a:pPr lvl="1"/>
            <a:r>
              <a:rPr lang="x-none" altLang="en-US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.appx</a:t>
            </a:r>
          </a:p>
          <a:p>
            <a:pPr lvl="0"/>
            <a:r>
              <a:rPr lang="x-none" altLang="en-US" dirty="0"/>
              <a:t>macOS</a:t>
            </a:r>
          </a:p>
          <a:p>
            <a:pPr lvl="1"/>
            <a:r>
              <a:rPr lang="x-none" altLang="en-US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.dmg</a:t>
            </a:r>
          </a:p>
          <a:p>
            <a:pPr lvl="1"/>
            <a:r>
              <a:rPr lang="x-none" altLang="en-US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.app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206490" y="1960108"/>
            <a:ext cx="5376545" cy="4440689"/>
          </a:xfrm>
        </p:spPr>
        <p:txBody>
          <a:bodyPr/>
          <a:lstStyle/>
          <a:p>
            <a:r>
              <a:rPr lang="x-none" altLang="en-US" dirty="0"/>
              <a:t>Debian/Ubuntu and derivatives</a:t>
            </a:r>
          </a:p>
          <a:p>
            <a:pPr lvl="1"/>
            <a:r>
              <a:rPr lang="x-none" altLang="en-US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.deb</a:t>
            </a:r>
          </a:p>
          <a:p>
            <a:pPr lvl="1"/>
            <a:r>
              <a:rPr lang="x-none" altLang="en-US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.snap</a:t>
            </a:r>
          </a:p>
          <a:p>
            <a:pPr lvl="0"/>
            <a:r>
              <a:rPr lang="x-none" altLang="en-US" dirty="0"/>
              <a:t>Red Hat/Fedora/CentOS and derivatives</a:t>
            </a:r>
          </a:p>
          <a:p>
            <a:pPr lvl="1"/>
            <a:r>
              <a:rPr lang="x-none" altLang="en-US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.rpm</a:t>
            </a:r>
          </a:p>
          <a:p>
            <a:pPr lvl="0"/>
            <a:r>
              <a:rPr lang="x-none" altLang="en-US" dirty="0"/>
              <a:t>Linux </a:t>
            </a:r>
            <a:r>
              <a:rPr lang="x-none" altLang="en-US" dirty="0">
                <a:latin typeface="Arial" charset="0"/>
              </a:rPr>
              <a:t>—</a:t>
            </a:r>
            <a:r>
              <a:rPr lang="x-none" altLang="en-US" dirty="0"/>
              <a:t> Generic</a:t>
            </a:r>
          </a:p>
          <a:p>
            <a:pPr lvl="1"/>
            <a:r>
              <a:rPr lang="x-none" altLang="en-US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.flatpack</a:t>
            </a:r>
          </a:p>
          <a:p>
            <a:pPr lvl="1"/>
            <a:r>
              <a:rPr lang="x-none" altLang="en-US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.AppImage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cap="small" dirty="0"/>
              <a:t>Common Source Code Packages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altLang="en-US" cap="small" dirty="0"/>
              <a:t>Package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x-none" altLang="en-US" sz="2400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.tar</a:t>
            </a:r>
          </a:p>
          <a:p>
            <a:r>
              <a:rPr lang="x-none" altLang="en-US" sz="2400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.tgz</a:t>
            </a:r>
          </a:p>
          <a:p>
            <a:r>
              <a:rPr lang="x-none" altLang="en-US" sz="2400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.tar.gz</a:t>
            </a:r>
          </a:p>
          <a:p>
            <a:r>
              <a:rPr lang="x-none" altLang="en-US" sz="2400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.tar.bz2</a:t>
            </a:r>
          </a:p>
          <a:p>
            <a:r>
              <a:rPr lang="x-none" altLang="en-US" sz="2400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  <a:sym typeface="+mn-ea"/>
              </a:rPr>
              <a:t>.tar.xz</a:t>
            </a:r>
          </a:p>
          <a:p>
            <a:r>
              <a:rPr lang="x-none" altLang="en-US" sz="2400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.zip</a:t>
            </a:r>
          </a:p>
          <a:p>
            <a:r>
              <a:rPr lang="x-none" altLang="en-US" sz="2400" dirty="0">
                <a:latin typeface="Arial" charset="0"/>
                <a:ea typeface="FreeMono" charset="0"/>
              </a:rPr>
              <a:t>Git Repository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x-none" altLang="en-US" cap="small"/>
              <a:t>How to use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x-none" altLang="en-US" sz="2400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tar -xf &lt;tarball&gt;</a:t>
            </a:r>
          </a:p>
          <a:p>
            <a:r>
              <a:rPr lang="x-none" altLang="en-US" sz="2400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tar -xzf &lt;tarball&gt;</a:t>
            </a:r>
          </a:p>
          <a:p>
            <a:r>
              <a:rPr lang="x-none" altLang="en-US" sz="2400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tar -xzf &lt;tarball&gt;</a:t>
            </a:r>
          </a:p>
          <a:p>
            <a:r>
              <a:rPr lang="x-none" altLang="en-US" sz="2400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tar -xjf &lt;tarball&gt;</a:t>
            </a:r>
          </a:p>
          <a:p>
            <a:r>
              <a:rPr lang="x-none" altLang="en-US" sz="2400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tar -xJf &lt;tarball</a:t>
            </a:r>
          </a:p>
          <a:p>
            <a:r>
              <a:rPr lang="x-none" altLang="en-US" sz="2400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unzip &lt;zipfile&gt;</a:t>
            </a:r>
          </a:p>
          <a:p>
            <a:r>
              <a:rPr lang="x-none" altLang="en-US" sz="2400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git clone &lt;url to repo&gt;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cap="small" dirty="0"/>
              <a:t>Environment PATHs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963470"/>
            <a:ext cx="10972800" cy="2931060"/>
          </a:xfrm>
        </p:spPr>
        <p:txBody>
          <a:bodyPr/>
          <a:lstStyle/>
          <a:p>
            <a:r>
              <a:rPr lang="x-none" altLang="en-US" dirty="0"/>
              <a:t>The PATH is a list of directories where all software is installed</a:t>
            </a:r>
          </a:p>
          <a:p>
            <a:r>
              <a:rPr lang="x-none" altLang="en-US" dirty="0"/>
              <a:t>Usually administrator or root privilleges to place software in default PATH directories</a:t>
            </a:r>
          </a:p>
          <a:p>
            <a:r>
              <a:rPr lang="x-none" altLang="en-US" dirty="0"/>
              <a:t>Precompiled binaries usually install to these locations without any way to change</a:t>
            </a:r>
          </a:p>
          <a:p>
            <a:r>
              <a:rPr lang="x-none" altLang="en-US" dirty="0"/>
              <a:t>PATH can be changed to accomadate other directories</a:t>
            </a:r>
          </a:p>
          <a:p>
            <a:r>
              <a:rPr lang="x-none" altLang="en-US" dirty="0"/>
              <a:t>Manually compiled software can be installed to different directories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cap="small" dirty="0"/>
              <a:t>Environment PATHs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963469"/>
            <a:ext cx="10972800" cy="3844663"/>
          </a:xfrm>
        </p:spPr>
        <p:txBody>
          <a:bodyPr/>
          <a:lstStyle/>
          <a:p>
            <a:r>
              <a:rPr lang="en-US" altLang="en-US" dirty="0" smtClean="0"/>
              <a:t>There are other PATHs that are used for various things</a:t>
            </a:r>
          </a:p>
          <a:p>
            <a:pPr lvl="1"/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$PYTHONPATH</a:t>
            </a:r>
            <a:r>
              <a:rPr lang="en-US" altLang="en-US" dirty="0" smtClean="0"/>
              <a:t> contains all Python modules</a:t>
            </a:r>
          </a:p>
          <a:p>
            <a:pPr lvl="1"/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$LD_LIBRARY_PATH</a:t>
            </a:r>
            <a:r>
              <a:rPr lang="en-US" altLang="en-US" dirty="0" smtClean="0"/>
              <a:t> has libraries for C/C++ applications</a:t>
            </a:r>
          </a:p>
          <a:p>
            <a:pPr lvl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PERL5LIB</a:t>
            </a:r>
            <a:r>
              <a:rPr lang="en-US" altLang="en-US" dirty="0" smtClean="0"/>
              <a:t> contains libraries for Perl 5</a:t>
            </a:r>
          </a:p>
          <a:p>
            <a:pPr lvl="1"/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$MODULEPATH</a:t>
            </a:r>
            <a:r>
              <a:rPr lang="en-US" altLang="en-US" dirty="0" smtClean="0"/>
              <a:t> has the locations of all </a:t>
            </a:r>
            <a:r>
              <a:rPr lang="en-US" altLang="en-US" dirty="0" err="1" smtClean="0"/>
              <a:t>modulefiles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9406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cap="small" dirty="0"/>
              <a:t>Viewing and Modifying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9072"/>
            <a:ext cx="10972800" cy="5020055"/>
          </a:xfrm>
        </p:spPr>
        <p:txBody>
          <a:bodyPr>
            <a:normAutofit fontScale="92500" lnSpcReduction="20000"/>
          </a:bodyPr>
          <a:lstStyle/>
          <a:p>
            <a:r>
              <a:rPr lang="x-none" altLang="en-US" sz="2800" dirty="0"/>
              <a:t>*NIX systems (macOS and Linux)</a:t>
            </a:r>
          </a:p>
          <a:p>
            <a:pPr lvl="1"/>
            <a:r>
              <a:rPr lang="x-none" altLang="en-US" sz="2400" dirty="0"/>
              <a:t>View PATH</a:t>
            </a:r>
          </a:p>
          <a:p>
            <a:pPr lvl="2"/>
            <a:r>
              <a:rPr lang="x-none" altLang="en-US" sz="2200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echo $PATH</a:t>
            </a:r>
          </a:p>
          <a:p>
            <a:pPr lvl="1"/>
            <a:r>
              <a:rPr lang="x-none" altLang="en-US" sz="2400" dirty="0"/>
              <a:t>Modify PATH</a:t>
            </a:r>
          </a:p>
          <a:p>
            <a:pPr lvl="2"/>
            <a:r>
              <a:rPr lang="x-none" altLang="en-US" dirty="0">
                <a:ea typeface="FreeMono" charset="0"/>
              </a:rPr>
              <a:t>Linux: </a:t>
            </a:r>
            <a:r>
              <a:rPr lang="x-none" altLang="en-US" sz="1800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echo export PATH=&lt;new directory&gt;:'$PATH' &gt;&gt; ~/.bashrc</a:t>
            </a:r>
          </a:p>
          <a:p>
            <a:pPr lvl="2"/>
            <a:r>
              <a:rPr lang="x-none" altLang="en-US" dirty="0">
                <a:sym typeface="+mn-ea"/>
              </a:rPr>
              <a:t>macOS: </a:t>
            </a:r>
            <a:r>
              <a:rPr lang="x-none" altLang="en-US" sz="1800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echo export PATH=&lt;new directory&gt;:'$PATH' &gt;&gt; ~/.bash_profile</a:t>
            </a:r>
          </a:p>
          <a:p>
            <a:pPr lvl="0"/>
            <a:r>
              <a:rPr lang="x-none" altLang="en-US" sz="2800" dirty="0"/>
              <a:t>Windows</a:t>
            </a:r>
          </a:p>
          <a:p>
            <a:pPr lvl="1"/>
            <a:r>
              <a:rPr lang="x-none" altLang="en-US" sz="2400" dirty="0"/>
              <a:t>View PATH</a:t>
            </a:r>
          </a:p>
          <a:p>
            <a:pPr lvl="2"/>
            <a:r>
              <a:rPr lang="x-none" altLang="en-US" dirty="0"/>
              <a:t>Command Prompt: </a:t>
            </a:r>
            <a:r>
              <a:rPr lang="x-none" altLang="en-US" sz="1800" dirty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echo %PATH%</a:t>
            </a:r>
          </a:p>
          <a:p>
            <a:pPr lvl="2"/>
            <a:r>
              <a:rPr lang="x-none" altLang="en-US" sz="2400" dirty="0"/>
              <a:t>PowerShell: </a:t>
            </a:r>
            <a:r>
              <a:rPr lang="x-none" altLang="en-US" sz="1800" dirty="0" smtClean="0">
                <a:latin typeface="Courier New" panose="02070309020205020404" pitchFamily="49" charset="0"/>
                <a:ea typeface="FreeMono" charset="0"/>
                <a:cs typeface="Courier New" panose="02070309020205020404" pitchFamily="49" charset="0"/>
              </a:rPr>
              <a:t>$env:Path</a:t>
            </a:r>
            <a:endParaRPr lang="x-none" altLang="en-US" sz="1800" dirty="0">
              <a:latin typeface="Courier New" panose="02070309020205020404" pitchFamily="49" charset="0"/>
              <a:ea typeface="FreeMono" charset="0"/>
              <a:cs typeface="Courier New" panose="02070309020205020404" pitchFamily="49" charset="0"/>
            </a:endParaRPr>
          </a:p>
          <a:p>
            <a:pPr lvl="1"/>
            <a:r>
              <a:rPr lang="x-none" altLang="en-US" sz="2400" dirty="0"/>
              <a:t>Modify </a:t>
            </a:r>
            <a:r>
              <a:rPr lang="x-none" altLang="en-US" sz="2400" dirty="0" smtClean="0"/>
              <a:t>PATH</a:t>
            </a:r>
            <a:endParaRPr lang="en-US" altLang="en-US" sz="2400" dirty="0" smtClean="0"/>
          </a:p>
          <a:p>
            <a:pPr lvl="2"/>
            <a:r>
              <a:rPr lang="en-US" altLang="en-US" sz="2200" dirty="0" smtClean="0"/>
              <a:t>Control Panel </a:t>
            </a:r>
            <a:r>
              <a:rPr lang="en-US" altLang="en-US" sz="2200" dirty="0">
                <a:latin typeface="Calibri" panose="020F0502020204030204" pitchFamily="34" charset="0"/>
              </a:rPr>
              <a:t>→</a:t>
            </a:r>
            <a:r>
              <a:rPr lang="en-US" altLang="en-US" sz="2200" dirty="0" smtClean="0"/>
              <a:t> System and Security </a:t>
            </a:r>
            <a:r>
              <a:rPr lang="en-US" altLang="en-US" sz="2200" dirty="0">
                <a:latin typeface="Calibri" panose="020F0502020204030204" pitchFamily="34" charset="0"/>
              </a:rPr>
              <a:t>→</a:t>
            </a:r>
            <a:r>
              <a:rPr lang="en-US" altLang="en-US" sz="2200" dirty="0" smtClean="0"/>
              <a:t> System </a:t>
            </a:r>
            <a:r>
              <a:rPr lang="en-US" altLang="en-US" sz="2200" dirty="0">
                <a:latin typeface="Calibri" panose="020F0502020204030204" pitchFamily="34" charset="0"/>
              </a:rPr>
              <a:t>→</a:t>
            </a:r>
            <a:r>
              <a:rPr lang="en-US" altLang="en-US" sz="2200" dirty="0" smtClean="0"/>
              <a:t> Advanced System Settings </a:t>
            </a:r>
            <a:r>
              <a:rPr lang="en-US" altLang="en-US" sz="2200" dirty="0" smtClean="0">
                <a:latin typeface="Calibri" panose="020F0502020204030204" pitchFamily="34" charset="0"/>
              </a:rPr>
              <a:t>→ </a:t>
            </a:r>
            <a:r>
              <a:rPr lang="en-US" altLang="en-US" sz="2200" dirty="0" smtClean="0"/>
              <a:t>Environment Variables</a:t>
            </a:r>
            <a:endParaRPr lang="x-none" altLang="en-US" sz="2200" dirty="0"/>
          </a:p>
          <a:p>
            <a:pPr lvl="2"/>
            <a:endParaRPr lang="x-none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1077</TotalTime>
  <Words>1475</Words>
  <Application>Microsoft Office PowerPoint</Application>
  <PresentationFormat>Widescreen</PresentationFormat>
  <Paragraphs>277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FreeMono</vt:lpstr>
      <vt:lpstr>Trebuchet MS</vt:lpstr>
      <vt:lpstr>Tw Cen MT</vt:lpstr>
      <vt:lpstr>Circuit</vt:lpstr>
      <vt:lpstr>1_Circuit</vt:lpstr>
      <vt:lpstr>Advanced Software Installation</vt:lpstr>
      <vt:lpstr>Supercomputers are Great!</vt:lpstr>
      <vt:lpstr>Getting Around the Software Limitations</vt:lpstr>
      <vt:lpstr>Source Code vs Precompiled Binaries</vt:lpstr>
      <vt:lpstr>Common Precompiled Binaries</vt:lpstr>
      <vt:lpstr>Common Source Code Packages</vt:lpstr>
      <vt:lpstr>Environment PATHs</vt:lpstr>
      <vt:lpstr>Environment PATHs</vt:lpstr>
      <vt:lpstr>Viewing and Modifying PATH</vt:lpstr>
      <vt:lpstr>Compiling Software</vt:lpstr>
      <vt:lpstr>Simple Compilation Example</vt:lpstr>
      <vt:lpstr>Build Systems</vt:lpstr>
      <vt:lpstr>GNU Make</vt:lpstr>
      <vt:lpstr>Makefile</vt:lpstr>
      <vt:lpstr>GNU Make</vt:lpstr>
      <vt:lpstr>CMake</vt:lpstr>
      <vt:lpstr>CMake</vt:lpstr>
      <vt:lpstr>configure</vt:lpstr>
      <vt:lpstr>Installing Python Modules</vt:lpstr>
      <vt:lpstr>setup.py</vt:lpstr>
      <vt:lpstr>Using virtualenv to Manage Python Modules</vt:lpstr>
      <vt:lpstr>Using virtualenv to Manage Python Modules</vt:lpstr>
      <vt:lpstr>Installing Java Programs</vt:lpstr>
      <vt:lpstr>Installing Java Programs</vt:lpstr>
      <vt:lpstr>Modules</vt:lpstr>
      <vt:lpstr>Modulefile</vt:lpstr>
      <vt:lpstr>Modules</vt:lpstr>
      <vt:lpstr>Modules</vt:lpstr>
      <vt:lpstr>Compiling Challenge</vt:lpstr>
      <vt:lpstr>Compiling Challenge</vt:lpstr>
      <vt:lpstr>Compiling Challenge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paul</dc:creator>
  <cp:lastModifiedBy>Paul Hoffman</cp:lastModifiedBy>
  <cp:revision>161</cp:revision>
  <dcterms:created xsi:type="dcterms:W3CDTF">2016-11-30T23:08:00Z</dcterms:created>
  <dcterms:modified xsi:type="dcterms:W3CDTF">2016-12-01T22:16:31Z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