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65" r:id="rId4"/>
    <p:sldId id="260" r:id="rId5"/>
    <p:sldId id="261" r:id="rId6"/>
    <p:sldId id="263" r:id="rId7"/>
    <p:sldId id="262" r:id="rId8"/>
    <p:sldId id="258" r:id="rId9"/>
    <p:sldId id="264" r:id="rId10"/>
    <p:sldId id="266" r:id="rId11"/>
    <p:sldId id="268" r:id="rId12"/>
    <p:sldId id="267" r:id="rId13"/>
    <p:sldId id="271" r:id="rId14"/>
    <p:sldId id="270" r:id="rId15"/>
    <p:sldId id="278" r:id="rId16"/>
    <p:sldId id="272" r:id="rId17"/>
    <p:sldId id="279" r:id="rId18"/>
    <p:sldId id="275" r:id="rId19"/>
    <p:sldId id="276" r:id="rId20"/>
    <p:sldId id="277" r:id="rId21"/>
    <p:sldId id="284" r:id="rId22"/>
    <p:sldId id="274" r:id="rId23"/>
    <p:sldId id="280" r:id="rId24"/>
    <p:sldId id="285" r:id="rId25"/>
    <p:sldId id="287" r:id="rId26"/>
    <p:sldId id="282" r:id="rId27"/>
    <p:sldId id="283" r:id="rId28"/>
    <p:sldId id="269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3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9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5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B687-5624-41BA-AD7B-A270B6680B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A232-2D39-4F81-A727-50889128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rellLAB/sequence_handl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parallel/" TargetMode="External"/><Relationship Id="rId2" Type="http://schemas.openxmlformats.org/officeDocument/2006/relationships/hyperlink" Target="https://github.com/vsbuffalo/scyth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parallel/" TargetMode="External"/><Relationship Id="rId2" Type="http://schemas.openxmlformats.org/officeDocument/2006/relationships/hyperlink" Target="http://bio-bwa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mtools.github.io/hts-specs/SAMv1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" TargetMode="External"/><Relationship Id="rId2" Type="http://schemas.openxmlformats.org/officeDocument/2006/relationships/hyperlink" Target="http://www.hts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illumina.com/help/BS_App_TruSightTumor15_OLH_1000000001133/Content/Source/Informatics/BAM-Format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://bedtools.readthedocs.org/en/late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VCFv4.2.pdf" TargetMode="External"/><Relationship Id="rId2" Type="http://schemas.openxmlformats.org/officeDocument/2006/relationships/hyperlink" Target="https://software.broadinstitute.org/gat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VCFv4.2.pdf" TargetMode="External"/><Relationship Id="rId2" Type="http://schemas.openxmlformats.org/officeDocument/2006/relationships/hyperlink" Target="https://software.broadinstitute.org/gat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cflib/vcflib" TargetMode="External"/><Relationship Id="rId7" Type="http://schemas.openxmlformats.org/officeDocument/2006/relationships/hyperlink" Target="https://samtools.github.io/hts-specs/VCFv4.2.pdf" TargetMode="External"/><Relationship Id="rId2" Type="http://schemas.openxmlformats.org/officeDocument/2006/relationships/hyperlink" Target="https://vcftools.github.io/man_lat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parallel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r-project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cftools.github.io/man_latest.html" TargetMode="External"/><Relationship Id="rId2" Type="http://schemas.openxmlformats.org/officeDocument/2006/relationships/hyperlink" Target="https://software.broadinstitute.org/gat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cflib/vcflib" TargetMode="External"/><Relationship Id="rId2" Type="http://schemas.openxmlformats.org/officeDocument/2006/relationships/hyperlink" Target="https://vcftools.github.io/man_lat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mtools.github.io/hts-specs/VCFv4.2.pdf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r-project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project.org/" TargetMode="External"/><Relationship Id="rId3" Type="http://schemas.openxmlformats.org/officeDocument/2006/relationships/hyperlink" Target="https://github.com/vcflib/vcflib" TargetMode="External"/><Relationship Id="rId7" Type="http://schemas.openxmlformats.org/officeDocument/2006/relationships/hyperlink" Target="https://samtools.github.io/bcftools/bcftools.html" TargetMode="External"/><Relationship Id="rId2" Type="http://schemas.openxmlformats.org/officeDocument/2006/relationships/hyperlink" Target="https://vcftools.github.io/man_lat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parallel/" TargetMode="External"/><Relationship Id="rId11" Type="http://schemas.openxmlformats.org/officeDocument/2006/relationships/hyperlink" Target="http://www.genetics.org/content/173/3/1705" TargetMode="External"/><Relationship Id="rId5" Type="http://schemas.openxmlformats.org/officeDocument/2006/relationships/hyperlink" Target="https://www.python.org/" TargetMode="External"/><Relationship Id="rId10" Type="http://schemas.openxmlformats.org/officeDocument/2006/relationships/hyperlink" Target="https://www.enthought.com/product/enthought-python-distribution/" TargetMode="External"/><Relationship Id="rId4" Type="http://schemas.openxmlformats.org/officeDocument/2006/relationships/hyperlink" Target="https://github.com/molpopgen/analysis" TargetMode="External"/><Relationship Id="rId9" Type="http://schemas.openxmlformats.org/officeDocument/2006/relationships/hyperlink" Target="https://www.tug.org/texliv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javeazure/angsd-wrapp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orrellLAB/sequence_handling/wiki/Recommended_Workflo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sr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TomJKono/Misc_Utils/blob/efcdcec1198d51dc05078e149a751d28cb17da44/SRA_Fetch.sh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parallel/" TargetMode="External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equence_handling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83102"/>
          </a:xfrm>
        </p:spPr>
        <p:txBody>
          <a:bodyPr>
            <a:normAutofit/>
          </a:bodyPr>
          <a:lstStyle/>
          <a:p>
            <a:r>
              <a:rPr lang="en-US" dirty="0"/>
              <a:t>A series of scripts to automate sequence </a:t>
            </a:r>
            <a:r>
              <a:rPr lang="en-US" dirty="0" smtClean="0"/>
              <a:t>workflows</a:t>
            </a:r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github.com/MorrellLAB/sequence_handling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2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2316" y="2756321"/>
            <a:ext cx="2769080" cy="1483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2: </a:t>
            </a:r>
            <a:r>
              <a:rPr lang="en-US" sz="2000" b="1" dirty="0" err="1" smtClean="0"/>
              <a:t>Adapter_Trimming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</a:t>
            </a:r>
            <a:r>
              <a:rPr lang="en-US" sz="1600" dirty="0" smtClean="0">
                <a:hlinkClick r:id="rId2"/>
              </a:rPr>
              <a:t>Scythe</a:t>
            </a:r>
            <a:r>
              <a:rPr lang="en-US" sz="1600" dirty="0" smtClean="0"/>
              <a:t> and </a:t>
            </a:r>
            <a:r>
              <a:rPr lang="en-US" sz="1600" dirty="0" smtClean="0">
                <a:hlinkClick r:id="rId3"/>
              </a:rPr>
              <a:t>GNU Parallel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30 minutes – 3 hours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1009" y="1468966"/>
            <a:ext cx="3255034" cy="1442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Trimmed, </a:t>
            </a:r>
            <a:r>
              <a:rPr lang="en-US" sz="2000" b="1" dirty="0" err="1" smtClean="0"/>
              <a:t>gzipped</a:t>
            </a:r>
            <a:r>
              <a:rPr lang="en-US" sz="2000" b="1" dirty="0" smtClean="0"/>
              <a:t>, renamed FASTQ files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451009" y="3560906"/>
            <a:ext cx="3255034" cy="14333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all output FASTQ files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30880" y="932652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raw FASTQ file in your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058" y="2095305"/>
            <a:ext cx="3548693" cy="11913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Shared suffixes that indicate if a FASTQ file contains forward, reverse, or single reads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079932" y="1320203"/>
            <a:ext cx="822384" cy="1739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4079751" y="2690991"/>
            <a:ext cx="822565" cy="653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71396" y="2190178"/>
            <a:ext cx="779613" cy="130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7671396" y="3497853"/>
            <a:ext cx="779613" cy="779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1239" y="3794973"/>
            <a:ext cx="3548693" cy="6963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FASTA file with adapter sequences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31240" y="4994254"/>
            <a:ext cx="3548693" cy="11913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prior contamination estimate, to be used in Scythe’s Bayesian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Default is 0.05  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 flipV="1">
            <a:off x="4079932" y="3674227"/>
            <a:ext cx="822384" cy="468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</p:cNvCxnSpPr>
          <p:nvPr/>
        </p:nvCxnSpPr>
        <p:spPr>
          <a:xfrm flipV="1">
            <a:off x="4079933" y="3940178"/>
            <a:ext cx="822383" cy="164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Shared forward suffix in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</a:p>
          <a:p>
            <a:r>
              <a:rPr lang="en-US" dirty="0" smtClean="0"/>
              <a:t>Shared reverse suffix in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</a:p>
          <a:p>
            <a:endParaRPr lang="en-US" dirty="0"/>
          </a:p>
          <a:p>
            <a:r>
              <a:rPr lang="en-US" dirty="0" err="1" smtClean="0"/>
              <a:t>Quality_Assessment</a:t>
            </a:r>
            <a:r>
              <a:rPr lang="en-US" dirty="0" smtClean="0"/>
              <a:t> </a:t>
            </a:r>
            <a:r>
              <a:rPr lang="en-US" dirty="0"/>
              <a:t>can be performed on the trimmed files to assure that adapters were removed properly</a:t>
            </a:r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1587260" y="1825625"/>
            <a:ext cx="44325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Sample01</a:t>
            </a:r>
            <a:r>
              <a:rPr lang="en-US" dirty="0" smtClean="0">
                <a:solidFill>
                  <a:srgbClr val="0070C0"/>
                </a:solidFill>
              </a:rPr>
              <a:t>_R1.fastq</a:t>
            </a:r>
          </a:p>
          <a:p>
            <a:pPr marL="0" indent="0">
              <a:buNone/>
            </a:pPr>
            <a:r>
              <a:rPr lang="en-US" dirty="0" smtClean="0"/>
              <a:t>Sample01</a:t>
            </a:r>
            <a:r>
              <a:rPr lang="en-US" dirty="0" smtClean="0">
                <a:solidFill>
                  <a:srgbClr val="00B050"/>
                </a:solidFill>
              </a:rPr>
              <a:t>_R2.fastq</a:t>
            </a:r>
          </a:p>
          <a:p>
            <a:pPr marL="0" indent="0">
              <a:buNone/>
            </a:pPr>
            <a:r>
              <a:rPr lang="en-US" dirty="0" smtClean="0"/>
              <a:t>Sample02_A</a:t>
            </a:r>
            <a:r>
              <a:rPr lang="en-US" dirty="0" smtClean="0">
                <a:solidFill>
                  <a:srgbClr val="0070C0"/>
                </a:solidFill>
              </a:rPr>
              <a:t>_R1.fastq</a:t>
            </a:r>
          </a:p>
          <a:p>
            <a:pPr marL="0" indent="0">
              <a:buNone/>
            </a:pPr>
            <a:r>
              <a:rPr lang="en-US" dirty="0" smtClean="0"/>
              <a:t>Sample02_B</a:t>
            </a:r>
            <a:r>
              <a:rPr lang="en-US" dirty="0" smtClean="0">
                <a:solidFill>
                  <a:srgbClr val="00B050"/>
                </a:solidFill>
              </a:rPr>
              <a:t>_R2.fastq</a:t>
            </a:r>
          </a:p>
          <a:p>
            <a:pPr marL="0" indent="0">
              <a:buNone/>
            </a:pPr>
            <a:r>
              <a:rPr lang="en-US" dirty="0" smtClean="0"/>
              <a:t>Test_03</a:t>
            </a:r>
            <a:r>
              <a:rPr lang="en-US" dirty="0" smtClean="0">
                <a:solidFill>
                  <a:srgbClr val="0070C0"/>
                </a:solidFill>
              </a:rPr>
              <a:t>_R1.fastq</a:t>
            </a:r>
          </a:p>
          <a:p>
            <a:pPr marL="0" indent="0">
              <a:buNone/>
            </a:pPr>
            <a:r>
              <a:rPr lang="en-US" dirty="0" smtClean="0"/>
              <a:t>Test_03</a:t>
            </a:r>
            <a:r>
              <a:rPr lang="en-US" dirty="0" smtClean="0">
                <a:solidFill>
                  <a:srgbClr val="00B050"/>
                </a:solidFill>
              </a:rPr>
              <a:t>_R2.fastq</a:t>
            </a:r>
          </a:p>
          <a:p>
            <a:pPr marL="0" indent="0">
              <a:buNone/>
            </a:pPr>
            <a:r>
              <a:rPr lang="en-US" dirty="0" smtClean="0"/>
              <a:t>2017-12-06</a:t>
            </a:r>
            <a:r>
              <a:rPr lang="en-US" dirty="0" smtClean="0">
                <a:solidFill>
                  <a:srgbClr val="0070C0"/>
                </a:solidFill>
              </a:rPr>
              <a:t>_R1.fastq</a:t>
            </a:r>
          </a:p>
          <a:p>
            <a:pPr marL="0" indent="0">
              <a:buNone/>
            </a:pPr>
            <a:r>
              <a:rPr lang="en-US" dirty="0" smtClean="0"/>
              <a:t>2017-12-06</a:t>
            </a:r>
            <a:r>
              <a:rPr lang="en-US" dirty="0" smtClean="0">
                <a:solidFill>
                  <a:srgbClr val="00B050"/>
                </a:solidFill>
              </a:rPr>
              <a:t>_R2.fastq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suffixes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8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3454" y="2134119"/>
            <a:ext cx="2769080" cy="27815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3: </a:t>
            </a:r>
            <a:r>
              <a:rPr lang="en-US" sz="2000" b="1" dirty="0" err="1" smtClean="0"/>
              <a:t>Read_Mapping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</a:t>
            </a:r>
            <a:r>
              <a:rPr lang="en-US" sz="1600" dirty="0" smtClean="0">
                <a:hlinkClick r:id="rId2"/>
              </a:rPr>
              <a:t>BWA-MEM</a:t>
            </a:r>
            <a:r>
              <a:rPr lang="en-US" sz="1600" dirty="0" smtClean="0"/>
              <a:t> and </a:t>
            </a:r>
            <a:r>
              <a:rPr lang="en-US" sz="1600" dirty="0" smtClean="0">
                <a:hlinkClick r:id="rId3"/>
              </a:rPr>
              <a:t>GNU Parallel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Each job takes 12 – 36 hours, but six can run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a task array, submitting one PBS job per sample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1009" y="3013094"/>
            <a:ext cx="3255034" cy="9895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</a:t>
            </a:r>
            <a:r>
              <a:rPr lang="en-US" sz="2000" b="1" dirty="0" smtClean="0">
                <a:hlinkClick r:id="rId4"/>
              </a:rPr>
              <a:t>SAM</a:t>
            </a:r>
            <a:r>
              <a:rPr lang="en-US" sz="2000" b="1" dirty="0" smtClean="0"/>
              <a:t> file per sample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Forward and reverse reads are merged into one SAM file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30880" y="932652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trimmed FASTQ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058" y="3067441"/>
            <a:ext cx="3548693" cy="11913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Shared suffixes that indicate if a FASTQ file contains forward, reverse, or single reads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079932" y="1320203"/>
            <a:ext cx="833341" cy="1608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4" idx="1"/>
          </p:cNvCxnSpPr>
          <p:nvPr/>
        </p:nvCxnSpPr>
        <p:spPr>
          <a:xfrm flipV="1">
            <a:off x="4079751" y="3524872"/>
            <a:ext cx="833703" cy="138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82534" y="3507875"/>
            <a:ext cx="768475" cy="1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1239" y="4528216"/>
            <a:ext cx="3548693" cy="1329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BWA-MEM mapping parameters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Default parameters in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are set for 100 base pair barley reads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 flipV="1">
            <a:off x="4079932" y="3795634"/>
            <a:ext cx="822384" cy="1397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0699" y="1982619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reference sequence</a:t>
            </a:r>
          </a:p>
        </p:txBody>
      </p:sp>
      <p:cxnSp>
        <p:nvCxnSpPr>
          <p:cNvPr id="22" name="Straight Arrow Connector 21"/>
          <p:cNvCxnSpPr>
            <a:stCxn id="18" idx="3"/>
          </p:cNvCxnSpPr>
          <p:nvPr/>
        </p:nvCxnSpPr>
        <p:spPr>
          <a:xfrm>
            <a:off x="4079751" y="2370170"/>
            <a:ext cx="822384" cy="877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7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0751" y="2577729"/>
            <a:ext cx="2769080" cy="1850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4: </a:t>
            </a:r>
            <a:r>
              <a:rPr lang="en-US" sz="2000" b="1" dirty="0" err="1" smtClean="0"/>
              <a:t>SAM_Processing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use either </a:t>
            </a:r>
            <a:r>
              <a:rPr lang="en-US" sz="1600" dirty="0" smtClean="0">
                <a:hlinkClick r:id="rId2"/>
              </a:rPr>
              <a:t>SAMtools</a:t>
            </a:r>
            <a:r>
              <a:rPr lang="en-US" sz="1600" dirty="0" smtClean="0"/>
              <a:t> or </a:t>
            </a:r>
            <a:r>
              <a:rPr lang="en-US" sz="1600" dirty="0" smtClean="0">
                <a:hlinkClick r:id="rId3"/>
              </a:rPr>
              <a:t>Picard</a:t>
            </a:r>
            <a:r>
              <a:rPr lang="en-US" sz="1600" dirty="0" smtClean="0"/>
              <a:t>, but Picard is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 6 – 18 hours per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a task array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1009" y="2090067"/>
            <a:ext cx="3255034" cy="799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One </a:t>
            </a:r>
            <a:r>
              <a:rPr lang="en-US" sz="2000" b="1" dirty="0" smtClean="0">
                <a:hlinkClick r:id="rId4"/>
              </a:rPr>
              <a:t>BAM</a:t>
            </a:r>
            <a:r>
              <a:rPr lang="en-US" sz="2000" b="1" dirty="0" smtClean="0"/>
              <a:t> file and index BAI file per sample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451009" y="3742060"/>
            <a:ext cx="3255034" cy="11232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Deduplication and mapping quality statistics generated by SAMtools </a:t>
            </a:r>
            <a:r>
              <a:rPr lang="en-US" sz="2000" b="1" dirty="0" err="1" smtClean="0"/>
              <a:t>flagstat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30341" y="1527440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SAM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700" y="4886745"/>
            <a:ext cx="3548693" cy="8204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directory to hold temporary files generated by Picard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079393" y="1914991"/>
            <a:ext cx="801178" cy="1229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4079393" y="4171623"/>
            <a:ext cx="801178" cy="1125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49831" y="2489958"/>
            <a:ext cx="801178" cy="101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7649831" y="3502822"/>
            <a:ext cx="801178" cy="800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573" y="2633095"/>
            <a:ext cx="3548693" cy="8204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sequencing platform that was used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34" idx="3"/>
            <a:endCxn id="4" idx="1"/>
          </p:cNvCxnSpPr>
          <p:nvPr/>
        </p:nvCxnSpPr>
        <p:spPr>
          <a:xfrm>
            <a:off x="4090266" y="3043307"/>
            <a:ext cx="790485" cy="459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0341" y="3782581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reference sequence</a:t>
            </a: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 flipV="1">
            <a:off x="4079393" y="3839119"/>
            <a:ext cx="801178" cy="331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3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SAM_Processing</a:t>
            </a:r>
            <a:r>
              <a:rPr lang="en-US" dirty="0" smtClean="0"/>
              <a:t> statistics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39" t="-1" b="1019"/>
          <a:stretch/>
        </p:blipFill>
        <p:spPr>
          <a:xfrm>
            <a:off x="1052423" y="2758282"/>
            <a:ext cx="4781639" cy="24607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088257"/>
            <a:ext cx="5181600" cy="30887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text file containing mapping and duplication statistics is generated for each raw sample and each </a:t>
            </a:r>
            <a:r>
              <a:rPr lang="en-US" dirty="0" err="1" smtClean="0"/>
              <a:t>deduplicated</a:t>
            </a:r>
            <a:r>
              <a:rPr lang="en-US" dirty="0" smtClean="0"/>
              <a:t>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2316" y="2756321"/>
            <a:ext cx="2769080" cy="1483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5: </a:t>
            </a:r>
            <a:r>
              <a:rPr lang="en-US" sz="2000" b="1" dirty="0" err="1" smtClean="0"/>
              <a:t>Coverage_Mapping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</a:t>
            </a:r>
            <a:r>
              <a:rPr lang="en-US" sz="1600" dirty="0" smtClean="0">
                <a:hlinkClick r:id="rId2"/>
              </a:rPr>
              <a:t>BEDtools</a:t>
            </a:r>
            <a:r>
              <a:rPr lang="en-US" sz="1600" dirty="0" smtClean="0"/>
              <a:t> and </a:t>
            </a:r>
            <a:r>
              <a:rPr lang="en-US" sz="1600" dirty="0" smtClean="0">
                <a:hlinkClick r:id="rId3"/>
              </a:rPr>
              <a:t>R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30 minutes – 3 hours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1009" y="976567"/>
            <a:ext cx="3255034" cy="1442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single tab-delimited text file with coverage information about each input BAM file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451009" y="3242022"/>
            <a:ext cx="3255034" cy="8299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Text files with histograms generated by BEDtools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73651" y="1598197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BAM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3651" y="3324528"/>
            <a:ext cx="3548693" cy="18297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</a:t>
            </a:r>
            <a:r>
              <a:rPr lang="en-US" sz="2000" b="1" dirty="0" smtClean="0"/>
              <a:t>xome capture: A BED file containing the capture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whole genome sequencing, leave this variable 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GBS data, do not use </a:t>
            </a:r>
            <a:r>
              <a:rPr lang="en-US" sz="1600" dirty="0" err="1" smtClean="0"/>
              <a:t>Coverage_Mapping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8" idx="3"/>
            <a:endCxn id="4" idx="1"/>
          </p:cNvCxnSpPr>
          <p:nvPr/>
        </p:nvCxnSpPr>
        <p:spPr>
          <a:xfrm>
            <a:off x="4122703" y="1985748"/>
            <a:ext cx="779613" cy="151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4" idx="1"/>
          </p:cNvCxnSpPr>
          <p:nvPr/>
        </p:nvCxnSpPr>
        <p:spPr>
          <a:xfrm flipV="1">
            <a:off x="4122344" y="3497853"/>
            <a:ext cx="779972" cy="741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71396" y="1697779"/>
            <a:ext cx="779613" cy="1800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7671396" y="3497853"/>
            <a:ext cx="779613" cy="159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451009" y="4894992"/>
            <a:ext cx="3255034" cy="11620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Future feature: histogram coverage plots for each sample generated by R</a:t>
            </a:r>
            <a:endParaRPr lang="en-US" sz="2000" b="1" dirty="0"/>
          </a:p>
        </p:txBody>
      </p:sp>
      <p:cxnSp>
        <p:nvCxnSpPr>
          <p:cNvPr id="25" name="Straight Arrow Connector 24"/>
          <p:cNvCxnSpPr>
            <a:stCxn id="4" idx="3"/>
            <a:endCxn id="22" idx="1"/>
          </p:cNvCxnSpPr>
          <p:nvPr/>
        </p:nvCxnSpPr>
        <p:spPr>
          <a:xfrm>
            <a:off x="7671396" y="3497853"/>
            <a:ext cx="779613" cy="197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8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Coverage_Mapping</a:t>
            </a:r>
            <a:r>
              <a:rPr lang="en-US" dirty="0" smtClean="0"/>
              <a:t> output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537" y="1891506"/>
            <a:ext cx="51149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2136" y="2502103"/>
            <a:ext cx="2769080" cy="22165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6: </a:t>
            </a:r>
            <a:r>
              <a:rPr lang="en-US" sz="2000" b="1" dirty="0" err="1" smtClean="0"/>
              <a:t>Haplotype_Caller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the </a:t>
            </a:r>
            <a:r>
              <a:rPr lang="en-US" sz="1600" dirty="0" smtClean="0">
                <a:hlinkClick r:id="rId2"/>
              </a:rPr>
              <a:t>Genome Analysis Toolkit</a:t>
            </a:r>
            <a:r>
              <a:rPr lang="en-US" sz="1600" dirty="0" smtClean="0"/>
              <a:t> (GATK)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3 – 18 hours per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a task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 intensive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0649" y="2889164"/>
            <a:ext cx="3255034" cy="1442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genomic </a:t>
            </a:r>
            <a:r>
              <a:rPr lang="en-US" sz="2000" b="1" dirty="0" smtClean="0">
                <a:hlinkClick r:id="rId3"/>
              </a:rPr>
              <a:t>VCF</a:t>
            </a:r>
            <a:r>
              <a:rPr lang="en-US" sz="2000" b="1" dirty="0" smtClean="0"/>
              <a:t> file (GVCF) and an index file for each sample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73651" y="1598197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BAM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010" y="3704090"/>
            <a:ext cx="3548693" cy="14958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</a:t>
            </a:r>
            <a:r>
              <a:rPr lang="en-US" sz="2000" b="1" dirty="0"/>
              <a:t>nucleotide diversity per base </a:t>
            </a:r>
            <a:r>
              <a:rPr lang="en-US" sz="2000" b="1" dirty="0" smtClean="0"/>
              <a:t>pair, Watterson's theta</a:t>
            </a:r>
            <a:endParaRPr lang="en-US" sz="2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Barley: 0.008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Soybean: 0.001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122703" y="1985748"/>
            <a:ext cx="779433" cy="1214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4122703" y="3888221"/>
            <a:ext cx="779433" cy="563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7671216" y="3610376"/>
            <a:ext cx="7794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3651" y="2651143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reference sequence</a:t>
            </a:r>
          </a:p>
        </p:txBody>
      </p:sp>
      <p:cxnSp>
        <p:nvCxnSpPr>
          <p:cNvPr id="38" name="Straight Arrow Connector 37"/>
          <p:cNvCxnSpPr>
            <a:stCxn id="37" idx="3"/>
            <a:endCxn id="4" idx="1"/>
          </p:cNvCxnSpPr>
          <p:nvPr/>
        </p:nvCxnSpPr>
        <p:spPr>
          <a:xfrm>
            <a:off x="4122703" y="3038694"/>
            <a:ext cx="779433" cy="571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0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2136" y="2502103"/>
            <a:ext cx="2769080" cy="2345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7: </a:t>
            </a:r>
            <a:r>
              <a:rPr lang="en-US" sz="2000" b="1" dirty="0" err="1" smtClean="0"/>
              <a:t>Genotype_GVCFs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the </a:t>
            </a:r>
            <a:r>
              <a:rPr lang="en-US" sz="1600" dirty="0" smtClean="0">
                <a:hlinkClick r:id="rId2"/>
              </a:rPr>
              <a:t>Genome Analysis Toolkit</a:t>
            </a:r>
            <a:r>
              <a:rPr lang="en-US" sz="1600" dirty="0" smtClean="0"/>
              <a:t> (GATK)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3 - 12 hours per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a task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Must be run on the entire dataset at once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0467" y="2727982"/>
            <a:ext cx="3255034" cy="1894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</a:t>
            </a:r>
            <a:r>
              <a:rPr lang="en-US" sz="2000" b="1" dirty="0" smtClean="0">
                <a:hlinkClick r:id="rId3"/>
              </a:rPr>
              <a:t>VCF</a:t>
            </a:r>
            <a:r>
              <a:rPr lang="en-US" sz="2000" b="1" dirty="0" smtClean="0"/>
              <a:t> file and an index file for each chromosome or chromosome part that contains information on all samples in the dataset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649" y="402321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GVCF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008" y="1423670"/>
            <a:ext cx="3548693" cy="14958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</a:t>
            </a:r>
            <a:r>
              <a:rPr lang="en-US" sz="2000" b="1" dirty="0"/>
              <a:t>nucleotide diversity per base </a:t>
            </a:r>
            <a:r>
              <a:rPr lang="en-US" sz="2000" b="1" dirty="0" smtClean="0"/>
              <a:t>pair, Watterson's theta</a:t>
            </a:r>
            <a:endParaRPr lang="en-US" sz="2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Barley: 0.008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Soybean: 0.001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122701" y="789872"/>
            <a:ext cx="779074" cy="2129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4122701" y="2171607"/>
            <a:ext cx="779074" cy="1189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7671216" y="3675074"/>
            <a:ext cx="7792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3649" y="3165790"/>
            <a:ext cx="3548693" cy="7854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reference sequence and reference dictionary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573648" y="4197457"/>
            <a:ext cx="3548693" cy="7854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number of chromosomes or chromosome parts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573648" y="5229124"/>
            <a:ext cx="3548693" cy="11588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sample ploidy. Highly inbred samples will have a ploidy of 1</a:t>
            </a:r>
            <a:endParaRPr lang="en-US" sz="1050" dirty="0"/>
          </a:p>
        </p:txBody>
      </p:sp>
      <p:cxnSp>
        <p:nvCxnSpPr>
          <p:cNvPr id="19" name="Straight Arrow Connector 18"/>
          <p:cNvCxnSpPr>
            <a:stCxn id="14" idx="3"/>
            <a:endCxn id="4" idx="1"/>
          </p:cNvCxnSpPr>
          <p:nvPr/>
        </p:nvCxnSpPr>
        <p:spPr>
          <a:xfrm>
            <a:off x="4122342" y="3558500"/>
            <a:ext cx="779794" cy="11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</p:cNvCxnSpPr>
          <p:nvPr/>
        </p:nvCxnSpPr>
        <p:spPr>
          <a:xfrm flipV="1">
            <a:off x="4122341" y="3951210"/>
            <a:ext cx="779433" cy="63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</p:cNvCxnSpPr>
          <p:nvPr/>
        </p:nvCxnSpPr>
        <p:spPr>
          <a:xfrm flipV="1">
            <a:off x="4122341" y="4354953"/>
            <a:ext cx="779433" cy="1453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8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</a:t>
            </a:r>
            <a:r>
              <a:rPr lang="en-US" b="1" dirty="0" err="1" smtClean="0"/>
              <a:t>sequence_handling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A modular workflow designed to automate the process of converting a dataset of FASTQ files into a singular VCF file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Why use </a:t>
            </a:r>
            <a:r>
              <a:rPr lang="en-US" b="1" dirty="0" err="1" smtClean="0"/>
              <a:t>sequence_handling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Reproducible</a:t>
            </a:r>
          </a:p>
          <a:p>
            <a:r>
              <a:rPr lang="en-US" dirty="0" smtClean="0"/>
              <a:t>Decreased computational and troubleshooting time</a:t>
            </a:r>
          </a:p>
          <a:p>
            <a:r>
              <a:rPr lang="en-US" dirty="0" smtClean="0"/>
              <a:t>Visualization and quality assessment tools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0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1684" y="2312963"/>
            <a:ext cx="2769080" cy="2552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8: </a:t>
            </a:r>
            <a:r>
              <a:rPr lang="en-US" sz="2000" b="1" dirty="0" err="1" smtClean="0"/>
              <a:t>Create_HC_Subset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Dependendencies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VCFtools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v</a:t>
            </a:r>
            <a:r>
              <a:rPr lang="en-US" sz="1600" dirty="0" smtClean="0">
                <a:hlinkClick r:id="rId3"/>
              </a:rPr>
              <a:t>cflib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R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Python3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GNU Parallel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2 - 8 hours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0467" y="1760541"/>
            <a:ext cx="3255034" cy="12232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singular </a:t>
            </a:r>
            <a:r>
              <a:rPr lang="en-US" sz="2000" b="1" dirty="0" smtClean="0">
                <a:hlinkClick r:id="rId7"/>
              </a:rPr>
              <a:t>VCF</a:t>
            </a:r>
            <a:r>
              <a:rPr lang="en-US" sz="2000" b="1" dirty="0" smtClean="0"/>
              <a:t> file containing only high-confidence variants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830" y="1372990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chromosome part VCF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008" y="2727982"/>
            <a:ext cx="3548693" cy="15075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Exome capture: A BED file containing the capture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not exome capture, put “NA”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Should be the same BED file used in </a:t>
            </a:r>
            <a:r>
              <a:rPr lang="en-US" sz="1600" dirty="0" err="1" smtClean="0"/>
              <a:t>Coverage_Mapping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122882" y="1760541"/>
            <a:ext cx="778892" cy="1336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4" idx="1"/>
          </p:cNvCxnSpPr>
          <p:nvPr/>
        </p:nvCxnSpPr>
        <p:spPr>
          <a:xfrm>
            <a:off x="4122701" y="3481776"/>
            <a:ext cx="778983" cy="10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70764" y="2372155"/>
            <a:ext cx="779703" cy="1217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4122341" y="3951211"/>
            <a:ext cx="779433" cy="1411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3648" y="4815460"/>
            <a:ext cx="3548693" cy="1093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Filtering parameters </a:t>
            </a:r>
          </a:p>
          <a:p>
            <a:pPr algn="ctr"/>
            <a:r>
              <a:rPr lang="en-US" sz="2000" b="1" dirty="0" smtClean="0"/>
              <a:t>(more detail on next slide)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450467" y="3683479"/>
            <a:ext cx="3255034" cy="17856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Before and after filtering t</a:t>
            </a:r>
            <a:r>
              <a:rPr lang="en-US" sz="2000" b="1" dirty="0" smtClean="0"/>
              <a:t>ables showing the percentiles for depth per sample and genotyping quality</a:t>
            </a:r>
          </a:p>
        </p:txBody>
      </p:sp>
      <p:cxnSp>
        <p:nvCxnSpPr>
          <p:cNvPr id="27" name="Straight Arrow Connector 26"/>
          <p:cNvCxnSpPr>
            <a:stCxn id="4" idx="3"/>
            <a:endCxn id="22" idx="1"/>
          </p:cNvCxnSpPr>
          <p:nvPr/>
        </p:nvCxnSpPr>
        <p:spPr>
          <a:xfrm>
            <a:off x="7670764" y="3589451"/>
            <a:ext cx="779703" cy="986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9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Create_HC_Subset</a:t>
            </a:r>
            <a:r>
              <a:rPr lang="en-US" dirty="0" smtClean="0"/>
              <a:t>: Filtering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 out sites outside of the exome capture region, if applicable</a:t>
            </a:r>
          </a:p>
          <a:p>
            <a:r>
              <a:rPr lang="en-US" dirty="0" smtClean="0"/>
              <a:t>Filters </a:t>
            </a:r>
            <a:r>
              <a:rPr lang="en-US" dirty="0"/>
              <a:t>out </a:t>
            </a:r>
            <a:r>
              <a:rPr lang="en-US" dirty="0" smtClean="0"/>
              <a:t>insertions, deletions, </a:t>
            </a:r>
            <a:r>
              <a:rPr lang="en-US" dirty="0"/>
              <a:t>and sites with more than two alleles</a:t>
            </a:r>
          </a:p>
          <a:p>
            <a:r>
              <a:rPr lang="en-US" dirty="0"/>
              <a:t>If the quality score is missing or the site quality score is </a:t>
            </a:r>
            <a:r>
              <a:rPr lang="en-US" dirty="0">
                <a:solidFill>
                  <a:srgbClr val="0070C0"/>
                </a:solidFill>
              </a:rPr>
              <a:t>too low</a:t>
            </a:r>
            <a:r>
              <a:rPr lang="en-US" dirty="0"/>
              <a:t>, filters out the site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too many </a:t>
            </a:r>
            <a:r>
              <a:rPr lang="en-US" dirty="0"/>
              <a:t>samples are heterozygous, filters out the site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too many </a:t>
            </a:r>
            <a:r>
              <a:rPr lang="en-US" dirty="0"/>
              <a:t>samples are "bad" (missing, </a:t>
            </a:r>
            <a:r>
              <a:rPr lang="en-US" dirty="0">
                <a:solidFill>
                  <a:srgbClr val="0070C0"/>
                </a:solidFill>
              </a:rPr>
              <a:t>low quality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low depth</a:t>
            </a:r>
            <a:r>
              <a:rPr lang="en-US" dirty="0"/>
              <a:t>), filters out the site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user defined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 tables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37"/>
          <a:stretch/>
        </p:blipFill>
        <p:spPr>
          <a:xfrm>
            <a:off x="3001992" y="2472531"/>
            <a:ext cx="860395" cy="30575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Easily compare before and after depth and genotyping quality</a:t>
            </a:r>
          </a:p>
          <a:p>
            <a:r>
              <a:rPr lang="en-US" dirty="0" smtClean="0"/>
              <a:t>Allows for a guess-and-check strategy for finding the right filtering criteria</a:t>
            </a:r>
          </a:p>
          <a:p>
            <a:r>
              <a:rPr lang="en-US" dirty="0" smtClean="0"/>
              <a:t>Unfiltered and filtered VCF files can be put through </a:t>
            </a:r>
            <a:r>
              <a:rPr lang="en-US" dirty="0" err="1" smtClean="0"/>
              <a:t>Variant_Analysis</a:t>
            </a:r>
            <a:r>
              <a:rPr lang="en-US" dirty="0" smtClean="0"/>
              <a:t> for more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6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0871" y="2343687"/>
            <a:ext cx="2769080" cy="2811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9: </a:t>
            </a:r>
            <a:r>
              <a:rPr lang="en-US" sz="2000" b="1" dirty="0" err="1" smtClean="0"/>
              <a:t>Variant_Recalibrator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the </a:t>
            </a:r>
            <a:r>
              <a:rPr lang="en-US" sz="1600" dirty="0" smtClean="0">
                <a:hlinkClick r:id="rId2"/>
              </a:rPr>
              <a:t>Genome Analysis Toolkit</a:t>
            </a:r>
            <a:r>
              <a:rPr lang="en-US" sz="1600" dirty="0" smtClean="0"/>
              <a:t> (GATK)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Also uses </a:t>
            </a:r>
            <a:r>
              <a:rPr lang="en-US" sz="1600" dirty="0" smtClean="0">
                <a:hlinkClick r:id="rId3"/>
              </a:rPr>
              <a:t>VCFtools</a:t>
            </a:r>
            <a:r>
              <a:rPr lang="en-US" sz="1600" dirty="0" smtClean="0"/>
              <a:t> and </a:t>
            </a:r>
            <a:r>
              <a:rPr lang="en-US" sz="1600" dirty="0" smtClean="0">
                <a:hlinkClick r:id="rId4"/>
              </a:rPr>
              <a:t>Python3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1 - 6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Requires at least 30 samples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48481" y="3137957"/>
            <a:ext cx="3255034" cy="12232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VCF file with the FILTER field annotated and an index file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289" y="795030"/>
            <a:ext cx="3549052" cy="8916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chromosome part VCF file</a:t>
            </a:r>
            <a:endParaRPr lang="en-US" sz="2000" b="1" dirty="0" smtClean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122341" y="1240851"/>
            <a:ext cx="779074" cy="2071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69951" y="3749571"/>
            <a:ext cx="778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2927" y="2189024"/>
            <a:ext cx="3548693" cy="1223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reference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For barley, this will be the full </a:t>
            </a:r>
            <a:r>
              <a:rPr lang="en-US" sz="1600" dirty="0" err="1" smtClean="0"/>
              <a:t>pseudomolecular</a:t>
            </a:r>
            <a:r>
              <a:rPr lang="en-US" sz="1600" dirty="0" smtClean="0"/>
              <a:t> reference, not the parts reference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572927" y="3936265"/>
            <a:ext cx="3548693" cy="7854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high-confidence VCF file and its prior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573468" y="5203146"/>
            <a:ext cx="3548693" cy="11588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At least one reference VCF file and its prior</a:t>
            </a:r>
            <a:endParaRPr lang="en-US" sz="1050" dirty="0"/>
          </a:p>
        </p:txBody>
      </p:sp>
      <p:cxnSp>
        <p:nvCxnSpPr>
          <p:cNvPr id="19" name="Straight Arrow Connector 18"/>
          <p:cNvCxnSpPr>
            <a:stCxn id="14" idx="3"/>
            <a:endCxn id="4" idx="1"/>
          </p:cNvCxnSpPr>
          <p:nvPr/>
        </p:nvCxnSpPr>
        <p:spPr>
          <a:xfrm>
            <a:off x="4121620" y="2800638"/>
            <a:ext cx="779251" cy="94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</p:cNvCxnSpPr>
          <p:nvPr/>
        </p:nvCxnSpPr>
        <p:spPr>
          <a:xfrm flipV="1">
            <a:off x="4121620" y="3973609"/>
            <a:ext cx="779251" cy="355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</p:cNvCxnSpPr>
          <p:nvPr/>
        </p:nvCxnSpPr>
        <p:spPr>
          <a:xfrm flipV="1">
            <a:off x="4122161" y="4328975"/>
            <a:ext cx="779433" cy="1453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1684" y="2312963"/>
            <a:ext cx="2769080" cy="2552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10: </a:t>
            </a:r>
            <a:r>
              <a:rPr lang="en-US" sz="2000" b="1" dirty="0" err="1" smtClean="0"/>
              <a:t>Variant_Filtering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Dependendencies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VCFtools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v</a:t>
            </a:r>
            <a:r>
              <a:rPr lang="en-US" sz="1600" dirty="0" smtClean="0">
                <a:hlinkClick r:id="rId3"/>
              </a:rPr>
              <a:t>cflib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R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Python3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2 - 8 hours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0467" y="1760541"/>
            <a:ext cx="3255034" cy="12232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final, finished </a:t>
            </a:r>
            <a:r>
              <a:rPr lang="en-US" sz="2000" b="1" dirty="0" smtClean="0">
                <a:hlinkClick r:id="rId6"/>
              </a:rPr>
              <a:t>VCF</a:t>
            </a:r>
            <a:r>
              <a:rPr lang="en-US" sz="2000" b="1" dirty="0" smtClean="0"/>
              <a:t> file containing only variants that passed the filtering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568" y="549672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full file path to the recalibrated VCF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2116" y="3387313"/>
            <a:ext cx="3548693" cy="16383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Exome capture: A BED file containing the capture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not exome capture, put “NA”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barley, use the full </a:t>
            </a:r>
            <a:r>
              <a:rPr lang="en-US" sz="1600" dirty="0" err="1" smtClean="0"/>
              <a:t>pseudomolecular</a:t>
            </a:r>
            <a:r>
              <a:rPr lang="en-US" sz="1600" dirty="0" smtClean="0"/>
              <a:t> BED file, not the parts BED file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121620" y="937223"/>
            <a:ext cx="778892" cy="1882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4" idx="1"/>
          </p:cNvCxnSpPr>
          <p:nvPr/>
        </p:nvCxnSpPr>
        <p:spPr>
          <a:xfrm flipV="1">
            <a:off x="4120809" y="3589451"/>
            <a:ext cx="780875" cy="61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70764" y="2372155"/>
            <a:ext cx="779703" cy="1217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4121079" y="4051430"/>
            <a:ext cx="779433" cy="180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2386" y="5448158"/>
            <a:ext cx="3548693" cy="8119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Filtering parameters </a:t>
            </a:r>
          </a:p>
          <a:p>
            <a:pPr algn="ctr"/>
            <a:r>
              <a:rPr lang="en-US" sz="2000" b="1" dirty="0" smtClean="0"/>
              <a:t>(more detail on next slide)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4" idx="3"/>
            <a:endCxn id="26" idx="1"/>
          </p:cNvCxnSpPr>
          <p:nvPr/>
        </p:nvCxnSpPr>
        <p:spPr>
          <a:xfrm>
            <a:off x="7670764" y="3589451"/>
            <a:ext cx="778441" cy="839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2116" y="1741607"/>
            <a:ext cx="3548693" cy="1223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reference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For barley, this will be the full </a:t>
            </a:r>
            <a:r>
              <a:rPr lang="en-US" sz="1600" dirty="0" err="1" smtClean="0"/>
              <a:t>pseudomolecular</a:t>
            </a:r>
            <a:r>
              <a:rPr lang="en-US" sz="1600" dirty="0" smtClean="0"/>
              <a:t> reference, not the parts reference</a:t>
            </a:r>
            <a:endParaRPr lang="en-US" sz="900" dirty="0"/>
          </a:p>
        </p:txBody>
      </p:sp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4120809" y="2353221"/>
            <a:ext cx="779703" cy="876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49205" y="3536125"/>
            <a:ext cx="3255034" cy="17856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Before and after filtering t</a:t>
            </a:r>
            <a:r>
              <a:rPr lang="en-US" sz="2000" b="1" dirty="0" smtClean="0"/>
              <a:t>ables showing the percentiles for depth per sample and genotyping quality</a:t>
            </a:r>
          </a:p>
        </p:txBody>
      </p:sp>
    </p:spTree>
    <p:extLst>
      <p:ext uri="{BB962C8B-B14F-4D97-AF65-F5344CB8AC3E}">
        <p14:creationId xmlns:p14="http://schemas.microsoft.com/office/powerpoint/2010/main" val="16852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Variant_Filtering</a:t>
            </a:r>
            <a:r>
              <a:rPr lang="en-US" dirty="0" smtClean="0"/>
              <a:t>: Filtering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Filters out sites that have been tagged as false positives by </a:t>
            </a:r>
            <a:r>
              <a:rPr lang="en-US" dirty="0" err="1" smtClean="0"/>
              <a:t>Variant_Recalibrator</a:t>
            </a:r>
            <a:endParaRPr lang="en-US" dirty="0" smtClean="0"/>
          </a:p>
          <a:p>
            <a:r>
              <a:rPr lang="en-US" dirty="0" smtClean="0"/>
              <a:t>Filters out sites outside of the exome capture region, if applicable</a:t>
            </a:r>
          </a:p>
          <a:p>
            <a:r>
              <a:rPr lang="en-US" dirty="0" smtClean="0"/>
              <a:t>Filters </a:t>
            </a:r>
            <a:r>
              <a:rPr lang="en-US" dirty="0"/>
              <a:t>out </a:t>
            </a:r>
            <a:r>
              <a:rPr lang="en-US" dirty="0" smtClean="0"/>
              <a:t>insertions, deletions, </a:t>
            </a:r>
            <a:r>
              <a:rPr lang="en-US" dirty="0"/>
              <a:t>and sites with more than two </a:t>
            </a:r>
            <a:r>
              <a:rPr lang="en-US" dirty="0" smtClean="0"/>
              <a:t>alleles</a:t>
            </a:r>
          </a:p>
          <a:p>
            <a:r>
              <a:rPr lang="en-US" dirty="0"/>
              <a:t>Genotypes that are under the </a:t>
            </a:r>
            <a:r>
              <a:rPr lang="en-US" dirty="0">
                <a:solidFill>
                  <a:srgbClr val="0070C0"/>
                </a:solidFill>
              </a:rPr>
              <a:t>minimum number of reads cutoff</a:t>
            </a:r>
            <a:r>
              <a:rPr lang="en-US" dirty="0"/>
              <a:t> or over the </a:t>
            </a:r>
            <a:r>
              <a:rPr lang="en-US" dirty="0">
                <a:solidFill>
                  <a:srgbClr val="0070C0"/>
                </a:solidFill>
              </a:rPr>
              <a:t>maximum number of reads cutoff</a:t>
            </a:r>
            <a:r>
              <a:rPr lang="en-US" dirty="0"/>
              <a:t> are set to </a:t>
            </a:r>
            <a:r>
              <a:rPr lang="en-US" dirty="0" smtClean="0"/>
              <a:t>missing</a:t>
            </a:r>
            <a:endParaRPr lang="en-US" dirty="0"/>
          </a:p>
          <a:p>
            <a:r>
              <a:rPr lang="en-US" dirty="0"/>
              <a:t>Samples with a </a:t>
            </a:r>
            <a:r>
              <a:rPr lang="en-US" dirty="0">
                <a:solidFill>
                  <a:srgbClr val="0070C0"/>
                </a:solidFill>
              </a:rPr>
              <a:t>unbalanced heterozygote call</a:t>
            </a:r>
            <a:r>
              <a:rPr lang="en-US" dirty="0"/>
              <a:t> are set to </a:t>
            </a:r>
            <a:r>
              <a:rPr lang="en-US" dirty="0" smtClean="0"/>
              <a:t>missing</a:t>
            </a:r>
          </a:p>
          <a:p>
            <a:r>
              <a:rPr lang="en-US" dirty="0" smtClean="0"/>
              <a:t>Genotypes </a:t>
            </a:r>
            <a:r>
              <a:rPr lang="en-US" dirty="0"/>
              <a:t>below the </a:t>
            </a:r>
            <a:r>
              <a:rPr lang="en-US" dirty="0">
                <a:solidFill>
                  <a:srgbClr val="0070C0"/>
                </a:solidFill>
              </a:rPr>
              <a:t>GQ or DP thresholds</a:t>
            </a:r>
            <a:r>
              <a:rPr lang="en-US" dirty="0"/>
              <a:t> are set to </a:t>
            </a:r>
            <a:r>
              <a:rPr lang="en-US" dirty="0" smtClean="0"/>
              <a:t>missing</a:t>
            </a:r>
            <a:endParaRPr lang="en-US" dirty="0"/>
          </a:p>
          <a:p>
            <a:r>
              <a:rPr lang="en-US" dirty="0"/>
              <a:t>If the quality score is missing or the site quality score is </a:t>
            </a:r>
            <a:r>
              <a:rPr lang="en-US" dirty="0">
                <a:solidFill>
                  <a:srgbClr val="0070C0"/>
                </a:solidFill>
              </a:rPr>
              <a:t>too low</a:t>
            </a:r>
            <a:r>
              <a:rPr lang="en-US" dirty="0"/>
              <a:t>, filters out the site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too many </a:t>
            </a:r>
            <a:r>
              <a:rPr lang="en-US" dirty="0"/>
              <a:t>samples are heterozygous, filters out the site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too many </a:t>
            </a:r>
            <a:r>
              <a:rPr lang="en-US" dirty="0"/>
              <a:t>samples are "bad" (missing, </a:t>
            </a:r>
            <a:r>
              <a:rPr lang="en-US" dirty="0">
                <a:solidFill>
                  <a:srgbClr val="0070C0"/>
                </a:solidFill>
              </a:rPr>
              <a:t>low quality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low depth</a:t>
            </a:r>
            <a:r>
              <a:rPr lang="en-US" dirty="0"/>
              <a:t>), filters out the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Monomorphic sites caused by filtering are removed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user defined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6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3510" y="2372706"/>
            <a:ext cx="2769080" cy="260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11: </a:t>
            </a:r>
            <a:r>
              <a:rPr lang="en-US" sz="2000" b="1" dirty="0" err="1" smtClean="0"/>
              <a:t>Variant_Analysis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</a:t>
            </a:r>
            <a:r>
              <a:rPr lang="en-US" sz="1600" dirty="0"/>
              <a:t> </a:t>
            </a:r>
            <a:r>
              <a:rPr lang="en-US" sz="1600" dirty="0">
                <a:hlinkClick r:id="rId2"/>
              </a:rPr>
              <a:t>VCFtools</a:t>
            </a:r>
            <a:r>
              <a:rPr lang="en-US" sz="1600" dirty="0"/>
              <a:t>, </a:t>
            </a:r>
            <a:r>
              <a:rPr lang="en-US" sz="1600" dirty="0">
                <a:hlinkClick r:id="rId3"/>
              </a:rPr>
              <a:t>vcflib</a:t>
            </a:r>
            <a:r>
              <a:rPr lang="en-US" sz="1600" dirty="0"/>
              <a:t>, 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hlinkClick r:id="rId4"/>
              </a:rPr>
              <a:t>molpopgen</a:t>
            </a:r>
            <a:r>
              <a:rPr lang="en-US" sz="1600" dirty="0"/>
              <a:t>, </a:t>
            </a:r>
            <a:r>
              <a:rPr lang="en-US" sz="1600" dirty="0">
                <a:hlinkClick r:id="rId5"/>
              </a:rPr>
              <a:t>Python3</a:t>
            </a:r>
            <a:r>
              <a:rPr lang="en-US" sz="1600" dirty="0"/>
              <a:t>, </a:t>
            </a:r>
            <a:r>
              <a:rPr lang="en-US" sz="1600" dirty="0">
                <a:hlinkClick r:id="rId6"/>
              </a:rPr>
              <a:t>GNU Parallel</a:t>
            </a:r>
            <a:r>
              <a:rPr lang="en-US" sz="1600" dirty="0"/>
              <a:t>, </a:t>
            </a:r>
            <a:r>
              <a:rPr lang="en-US" sz="1600" dirty="0" err="1">
                <a:hlinkClick r:id="rId7"/>
              </a:rPr>
              <a:t>BCFtools</a:t>
            </a:r>
            <a:r>
              <a:rPr lang="en-US" sz="1600" dirty="0"/>
              <a:t>, </a:t>
            </a:r>
            <a:r>
              <a:rPr lang="en-US" sz="1600" dirty="0">
                <a:hlinkClick r:id="rId8"/>
              </a:rPr>
              <a:t>R</a:t>
            </a:r>
            <a:r>
              <a:rPr lang="en-US" sz="1600" dirty="0"/>
              <a:t>, </a:t>
            </a:r>
            <a:r>
              <a:rPr lang="en-US" sz="1600" dirty="0" err="1">
                <a:hlinkClick r:id="rId9"/>
              </a:rPr>
              <a:t>TeX</a:t>
            </a:r>
            <a:r>
              <a:rPr lang="en-US" sz="1600" dirty="0">
                <a:hlinkClick r:id="rId9"/>
              </a:rPr>
              <a:t> Live</a:t>
            </a:r>
            <a:r>
              <a:rPr lang="en-US" sz="1600" dirty="0"/>
              <a:t>, and the </a:t>
            </a:r>
            <a:r>
              <a:rPr lang="en-US" sz="1600" dirty="0" err="1">
                <a:hlinkClick r:id="rId10"/>
              </a:rPr>
              <a:t>Enthought</a:t>
            </a:r>
            <a:r>
              <a:rPr lang="en-US" sz="1600" dirty="0">
                <a:hlinkClick r:id="rId10"/>
              </a:rPr>
              <a:t> Python Distribution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1 - 6 hours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0467" y="2136975"/>
            <a:ext cx="3255034" cy="1343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Heterozygosity </a:t>
            </a:r>
            <a:r>
              <a:rPr lang="en-US" sz="2000" dirty="0"/>
              <a:t>summaries, missing-ness summaries, </a:t>
            </a:r>
            <a:r>
              <a:rPr lang="en-US" sz="2000" dirty="0" smtClean="0"/>
              <a:t>the </a:t>
            </a:r>
            <a:r>
              <a:rPr lang="en-US" sz="2000" dirty="0" err="1"/>
              <a:t>Ts</a:t>
            </a:r>
            <a:r>
              <a:rPr lang="en-US" sz="2000" dirty="0"/>
              <a:t>/</a:t>
            </a:r>
            <a:r>
              <a:rPr lang="en-US" sz="2000" dirty="0" err="1"/>
              <a:t>Tv</a:t>
            </a:r>
            <a:r>
              <a:rPr lang="en-US" sz="2000" dirty="0"/>
              <a:t> ratio, and the raw count of </a:t>
            </a:r>
            <a:r>
              <a:rPr lang="en-US" sz="2000" dirty="0" smtClean="0"/>
              <a:t>SNPs</a:t>
            </a:r>
            <a:endParaRPr lang="en-US" sz="2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728925" y="3287523"/>
            <a:ext cx="3549052" cy="7751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full file path to the VCF file to be analyzed</a:t>
            </a:r>
          </a:p>
        </p:txBody>
      </p:sp>
      <p:cxnSp>
        <p:nvCxnSpPr>
          <p:cNvPr id="15" name="Straight Arrow Connector 14"/>
          <p:cNvCxnSpPr>
            <a:stCxn id="8" idx="3"/>
            <a:endCxn id="4" idx="1"/>
          </p:cNvCxnSpPr>
          <p:nvPr/>
        </p:nvCxnSpPr>
        <p:spPr>
          <a:xfrm>
            <a:off x="4277977" y="3675074"/>
            <a:ext cx="6155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62590" y="2808818"/>
            <a:ext cx="787877" cy="866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50467" y="639771"/>
            <a:ext cx="3255034" cy="915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minor </a:t>
            </a:r>
            <a:r>
              <a:rPr lang="en-US" sz="2000" dirty="0"/>
              <a:t>allele frequency </a:t>
            </a:r>
            <a:r>
              <a:rPr lang="en-US" sz="2000" dirty="0" smtClean="0"/>
              <a:t>histogram plotted with R</a:t>
            </a:r>
            <a:endParaRPr lang="en-US" sz="2000" b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8450467" y="4062625"/>
            <a:ext cx="3255034" cy="21513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</a:t>
            </a:r>
            <a:r>
              <a:rPr lang="en-US" sz="2000" dirty="0" smtClean="0"/>
              <a:t>barley</a:t>
            </a:r>
            <a:r>
              <a:rPr lang="en-US" sz="2000" dirty="0"/>
              <a:t>, population genetics statistics are also generated for 18 loci to facilitate comparison with </a:t>
            </a:r>
            <a:r>
              <a:rPr lang="en-US" sz="2000" dirty="0" smtClean="0"/>
              <a:t>Sanger </a:t>
            </a:r>
            <a:r>
              <a:rPr lang="en-US" sz="2000" dirty="0"/>
              <a:t>alignments in </a:t>
            </a:r>
            <a:r>
              <a:rPr lang="en-US" sz="2000" dirty="0">
                <a:hlinkClick r:id="rId11"/>
              </a:rPr>
              <a:t>Morrell et al. </a:t>
            </a:r>
            <a:r>
              <a:rPr lang="en-US" sz="2000" dirty="0" smtClean="0">
                <a:hlinkClick r:id="rId11"/>
              </a:rPr>
              <a:t>2006</a:t>
            </a:r>
            <a:endParaRPr lang="en-US" sz="2000" b="1" dirty="0" smtClean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7662590" y="1097392"/>
            <a:ext cx="787877" cy="257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22" idx="1"/>
          </p:cNvCxnSpPr>
          <p:nvPr/>
        </p:nvCxnSpPr>
        <p:spPr>
          <a:xfrm>
            <a:off x="7662590" y="3675074"/>
            <a:ext cx="787877" cy="146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9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Variant_Analysis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7037" y="1825625"/>
            <a:ext cx="4303926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4571991"/>
            <a:ext cx="5181600" cy="1877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87"/>
          <a:stretch/>
        </p:blipFill>
        <p:spPr>
          <a:xfrm>
            <a:off x="6771736" y="531373"/>
            <a:ext cx="418111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Coverage_Mapping</a:t>
            </a:r>
            <a:r>
              <a:rPr lang="en-US" dirty="0" smtClean="0"/>
              <a:t> histogram plots for each sample using R</a:t>
            </a:r>
          </a:p>
          <a:p>
            <a:r>
              <a:rPr lang="en-US" dirty="0" err="1" smtClean="0"/>
              <a:t>Realigner_Targets_Creator</a:t>
            </a:r>
            <a:r>
              <a:rPr lang="en-US" dirty="0" smtClean="0"/>
              <a:t> and </a:t>
            </a:r>
            <a:r>
              <a:rPr lang="en-US" dirty="0" err="1" smtClean="0"/>
              <a:t>Indel_Realigner</a:t>
            </a:r>
            <a:r>
              <a:rPr lang="en-US" dirty="0" smtClean="0"/>
              <a:t> to realign BAM files to be used in </a:t>
            </a:r>
            <a:r>
              <a:rPr lang="en-US" dirty="0" smtClean="0">
                <a:hlinkClick r:id="rId2"/>
              </a:rPr>
              <a:t>ANGSD-wrapper</a:t>
            </a:r>
            <a:endParaRPr lang="en-US" dirty="0" smtClean="0"/>
          </a:p>
          <a:p>
            <a:r>
              <a:rPr lang="en-US" dirty="0" err="1" smtClean="0"/>
              <a:t>GBS_Demultiplex</a:t>
            </a:r>
            <a:endParaRPr lang="en-US" dirty="0"/>
          </a:p>
          <a:p>
            <a:r>
              <a:rPr lang="en-US" dirty="0" smtClean="0"/>
              <a:t>10x genomics support, developed by </a:t>
            </a:r>
            <a:r>
              <a:rPr lang="en-US" dirty="0" err="1" smtClean="0"/>
              <a:t>Chaochih</a:t>
            </a:r>
            <a:r>
              <a:rPr lang="en-US" dirty="0" smtClean="0"/>
              <a:t> Liu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93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request a new feature? Find a bug?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018" y="1825625"/>
            <a:ext cx="9417964" cy="4351338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9204386" y="2863970"/>
            <a:ext cx="2011393" cy="1690778"/>
          </a:xfrm>
          <a:prstGeom prst="irregularSeal1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01660" y="1406106"/>
            <a:ext cx="267420" cy="16562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7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Wiki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10093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743246" y="1173192"/>
            <a:ext cx="396815" cy="13543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629" y="564252"/>
            <a:ext cx="2127559" cy="54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Workflow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8962781" cy="150018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github.com/MorrellLAB/sequence_handling/wiki/Recommended_Workflow</a:t>
            </a:r>
            <a:endParaRPr lang="en-US" sz="1800" dirty="0" smtClean="0"/>
          </a:p>
          <a:p>
            <a:endParaRPr lang="en-US" sz="1600" dirty="0"/>
          </a:p>
        </p:txBody>
      </p:sp>
      <p:pic>
        <p:nvPicPr>
          <p:cNvPr id="1026" name="Picture 2" descr="Work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92" y="313964"/>
            <a:ext cx="5995186" cy="61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9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0: Obtaining your raw sequence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Downloaded directly from the sequencing center or self-produced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9206" y="2505075"/>
            <a:ext cx="4798951" cy="368458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39160" y="1681163"/>
            <a:ext cx="3631721" cy="8239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Downloaded from the </a:t>
            </a:r>
            <a:r>
              <a:rPr lang="en-US" dirty="0" smtClean="0">
                <a:hlinkClick r:id="rId3"/>
              </a:rPr>
              <a:t>Short Read Archive</a:t>
            </a:r>
            <a:r>
              <a:rPr lang="en-US" dirty="0" smtClean="0"/>
              <a:t> (SRA)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500302"/>
            <a:ext cx="5183188" cy="2900510"/>
          </a:xfrm>
          <a:prstGeom prst="rect">
            <a:avLst/>
          </a:prstGeom>
        </p:spPr>
      </p:pic>
      <p:sp>
        <p:nvSpPr>
          <p:cNvPr id="13" name="Text Placeholder 7"/>
          <p:cNvSpPr txBox="1">
            <a:spLocks/>
          </p:cNvSpPr>
          <p:nvPr/>
        </p:nvSpPr>
        <p:spPr>
          <a:xfrm>
            <a:off x="6172200" y="5339873"/>
            <a:ext cx="5102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 smtClean="0"/>
              <a:t>Lab utilities such as </a:t>
            </a:r>
            <a:r>
              <a:rPr lang="en-US" sz="2000" b="0" dirty="0" smtClean="0">
                <a:hlinkClick r:id="rId5"/>
              </a:rPr>
              <a:t>SRA_Fetch.sh</a:t>
            </a:r>
            <a:r>
              <a:rPr lang="en-US" sz="2000" b="0" dirty="0" smtClean="0"/>
              <a:t> by Tom </a:t>
            </a:r>
            <a:r>
              <a:rPr lang="en-US" sz="2000" b="0" dirty="0" err="1" smtClean="0"/>
              <a:t>Kono</a:t>
            </a:r>
            <a:r>
              <a:rPr lang="en-US" sz="2000" b="0" dirty="0" smtClean="0"/>
              <a:t> exist to automate the download process</a:t>
            </a:r>
          </a:p>
        </p:txBody>
      </p:sp>
    </p:spTree>
    <p:extLst>
      <p:ext uri="{BB962C8B-B14F-4D97-AF65-F5344CB8AC3E}">
        <p14:creationId xmlns:p14="http://schemas.microsoft.com/office/powerpoint/2010/main" val="367436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sequencing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68806" y="1534513"/>
            <a:ext cx="2844470" cy="823912"/>
          </a:xfrm>
        </p:spPr>
        <p:txBody>
          <a:bodyPr/>
          <a:lstStyle/>
          <a:p>
            <a:pPr algn="ctr"/>
            <a:r>
              <a:rPr lang="en-US" dirty="0" smtClean="0"/>
              <a:t>Exome capture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378529" cy="3684588"/>
          </a:xfrm>
        </p:spPr>
        <p:txBody>
          <a:bodyPr/>
          <a:lstStyle/>
          <a:p>
            <a:r>
              <a:rPr lang="en-US" dirty="0" smtClean="0"/>
              <a:t>The entire genome is sequenced</a:t>
            </a:r>
          </a:p>
          <a:p>
            <a:r>
              <a:rPr lang="en-US" dirty="0" smtClean="0"/>
              <a:t>Usually paired-end</a:t>
            </a:r>
          </a:p>
          <a:p>
            <a:r>
              <a:rPr lang="en-US" dirty="0" smtClean="0"/>
              <a:t>Very expensive for large genomes like barley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995059" y="1534513"/>
            <a:ext cx="2842404" cy="823912"/>
          </a:xfrm>
        </p:spPr>
        <p:txBody>
          <a:bodyPr/>
          <a:lstStyle/>
          <a:p>
            <a:pPr algn="ctr"/>
            <a:r>
              <a:rPr lang="en-US" dirty="0" smtClean="0"/>
              <a:t>Whole genome sequencing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218317" y="2525742"/>
            <a:ext cx="3174521" cy="3684588"/>
          </a:xfrm>
        </p:spPr>
        <p:txBody>
          <a:bodyPr/>
          <a:lstStyle/>
          <a:p>
            <a:r>
              <a:rPr lang="en-US" dirty="0" smtClean="0"/>
              <a:t>Only the regions that contain genes are sequenced</a:t>
            </a:r>
          </a:p>
          <a:p>
            <a:r>
              <a:rPr lang="en-US" dirty="0" smtClean="0"/>
              <a:t>Usually paired-end</a:t>
            </a:r>
          </a:p>
          <a:p>
            <a:r>
              <a:rPr lang="en-US" dirty="0" smtClean="0"/>
              <a:t>Less expensive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862198" y="1534513"/>
            <a:ext cx="243724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Genotype by sequencing (GBS)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7596846" y="2503278"/>
            <a:ext cx="301924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regions near restriction enzyme cut sites are sequenced</a:t>
            </a:r>
          </a:p>
          <a:p>
            <a:r>
              <a:rPr lang="en-US" dirty="0" smtClean="0"/>
              <a:t>Always single-end</a:t>
            </a:r>
          </a:p>
          <a:p>
            <a:r>
              <a:rPr lang="en-US" dirty="0" smtClean="0"/>
              <a:t>Cheapest option, but gives the least information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16629" y="5684440"/>
            <a:ext cx="959946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solidFill>
                  <a:schemeClr val="accent6"/>
                </a:solidFill>
              </a:rPr>
              <a:t>Sequence_handling</a:t>
            </a:r>
            <a:r>
              <a:rPr lang="en-US" sz="2800" dirty="0" smtClean="0">
                <a:solidFill>
                  <a:schemeClr val="accent6"/>
                </a:solidFill>
              </a:rPr>
              <a:t> can process all of these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3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raw sequencing data look like?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or two files per sample</a:t>
            </a:r>
          </a:p>
          <a:p>
            <a:r>
              <a:rPr lang="en-US" dirty="0" smtClean="0"/>
              <a:t>Each file contains millions of reads</a:t>
            </a:r>
            <a:endParaRPr lang="en-US" dirty="0"/>
          </a:p>
          <a:p>
            <a:r>
              <a:rPr lang="en-US" dirty="0" smtClean="0"/>
              <a:t>A read is a short length of sequenced DNA, usually 100 – 150 base pairs in length </a:t>
            </a:r>
          </a:p>
          <a:p>
            <a:r>
              <a:rPr lang="en-US" dirty="0" smtClean="0"/>
              <a:t>Each read also has quality information about each base pair</a:t>
            </a:r>
          </a:p>
          <a:p>
            <a:r>
              <a:rPr lang="en-US" dirty="0" smtClean="0"/>
              <a:t>Follows the </a:t>
            </a:r>
            <a:r>
              <a:rPr lang="en-US" dirty="0">
                <a:hlinkClick r:id="rId2"/>
              </a:rPr>
              <a:t>FASTQ </a:t>
            </a:r>
            <a:r>
              <a:rPr lang="en-US" dirty="0" smtClean="0">
                <a:hlinkClick r:id="rId2"/>
              </a:rPr>
              <a:t>format</a:t>
            </a:r>
            <a:endParaRPr lang="en-US" dirty="0" smtClean="0"/>
          </a:p>
          <a:p>
            <a:endParaRPr lang="en-US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sz="3600" dirty="0" smtClean="0"/>
              <a:t>How do you check the quality of your reads when each file has millions of them?</a:t>
            </a:r>
          </a:p>
        </p:txBody>
      </p:sp>
    </p:spTree>
    <p:extLst>
      <p:ext uri="{BB962C8B-B14F-4D97-AF65-F5344CB8AC3E}">
        <p14:creationId xmlns:p14="http://schemas.microsoft.com/office/powerpoint/2010/main" val="145837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2678" y="2729675"/>
            <a:ext cx="2769080" cy="1483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Step 1: </a:t>
            </a:r>
            <a:r>
              <a:rPr lang="en-US" sz="2000" b="1" dirty="0" err="1" smtClean="0"/>
              <a:t>Quality_Assessment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Depends on </a:t>
            </a:r>
            <a:r>
              <a:rPr lang="en-US" sz="1600" dirty="0" smtClean="0">
                <a:hlinkClick r:id="rId2"/>
              </a:rPr>
              <a:t>FastQC</a:t>
            </a:r>
            <a:r>
              <a:rPr lang="en-US" sz="1600" dirty="0" smtClean="0"/>
              <a:t> and </a:t>
            </a:r>
            <a:r>
              <a:rPr lang="en-US" sz="1600" dirty="0" smtClean="0">
                <a:hlinkClick r:id="rId3"/>
              </a:rPr>
              <a:t>GNU Parallel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30 minutes – 3 hours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451011" y="955718"/>
            <a:ext cx="3255034" cy="1442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single tab-delimited text file with summary information about each input file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451011" y="3086210"/>
            <a:ext cx="3255034" cy="14333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Individual HTML files for each FASTQ file with quality plots and graphs for visualization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451011" y="5207626"/>
            <a:ext cx="3255034" cy="9820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ZIP files not intended for human viewing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31242" y="1114083"/>
            <a:ext cx="3549052" cy="16155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 list of full file paths to each sample file in your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accept FASTQ, SAM, or BAM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accept </a:t>
            </a:r>
            <a:r>
              <a:rPr lang="en-US" sz="1600" dirty="0" err="1" smtClean="0"/>
              <a:t>gzipped</a:t>
            </a:r>
            <a:r>
              <a:rPr lang="en-US" sz="1600" dirty="0" smtClean="0"/>
              <a:t> and </a:t>
            </a:r>
            <a:r>
              <a:rPr lang="en-US" sz="1600" dirty="0" err="1" smtClean="0"/>
              <a:t>bzipped</a:t>
            </a:r>
            <a:r>
              <a:rPr lang="en-US" sz="1600" dirty="0" smtClean="0"/>
              <a:t> files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1242" y="3526841"/>
            <a:ext cx="3592184" cy="21718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expected size of the region that was covered by 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Whole genome sequencing: the genome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Exome capture: the size of the capture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GBS: put “NA”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4080294" y="1921879"/>
            <a:ext cx="822384" cy="1319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4123426" y="3802885"/>
            <a:ext cx="779252" cy="809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7671758" y="1676930"/>
            <a:ext cx="779253" cy="1794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7671758" y="3471207"/>
            <a:ext cx="779253" cy="331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7" idx="1"/>
          </p:cNvCxnSpPr>
          <p:nvPr/>
        </p:nvCxnSpPr>
        <p:spPr>
          <a:xfrm>
            <a:off x="7671758" y="3471207"/>
            <a:ext cx="779253" cy="2227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Quality_Assessment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tab-delimited text file with summary information about each </a:t>
            </a:r>
            <a:r>
              <a:rPr lang="en-US" dirty="0" smtClean="0"/>
              <a:t>input </a:t>
            </a:r>
            <a:r>
              <a:rPr lang="en-US" dirty="0"/>
              <a:t>file</a:t>
            </a:r>
          </a:p>
          <a:p>
            <a:r>
              <a:rPr lang="en-US" dirty="0" smtClean="0"/>
              <a:t>Can be imported into Microsoft Excel and have conditional formatting applied to easily visualize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4684"/>
            <a:ext cx="12192000" cy="22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3283</TotalTime>
  <Words>1603</Words>
  <Application>Microsoft Office PowerPoint</Application>
  <PresentationFormat>Widescreen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Sequence_handling</vt:lpstr>
      <vt:lpstr>Introduction</vt:lpstr>
      <vt:lpstr>The Wiki</vt:lpstr>
      <vt:lpstr>Recommended Workflow</vt:lpstr>
      <vt:lpstr>Step 0: Obtaining your raw sequence data</vt:lpstr>
      <vt:lpstr>Types of sequencing data</vt:lpstr>
      <vt:lpstr>What does raw sequencing data look like?</vt:lpstr>
      <vt:lpstr>PowerPoint Presentation</vt:lpstr>
      <vt:lpstr>Quality_Assessment output</vt:lpstr>
      <vt:lpstr>PowerPoint Presentation</vt:lpstr>
      <vt:lpstr>PowerPoint Presentation</vt:lpstr>
      <vt:lpstr>Shared suffixes explained</vt:lpstr>
      <vt:lpstr>PowerPoint Presentation</vt:lpstr>
      <vt:lpstr>PowerPoint Presentation</vt:lpstr>
      <vt:lpstr>SAM_Processing statistics</vt:lpstr>
      <vt:lpstr>PowerPoint Presentation</vt:lpstr>
      <vt:lpstr>Coverage_Mapping output example</vt:lpstr>
      <vt:lpstr>PowerPoint Presentation</vt:lpstr>
      <vt:lpstr>PowerPoint Presentation</vt:lpstr>
      <vt:lpstr>PowerPoint Presentation</vt:lpstr>
      <vt:lpstr>Create_HC_Subset: Filtering explained</vt:lpstr>
      <vt:lpstr>Percentile tables</vt:lpstr>
      <vt:lpstr>PowerPoint Presentation</vt:lpstr>
      <vt:lpstr>PowerPoint Presentation</vt:lpstr>
      <vt:lpstr>Variant_Filtering: Filtering explained</vt:lpstr>
      <vt:lpstr>PowerPoint Presentation</vt:lpstr>
      <vt:lpstr>Variant_Analysis output</vt:lpstr>
      <vt:lpstr>Future features</vt:lpstr>
      <vt:lpstr>Want to request a new feature? Find a bug?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sequence_handling</dc:title>
  <dc:creator>Skylar</dc:creator>
  <cp:lastModifiedBy>Skylar</cp:lastModifiedBy>
  <cp:revision>53</cp:revision>
  <dcterms:created xsi:type="dcterms:W3CDTF">2017-12-04T08:53:44Z</dcterms:created>
  <dcterms:modified xsi:type="dcterms:W3CDTF">2017-12-06T15:37:40Z</dcterms:modified>
</cp:coreProperties>
</file>