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6.jpg" ContentType="image/gif"/>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9"/>
  </p:notesMasterIdLst>
  <p:sldIdLst>
    <p:sldId id="256" r:id="rId2"/>
    <p:sldId id="257" r:id="rId3"/>
    <p:sldId id="258" r:id="rId4"/>
    <p:sldId id="259" r:id="rId5"/>
    <p:sldId id="260" r:id="rId6"/>
    <p:sldId id="261" r:id="rId7"/>
    <p:sldId id="263" r:id="rId8"/>
    <p:sldId id="265" r:id="rId9"/>
    <p:sldId id="264" r:id="rId10"/>
    <p:sldId id="262" r:id="rId11"/>
    <p:sldId id="266" r:id="rId12"/>
    <p:sldId id="287" r:id="rId13"/>
    <p:sldId id="286" r:id="rId14"/>
    <p:sldId id="278" r:id="rId15"/>
    <p:sldId id="279" r:id="rId16"/>
    <p:sldId id="289" r:id="rId17"/>
    <p:sldId id="288" r:id="rId18"/>
    <p:sldId id="275" r:id="rId19"/>
    <p:sldId id="290" r:id="rId20"/>
    <p:sldId id="293" r:id="rId21"/>
    <p:sldId id="291" r:id="rId22"/>
    <p:sldId id="292" r:id="rId23"/>
    <p:sldId id="280" r:id="rId24"/>
    <p:sldId id="281" r:id="rId25"/>
    <p:sldId id="282" r:id="rId26"/>
    <p:sldId id="283" r:id="rId27"/>
    <p:sldId id="267" r:id="rId28"/>
    <p:sldId id="268" r:id="rId29"/>
    <p:sldId id="273" r:id="rId30"/>
    <p:sldId id="269" r:id="rId31"/>
    <p:sldId id="271" r:id="rId32"/>
    <p:sldId id="270" r:id="rId33"/>
    <p:sldId id="272" r:id="rId34"/>
    <p:sldId id="295" r:id="rId35"/>
    <p:sldId id="276" r:id="rId36"/>
    <p:sldId id="298"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5" d="100"/>
          <a:sy n="85" d="100"/>
        </p:scale>
        <p:origin x="562"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25F6E-1CAF-4A63-9584-ED4622EF2785}" type="datetimeFigureOut">
              <a:rPr lang="en-US" smtClean="0"/>
              <a:t>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05C-EF0D-4311-8E16-030A3C8BD1CC}" type="slidenum">
              <a:rPr lang="en-US" smtClean="0"/>
              <a:t>‹#›</a:t>
            </a:fld>
            <a:endParaRPr lang="en-US"/>
          </a:p>
        </p:txBody>
      </p:sp>
    </p:spTree>
    <p:extLst>
      <p:ext uri="{BB962C8B-B14F-4D97-AF65-F5344CB8AC3E}">
        <p14:creationId xmlns:p14="http://schemas.microsoft.com/office/powerpoint/2010/main" val="111845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fivethirtyeight.com/features/science-isnt-broken/#part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5</a:t>
            </a:fld>
            <a:endParaRPr lang="en-US"/>
          </a:p>
        </p:txBody>
      </p:sp>
    </p:spTree>
    <p:extLst>
      <p:ext uri="{BB962C8B-B14F-4D97-AF65-F5344CB8AC3E}">
        <p14:creationId xmlns:p14="http://schemas.microsoft.com/office/powerpoint/2010/main" val="81689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Sources: http://onlinestatbook.com/2/introduction/graphics/pos_skew.jpg and http://www.biostathandbook.com/pix/exactbingraph.gif</a:t>
            </a:r>
          </a:p>
          <a:p>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24</a:t>
            </a:fld>
            <a:endParaRPr lang="en-US"/>
          </a:p>
        </p:txBody>
      </p:sp>
    </p:spTree>
    <p:extLst>
      <p:ext uri="{BB962C8B-B14F-4D97-AF65-F5344CB8AC3E}">
        <p14:creationId xmlns:p14="http://schemas.microsoft.com/office/powerpoint/2010/main" val="203152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25</a:t>
            </a:fld>
            <a:endParaRPr lang="en-US"/>
          </a:p>
        </p:txBody>
      </p:sp>
    </p:spTree>
    <p:extLst>
      <p:ext uri="{BB962C8B-B14F-4D97-AF65-F5344CB8AC3E}">
        <p14:creationId xmlns:p14="http://schemas.microsoft.com/office/powerpoint/2010/main" val="381528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http://davidmlane.com/hyperstat/pictures/sampling_dist3.GIF</a:t>
            </a:r>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26</a:t>
            </a:fld>
            <a:endParaRPr lang="en-US"/>
          </a:p>
        </p:txBody>
      </p:sp>
    </p:spTree>
    <p:extLst>
      <p:ext uri="{BB962C8B-B14F-4D97-AF65-F5344CB8AC3E}">
        <p14:creationId xmlns:p14="http://schemas.microsoft.com/office/powerpoint/2010/main" val="69414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http://fivethirtyeight.com/features/science-isnt-broken/#part2</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32</a:t>
            </a:fld>
            <a:endParaRPr lang="en-US"/>
          </a:p>
        </p:txBody>
      </p:sp>
    </p:spTree>
    <p:extLst>
      <p:ext uri="{BB962C8B-B14F-4D97-AF65-F5344CB8AC3E}">
        <p14:creationId xmlns:p14="http://schemas.microsoft.com/office/powerpoint/2010/main" val="107170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33</a:t>
            </a:fld>
            <a:endParaRPr lang="en-US"/>
          </a:p>
        </p:txBody>
      </p:sp>
    </p:spTree>
    <p:extLst>
      <p:ext uri="{BB962C8B-B14F-4D97-AF65-F5344CB8AC3E}">
        <p14:creationId xmlns:p14="http://schemas.microsoft.com/office/powerpoint/2010/main" val="65980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it</a:t>
            </a:r>
            <a:r>
              <a:rPr lang="en-US" baseline="0" dirty="0" smtClean="0"/>
              <a:t> is difficult to predict with confidence how much power a study really has</a:t>
            </a:r>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35</a:t>
            </a:fld>
            <a:endParaRPr lang="en-US"/>
          </a:p>
        </p:txBody>
      </p:sp>
    </p:spTree>
    <p:extLst>
      <p:ext uri="{BB962C8B-B14F-4D97-AF65-F5344CB8AC3E}">
        <p14:creationId xmlns:p14="http://schemas.microsoft.com/office/powerpoint/2010/main" val="3365808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37</a:t>
            </a:fld>
            <a:endParaRPr lang="en-US"/>
          </a:p>
        </p:txBody>
      </p:sp>
    </p:spTree>
    <p:extLst>
      <p:ext uri="{BB962C8B-B14F-4D97-AF65-F5344CB8AC3E}">
        <p14:creationId xmlns:p14="http://schemas.microsoft.com/office/powerpoint/2010/main" val="1181865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15</a:t>
            </a:fld>
            <a:endParaRPr lang="en-US"/>
          </a:p>
        </p:txBody>
      </p:sp>
    </p:spTree>
    <p:extLst>
      <p:ext uri="{BB962C8B-B14F-4D97-AF65-F5344CB8AC3E}">
        <p14:creationId xmlns:p14="http://schemas.microsoft.com/office/powerpoint/2010/main" val="328487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16</a:t>
            </a:fld>
            <a:endParaRPr lang="en-US"/>
          </a:p>
        </p:txBody>
      </p:sp>
    </p:spTree>
    <p:extLst>
      <p:ext uri="{BB962C8B-B14F-4D97-AF65-F5344CB8AC3E}">
        <p14:creationId xmlns:p14="http://schemas.microsoft.com/office/powerpoint/2010/main" val="348510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17</a:t>
            </a:fld>
            <a:endParaRPr lang="en-US"/>
          </a:p>
        </p:txBody>
      </p:sp>
    </p:spTree>
    <p:extLst>
      <p:ext uri="{BB962C8B-B14F-4D97-AF65-F5344CB8AC3E}">
        <p14:creationId xmlns:p14="http://schemas.microsoft.com/office/powerpoint/2010/main" val="181708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18</a:t>
            </a:fld>
            <a:endParaRPr lang="en-US"/>
          </a:p>
        </p:txBody>
      </p:sp>
    </p:spTree>
    <p:extLst>
      <p:ext uri="{BB962C8B-B14F-4D97-AF65-F5344CB8AC3E}">
        <p14:creationId xmlns:p14="http://schemas.microsoft.com/office/powerpoint/2010/main" val="107822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https://brilliant.org/wiki/bayes-theorem/#visualizing-bayes-theorem</a:t>
            </a:r>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19</a:t>
            </a:fld>
            <a:endParaRPr lang="en-US"/>
          </a:p>
        </p:txBody>
      </p:sp>
    </p:spTree>
    <p:extLst>
      <p:ext uri="{BB962C8B-B14F-4D97-AF65-F5344CB8AC3E}">
        <p14:creationId xmlns:p14="http://schemas.microsoft.com/office/powerpoint/2010/main" val="69141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https://brilliant.org/wiki/bayes-theorem/#visualizing-bayes-theorem</a:t>
            </a:r>
            <a:endParaRPr lang="en-US" dirty="0"/>
          </a:p>
        </p:txBody>
      </p:sp>
      <p:sp>
        <p:nvSpPr>
          <p:cNvPr id="4" name="Slide Number Placeholder 3"/>
          <p:cNvSpPr>
            <a:spLocks noGrp="1"/>
          </p:cNvSpPr>
          <p:nvPr>
            <p:ph type="sldNum" sz="quarter" idx="10"/>
          </p:nvPr>
        </p:nvSpPr>
        <p:spPr/>
        <p:txBody>
          <a:bodyPr/>
          <a:lstStyle/>
          <a:p>
            <a:fld id="{FA5A905C-EF0D-4311-8E16-030A3C8BD1CC}" type="slidenum">
              <a:rPr lang="en-US" smtClean="0"/>
              <a:t>20</a:t>
            </a:fld>
            <a:endParaRPr lang="en-US"/>
          </a:p>
        </p:txBody>
      </p:sp>
    </p:spTree>
    <p:extLst>
      <p:ext uri="{BB962C8B-B14F-4D97-AF65-F5344CB8AC3E}">
        <p14:creationId xmlns:p14="http://schemas.microsoft.com/office/powerpoint/2010/main" val="413195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21</a:t>
            </a:fld>
            <a:endParaRPr lang="en-US"/>
          </a:p>
        </p:txBody>
      </p:sp>
    </p:spTree>
    <p:extLst>
      <p:ext uri="{BB962C8B-B14F-4D97-AF65-F5344CB8AC3E}">
        <p14:creationId xmlns:p14="http://schemas.microsoft.com/office/powerpoint/2010/main" val="342810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A905C-EF0D-4311-8E16-030A3C8BD1CC}" type="slidenum">
              <a:rPr lang="en-US" smtClean="0"/>
              <a:t>23</a:t>
            </a:fld>
            <a:endParaRPr lang="en-US"/>
          </a:p>
        </p:txBody>
      </p:sp>
    </p:spTree>
    <p:extLst>
      <p:ext uri="{BB962C8B-B14F-4D97-AF65-F5344CB8AC3E}">
        <p14:creationId xmlns:p14="http://schemas.microsoft.com/office/powerpoint/2010/main" val="344566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199D66-2A75-4982-9DBC-C6DD01C9BF4F}"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344188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99D66-2A75-4982-9DBC-C6DD01C9BF4F}"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192485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99D66-2A75-4982-9DBC-C6DD01C9BF4F}"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249904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99D66-2A75-4982-9DBC-C6DD01C9BF4F}"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270632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99D66-2A75-4982-9DBC-C6DD01C9BF4F}"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387168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199D66-2A75-4982-9DBC-C6DD01C9BF4F}"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192741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199D66-2A75-4982-9DBC-C6DD01C9BF4F}" type="datetimeFigureOut">
              <a:rPr lang="en-US" smtClean="0"/>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397993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199D66-2A75-4982-9DBC-C6DD01C9BF4F}"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223961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99D66-2A75-4982-9DBC-C6DD01C9BF4F}" type="datetimeFigureOut">
              <a:rPr lang="en-US" smtClean="0"/>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302440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199D66-2A75-4982-9DBC-C6DD01C9BF4F}"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39526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199D66-2A75-4982-9DBC-C6DD01C9BF4F}"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122ED-07F0-4F91-9966-D01A299367BA}" type="slidenum">
              <a:rPr lang="en-US" smtClean="0"/>
              <a:t>‹#›</a:t>
            </a:fld>
            <a:endParaRPr lang="en-US"/>
          </a:p>
        </p:txBody>
      </p:sp>
    </p:spTree>
    <p:extLst>
      <p:ext uri="{BB962C8B-B14F-4D97-AF65-F5344CB8AC3E}">
        <p14:creationId xmlns:p14="http://schemas.microsoft.com/office/powerpoint/2010/main" val="299369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99D66-2A75-4982-9DBC-C6DD01C9BF4F}" type="datetimeFigureOut">
              <a:rPr lang="en-US" smtClean="0"/>
              <a:t>8/5/2016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122ED-07F0-4F91-9966-D01A299367BA}" type="slidenum">
              <a:rPr lang="en-US" smtClean="0"/>
              <a:t>‹#›</a:t>
            </a:fld>
            <a:endParaRPr lang="en-US"/>
          </a:p>
        </p:txBody>
      </p:sp>
    </p:spTree>
    <p:extLst>
      <p:ext uri="{BB962C8B-B14F-4D97-AF65-F5344CB8AC3E}">
        <p14:creationId xmlns:p14="http://schemas.microsoft.com/office/powerpoint/2010/main" val="4248631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impson%27s_paradox"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fivethirtyeight.com/features/science-isnt-broken/#part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Statistics</a:t>
            </a:r>
            <a:endParaRPr lang="en-US" dirty="0"/>
          </a:p>
        </p:txBody>
      </p:sp>
      <p:sp>
        <p:nvSpPr>
          <p:cNvPr id="3" name="Subtitle 2"/>
          <p:cNvSpPr>
            <a:spLocks noGrp="1"/>
          </p:cNvSpPr>
          <p:nvPr>
            <p:ph type="subTitle" idx="1"/>
          </p:nvPr>
        </p:nvSpPr>
        <p:spPr/>
        <p:txBody>
          <a:bodyPr/>
          <a:lstStyle/>
          <a:p>
            <a:r>
              <a:rPr lang="en-US" dirty="0" err="1" smtClean="0"/>
              <a:t>Chaochih</a:t>
            </a:r>
            <a:r>
              <a:rPr lang="en-US" dirty="0" smtClean="0"/>
              <a:t> Liu and Skylar Wyant</a:t>
            </a:r>
            <a:endParaRPr lang="en-US" dirty="0"/>
          </a:p>
        </p:txBody>
      </p:sp>
    </p:spTree>
    <p:extLst>
      <p:ext uri="{BB962C8B-B14F-4D97-AF65-F5344CB8AC3E}">
        <p14:creationId xmlns:p14="http://schemas.microsoft.com/office/powerpoint/2010/main" val="2527138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Simpson’s Paradox</a:t>
            </a:r>
            <a:endParaRPr lang="en-US" dirty="0"/>
          </a:p>
        </p:txBody>
      </p:sp>
      <p:sp>
        <p:nvSpPr>
          <p:cNvPr id="3" name="Content Placeholder 2"/>
          <p:cNvSpPr>
            <a:spLocks noGrp="1"/>
          </p:cNvSpPr>
          <p:nvPr>
            <p:ph idx="1"/>
          </p:nvPr>
        </p:nvSpPr>
        <p:spPr>
          <a:xfrm>
            <a:off x="838200" y="1449238"/>
            <a:ext cx="10515600" cy="4727725"/>
          </a:xfrm>
        </p:spPr>
        <p:txBody>
          <a:bodyPr>
            <a:normAutofit/>
          </a:bodyPr>
          <a:lstStyle/>
          <a:p>
            <a:pPr marL="0" indent="0" algn="ctr">
              <a:buNone/>
            </a:pPr>
            <a:r>
              <a:rPr lang="en-US" sz="2400" dirty="0" smtClean="0"/>
              <a:t>Consider two different treatments for kidney stones. An experiment was performed and the results are shown below.</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2400" dirty="0" smtClean="0"/>
              <a:t>If you ignore the size of the stone, it looks like treatment B is the better treatment (83% versus 78%). </a:t>
            </a:r>
          </a:p>
          <a:p>
            <a:pPr marL="0" indent="0" algn="ctr">
              <a:buNone/>
            </a:pPr>
            <a:r>
              <a:rPr lang="en-US" sz="2400" dirty="0" smtClean="0"/>
              <a:t>However, treatment A is better at treating both small stones (93% versus 87%) AND large stones (73% versus 69%).</a:t>
            </a:r>
            <a:endParaRPr lang="en-US" sz="2400" dirty="0"/>
          </a:p>
        </p:txBody>
      </p:sp>
      <p:pic>
        <p:nvPicPr>
          <p:cNvPr id="4" name="Picture 3"/>
          <p:cNvPicPr>
            <a:picLocks noChangeAspect="1"/>
          </p:cNvPicPr>
          <p:nvPr/>
        </p:nvPicPr>
        <p:blipFill>
          <a:blip r:embed="rId2"/>
          <a:stretch>
            <a:fillRect/>
          </a:stretch>
        </p:blipFill>
        <p:spPr>
          <a:xfrm>
            <a:off x="4741386" y="2424199"/>
            <a:ext cx="2657475" cy="1524000"/>
          </a:xfrm>
          <a:prstGeom prst="rect">
            <a:avLst/>
          </a:prstGeom>
        </p:spPr>
      </p:pic>
      <p:sp>
        <p:nvSpPr>
          <p:cNvPr id="5" name="TextBox 4"/>
          <p:cNvSpPr txBox="1"/>
          <p:nvPr/>
        </p:nvSpPr>
        <p:spPr>
          <a:xfrm>
            <a:off x="172528" y="6392174"/>
            <a:ext cx="7134045" cy="276999"/>
          </a:xfrm>
          <a:prstGeom prst="rect">
            <a:avLst/>
          </a:prstGeom>
          <a:noFill/>
        </p:spPr>
        <p:txBody>
          <a:bodyPr wrap="square" rtlCol="0">
            <a:spAutoFit/>
          </a:bodyPr>
          <a:lstStyle/>
          <a:p>
            <a:r>
              <a:rPr lang="en-US" sz="1200" dirty="0" smtClean="0"/>
              <a:t>Source: </a:t>
            </a:r>
            <a:r>
              <a:rPr lang="en-US" sz="1200" dirty="0" smtClean="0">
                <a:hlinkClick r:id="rId3"/>
              </a:rPr>
              <a:t>https://en.wikipedia.org/wiki/Simpson%27s_paradox</a:t>
            </a:r>
            <a:endParaRPr lang="en-US" sz="1200" dirty="0" smtClean="0"/>
          </a:p>
        </p:txBody>
      </p:sp>
    </p:spTree>
    <p:extLst>
      <p:ext uri="{BB962C8B-B14F-4D97-AF65-F5344CB8AC3E}">
        <p14:creationId xmlns:p14="http://schemas.microsoft.com/office/powerpoint/2010/main" val="1936749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Chapter 6: Probability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5069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490227"/>
            <a:ext cx="10515600" cy="1877546"/>
          </a:xfrm>
        </p:spPr>
        <p:txBody>
          <a:bodyPr anchor="ctr">
            <a:normAutofit/>
          </a:bodyPr>
          <a:lstStyle/>
          <a:p>
            <a:pPr algn="ctr"/>
            <a:r>
              <a:rPr lang="en-US" sz="3200" dirty="0" smtClean="0"/>
              <a:t>Given a shuffled deck of 52 cards…</a:t>
            </a:r>
            <a:endParaRPr lang="en-US" sz="3200" dirty="0"/>
          </a:p>
        </p:txBody>
      </p:sp>
    </p:spTree>
    <p:extLst>
      <p:ext uri="{BB962C8B-B14F-4D97-AF65-F5344CB8AC3E}">
        <p14:creationId xmlns:p14="http://schemas.microsoft.com/office/powerpoint/2010/main" val="3000530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490227"/>
            <a:ext cx="10515600" cy="1877546"/>
          </a:xfrm>
        </p:spPr>
        <p:txBody>
          <a:bodyPr anchor="ctr">
            <a:normAutofit/>
          </a:bodyPr>
          <a:lstStyle/>
          <a:p>
            <a:pPr algn="ctr"/>
            <a:r>
              <a:rPr lang="en-US" sz="3200" dirty="0" smtClean="0"/>
              <a:t>What is the probability that the top card is the Ace of Spades?</a:t>
            </a:r>
            <a:endParaRPr lang="en-US" sz="3200" dirty="0"/>
          </a:p>
        </p:txBody>
      </p:sp>
    </p:spTree>
    <p:extLst>
      <p:ext uri="{BB962C8B-B14F-4D97-AF65-F5344CB8AC3E}">
        <p14:creationId xmlns:p14="http://schemas.microsoft.com/office/powerpoint/2010/main" val="148093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Independence and Dependence</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sz="2400" dirty="0" smtClean="0"/>
              <a:t>Independence:</a:t>
            </a:r>
          </a:p>
          <a:p>
            <a:r>
              <a:rPr lang="en-US" sz="2400" dirty="0" smtClean="0"/>
              <a:t>Given two events</a:t>
            </a:r>
          </a:p>
          <a:p>
            <a:r>
              <a:rPr lang="en-US" sz="2400" dirty="0" smtClean="0"/>
              <a:t>Occurrence of </a:t>
            </a:r>
            <a:r>
              <a:rPr lang="en-US" sz="2400" i="1" dirty="0" smtClean="0"/>
              <a:t>Event A</a:t>
            </a:r>
            <a:r>
              <a:rPr lang="en-US" sz="2400" dirty="0" smtClean="0"/>
              <a:t> does not inform us about the probability that </a:t>
            </a:r>
            <a:r>
              <a:rPr lang="en-US" sz="2400" i="1" dirty="0" smtClean="0"/>
              <a:t>Event B</a:t>
            </a:r>
            <a:r>
              <a:rPr lang="en-US" sz="2400" dirty="0" smtClean="0"/>
              <a:t> will occur</a:t>
            </a:r>
          </a:p>
          <a:p>
            <a:pPr marL="0" indent="0">
              <a:buNone/>
            </a:pPr>
            <a:endParaRPr lang="en-US" sz="2400" dirty="0" smtClean="0"/>
          </a:p>
          <a:p>
            <a:pPr marL="0" indent="0">
              <a:buNone/>
            </a:pPr>
            <a:r>
              <a:rPr lang="en-US" sz="2400" dirty="0" smtClean="0"/>
              <a:t>Example:</a:t>
            </a:r>
          </a:p>
          <a:p>
            <a:r>
              <a:rPr lang="en-US" sz="2400" dirty="0" smtClean="0"/>
              <a:t>Rolling same fair die twice</a:t>
            </a:r>
          </a:p>
          <a:p>
            <a:r>
              <a:rPr lang="en-US" sz="2400" dirty="0" err="1" smtClean="0"/>
              <a:t>Pr</a:t>
            </a:r>
            <a:r>
              <a:rPr lang="en-US" sz="2400" dirty="0" smtClean="0"/>
              <a:t>[</a:t>
            </a:r>
            <a:r>
              <a:rPr lang="en-US" sz="2400" i="1" dirty="0" smtClean="0"/>
              <a:t>first roll is 2</a:t>
            </a:r>
            <a:r>
              <a:rPr lang="en-US" sz="2400" dirty="0" smtClean="0"/>
              <a:t>] = 1/6</a:t>
            </a:r>
          </a:p>
          <a:p>
            <a:r>
              <a:rPr lang="en-US" sz="2400" dirty="0" err="1" smtClean="0"/>
              <a:t>Pr</a:t>
            </a:r>
            <a:r>
              <a:rPr lang="en-US" sz="2400" dirty="0" smtClean="0"/>
              <a:t>[</a:t>
            </a:r>
            <a:r>
              <a:rPr lang="en-US" sz="2400" i="1" dirty="0" smtClean="0"/>
              <a:t>second roll is 2</a:t>
            </a:r>
            <a:r>
              <a:rPr lang="en-US" sz="2400" dirty="0" smtClean="0"/>
              <a:t>] = 1/6</a:t>
            </a:r>
            <a:endParaRPr lang="en-US" sz="2400" dirty="0"/>
          </a:p>
          <a:p>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sz="2400" dirty="0" smtClean="0"/>
              <a:t>Dependence:</a:t>
            </a:r>
          </a:p>
          <a:p>
            <a:r>
              <a:rPr lang="en-US" sz="2400" dirty="0" smtClean="0"/>
              <a:t>Given two events</a:t>
            </a:r>
          </a:p>
          <a:p>
            <a:r>
              <a:rPr lang="en-US" sz="2400" dirty="0" smtClean="0"/>
              <a:t>Occurrence of </a:t>
            </a:r>
            <a:r>
              <a:rPr lang="en-US" sz="2400" i="1" dirty="0" smtClean="0"/>
              <a:t>Event A</a:t>
            </a:r>
            <a:r>
              <a:rPr lang="en-US" sz="2400" dirty="0" smtClean="0"/>
              <a:t> provides some info about results of </a:t>
            </a:r>
            <a:r>
              <a:rPr lang="en-US" sz="2400" i="1" dirty="0" smtClean="0"/>
              <a:t>Event B </a:t>
            </a:r>
            <a:endParaRPr lang="en-US" sz="2400" dirty="0" smtClean="0"/>
          </a:p>
          <a:p>
            <a:pPr marL="0" indent="0">
              <a:buNone/>
            </a:pPr>
            <a:endParaRPr lang="en-US" sz="2400" dirty="0" smtClean="0"/>
          </a:p>
          <a:p>
            <a:pPr marL="0" indent="0">
              <a:buNone/>
            </a:pPr>
            <a:r>
              <a:rPr lang="en-US" sz="2400" dirty="0" smtClean="0"/>
              <a:t>Example:</a:t>
            </a:r>
            <a:endParaRPr lang="en-US" sz="2400" dirty="0"/>
          </a:p>
          <a:p>
            <a:r>
              <a:rPr lang="en-US" sz="2400" dirty="0" smtClean="0"/>
              <a:t>Drawing a King then a Queen from a deck of 52 cards without replacing the cards</a:t>
            </a:r>
          </a:p>
          <a:p>
            <a:r>
              <a:rPr lang="en-US" sz="2400" dirty="0" err="1" smtClean="0"/>
              <a:t>Pr</a:t>
            </a:r>
            <a:r>
              <a:rPr lang="en-US" sz="2400" dirty="0" smtClean="0"/>
              <a:t>[</a:t>
            </a:r>
            <a:r>
              <a:rPr lang="en-US" sz="2400" i="1" dirty="0" smtClean="0"/>
              <a:t>first draw is a King</a:t>
            </a:r>
            <a:r>
              <a:rPr lang="en-US" sz="2400" dirty="0" smtClean="0"/>
              <a:t>] = 4/52</a:t>
            </a:r>
          </a:p>
          <a:p>
            <a:r>
              <a:rPr lang="en-US" sz="2400" dirty="0" err="1" smtClean="0"/>
              <a:t>Pr</a:t>
            </a:r>
            <a:r>
              <a:rPr lang="en-US" sz="2400" dirty="0" smtClean="0"/>
              <a:t>[</a:t>
            </a:r>
            <a:r>
              <a:rPr lang="en-US" sz="2400" i="1" dirty="0" smtClean="0"/>
              <a:t>second draw is a Queen</a:t>
            </a:r>
            <a:r>
              <a:rPr lang="en-US" sz="2400" dirty="0" smtClean="0"/>
              <a:t>] = 4/51</a:t>
            </a:r>
            <a:endParaRPr lang="en-US" sz="2400" dirty="0"/>
          </a:p>
        </p:txBody>
      </p:sp>
    </p:spTree>
    <p:extLst>
      <p:ext uri="{BB962C8B-B14F-4D97-AF65-F5344CB8AC3E}">
        <p14:creationId xmlns:p14="http://schemas.microsoft.com/office/powerpoint/2010/main" val="346755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Conditional Probability</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Conditional Probability</a:t>
            </a:r>
            <a:r>
              <a:rPr lang="en-US" dirty="0" smtClean="0"/>
              <a:t>: the probability of an event occurring given that a condition is met.</a:t>
            </a:r>
          </a:p>
          <a:p>
            <a:pPr marL="0" indent="0">
              <a:buNone/>
            </a:pPr>
            <a:endParaRPr lang="en-US" b="1" dirty="0"/>
          </a:p>
          <a:p>
            <a:pPr marL="0" indent="0">
              <a:buNone/>
            </a:pPr>
            <a:r>
              <a:rPr lang="en-US" dirty="0" smtClean="0"/>
              <a:t>The notation is </a:t>
            </a:r>
            <a:r>
              <a:rPr lang="en-US" dirty="0" err="1" smtClean="0"/>
              <a:t>Pr</a:t>
            </a:r>
            <a:r>
              <a:rPr lang="en-US" dirty="0" smtClean="0"/>
              <a:t>[</a:t>
            </a:r>
            <a:r>
              <a:rPr lang="en-US" i="1" dirty="0" smtClean="0"/>
              <a:t>event</a:t>
            </a:r>
            <a:r>
              <a:rPr lang="en-US" dirty="0" smtClean="0"/>
              <a:t> | </a:t>
            </a:r>
            <a:r>
              <a:rPr lang="en-US" i="1" dirty="0" smtClean="0"/>
              <a:t>condition</a:t>
            </a:r>
            <a:r>
              <a:rPr lang="en-US" dirty="0" smtClean="0"/>
              <a:t>] or </a:t>
            </a:r>
            <a:r>
              <a:rPr lang="en-US" dirty="0" err="1" smtClean="0"/>
              <a:t>Pr</a:t>
            </a:r>
            <a:r>
              <a:rPr lang="en-US" dirty="0" smtClean="0"/>
              <a:t>[A | B].</a:t>
            </a:r>
            <a:endParaRPr lang="en-US" dirty="0"/>
          </a:p>
        </p:txBody>
      </p:sp>
      <p:sp>
        <p:nvSpPr>
          <p:cNvPr id="4" name="Footer Placeholder 3"/>
          <p:cNvSpPr>
            <a:spLocks noGrp="1"/>
          </p:cNvSpPr>
          <p:nvPr>
            <p:ph type="ftr" sz="quarter" idx="11"/>
          </p:nvPr>
        </p:nvSpPr>
        <p:spPr/>
        <p:txBody>
          <a:bodyPr/>
          <a:lstStyle/>
          <a:p>
            <a:r>
              <a:rPr lang="en-US" smtClean="0"/>
              <a:t>Source: The Analysis of Biological Data by Whitlock &amp; Schluter</a:t>
            </a:r>
            <a:endParaRPr lang="en-US" dirty="0"/>
          </a:p>
        </p:txBody>
      </p:sp>
    </p:spTree>
    <p:extLst>
      <p:ext uri="{BB962C8B-B14F-4D97-AF65-F5344CB8AC3E}">
        <p14:creationId xmlns:p14="http://schemas.microsoft.com/office/powerpoint/2010/main" val="3323446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General Multiplication Rule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Pr</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A</m:t>
                          </m:r>
                          <m:r>
                            <a:rPr lang="en-US">
                              <a:latin typeface="Cambria Math" panose="02040503050406030204" pitchFamily="18" charset="0"/>
                            </a:rPr>
                            <m:t> </m:t>
                          </m:r>
                          <m:r>
                            <m:rPr>
                              <m:sty m:val="p"/>
                            </m:rPr>
                            <a:rPr lang="en-US">
                              <a:latin typeface="Cambria Math" panose="02040503050406030204" pitchFamily="18" charset="0"/>
                            </a:rPr>
                            <m:t>and</m:t>
                          </m:r>
                          <m:r>
                            <a:rPr lang="en-US">
                              <a:latin typeface="Cambria Math" panose="02040503050406030204" pitchFamily="18" charset="0"/>
                            </a:rPr>
                            <m:t> </m:t>
                          </m:r>
                          <m:r>
                            <m:rPr>
                              <m:sty m:val="p"/>
                            </m:rPr>
                            <a:rPr lang="en-US">
                              <a:latin typeface="Cambria Math" panose="02040503050406030204" pitchFamily="18" charset="0"/>
                            </a:rPr>
                            <m:t>B</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A</m:t>
                              </m:r>
                            </m:e>
                          </m:d>
                        </m:e>
                      </m:func>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 </m:t>
                              </m:r>
                            </m:e>
                          </m:d>
                        </m:e>
                      </m:func>
                      <m:r>
                        <m:rPr>
                          <m:sty m:val="p"/>
                        </m:rPr>
                        <a:rPr lang="en-US">
                          <a:latin typeface="Cambria Math" panose="02040503050406030204" pitchFamily="18" charset="0"/>
                        </a:rPr>
                        <m:t>A</m:t>
                      </m:r>
                      <m:r>
                        <a:rPr lang="en-US" i="1">
                          <a:latin typeface="Cambria Math" panose="02040503050406030204" pitchFamily="18" charset="0"/>
                        </a:rPr>
                        <m:t>]</m:t>
                      </m:r>
                    </m:oMath>
                  </m:oMathPara>
                </a14:m>
                <a:endParaRPr lang="en-US" dirty="0"/>
              </a:p>
              <a:p>
                <a:pPr marL="0" indent="0">
                  <a:buNone/>
                </a:pPr>
                <a:endParaRPr lang="en-US" dirty="0" smtClean="0"/>
              </a:p>
              <a:p>
                <a:pPr marL="0" indent="0">
                  <a:buNone/>
                </a:pPr>
                <a:r>
                  <a:rPr lang="en-US" dirty="0" smtClean="0"/>
                  <a:t>To find the probability that two events occur given two events that are not independent:</a:t>
                </a:r>
              </a:p>
              <a:p>
                <a:pPr marL="0" indent="0">
                  <a:buNone/>
                </a:pPr>
                <a:endParaRPr lang="en-US" dirty="0"/>
              </a:p>
              <a:p>
                <a:pPr marL="0" indent="0">
                  <a:buNone/>
                </a:pPr>
                <a:r>
                  <a:rPr lang="en-US" dirty="0" smtClean="0"/>
                  <a:t>Multiply the probability of one event by the conditional probability of the second event given that the first event has occurred.</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r="-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Source: The Analysis of Biological Data by Whitlock &amp; Schluter</a:t>
            </a:r>
            <a:endParaRPr lang="en-US"/>
          </a:p>
        </p:txBody>
      </p:sp>
    </p:spTree>
    <p:extLst>
      <p:ext uri="{BB962C8B-B14F-4D97-AF65-F5344CB8AC3E}">
        <p14:creationId xmlns:p14="http://schemas.microsoft.com/office/powerpoint/2010/main" val="191390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Law of Total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Pr</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A</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𝐴𝑙𝑙</m:t>
                          </m:r>
                          <m:r>
                            <a:rPr lang="en-US" i="1">
                              <a:latin typeface="Cambria Math" panose="02040503050406030204" pitchFamily="18" charset="0"/>
                            </a:rPr>
                            <m:t> </m:t>
                          </m:r>
                          <m:r>
                            <a:rPr lang="en-US" i="1">
                              <a:latin typeface="Cambria Math" panose="02040503050406030204" pitchFamily="18" charset="0"/>
                            </a:rPr>
                            <m:t>𝑣𝑎𝑙𝑢𝑒𝑠</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𝐵</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𝐵</m:t>
                                  </m:r>
                                </m:e>
                              </m:d>
                            </m:e>
                          </m:func>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A</m:t>
                                  </m:r>
                                  <m:r>
                                    <a:rPr lang="en-US" i="1">
                                      <a:latin typeface="Cambria Math" panose="02040503050406030204" pitchFamily="18" charset="0"/>
                                    </a:rPr>
                                    <m:t> </m:t>
                                  </m:r>
                                </m:e>
                              </m:d>
                            </m:e>
                          </m:func>
                          <m:r>
                            <m:rPr>
                              <m:sty m:val="p"/>
                            </m:rPr>
                            <a:rPr lang="en-US">
                              <a:latin typeface="Cambria Math" panose="02040503050406030204" pitchFamily="18" charset="0"/>
                            </a:rPr>
                            <m:t>B</m:t>
                          </m:r>
                          <m:r>
                            <a:rPr lang="en-US" i="1">
                              <a:latin typeface="Cambria Math" panose="02040503050406030204" pitchFamily="18" charset="0"/>
                            </a:rPr>
                            <m:t>]</m:t>
                          </m:r>
                        </m:e>
                      </m:nary>
                    </m:oMath>
                  </m:oMathPara>
                </a14:m>
                <a:endParaRPr lang="en-US" dirty="0"/>
              </a:p>
              <a:p>
                <a:pPr marL="0" indent="0">
                  <a:buNone/>
                </a:pPr>
                <a:endParaRPr lang="en-US" dirty="0" smtClean="0"/>
              </a:p>
              <a:p>
                <a:pPr marL="0" indent="0">
                  <a:buNone/>
                </a:pPr>
                <a:r>
                  <a:rPr lang="en-US" dirty="0" smtClean="0"/>
                  <a:t>To get the overall probability of event A:</a:t>
                </a:r>
              </a:p>
              <a:p>
                <a:pPr marL="0" indent="0">
                  <a:buNone/>
                </a:pPr>
                <a:endParaRPr lang="en-US" dirty="0"/>
              </a:p>
              <a:p>
                <a:pPr marL="0" indent="0">
                  <a:buNone/>
                </a:pPr>
                <a:r>
                  <a:rPr lang="en-US" dirty="0" smtClean="0"/>
                  <a:t>Sum its probability across every possible condition weighted by the probability of that condition.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Source: The Analysis of Biological Data by Whitlock &amp; </a:t>
            </a:r>
            <a:r>
              <a:rPr lang="en-US" dirty="0" err="1" smtClean="0"/>
              <a:t>Schluter</a:t>
            </a:r>
            <a:endParaRPr lang="en-US" dirty="0"/>
          </a:p>
        </p:txBody>
      </p:sp>
    </p:spTree>
    <p:extLst>
      <p:ext uri="{BB962C8B-B14F-4D97-AF65-F5344CB8AC3E}">
        <p14:creationId xmlns:p14="http://schemas.microsoft.com/office/powerpoint/2010/main" val="352578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Pr</m:t>
                      </m:r>
                      <m:d>
                        <m:dPr>
                          <m:begChr m:val="["/>
                          <m:endChr m:val="]"/>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 </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B</m:t>
                                  </m:r>
                                </m:e>
                                <m:e>
                                  <m:r>
                                    <m:rPr>
                                      <m:sty m:val="p"/>
                                    </m:rPr>
                                    <a:rPr lang="en-US">
                                      <a:latin typeface="Cambria Math" panose="02040503050406030204" pitchFamily="18" charset="0"/>
                                    </a:rPr>
                                    <m:t>A</m:t>
                                  </m:r>
                                </m:e>
                              </m:d>
                            </m:e>
                          </m:func>
                          <m:r>
                            <a:rPr lang="en-US">
                              <a:latin typeface="Cambria Math" panose="02040503050406030204" pitchFamily="18" charset="0"/>
                            </a:rPr>
                            <m:t>×</m:t>
                          </m:r>
                          <m:r>
                            <m:rPr>
                              <m:sty m:val="p"/>
                            </m:rPr>
                            <a:rPr lang="en-US">
                              <a:latin typeface="Cambria Math" panose="02040503050406030204" pitchFamily="18" charset="0"/>
                            </a:rPr>
                            <m:t>Pr</m:t>
                          </m:r>
                          <m:r>
                            <a:rPr lang="en-US">
                              <a:latin typeface="Cambria Math" panose="02040503050406030204" pitchFamily="18" charset="0"/>
                            </a:rPr>
                            <m:t>[</m:t>
                          </m:r>
                          <m:r>
                            <m:rPr>
                              <m:sty m:val="p"/>
                            </m:rPr>
                            <a:rPr lang="en-US">
                              <a:latin typeface="Cambria Math" panose="02040503050406030204" pitchFamily="18" charset="0"/>
                            </a:rPr>
                            <m:t>A</m:t>
                          </m:r>
                          <m:r>
                            <a:rPr lang="en-US">
                              <a:latin typeface="Cambria Math" panose="02040503050406030204" pitchFamily="18" charset="0"/>
                            </a:rPr>
                            <m:t>] </m:t>
                          </m:r>
                        </m:num>
                        <m:den>
                          <m:r>
                            <m:rPr>
                              <m:sty m:val="p"/>
                            </m:rPr>
                            <a:rPr lang="en-US">
                              <a:latin typeface="Cambria Math" panose="02040503050406030204" pitchFamily="18" charset="0"/>
                            </a:rPr>
                            <m:t>Pr</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m:t>
                          </m:r>
                        </m:den>
                      </m:f>
                    </m:oMath>
                  </m:oMathPara>
                </a14:m>
                <a:endParaRPr lang="en-US" dirty="0"/>
              </a:p>
              <a:p>
                <a:pPr marL="0" indent="0">
                  <a:buNone/>
                </a:pPr>
                <a:endParaRPr lang="en-US" dirty="0" smtClean="0"/>
              </a:p>
              <a:p>
                <a:pPr marL="0" indent="0">
                  <a:buNone/>
                </a:pPr>
                <a:r>
                  <a:rPr lang="en-US" dirty="0" smtClean="0"/>
                  <a:t>Bayes’ Theorem is the definition of conditional probability combined with the law of total probability.</a:t>
                </a:r>
              </a:p>
              <a:p>
                <a:pPr marL="0" indent="0">
                  <a:buNone/>
                </a:pPr>
                <a:endParaRPr lang="en-US" dirty="0"/>
              </a:p>
              <a:p>
                <a:pPr marL="0" indent="0">
                  <a:buNone/>
                </a:pPr>
                <a:r>
                  <a:rPr lang="en-US" i="1" dirty="0" smtClean="0"/>
                  <a:t>“It is a formula that describes how to update the probabilities of hypotheses when given evidence.”</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dirty="0" smtClean="0"/>
              <a:t>Bayes' Theorem and Conditional Probability. Brilliant.org.</a:t>
            </a:r>
            <a:endParaRPr lang="en-US" dirty="0"/>
          </a:p>
        </p:txBody>
      </p:sp>
    </p:spTree>
    <p:extLst>
      <p:ext uri="{BB962C8B-B14F-4D97-AF65-F5344CB8AC3E}">
        <p14:creationId xmlns:p14="http://schemas.microsoft.com/office/powerpoint/2010/main" val="1224934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Bayes’ Theorem Example</a:t>
            </a:r>
            <a:endParaRPr lang="en-US" dirty="0"/>
          </a:p>
        </p:txBody>
      </p:sp>
      <p:sp>
        <p:nvSpPr>
          <p:cNvPr id="3" name="Content Placeholder 2"/>
          <p:cNvSpPr>
            <a:spLocks noGrp="1"/>
          </p:cNvSpPr>
          <p:nvPr>
            <p:ph idx="1"/>
          </p:nvPr>
        </p:nvSpPr>
        <p:spPr>
          <a:xfrm>
            <a:off x="838200" y="1825625"/>
            <a:ext cx="4508499" cy="4288304"/>
          </a:xfrm>
        </p:spPr>
        <p:txBody>
          <a:bodyPr>
            <a:normAutofit/>
          </a:bodyPr>
          <a:lstStyle/>
          <a:p>
            <a:pPr marL="0" indent="0">
              <a:buNone/>
            </a:pPr>
            <a:r>
              <a:rPr lang="en-US" sz="2400" dirty="0"/>
              <a:t>A disease is present in 5 out of 100 people, and a test that is 90% accurate </a:t>
            </a:r>
            <a:r>
              <a:rPr lang="en-US" sz="2400" dirty="0" smtClean="0"/>
              <a:t>is </a:t>
            </a:r>
            <a:r>
              <a:rPr lang="en-US" sz="2400" dirty="0"/>
              <a:t>administered to 100 people. If one person in the group tests positive, what is the probability that this one person has the disease</a:t>
            </a:r>
            <a:r>
              <a:rPr lang="en-US" sz="2400" dirty="0" smtClean="0"/>
              <a:t>?</a:t>
            </a:r>
          </a:p>
          <a:p>
            <a:pPr marL="0" indent="0">
              <a:buNone/>
            </a:pPr>
            <a:endParaRPr lang="en-US" sz="2400" dirty="0"/>
          </a:p>
          <a:p>
            <a:pPr marL="0" indent="0">
              <a:buNone/>
            </a:pPr>
            <a:r>
              <a:rPr lang="en-US" sz="2400" dirty="0" smtClean="0"/>
              <a:t>Total population is 100.</a:t>
            </a:r>
          </a:p>
          <a:p>
            <a:pPr marL="0" indent="0">
              <a:buNone/>
            </a:pPr>
            <a:r>
              <a:rPr lang="en-US" sz="2400" dirty="0" smtClean="0"/>
              <a:t>5 people have the disease.</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700" y="1825625"/>
            <a:ext cx="6007100" cy="3784600"/>
          </a:xfrm>
          <a:prstGeom prst="rect">
            <a:avLst/>
          </a:prstGeom>
        </p:spPr>
      </p:pic>
      <p:sp>
        <p:nvSpPr>
          <p:cNvPr id="6" name="Footer Placeholder 5"/>
          <p:cNvSpPr>
            <a:spLocks noGrp="1"/>
          </p:cNvSpPr>
          <p:nvPr>
            <p:ph type="ftr" sz="quarter" idx="11"/>
          </p:nvPr>
        </p:nvSpPr>
        <p:spPr/>
        <p:txBody>
          <a:bodyPr/>
          <a:lstStyle/>
          <a:p>
            <a:r>
              <a:rPr lang="en-US" smtClean="0"/>
              <a:t>Bayes' Theorem and Conditional Probability. Brilliant.org.</a:t>
            </a:r>
            <a:endParaRPr lang="en-US"/>
          </a:p>
        </p:txBody>
      </p:sp>
    </p:spTree>
    <p:extLst>
      <p:ext uri="{BB962C8B-B14F-4D97-AF65-F5344CB8AC3E}">
        <p14:creationId xmlns:p14="http://schemas.microsoft.com/office/powerpoint/2010/main" val="17752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Chapter 5: Basic Statistics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4169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Bayes’ Theorem Example</a:t>
            </a:r>
            <a:endParaRPr lang="en-US" dirty="0"/>
          </a:p>
        </p:txBody>
      </p:sp>
      <p:sp>
        <p:nvSpPr>
          <p:cNvPr id="3" name="Content Placeholder 2"/>
          <p:cNvSpPr>
            <a:spLocks noGrp="1"/>
          </p:cNvSpPr>
          <p:nvPr>
            <p:ph idx="1"/>
          </p:nvPr>
        </p:nvSpPr>
        <p:spPr>
          <a:xfrm>
            <a:off x="838200" y="1825625"/>
            <a:ext cx="4508499" cy="4288304"/>
          </a:xfrm>
        </p:spPr>
        <p:txBody>
          <a:bodyPr>
            <a:normAutofit/>
          </a:bodyPr>
          <a:lstStyle/>
          <a:p>
            <a:pPr marL="0" indent="0">
              <a:buNone/>
            </a:pPr>
            <a:r>
              <a:rPr lang="en-US" sz="2400" dirty="0" smtClean="0"/>
              <a:t>Total population is 100.</a:t>
            </a:r>
          </a:p>
          <a:p>
            <a:pPr marL="0" indent="0">
              <a:buNone/>
            </a:pPr>
            <a:r>
              <a:rPr lang="en-US" sz="2400" dirty="0" smtClean="0"/>
              <a:t>5 people have the disease.</a:t>
            </a:r>
          </a:p>
          <a:p>
            <a:pPr marL="0" indent="0">
              <a:buNone/>
            </a:pPr>
            <a:endParaRPr lang="en-US" sz="2400" dirty="0"/>
          </a:p>
          <a:p>
            <a:pPr marL="0" indent="0">
              <a:buNone/>
            </a:pPr>
            <a:r>
              <a:rPr lang="en-US" sz="2400" dirty="0" smtClean="0"/>
              <a:t>90% of those with the disease will get positive result.</a:t>
            </a:r>
          </a:p>
          <a:p>
            <a:pPr marL="0" indent="0">
              <a:buNone/>
            </a:pPr>
            <a:endParaRPr lang="en-US" sz="2400" dirty="0"/>
          </a:p>
          <a:p>
            <a:pPr marL="0" indent="0">
              <a:buNone/>
            </a:pPr>
            <a:r>
              <a:rPr lang="en-US" sz="2400" dirty="0" smtClean="0"/>
              <a:t>10% of the population who doesn’t have the disease will get a positive result.</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0" y="1825625"/>
            <a:ext cx="5956300" cy="3784600"/>
          </a:xfrm>
          <a:prstGeom prst="rect">
            <a:avLst/>
          </a:prstGeom>
        </p:spPr>
      </p:pic>
      <p:sp>
        <p:nvSpPr>
          <p:cNvPr id="6" name="Footer Placeholder 5"/>
          <p:cNvSpPr>
            <a:spLocks noGrp="1"/>
          </p:cNvSpPr>
          <p:nvPr>
            <p:ph type="ftr" sz="quarter" idx="11"/>
          </p:nvPr>
        </p:nvSpPr>
        <p:spPr/>
        <p:txBody>
          <a:bodyPr/>
          <a:lstStyle/>
          <a:p>
            <a:r>
              <a:rPr lang="en-US" smtClean="0"/>
              <a:t>Bayes' Theorem and Conditional Probability. Brilliant.org.</a:t>
            </a:r>
            <a:endParaRPr lang="en-US"/>
          </a:p>
        </p:txBody>
      </p:sp>
    </p:spTree>
    <p:extLst>
      <p:ext uri="{BB962C8B-B14F-4D97-AF65-F5344CB8AC3E}">
        <p14:creationId xmlns:p14="http://schemas.microsoft.com/office/powerpoint/2010/main" val="180949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Bayesian Statistics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 way to use probability to represent uncertainty about the unknown.</a:t>
            </a:r>
            <a:endParaRPr lang="en-US" dirty="0"/>
          </a:p>
        </p:txBody>
      </p:sp>
      <p:sp>
        <p:nvSpPr>
          <p:cNvPr id="4" name="Footer Placeholder 3"/>
          <p:cNvSpPr>
            <a:spLocks noGrp="1"/>
          </p:cNvSpPr>
          <p:nvPr>
            <p:ph type="ftr" sz="quarter" idx="11"/>
          </p:nvPr>
        </p:nvSpPr>
        <p:spPr/>
        <p:txBody>
          <a:bodyPr/>
          <a:lstStyle/>
          <a:p>
            <a:r>
              <a:rPr lang="en-US" smtClean="0"/>
              <a:t>SISG 2015 MCMC Module</a:t>
            </a:r>
            <a:endParaRPr lang="en-US"/>
          </a:p>
        </p:txBody>
      </p:sp>
    </p:spTree>
    <p:extLst>
      <p:ext uri="{BB962C8B-B14F-4D97-AF65-F5344CB8AC3E}">
        <p14:creationId xmlns:p14="http://schemas.microsoft.com/office/powerpoint/2010/main" val="269513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Bayesian Inference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Method that uses Bayes’ Theorem to update the probability of a hypothesis as more evidence becomes available.</a:t>
            </a:r>
            <a:endParaRPr lang="en-US" dirty="0"/>
          </a:p>
        </p:txBody>
      </p:sp>
    </p:spTree>
    <p:extLst>
      <p:ext uri="{BB962C8B-B14F-4D97-AF65-F5344CB8AC3E}">
        <p14:creationId xmlns:p14="http://schemas.microsoft.com/office/powerpoint/2010/main" val="180732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07994587"/>
              </p:ext>
            </p:extLst>
          </p:nvPr>
        </p:nvGraphicFramePr>
        <p:xfrm>
          <a:off x="838199" y="1690688"/>
          <a:ext cx="5238751" cy="2684699"/>
        </p:xfrm>
        <a:graphic>
          <a:graphicData uri="http://schemas.openxmlformats.org/drawingml/2006/table">
            <a:tbl>
              <a:tblPr firstRow="1" firstCol="1" bandRow="1">
                <a:tableStyleId>{5202B0CA-FC54-4496-8BCA-5EF66A818D29}</a:tableStyleId>
              </a:tblPr>
              <a:tblGrid>
                <a:gridCol w="1447493"/>
                <a:gridCol w="3791258"/>
              </a:tblGrid>
              <a:tr h="630220">
                <a:tc gridSpan="2">
                  <a:txBody>
                    <a:bodyPr/>
                    <a:lstStyle/>
                    <a:p>
                      <a:pPr marL="0" marR="0" algn="ctr">
                        <a:lnSpc>
                          <a:spcPct val="107000"/>
                        </a:lnSpc>
                        <a:spcBef>
                          <a:spcPts val="0"/>
                        </a:spcBef>
                        <a:spcAft>
                          <a:spcPts val="0"/>
                        </a:spcAft>
                      </a:pPr>
                      <a:r>
                        <a:rPr lang="en-US" sz="2000" b="1" dirty="0" smtClean="0">
                          <a:effectLst/>
                          <a:latin typeface="Calibri" panose="020F0502020204030204" pitchFamily="34" charset="0"/>
                          <a:ea typeface="SimSun" panose="02010600030101010101" pitchFamily="2" charset="-122"/>
                          <a:cs typeface="Times New Roman" panose="02020603050405020304" pitchFamily="18" charset="0"/>
                        </a:rPr>
                        <a:t>Numerical</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hMerge="1">
                  <a:txBody>
                    <a:bodyPr/>
                    <a:lstStyle/>
                    <a:p>
                      <a:pPr marL="0" marR="0" algn="l">
                        <a:lnSpc>
                          <a:spcPct val="107000"/>
                        </a:lnSpc>
                        <a:spcBef>
                          <a:spcPts val="0"/>
                        </a:spcBef>
                        <a:spcAft>
                          <a:spcPts val="0"/>
                        </a:spcAft>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579079">
                <a:tc>
                  <a:txBody>
                    <a:bodyPr/>
                    <a:lstStyle/>
                    <a:p>
                      <a:pPr marL="0" marR="0" algn="l">
                        <a:lnSpc>
                          <a:spcPct val="107000"/>
                        </a:lnSpc>
                        <a:spcBef>
                          <a:spcPts val="0"/>
                        </a:spcBef>
                        <a:spcAft>
                          <a:spcPts val="0"/>
                        </a:spcAft>
                      </a:pPr>
                      <a:r>
                        <a:rPr lang="en-US" sz="1800" b="1" dirty="0" smtClean="0">
                          <a:effectLst/>
                          <a:latin typeface="Calibri" panose="020F0502020204030204" pitchFamily="34" charset="0"/>
                          <a:ea typeface="SimSun" panose="02010600030101010101" pitchFamily="2" charset="-122"/>
                          <a:cs typeface="Times New Roman" panose="02020603050405020304" pitchFamily="18" charset="0"/>
                        </a:rPr>
                        <a:t>Continuous</a:t>
                      </a:r>
                      <a:endParaRPr lang="en-US"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Any real-number value within some range</a:t>
                      </a:r>
                    </a:p>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Ex: core body temp, height,</a:t>
                      </a: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 weight, cigarette consumption </a:t>
                      </a:r>
                      <a:r>
                        <a:rPr lang="en-US" sz="1800" i="1" baseline="0" dirty="0" smtClean="0">
                          <a:effectLst/>
                          <a:latin typeface="Calibri" panose="020F0502020204030204" pitchFamily="34" charset="0"/>
                          <a:ea typeface="SimSun" panose="02010600030101010101" pitchFamily="2" charset="-122"/>
                          <a:cs typeface="Times New Roman" panose="02020603050405020304" pitchFamily="18" charset="0"/>
                        </a:rPr>
                        <a:t>rate</a:t>
                      </a:r>
                      <a:r>
                        <a:rPr lang="en-US" sz="1800" i="0" baseline="0" dirty="0" smtClean="0">
                          <a:effectLst/>
                          <a:latin typeface="Calibri" panose="020F0502020204030204" pitchFamily="34" charset="0"/>
                          <a:ea typeface="SimSun" panose="02010600030101010101" pitchFamily="2" charset="-122"/>
                          <a:cs typeface="Times New Roman" panose="02020603050405020304" pitchFamily="18" charset="0"/>
                        </a:rPr>
                        <a:t>, etc.</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90926">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Discrete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Indivisible</a:t>
                      </a: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 units</a:t>
                      </a:r>
                    </a:p>
                    <a:p>
                      <a:pPr marL="285750" marR="0" indent="-285750" algn="l">
                        <a:lnSpc>
                          <a:spcPct val="107000"/>
                        </a:lnSpc>
                        <a:spcBef>
                          <a:spcPts val="0"/>
                        </a:spcBef>
                        <a:spcAft>
                          <a:spcPts val="0"/>
                        </a:spcAft>
                        <a:buFont typeface="Arial" panose="020B0604020202020204" pitchFamily="34" charset="0"/>
                        <a:buChar char="•"/>
                      </a:pP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Ex: number of children, number of cigarettes consumed per day, etc.</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Content Placeholder 6"/>
          <p:cNvSpPr>
            <a:spLocks noGrp="1"/>
          </p:cNvSpPr>
          <p:nvPr>
            <p:ph idx="1"/>
          </p:nvPr>
        </p:nvSpPr>
        <p:spPr>
          <a:xfrm>
            <a:off x="838200" y="4452937"/>
            <a:ext cx="5238750" cy="1903411"/>
          </a:xfrm>
        </p:spPr>
        <p:txBody>
          <a:bodyPr>
            <a:normAutofit/>
          </a:bodyPr>
          <a:lstStyle/>
          <a:p>
            <a:pPr marL="0" indent="0">
              <a:buNone/>
            </a:pPr>
            <a:r>
              <a:rPr lang="en-US" sz="2000" dirty="0" smtClean="0"/>
              <a:t>Numerical variable:</a:t>
            </a:r>
          </a:p>
          <a:p>
            <a:r>
              <a:rPr lang="en-US" sz="2000" dirty="0" smtClean="0"/>
              <a:t>Describes quantitative measurements with magnitude on a numerical scale</a:t>
            </a:r>
          </a:p>
          <a:p>
            <a:r>
              <a:rPr lang="en-US" sz="2000" dirty="0" smtClean="0"/>
              <a:t>Quantitative characteristics that are expressed as numbers</a:t>
            </a:r>
            <a:endParaRPr lang="en-US" sz="2000" dirty="0"/>
          </a:p>
        </p:txBody>
      </p:sp>
      <p:sp>
        <p:nvSpPr>
          <p:cNvPr id="8" name="Footer Placeholder 7"/>
          <p:cNvSpPr>
            <a:spLocks noGrp="1"/>
          </p:cNvSpPr>
          <p:nvPr>
            <p:ph type="ftr" sz="quarter" idx="11"/>
          </p:nvPr>
        </p:nvSpPr>
        <p:spPr/>
        <p:txBody>
          <a:bodyPr/>
          <a:lstStyle/>
          <a:p>
            <a:r>
              <a:rPr lang="en-US" smtClean="0"/>
              <a:t>Source: The Analysis of Biological Data by Whitlock &amp; Schluter</a:t>
            </a:r>
            <a:endParaRPr lang="en-US" dirty="0"/>
          </a:p>
        </p:txBody>
      </p:sp>
      <p:sp>
        <p:nvSpPr>
          <p:cNvPr id="9" name="Content Placeholder 6"/>
          <p:cNvSpPr txBox="1">
            <a:spLocks/>
          </p:cNvSpPr>
          <p:nvPr/>
        </p:nvSpPr>
        <p:spPr>
          <a:xfrm>
            <a:off x="6162674" y="4452938"/>
            <a:ext cx="5281613" cy="190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Categorical variable:</a:t>
            </a:r>
          </a:p>
          <a:p>
            <a:r>
              <a:rPr lang="en-US" sz="2000" dirty="0" smtClean="0"/>
              <a:t>Describes membership in a category or group</a:t>
            </a:r>
          </a:p>
          <a:p>
            <a:r>
              <a:rPr lang="en-US" sz="2000" dirty="0" smtClean="0"/>
              <a:t>Qualitative characteristics that </a:t>
            </a:r>
            <a:r>
              <a:rPr lang="en-US" sz="2000" i="1" dirty="0" smtClean="0"/>
              <a:t>don’t</a:t>
            </a:r>
            <a:r>
              <a:rPr lang="en-US" sz="2000" dirty="0" smtClean="0"/>
              <a:t> correspond to a degree of difference on a numerical scale</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2419363032"/>
              </p:ext>
            </p:extLst>
          </p:nvPr>
        </p:nvGraphicFramePr>
        <p:xfrm>
          <a:off x="6162675" y="1690687"/>
          <a:ext cx="5258500" cy="2676525"/>
        </p:xfrm>
        <a:graphic>
          <a:graphicData uri="http://schemas.openxmlformats.org/drawingml/2006/table">
            <a:tbl>
              <a:tblPr firstRow="1" firstCol="1" bandRow="1">
                <a:tableStyleId>{5202B0CA-FC54-4496-8BCA-5EF66A818D29}</a:tableStyleId>
              </a:tblPr>
              <a:tblGrid>
                <a:gridCol w="1238950"/>
                <a:gridCol w="4019550"/>
              </a:tblGrid>
              <a:tr h="711649">
                <a:tc gridSpan="2">
                  <a:txBody>
                    <a:bodyPr/>
                    <a:lstStyle/>
                    <a:p>
                      <a:pPr marL="0" marR="0" algn="ctr">
                        <a:lnSpc>
                          <a:spcPct val="107000"/>
                        </a:lnSpc>
                        <a:spcBef>
                          <a:spcPts val="0"/>
                        </a:spcBef>
                        <a:spcAft>
                          <a:spcPts val="0"/>
                        </a:spcAft>
                      </a:pPr>
                      <a:r>
                        <a:rPr lang="en-US" sz="2000" dirty="0" smtClean="0">
                          <a:effectLst/>
                          <a:latin typeface="Calibri" panose="020F0502020204030204" pitchFamily="34" charset="0"/>
                          <a:ea typeface="SimSun" panose="02010600030101010101" pitchFamily="2" charset="-122"/>
                          <a:cs typeface="Times New Roman" panose="02020603050405020304" pitchFamily="18" charset="0"/>
                        </a:rPr>
                        <a:t>Categorical</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hMerge="1">
                  <a:txBody>
                    <a:bodyPr/>
                    <a:lstStyle/>
                    <a:p>
                      <a:pPr marL="0" marR="0" algn="l">
                        <a:lnSpc>
                          <a:spcPct val="107000"/>
                        </a:lnSpc>
                        <a:spcBef>
                          <a:spcPts val="0"/>
                        </a:spcBef>
                        <a:spcAft>
                          <a:spcPts val="0"/>
                        </a:spcAft>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653900">
                <a:tc>
                  <a:txBody>
                    <a:bodyPr/>
                    <a:lstStyle/>
                    <a:p>
                      <a:pPr marL="0" marR="0" algn="l">
                        <a:lnSpc>
                          <a:spcPct val="107000"/>
                        </a:lnSpc>
                        <a:spcBef>
                          <a:spcPts val="0"/>
                        </a:spcBef>
                        <a:spcAft>
                          <a:spcPts val="0"/>
                        </a:spcAft>
                      </a:pPr>
                      <a:r>
                        <a:rPr lang="en-US" sz="1800" b="1" dirty="0" smtClean="0">
                          <a:effectLst/>
                          <a:latin typeface="Calibri" panose="020F0502020204030204" pitchFamily="34" charset="0"/>
                          <a:ea typeface="SimSun" panose="02010600030101010101" pitchFamily="2" charset="-122"/>
                          <a:cs typeface="Times New Roman" panose="02020603050405020304" pitchFamily="18" charset="0"/>
                        </a:rPr>
                        <a:t>Ordinal</a:t>
                      </a:r>
                      <a:endParaRPr lang="en-US"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Having</a:t>
                      </a: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 an order</a:t>
                      </a:r>
                    </a:p>
                    <a:p>
                      <a:pPr marL="285750" marR="0" indent="-285750" algn="l">
                        <a:lnSpc>
                          <a:spcPct val="107000"/>
                        </a:lnSpc>
                        <a:spcBef>
                          <a:spcPts val="0"/>
                        </a:spcBef>
                        <a:spcAft>
                          <a:spcPts val="0"/>
                        </a:spcAft>
                        <a:buFont typeface="Arial" panose="020B0604020202020204" pitchFamily="34" charset="0"/>
                        <a:buChar char="•"/>
                      </a:pP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Ex: Life stage, stage of cancer, etc.</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1310976">
                <a:tc>
                  <a:txBody>
                    <a:bodyPr/>
                    <a:lstStyle/>
                    <a:p>
                      <a:pPr marL="0" marR="0" algn="l">
                        <a:lnSpc>
                          <a:spcPct val="107000"/>
                        </a:lnSpc>
                        <a:spcBef>
                          <a:spcPts val="0"/>
                        </a:spcBef>
                        <a:spcAft>
                          <a:spcPts val="0"/>
                        </a:spcAft>
                      </a:pPr>
                      <a:r>
                        <a:rPr lang="en-US" sz="1800" b="1" dirty="0" smtClean="0">
                          <a:effectLst/>
                          <a:latin typeface="Calibri" panose="020F0502020204030204" pitchFamily="34" charset="0"/>
                          <a:ea typeface="SimSun" panose="02010600030101010101" pitchFamily="2" charset="-122"/>
                          <a:cs typeface="Times New Roman" panose="02020603050405020304" pitchFamily="18" charset="0"/>
                        </a:rPr>
                        <a:t>Nominal</a:t>
                      </a:r>
                      <a:endParaRPr lang="en-US"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No inherent order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lgn="l">
                        <a:lnSpc>
                          <a:spcPct val="107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SimSun" panose="02010600030101010101" pitchFamily="2" charset="-122"/>
                          <a:cs typeface="Times New Roman" panose="02020603050405020304" pitchFamily="18" charset="0"/>
                        </a:rPr>
                        <a:t>Ex:</a:t>
                      </a:r>
                      <a:r>
                        <a:rPr lang="en-US" sz="1800" baseline="0" dirty="0" smtClean="0">
                          <a:effectLst/>
                          <a:latin typeface="Calibri" panose="020F0502020204030204" pitchFamily="34" charset="0"/>
                          <a:ea typeface="SimSun" panose="02010600030101010101" pitchFamily="2" charset="-122"/>
                          <a:cs typeface="Times New Roman" panose="02020603050405020304" pitchFamily="18" charset="0"/>
                        </a:rPr>
                        <a:t> Sex (male/female), blood group (A, B, AB, O), predominant language spoken, etc.</a:t>
                      </a:r>
                      <a:endParaRPr lang="en-US" sz="1800" dirty="0" smtClean="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79535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Distributions</a:t>
            </a:r>
            <a:endParaRPr lang="en-US" dirty="0"/>
          </a:p>
        </p:txBody>
      </p:sp>
      <p:sp>
        <p:nvSpPr>
          <p:cNvPr id="3" name="Content Placeholder 2"/>
          <p:cNvSpPr>
            <a:spLocks noGrp="1"/>
          </p:cNvSpPr>
          <p:nvPr>
            <p:ph sz="half" idx="1"/>
          </p:nvPr>
        </p:nvSpPr>
        <p:spPr>
          <a:xfrm>
            <a:off x="838200" y="1825625"/>
            <a:ext cx="5181600" cy="567565"/>
          </a:xfrm>
        </p:spPr>
        <p:txBody>
          <a:bodyPr/>
          <a:lstStyle/>
          <a:p>
            <a:pPr marL="0" indent="0" algn="ctr">
              <a:buNone/>
            </a:pPr>
            <a:r>
              <a:rPr lang="en-US" dirty="0" smtClean="0"/>
              <a:t>Continuous Distributions</a:t>
            </a:r>
            <a:endParaRPr lang="en-US" dirty="0"/>
          </a:p>
        </p:txBody>
      </p:sp>
      <p:sp>
        <p:nvSpPr>
          <p:cNvPr id="4" name="Content Placeholder 3"/>
          <p:cNvSpPr>
            <a:spLocks noGrp="1"/>
          </p:cNvSpPr>
          <p:nvPr>
            <p:ph sz="half" idx="2"/>
          </p:nvPr>
        </p:nvSpPr>
        <p:spPr>
          <a:xfrm>
            <a:off x="6172200" y="1825625"/>
            <a:ext cx="5181600" cy="674913"/>
          </a:xfrm>
        </p:spPr>
        <p:txBody>
          <a:bodyPr/>
          <a:lstStyle/>
          <a:p>
            <a:pPr marL="0" indent="0" algn="ctr">
              <a:buNone/>
            </a:pPr>
            <a:r>
              <a:rPr lang="en-US" dirty="0" smtClean="0"/>
              <a:t>Discrete Distributions</a:t>
            </a:r>
            <a:endParaRPr lang="en-US" dirty="0"/>
          </a:p>
        </p:txBody>
      </p:sp>
      <p:sp>
        <p:nvSpPr>
          <p:cNvPr id="5" name="AutoShape 2" descr="http://www.biostathandbook.com/pix/exactbingraph.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716" y="2500538"/>
            <a:ext cx="5264484" cy="39688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201" y="2500538"/>
            <a:ext cx="4091549" cy="3826706"/>
          </a:xfrm>
          <a:prstGeom prst="rect">
            <a:avLst/>
          </a:prstGeom>
        </p:spPr>
      </p:pic>
    </p:spTree>
    <p:extLst>
      <p:ext uri="{BB962C8B-B14F-4D97-AF65-F5344CB8AC3E}">
        <p14:creationId xmlns:p14="http://schemas.microsoft.com/office/powerpoint/2010/main" val="3508267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Normal Distribution</a:t>
            </a:r>
            <a:endParaRPr lang="en-US" dirty="0"/>
          </a:p>
        </p:txBody>
      </p:sp>
      <p:sp>
        <p:nvSpPr>
          <p:cNvPr id="3" name="Content Placeholder 2"/>
          <p:cNvSpPr>
            <a:spLocks noGrp="1"/>
          </p:cNvSpPr>
          <p:nvPr>
            <p:ph idx="1"/>
          </p:nvPr>
        </p:nvSpPr>
        <p:spPr>
          <a:xfrm>
            <a:off x="838201" y="1825625"/>
            <a:ext cx="5663227" cy="4351338"/>
          </a:xfrm>
        </p:spPr>
        <p:txBody>
          <a:bodyPr>
            <a:normAutofit/>
          </a:bodyPr>
          <a:lstStyle/>
          <a:p>
            <a:pPr marL="0" indent="0">
              <a:buNone/>
            </a:pPr>
            <a:r>
              <a:rPr lang="en-US" sz="2000" dirty="0" smtClean="0"/>
              <a:t>Characteristics:</a:t>
            </a:r>
          </a:p>
          <a:p>
            <a:r>
              <a:rPr lang="en-US" sz="2000" dirty="0" smtClean="0"/>
              <a:t>A continuous probability distribution describing a bell-shaped curve</a:t>
            </a:r>
          </a:p>
          <a:p>
            <a:r>
              <a:rPr lang="en-US" sz="2000" dirty="0" smtClean="0"/>
              <a:t>Probability measured by the area under the curve (not the height of the curve)</a:t>
            </a:r>
          </a:p>
          <a:p>
            <a:r>
              <a:rPr lang="en-US" sz="2000" dirty="0" smtClean="0"/>
              <a:t>Symmetrical around its mean</a:t>
            </a:r>
          </a:p>
          <a:p>
            <a:r>
              <a:rPr lang="en-US" sz="2000" dirty="0" smtClean="0"/>
              <a:t>Has a single mode</a:t>
            </a:r>
          </a:p>
          <a:p>
            <a:r>
              <a:rPr lang="en-US" sz="2000" dirty="0" smtClean="0"/>
              <a:t>Probability density is highest exactly at the mean</a:t>
            </a:r>
          </a:p>
          <a:p>
            <a:endParaRPr lang="en-US" sz="2000" dirty="0" smtClean="0"/>
          </a:p>
          <a:p>
            <a:pPr marL="0" indent="0">
              <a:buNone/>
            </a:pPr>
            <a:r>
              <a:rPr lang="en-US" sz="2000" dirty="0" smtClean="0"/>
              <a:t>We use it because it is a good approximation to the frequency distributions of many biological systems</a:t>
            </a:r>
            <a:endParaRPr lang="en-US" sz="2000" dirty="0"/>
          </a:p>
        </p:txBody>
      </p:sp>
      <p:sp>
        <p:nvSpPr>
          <p:cNvPr id="4" name="Footer Placeholder 3"/>
          <p:cNvSpPr>
            <a:spLocks noGrp="1"/>
          </p:cNvSpPr>
          <p:nvPr>
            <p:ph type="ftr" sz="quarter" idx="11"/>
          </p:nvPr>
        </p:nvSpPr>
        <p:spPr/>
        <p:txBody>
          <a:bodyPr/>
          <a:lstStyle/>
          <a:p>
            <a:r>
              <a:rPr lang="en-US" smtClean="0"/>
              <a:t>Source: The Analysis of Biological Data by Whitlock &amp; Schluter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428" y="1825625"/>
            <a:ext cx="5346396" cy="3923282"/>
          </a:xfrm>
          <a:prstGeom prst="rect">
            <a:avLst/>
          </a:prstGeom>
        </p:spPr>
      </p:pic>
    </p:spTree>
    <p:extLst>
      <p:ext uri="{BB962C8B-B14F-4D97-AF65-F5344CB8AC3E}">
        <p14:creationId xmlns:p14="http://schemas.microsoft.com/office/powerpoint/2010/main" val="2604978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Central Limit Theorem</a:t>
            </a:r>
            <a:endParaRPr lang="en-US" dirty="0"/>
          </a:p>
        </p:txBody>
      </p:sp>
      <p:sp>
        <p:nvSpPr>
          <p:cNvPr id="3" name="Content Placeholder 2"/>
          <p:cNvSpPr>
            <a:spLocks noGrp="1"/>
          </p:cNvSpPr>
          <p:nvPr>
            <p:ph idx="1"/>
          </p:nvPr>
        </p:nvSpPr>
        <p:spPr>
          <a:xfrm>
            <a:off x="838200" y="1825625"/>
            <a:ext cx="5668858" cy="4494493"/>
          </a:xfrm>
        </p:spPr>
        <p:txBody>
          <a:bodyPr>
            <a:normAutofit/>
          </a:bodyPr>
          <a:lstStyle/>
          <a:p>
            <a:pPr marL="0" indent="0">
              <a:buNone/>
            </a:pPr>
            <a:r>
              <a:rPr lang="en-US" sz="2400" dirty="0" smtClean="0"/>
              <a:t>The sum or mean of a large number of measurements randomly sampled from a non-normal population is approximately normally distributed.</a:t>
            </a:r>
          </a:p>
          <a:p>
            <a:pPr marL="0" indent="0">
              <a:buNone/>
            </a:pPr>
            <a:endParaRPr lang="en-US" sz="2400" dirty="0"/>
          </a:p>
          <a:p>
            <a:pPr marL="0" indent="0">
              <a:buNone/>
            </a:pPr>
            <a:r>
              <a:rPr lang="en-US" sz="2400" dirty="0" smtClean="0"/>
              <a:t>Fit gets better as sample size increases.</a:t>
            </a:r>
          </a:p>
          <a:p>
            <a:pPr marL="0" indent="0">
              <a:buNone/>
            </a:pPr>
            <a:endParaRPr lang="en-US" sz="2400" dirty="0"/>
          </a:p>
          <a:p>
            <a:pPr marL="0" indent="0">
              <a:buNone/>
            </a:pPr>
            <a:r>
              <a:rPr lang="en-US" sz="2400" dirty="0" smtClean="0"/>
              <a:t>Many powerful statistical methods available for analyzing biological data assume the distribution of sample means follows a normal distribution.</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526" y="1690688"/>
            <a:ext cx="4692273" cy="4629430"/>
          </a:xfrm>
          <a:prstGeom prst="rect">
            <a:avLst/>
          </a:prstGeom>
        </p:spPr>
      </p:pic>
      <p:sp>
        <p:nvSpPr>
          <p:cNvPr id="5" name="Footer Placeholder 4"/>
          <p:cNvSpPr>
            <a:spLocks noGrp="1"/>
          </p:cNvSpPr>
          <p:nvPr>
            <p:ph type="ftr" sz="quarter" idx="11"/>
          </p:nvPr>
        </p:nvSpPr>
        <p:spPr/>
        <p:txBody>
          <a:bodyPr/>
          <a:lstStyle/>
          <a:p>
            <a:r>
              <a:rPr lang="en-US" smtClean="0"/>
              <a:t>Source: The Analysis of Biological Data by Whitlock &amp; Schluter</a:t>
            </a:r>
            <a:endParaRPr lang="en-US"/>
          </a:p>
        </p:txBody>
      </p:sp>
    </p:spTree>
    <p:extLst>
      <p:ext uri="{BB962C8B-B14F-4D97-AF65-F5344CB8AC3E}">
        <p14:creationId xmlns:p14="http://schemas.microsoft.com/office/powerpoint/2010/main" val="256983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Expected Values</a:t>
            </a:r>
            <a:endParaRPr lang="en-US" dirty="0"/>
          </a:p>
        </p:txBody>
      </p:sp>
      <p:sp>
        <p:nvSpPr>
          <p:cNvPr id="5" name="Content Placeholder 4"/>
          <p:cNvSpPr>
            <a:spLocks noGrp="1"/>
          </p:cNvSpPr>
          <p:nvPr>
            <p:ph idx="1"/>
          </p:nvPr>
        </p:nvSpPr>
        <p:spPr/>
        <p:txBody>
          <a:bodyPr>
            <a:normAutofit/>
          </a:bodyPr>
          <a:lstStyle/>
          <a:p>
            <a:pPr marL="0" indent="0">
              <a:buNone/>
            </a:pPr>
            <a:r>
              <a:rPr lang="en-US" sz="2400" dirty="0" smtClean="0"/>
              <a:t>Current Powerball jackpot (08/03/16): $40,000,000</a:t>
            </a:r>
          </a:p>
          <a:p>
            <a:pPr marL="0" indent="0">
              <a:buNone/>
            </a:pPr>
            <a:r>
              <a:rPr lang="en-US" sz="2400" dirty="0" smtClean="0"/>
              <a:t>Odds of winning jackpot: 1/292,201,338</a:t>
            </a:r>
          </a:p>
          <a:p>
            <a:pPr marL="0" indent="0">
              <a:buNone/>
            </a:pPr>
            <a:r>
              <a:rPr lang="en-US" sz="2400" dirty="0" smtClean="0"/>
              <a:t>Cost of Powerball ticket: $2</a:t>
            </a:r>
          </a:p>
          <a:p>
            <a:pPr marL="0" indent="0">
              <a:buNone/>
            </a:pPr>
            <a:endParaRPr lang="en-US" dirty="0" smtClean="0"/>
          </a:p>
          <a:p>
            <a:pPr marL="0" indent="0">
              <a:buNone/>
            </a:pPr>
            <a:r>
              <a:rPr lang="en-US" sz="2400" dirty="0" smtClean="0"/>
              <a:t>To compute the expected value:</a:t>
            </a:r>
          </a:p>
          <a:p>
            <a:pPr marL="0" indent="0">
              <a:buNone/>
            </a:pPr>
            <a:r>
              <a:rPr lang="en-US" sz="2400" dirty="0" smtClean="0"/>
              <a:t>($40,000,000 * 1/292,201,338) + ($0 * 292,201,337/292,201,338) = $0.14</a:t>
            </a:r>
          </a:p>
          <a:p>
            <a:pPr marL="0" indent="0">
              <a:buNone/>
            </a:pPr>
            <a:r>
              <a:rPr lang="en-US" sz="2400" dirty="0" smtClean="0"/>
              <a:t>But you payed $2 for the ticket, so on average you will lose $1.86 per ticket you buy!</a:t>
            </a:r>
          </a:p>
          <a:p>
            <a:pPr marL="0" indent="0">
              <a:buNone/>
            </a:pPr>
            <a:r>
              <a:rPr lang="en-US" sz="2400" dirty="0" smtClean="0"/>
              <a:t>Note that this analysis isn’t entirely accurate since you can win smaller prizes that aren’t the jackpot by having a partial number match.</a:t>
            </a:r>
          </a:p>
        </p:txBody>
      </p:sp>
    </p:spTree>
    <p:extLst>
      <p:ext uri="{BB962C8B-B14F-4D97-AF65-F5344CB8AC3E}">
        <p14:creationId xmlns:p14="http://schemas.microsoft.com/office/powerpoint/2010/main" val="291742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Chapter 7: Hypothesis Testing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3926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Confidence Intervals</a:t>
            </a:r>
            <a:endParaRPr lang="en-US" dirty="0"/>
          </a:p>
        </p:txBody>
      </p:sp>
      <p:pic>
        <p:nvPicPr>
          <p:cNvPr id="3074" name="Picture 2" descr="http://cdn.app.compendium.com/uploads/user/458939f4-fe08-4dbc-b271-efca0f5a2682/742d7708-efd3-492c-abff-6044d78e3bbd/Image/a9bd1376510c8289a0daf15f5bcd376f/ci.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9600" y="3556054"/>
            <a:ext cx="4521117" cy="30970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knowledgehills.com/content/images/Six-Sigma/Six-Sigma-Z-Confidence-Interval-Means-Formula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858" y="1329952"/>
            <a:ext cx="3971927" cy="2194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71775" y="1610478"/>
            <a:ext cx="5057775" cy="4712927"/>
          </a:xfrm>
          <a:prstGeom prst="rect">
            <a:avLst/>
          </a:prstGeom>
        </p:spPr>
      </p:pic>
    </p:spTree>
    <p:extLst>
      <p:ext uri="{BB962C8B-B14F-4D97-AF65-F5344CB8AC3E}">
        <p14:creationId xmlns:p14="http://schemas.microsoft.com/office/powerpoint/2010/main" val="1680343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Describing Data Centrality</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nor/>
                        </m:rPr>
                        <a:rPr lang="en-US"/>
                        <m:t>mean</m:t>
                      </m:r>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m:rPr>
                                  <m:nor/>
                                </m:rPr>
                                <a:rPr lang="en-US"/>
                                <m:t>all</m:t>
                              </m:r>
                              <m:r>
                                <m:rPr>
                                  <m:nor/>
                                </m:rPr>
                                <a:rPr lang="en-US"/>
                                <m:t> </m:t>
                              </m:r>
                              <m:r>
                                <m:rPr>
                                  <m:nor/>
                                </m:rPr>
                                <a:rPr lang="en-US"/>
                                <m:t>data</m:t>
                              </m:r>
                              <m:r>
                                <m:rPr>
                                  <m:nor/>
                                </m:rPr>
                                <a:rPr lang="en-US"/>
                                <m:t> </m:t>
                              </m:r>
                              <m:r>
                                <m:rPr>
                                  <m:nor/>
                                </m:rPr>
                                <a:rPr lang="en-US"/>
                                <m:t>points</m:t>
                              </m:r>
                            </m:e>
                          </m:nary>
                        </m:num>
                        <m:den>
                          <m:r>
                            <a:rPr lang="en-US" i="1">
                              <a:latin typeface="Cambria Math" panose="02040503050406030204" pitchFamily="18" charset="0"/>
                            </a:rPr>
                            <m:t># </m:t>
                          </m:r>
                          <m:r>
                            <m:rPr>
                              <m:nor/>
                            </m:rPr>
                            <a:rPr lang="en-US"/>
                            <m:t>of</m:t>
                          </m:r>
                          <m:r>
                            <a:rPr lang="en-US" i="1">
                              <a:latin typeface="Cambria Math" panose="02040503050406030204" pitchFamily="18" charset="0"/>
                            </a:rPr>
                            <m:t> </m:t>
                          </m:r>
                          <m:r>
                            <m:rPr>
                              <m:nor/>
                            </m:rPr>
                            <a:rPr lang="en-US"/>
                            <m:t>data</m:t>
                          </m:r>
                          <m:r>
                            <m:rPr>
                              <m:nor/>
                            </m:rPr>
                            <a:rPr lang="en-US"/>
                            <m:t> </m:t>
                          </m:r>
                          <m:r>
                            <m:rPr>
                              <m:nor/>
                            </m:rPr>
                            <a:rPr lang="en-US"/>
                            <m:t>points</m:t>
                          </m:r>
                        </m:den>
                      </m:f>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m:t>median</m:t>
                      </m:r>
                      <m:r>
                        <a:rPr lang="en-US" i="1">
                          <a:latin typeface="Cambria Math" panose="02040503050406030204" pitchFamily="18" charset="0"/>
                        </a:rPr>
                        <m:t>=</m:t>
                      </m:r>
                      <m:r>
                        <m:rPr>
                          <m:nor/>
                        </m:rPr>
                        <a:rPr lang="en-US"/>
                        <m:t>middle</m:t>
                      </m:r>
                      <m:r>
                        <m:rPr>
                          <m:nor/>
                        </m:rPr>
                        <a:rPr lang="en-US"/>
                        <m:t> </m:t>
                      </m:r>
                      <m:r>
                        <m:rPr>
                          <m:nor/>
                        </m:rPr>
                        <a:rPr lang="en-US"/>
                        <m:t>data</m:t>
                      </m:r>
                      <m:r>
                        <m:rPr>
                          <m:nor/>
                        </m:rPr>
                        <a:rPr lang="en-US"/>
                        <m:t> </m:t>
                      </m:r>
                      <m:r>
                        <m:rPr>
                          <m:nor/>
                        </m:rPr>
                        <a:rPr lang="en-US"/>
                        <m:t>point</m:t>
                      </m:r>
                    </m:oMath>
                  </m:oMathPara>
                </a14:m>
                <a:endParaRPr lang="en-US" dirty="0"/>
              </a:p>
              <a:p>
                <a:pPr marL="0" indent="0">
                  <a:buNone/>
                </a:pPr>
                <a:endParaRPr lang="en-US" dirty="0" smtClean="0"/>
              </a:p>
              <a:p>
                <a:pPr marL="0" indent="0" algn="ctr">
                  <a:buNone/>
                </a:pPr>
                <a:r>
                  <a:rPr lang="en-US" sz="2400" dirty="0"/>
                  <a:t>The </a:t>
                </a:r>
                <a:r>
                  <a:rPr lang="en-US" sz="2400" b="1" dirty="0"/>
                  <a:t>mean</a:t>
                </a:r>
                <a:r>
                  <a:rPr lang="en-US" sz="2400" dirty="0"/>
                  <a:t> is sensitive to outliers, the </a:t>
                </a:r>
                <a:r>
                  <a:rPr lang="en-US" sz="2400" b="1" dirty="0"/>
                  <a:t>median</a:t>
                </a:r>
                <a:r>
                  <a:rPr lang="en-US" sz="2400" dirty="0"/>
                  <a:t> is not. </a:t>
                </a:r>
                <a:endParaRPr lang="en-US" sz="2400" dirty="0" smtClean="0"/>
              </a:p>
              <a:p>
                <a:pPr marL="0" indent="0" algn="ctr">
                  <a:buNone/>
                </a:pPr>
                <a:r>
                  <a:rPr lang="en-US" sz="2400" dirty="0" smtClean="0"/>
                  <a:t>The </a:t>
                </a:r>
                <a:r>
                  <a:rPr lang="en-US" sz="2400" b="1" dirty="0" smtClean="0"/>
                  <a:t>mean</a:t>
                </a:r>
                <a:r>
                  <a:rPr lang="en-US" sz="2400" dirty="0" smtClean="0"/>
                  <a:t> is also called the average.</a:t>
                </a:r>
                <a:endParaRPr lang="en-US" sz="2400" dirty="0"/>
              </a:p>
              <a:p>
                <a:pPr marL="0" indent="0" algn="ctr">
                  <a:buNone/>
                </a:pPr>
                <a:r>
                  <a:rPr lang="en-US" sz="2400" dirty="0" smtClean="0"/>
                  <a:t>The median is the 50</a:t>
                </a:r>
                <a:r>
                  <a:rPr lang="en-US" sz="2400" baseline="30000" dirty="0" smtClean="0"/>
                  <a:t>th</a:t>
                </a:r>
                <a:r>
                  <a:rPr lang="en-US" sz="2400" dirty="0" smtClean="0"/>
                  <a:t> quantile, or the value below which 50% of the data lies. You can have quantiles for other percentages.</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74" r="-812"/>
                </a:stretch>
              </a:blipFill>
            </p:spPr>
            <p:txBody>
              <a:bodyPr/>
              <a:lstStyle/>
              <a:p>
                <a:r>
                  <a:rPr lang="en-US">
                    <a:noFill/>
                  </a:rPr>
                  <a:t> </a:t>
                </a:r>
              </a:p>
            </p:txBody>
          </p:sp>
        </mc:Fallback>
      </mc:AlternateContent>
    </p:spTree>
    <p:extLst>
      <p:ext uri="{BB962C8B-B14F-4D97-AF65-F5344CB8AC3E}">
        <p14:creationId xmlns:p14="http://schemas.microsoft.com/office/powerpoint/2010/main" val="3631840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Hypothesis Testing Process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sz="2400" dirty="0" smtClean="0"/>
                  <a:t>Two sets of data are compared, or one set of data is compared to an ideal model.</a:t>
                </a:r>
              </a:p>
              <a:p>
                <a:pPr marL="0" indent="0">
                  <a:buNone/>
                </a:pPr>
                <a:endParaRPr lang="en-US" sz="2400" dirty="0" smtClean="0"/>
              </a:p>
              <a:p>
                <a:pPr marL="514350" indent="-514350">
                  <a:buAutoNum type="arabicPeriod"/>
                </a:pPr>
                <a:r>
                  <a:rPr lang="en-US" sz="2400" dirty="0" smtClean="0"/>
                  <a:t>State the relevant hypotheses:</a:t>
                </a:r>
              </a:p>
              <a:p>
                <a:pPr lvl="1"/>
                <a:r>
                  <a:rPr lang="en-US" sz="2000" dirty="0" smtClean="0"/>
                  <a:t>Null hypothesis (H</a:t>
                </a:r>
                <a:r>
                  <a:rPr lang="en-US" sz="2000" baseline="-25000" dirty="0" smtClean="0"/>
                  <a:t>0</a:t>
                </a:r>
                <a:r>
                  <a:rPr lang="en-US" sz="2000" dirty="0" smtClean="0"/>
                  <a:t>): No relationship exists between the two data sets.</a:t>
                </a:r>
              </a:p>
              <a:p>
                <a:pPr lvl="1"/>
                <a:r>
                  <a:rPr lang="en-US" sz="2000" dirty="0" smtClean="0"/>
                  <a:t>Alternative hypothesis (H</a:t>
                </a:r>
                <a:r>
                  <a:rPr lang="en-US" sz="2000" baseline="-25000" dirty="0" smtClean="0"/>
                  <a:t>A</a:t>
                </a:r>
                <a:r>
                  <a:rPr lang="en-US" sz="2000" dirty="0" smtClean="0"/>
                  <a:t>): There is some sort of relationship.</a:t>
                </a:r>
              </a:p>
              <a:p>
                <a:pPr marL="457200" lvl="1" indent="0">
                  <a:buNone/>
                </a:pPr>
                <a:endParaRPr lang="en-US" dirty="0" smtClean="0"/>
              </a:p>
              <a:p>
                <a:pPr marL="457200" indent="-457200">
                  <a:buFont typeface="+mj-lt"/>
                  <a:buAutoNum type="arabicPeriod"/>
                </a:pPr>
                <a:r>
                  <a:rPr lang="en-US" sz="2400" dirty="0" smtClean="0"/>
                  <a:t>Compute </a:t>
                </a:r>
                <a:r>
                  <a:rPr lang="en-US" sz="2400" dirty="0" smtClean="0"/>
                  <a:t>the test statistic:</a:t>
                </a:r>
              </a:p>
              <a:p>
                <a:pPr lvl="1"/>
                <a:r>
                  <a:rPr lang="en-US" sz="2000" dirty="0" smtClean="0"/>
                  <a:t>Are the data sets independent of one another?</a:t>
                </a:r>
              </a:p>
              <a:p>
                <a:pPr lvl="1"/>
                <a:r>
                  <a:rPr lang="en-US" sz="2000" dirty="0" smtClean="0"/>
                  <a:t>Some types of statistical hypothesis tests may require that your data is normally distributed.</a:t>
                </a:r>
              </a:p>
              <a:p>
                <a:pPr lvl="1"/>
                <a:r>
                  <a:rPr lang="en-US" sz="2000" dirty="0"/>
                  <a:t>Perform the appropriate statistical test, using the relevant test </a:t>
                </a:r>
                <a:r>
                  <a:rPr lang="en-US" sz="2000" dirty="0" smtClean="0"/>
                  <a:t>statistic. </a:t>
                </a:r>
                <a:r>
                  <a:rPr lang="en-US" sz="2000" dirty="0"/>
                  <a:t>This will calculate the observed value</a:t>
                </a:r>
                <a14:m>
                  <m:oMath xmlns:m="http://schemas.openxmlformats.org/officeDocument/2006/math">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𝑜𝑏𝑠</m:t>
                        </m:r>
                      </m:sub>
                    </m:sSub>
                  </m:oMath>
                </a14:m>
                <a:r>
                  <a:rPr lang="en-US" sz="2000" dirty="0"/>
                  <a:t>.</a:t>
                </a:r>
              </a:p>
              <a:p>
                <a:pPr marL="457200" lvl="1"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1961" r="-696"/>
                </a:stretch>
              </a:blipFill>
            </p:spPr>
            <p:txBody>
              <a:bodyPr/>
              <a:lstStyle/>
              <a:p>
                <a:r>
                  <a:rPr lang="en-US">
                    <a:noFill/>
                  </a:rPr>
                  <a:t> </a:t>
                </a:r>
              </a:p>
            </p:txBody>
          </p:sp>
        </mc:Fallback>
      </mc:AlternateContent>
    </p:spTree>
    <p:extLst>
      <p:ext uri="{BB962C8B-B14F-4D97-AF65-F5344CB8AC3E}">
        <p14:creationId xmlns:p14="http://schemas.microsoft.com/office/powerpoint/2010/main" val="3430009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Testing Process</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400" dirty="0" smtClean="0"/>
              <a:t>Determine the p-value.</a:t>
            </a:r>
          </a:p>
          <a:p>
            <a:pPr lvl="1"/>
            <a:r>
              <a:rPr lang="en-US" sz="2000" dirty="0" smtClean="0"/>
              <a:t>Select a significance level</a:t>
            </a:r>
          </a:p>
          <a:p>
            <a:pPr lvl="1"/>
            <a:r>
              <a:rPr lang="en-US" sz="2000" dirty="0" smtClean="0"/>
              <a:t>Most commonly this is set to </a:t>
            </a:r>
            <a:r>
              <a:rPr lang="el-GR" sz="2000" i="1" dirty="0"/>
              <a:t>α</a:t>
            </a:r>
            <a:r>
              <a:rPr lang="en-US" sz="2000" dirty="0" smtClean="0"/>
              <a:t> = 0.05.</a:t>
            </a:r>
          </a:p>
          <a:p>
            <a:pPr marL="457200" lvl="1" indent="0">
              <a:buNone/>
            </a:pPr>
            <a:endParaRPr lang="en-US" sz="2000" dirty="0" smtClean="0"/>
          </a:p>
          <a:p>
            <a:pPr marL="514350" indent="-514350">
              <a:buFont typeface="+mj-lt"/>
              <a:buAutoNum type="arabicPeriod" startAt="3"/>
            </a:pPr>
            <a:r>
              <a:rPr lang="en-US" sz="2400" dirty="0" smtClean="0"/>
              <a:t>Draw the appropriate conclusions.</a:t>
            </a:r>
          </a:p>
          <a:p>
            <a:pPr lvl="1"/>
            <a:r>
              <a:rPr lang="en-US" sz="2000" dirty="0" smtClean="0"/>
              <a:t>Compare your p-value and your significance level </a:t>
            </a:r>
            <a:r>
              <a:rPr lang="el-GR" sz="2000" i="1" dirty="0" smtClean="0"/>
              <a:t>α</a:t>
            </a:r>
            <a:r>
              <a:rPr lang="en-US" sz="2000" i="1" dirty="0" smtClean="0"/>
              <a:t>. </a:t>
            </a:r>
            <a:r>
              <a:rPr lang="en-US" sz="2000" dirty="0" smtClean="0"/>
              <a:t>If p &lt; </a:t>
            </a:r>
            <a:r>
              <a:rPr lang="el-GR" sz="2000" i="1" dirty="0" smtClean="0"/>
              <a:t>α</a:t>
            </a:r>
            <a:r>
              <a:rPr lang="en-US" sz="2000" dirty="0" smtClean="0"/>
              <a:t>, then reject the null hypothesis. If p &gt; </a:t>
            </a:r>
            <a:r>
              <a:rPr lang="el-GR" sz="2000" i="1" dirty="0" smtClean="0"/>
              <a:t>α</a:t>
            </a:r>
            <a:r>
              <a:rPr lang="en-US" sz="2000" dirty="0" smtClean="0"/>
              <a:t>, then you cannot reject the null hypothesis.</a:t>
            </a:r>
          </a:p>
          <a:p>
            <a:pPr marL="457200" lvl="1" indent="0">
              <a:buNone/>
            </a:pPr>
            <a:endParaRPr lang="en-US" sz="2000" dirty="0" smtClean="0"/>
          </a:p>
          <a:p>
            <a:pPr marL="0" indent="0">
              <a:buNone/>
            </a:pPr>
            <a:r>
              <a:rPr lang="en-US" sz="2400" dirty="0" smtClean="0"/>
              <a:t>Note: if you reject the null hypothesis, it does not mean that the alternative hypothesis is true. If you fail to reject the null hypothesis, it does not mean the null hypothesis is true.</a:t>
            </a:r>
          </a:p>
        </p:txBody>
      </p:sp>
    </p:spTree>
    <p:extLst>
      <p:ext uri="{BB962C8B-B14F-4D97-AF65-F5344CB8AC3E}">
        <p14:creationId xmlns:p14="http://schemas.microsoft.com/office/powerpoint/2010/main" val="1868522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P-hacking</a:t>
            </a:r>
            <a:endParaRPr lang="en-US" dirty="0"/>
          </a:p>
        </p:txBody>
      </p:sp>
      <p:sp>
        <p:nvSpPr>
          <p:cNvPr id="3" name="Content Placeholder 2"/>
          <p:cNvSpPr>
            <a:spLocks noGrp="1"/>
          </p:cNvSpPr>
          <p:nvPr>
            <p:ph idx="1"/>
          </p:nvPr>
        </p:nvSpPr>
        <p:spPr>
          <a:xfrm>
            <a:off x="3729318" y="5809223"/>
            <a:ext cx="4733365" cy="547127"/>
          </a:xfrm>
        </p:spPr>
        <p:txBody>
          <a:bodyPr/>
          <a:lstStyle/>
          <a:p>
            <a:pPr marL="0" indent="0" algn="ctr">
              <a:buNone/>
            </a:pPr>
            <a:r>
              <a:rPr lang="en-US" dirty="0" smtClean="0">
                <a:hlinkClick r:id="rId3"/>
              </a:rPr>
              <a:t>P-hacking example</a:t>
            </a:r>
            <a:endParaRPr lang="en-US" dirty="0"/>
          </a:p>
        </p:txBody>
      </p:sp>
      <p:pic>
        <p:nvPicPr>
          <p:cNvPr id="2050" name="Picture 2" descr="https://freakonometrics.hypotheses.org/files/2015/06/pv-slide-2-1024x6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198" y="1758390"/>
            <a:ext cx="6389604" cy="402470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3267635" y="6356350"/>
            <a:ext cx="5656730" cy="365125"/>
          </a:xfrm>
        </p:spPr>
        <p:txBody>
          <a:bodyPr/>
          <a:lstStyle/>
          <a:p>
            <a:r>
              <a:rPr lang="en-US" dirty="0" smtClean="0"/>
              <a:t>Example Source: http://fivethirtyeight.com/features/science-isnt-broken/#part2</a:t>
            </a:r>
            <a:endParaRPr lang="en-US" dirty="0"/>
          </a:p>
        </p:txBody>
      </p:sp>
    </p:spTree>
    <p:extLst>
      <p:ext uri="{BB962C8B-B14F-4D97-AF65-F5344CB8AC3E}">
        <p14:creationId xmlns:p14="http://schemas.microsoft.com/office/powerpoint/2010/main" val="1624342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1 and Type 2 Errors</a:t>
            </a:r>
            <a:endParaRPr lang="en-US" dirty="0"/>
          </a:p>
        </p:txBody>
      </p:sp>
      <p:pic>
        <p:nvPicPr>
          <p:cNvPr id="1028" name="Picture 4" descr="http://media.wiley.com/Lux/83/481583.image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61" y="3633169"/>
            <a:ext cx="7255878" cy="2576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935750377"/>
              </p:ext>
            </p:extLst>
          </p:nvPr>
        </p:nvGraphicFramePr>
        <p:xfrm>
          <a:off x="1483520" y="1876425"/>
          <a:ext cx="9224961" cy="1353677"/>
        </p:xfrm>
        <a:graphic>
          <a:graphicData uri="http://schemas.openxmlformats.org/drawingml/2006/table">
            <a:tbl>
              <a:tblPr firstRow="1" firstCol="1" bandRow="1">
                <a:tableStyleId>{5202B0CA-FC54-4496-8BCA-5EF66A818D29}</a:tableStyleId>
              </a:tblPr>
              <a:tblGrid>
                <a:gridCol w="3073895"/>
                <a:gridCol w="3075533"/>
                <a:gridCol w="3075533"/>
              </a:tblGrid>
              <a:tr h="473893">
                <a:tc>
                  <a:txBody>
                    <a:bodyPr/>
                    <a:lstStyle/>
                    <a:p>
                      <a:pPr marL="0" marR="0" algn="l">
                        <a:lnSpc>
                          <a:spcPct val="107000"/>
                        </a:lnSpc>
                        <a:spcBef>
                          <a:spcPts val="0"/>
                        </a:spcBef>
                        <a:spcAft>
                          <a:spcPts val="0"/>
                        </a:spcAft>
                      </a:pPr>
                      <a:r>
                        <a:rPr lang="en-US" sz="2000" b="1" dirty="0">
                          <a:effectLst/>
                        </a:rPr>
                        <a:t>Conclusion</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True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False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435438">
                <a:tc>
                  <a:txBody>
                    <a:bodyPr/>
                    <a:lstStyle/>
                    <a:p>
                      <a:pPr marL="0" marR="0" algn="l">
                        <a:lnSpc>
                          <a:spcPct val="107000"/>
                        </a:lnSpc>
                        <a:spcBef>
                          <a:spcPts val="0"/>
                        </a:spcBef>
                        <a:spcAft>
                          <a:spcPts val="0"/>
                        </a:spcAft>
                      </a:pPr>
                      <a:r>
                        <a:rPr lang="en-US" sz="1800" dirty="0">
                          <a:effectLst/>
                        </a:rPr>
                        <a:t>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Type 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r>
              <a:tr h="444346">
                <a:tc>
                  <a:txBody>
                    <a:bodyPr/>
                    <a:lstStyle/>
                    <a:p>
                      <a:pPr marL="0" marR="0" algn="l">
                        <a:lnSpc>
                          <a:spcPct val="107000"/>
                        </a:lnSpc>
                        <a:spcBef>
                          <a:spcPts val="0"/>
                        </a:spcBef>
                        <a:spcAft>
                          <a:spcPts val="0"/>
                        </a:spcAft>
                      </a:pPr>
                      <a:r>
                        <a:rPr lang="en-US" sz="1800" dirty="0">
                          <a:effectLst/>
                        </a:rPr>
                        <a:t>Do not 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Type II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3" name="Footer Placeholder 2"/>
          <p:cNvSpPr>
            <a:spLocks noGrp="1"/>
          </p:cNvSpPr>
          <p:nvPr>
            <p:ph type="ftr" sz="quarter" idx="11"/>
          </p:nvPr>
        </p:nvSpPr>
        <p:spPr>
          <a:xfrm>
            <a:off x="3064042" y="6386976"/>
            <a:ext cx="6063916" cy="365125"/>
          </a:xfrm>
        </p:spPr>
        <p:txBody>
          <a:bodyPr/>
          <a:lstStyle/>
          <a:p>
            <a:r>
              <a:rPr lang="en-US" smtClean="0"/>
              <a:t>Table Source: The Analysis of Biological Data by Whitlock &amp; Schluter</a:t>
            </a:r>
            <a:endParaRPr lang="en-US" dirty="0"/>
          </a:p>
        </p:txBody>
      </p:sp>
    </p:spTree>
    <p:extLst>
      <p:ext uri="{BB962C8B-B14F-4D97-AF65-F5344CB8AC3E}">
        <p14:creationId xmlns:p14="http://schemas.microsoft.com/office/powerpoint/2010/main" val="2762942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1 and Type 2 Errors</a:t>
            </a:r>
          </a:p>
        </p:txBody>
      </p:sp>
      <p:sp>
        <p:nvSpPr>
          <p:cNvPr id="3" name="Content Placeholder 2"/>
          <p:cNvSpPr>
            <a:spLocks noGrp="1"/>
          </p:cNvSpPr>
          <p:nvPr>
            <p:ph idx="1"/>
          </p:nvPr>
        </p:nvSpPr>
        <p:spPr>
          <a:xfrm>
            <a:off x="838200" y="1825625"/>
            <a:ext cx="10515600" cy="1678846"/>
          </a:xfrm>
        </p:spPr>
        <p:txBody>
          <a:bodyPr/>
          <a:lstStyle/>
          <a:p>
            <a:pPr marL="0" indent="0">
              <a:buNone/>
            </a:pPr>
            <a:r>
              <a:rPr lang="en-US" sz="2000" dirty="0"/>
              <a:t>Reduce </a:t>
            </a:r>
            <a:r>
              <a:rPr lang="en-US" sz="2000" b="1" dirty="0"/>
              <a:t>Type I</a:t>
            </a:r>
            <a:r>
              <a:rPr lang="en-US" sz="2000" b="1" i="1" dirty="0"/>
              <a:t> </a:t>
            </a:r>
            <a:r>
              <a:rPr lang="en-US" sz="2000" dirty="0"/>
              <a:t> error rate: use smaller significance level (i.e. </a:t>
            </a:r>
            <a:r>
              <a:rPr lang="el-GR" sz="2000" dirty="0"/>
              <a:t>α</a:t>
            </a:r>
            <a:r>
              <a:rPr lang="en-US" sz="2000" dirty="0"/>
              <a:t> = 0.01)</a:t>
            </a:r>
          </a:p>
          <a:p>
            <a:r>
              <a:rPr lang="en-US" sz="2000" dirty="0" smtClean="0"/>
              <a:t>Makes H</a:t>
            </a:r>
            <a:r>
              <a:rPr lang="en-US" sz="2000" baseline="-25000" dirty="0" smtClean="0"/>
              <a:t>0</a:t>
            </a:r>
            <a:r>
              <a:rPr lang="en-US" sz="2000" dirty="0" smtClean="0"/>
              <a:t> more difficult to reject when </a:t>
            </a:r>
            <a:r>
              <a:rPr lang="en-US" sz="2000" i="1" dirty="0" smtClean="0"/>
              <a:t>true</a:t>
            </a:r>
          </a:p>
          <a:p>
            <a:r>
              <a:rPr lang="en-US" sz="2000" dirty="0" smtClean="0"/>
              <a:t>Makes H</a:t>
            </a:r>
            <a:r>
              <a:rPr lang="en-US" sz="2000" baseline="-25000" dirty="0" smtClean="0"/>
              <a:t>0</a:t>
            </a:r>
            <a:r>
              <a:rPr lang="en-US" sz="2000" dirty="0" smtClean="0"/>
              <a:t> more difficult to reject when </a:t>
            </a:r>
            <a:r>
              <a:rPr lang="en-US" sz="2000" i="1" dirty="0" smtClean="0"/>
              <a:t>false</a:t>
            </a:r>
            <a:endParaRPr lang="en-US" sz="2000" dirty="0"/>
          </a:p>
          <a:p>
            <a:pPr marL="0" indent="0">
              <a:buNone/>
            </a:pPr>
            <a:r>
              <a:rPr lang="en-US" sz="2000" dirty="0"/>
              <a:t>Side effect: increases chance of committing a </a:t>
            </a:r>
            <a:r>
              <a:rPr lang="en-US" sz="2000" b="1" dirty="0"/>
              <a:t>Type II</a:t>
            </a:r>
            <a:r>
              <a:rPr lang="en-US" sz="2000" dirty="0"/>
              <a:t> </a:t>
            </a:r>
            <a:r>
              <a:rPr lang="en-US" sz="2000" dirty="0" smtClean="0"/>
              <a:t>error</a:t>
            </a:r>
            <a:endParaRPr lang="en-US" sz="2000" dirty="0"/>
          </a:p>
        </p:txBody>
      </p:sp>
      <p:pic>
        <p:nvPicPr>
          <p:cNvPr id="4" name="Picture 4" descr="http://media.wiley.com/Lux/83/481583.image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61" y="3633169"/>
            <a:ext cx="7255878" cy="25768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2"/>
          <p:cNvSpPr>
            <a:spLocks noGrp="1"/>
          </p:cNvSpPr>
          <p:nvPr>
            <p:ph type="ftr" sz="quarter" idx="11"/>
          </p:nvPr>
        </p:nvSpPr>
        <p:spPr>
          <a:xfrm>
            <a:off x="3064042" y="6386976"/>
            <a:ext cx="6063916" cy="365125"/>
          </a:xfrm>
        </p:spPr>
        <p:txBody>
          <a:bodyPr/>
          <a:lstStyle/>
          <a:p>
            <a:r>
              <a:rPr lang="en-US" dirty="0" smtClean="0"/>
              <a:t>Table Source: The Analysis of Biological Data by Whitlock &amp; </a:t>
            </a:r>
            <a:r>
              <a:rPr lang="en-US" dirty="0" err="1" smtClean="0"/>
              <a:t>Schluter</a:t>
            </a:r>
            <a:endParaRPr lang="en-US" dirty="0"/>
          </a:p>
        </p:txBody>
      </p:sp>
    </p:spTree>
    <p:extLst>
      <p:ext uri="{BB962C8B-B14F-4D97-AF65-F5344CB8AC3E}">
        <p14:creationId xmlns:p14="http://schemas.microsoft.com/office/powerpoint/2010/main" val="408285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Power</a:t>
            </a:r>
            <a:endParaRPr lang="en-US" dirty="0"/>
          </a:p>
        </p:txBody>
      </p:sp>
      <p:sp>
        <p:nvSpPr>
          <p:cNvPr id="3" name="Content Placeholder 2"/>
          <p:cNvSpPr>
            <a:spLocks noGrp="1"/>
          </p:cNvSpPr>
          <p:nvPr>
            <p:ph idx="1"/>
          </p:nvPr>
        </p:nvSpPr>
        <p:spPr>
          <a:xfrm>
            <a:off x="838200" y="1825625"/>
            <a:ext cx="10515600" cy="1853851"/>
          </a:xfrm>
        </p:spPr>
        <p:txBody>
          <a:bodyPr/>
          <a:lstStyle/>
          <a:p>
            <a:pPr marL="0" indent="0">
              <a:buNone/>
            </a:pPr>
            <a:r>
              <a:rPr lang="en-US" sz="2400" dirty="0"/>
              <a:t>Power: Probability of not making a type 2 error</a:t>
            </a:r>
            <a:r>
              <a:rPr lang="en-US" sz="2400" dirty="0" smtClean="0"/>
              <a:t>.</a:t>
            </a:r>
          </a:p>
          <a:p>
            <a:pPr marL="0" indent="0">
              <a:buNone/>
            </a:pPr>
            <a:r>
              <a:rPr lang="en-US" sz="2400" dirty="0" smtClean="0"/>
              <a:t>Study has high power if it has a low probability of Type II error.</a:t>
            </a:r>
          </a:p>
          <a:p>
            <a:pPr marL="0" indent="0">
              <a:buNone/>
            </a:pPr>
            <a:r>
              <a:rPr lang="en-US" sz="2400" dirty="0" smtClean="0"/>
              <a:t>More power makes a study better</a:t>
            </a:r>
            <a:r>
              <a:rPr lang="en-US" sz="2400" dirty="0" smtClean="0"/>
              <a:t>.</a:t>
            </a:r>
            <a:endParaRPr lang="en-US" sz="2400" dirty="0"/>
          </a:p>
        </p:txBody>
      </p:sp>
      <p:pic>
        <p:nvPicPr>
          <p:cNvPr id="4" name="Picture 4" descr="http://media.wiley.com/Lux/83/481583.image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61" y="3810121"/>
            <a:ext cx="7255878" cy="25768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2"/>
          <p:cNvSpPr>
            <a:spLocks noGrp="1"/>
          </p:cNvSpPr>
          <p:nvPr>
            <p:ph type="ftr" sz="quarter" idx="11"/>
          </p:nvPr>
        </p:nvSpPr>
        <p:spPr>
          <a:xfrm>
            <a:off x="3064042" y="6386976"/>
            <a:ext cx="6063916" cy="365125"/>
          </a:xfrm>
        </p:spPr>
        <p:txBody>
          <a:bodyPr/>
          <a:lstStyle/>
          <a:p>
            <a:r>
              <a:rPr lang="en-US" dirty="0" smtClean="0"/>
              <a:t>Table Source: The Analysis of Biological Data by Whitlock &amp; </a:t>
            </a:r>
            <a:r>
              <a:rPr lang="en-US" dirty="0" err="1" smtClean="0"/>
              <a:t>Schluter</a:t>
            </a:r>
            <a:endParaRPr lang="en-US" dirty="0"/>
          </a:p>
        </p:txBody>
      </p:sp>
    </p:spTree>
    <p:extLst>
      <p:ext uri="{BB962C8B-B14F-4D97-AF65-F5344CB8AC3E}">
        <p14:creationId xmlns:p14="http://schemas.microsoft.com/office/powerpoint/2010/main" val="1044418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I or Type II Error?</a:t>
            </a:r>
          </a:p>
        </p:txBody>
      </p:sp>
      <p:sp>
        <p:nvSpPr>
          <p:cNvPr id="3" name="Content Placeholder 2"/>
          <p:cNvSpPr>
            <a:spLocks noGrp="1"/>
          </p:cNvSpPr>
          <p:nvPr>
            <p:ph idx="1"/>
          </p:nvPr>
        </p:nvSpPr>
        <p:spPr>
          <a:xfrm>
            <a:off x="838200" y="3491345"/>
            <a:ext cx="10515600" cy="2685617"/>
          </a:xfrm>
        </p:spPr>
        <p:txBody>
          <a:bodyPr>
            <a:normAutofit/>
          </a:bodyPr>
          <a:lstStyle/>
          <a:p>
            <a:pPr marL="0" indent="0">
              <a:buNone/>
            </a:pPr>
            <a:r>
              <a:rPr lang="en-US" sz="2400" dirty="0" smtClean="0"/>
              <a:t>Scenario:</a:t>
            </a:r>
          </a:p>
          <a:p>
            <a:pPr marL="0" indent="0">
              <a:buNone/>
            </a:pPr>
            <a:endParaRPr lang="en-US" sz="2400" dirty="0"/>
          </a:p>
          <a:p>
            <a:pPr marL="0" indent="0">
              <a:buNone/>
            </a:pPr>
            <a:r>
              <a:rPr lang="en-US" sz="2400" dirty="0" smtClean="0"/>
              <a:t>We have a person in court on trial for murder. The penalty is a death sentence.</a:t>
            </a:r>
          </a:p>
          <a:p>
            <a:pPr marL="0" indent="0">
              <a:buNone/>
            </a:pPr>
            <a:endParaRPr lang="en-US" sz="2400" dirty="0" smtClean="0"/>
          </a:p>
          <a:p>
            <a:pPr marL="0" indent="0">
              <a:buNone/>
            </a:pPr>
            <a:r>
              <a:rPr lang="en-US" sz="2400" dirty="0" smtClean="0"/>
              <a:t>What are the costs associated with committing a Type I vs. Type II error?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46427295"/>
              </p:ext>
            </p:extLst>
          </p:nvPr>
        </p:nvGraphicFramePr>
        <p:xfrm>
          <a:off x="838200" y="1876425"/>
          <a:ext cx="10659615" cy="1353677"/>
        </p:xfrm>
        <a:graphic>
          <a:graphicData uri="http://schemas.openxmlformats.org/drawingml/2006/table">
            <a:tbl>
              <a:tblPr firstRow="1" firstCol="1" bandRow="1">
                <a:tableStyleId>{5202B0CA-FC54-4496-8BCA-5EF66A818D29}</a:tableStyleId>
              </a:tblPr>
              <a:tblGrid>
                <a:gridCol w="3551943"/>
                <a:gridCol w="3553836"/>
                <a:gridCol w="3553836"/>
              </a:tblGrid>
              <a:tr h="473893">
                <a:tc>
                  <a:txBody>
                    <a:bodyPr/>
                    <a:lstStyle/>
                    <a:p>
                      <a:pPr marL="0" marR="0" algn="l">
                        <a:lnSpc>
                          <a:spcPct val="107000"/>
                        </a:lnSpc>
                        <a:spcBef>
                          <a:spcPts val="0"/>
                        </a:spcBef>
                        <a:spcAft>
                          <a:spcPts val="0"/>
                        </a:spcAft>
                      </a:pPr>
                      <a:r>
                        <a:rPr lang="en-US" sz="2000" b="1" dirty="0">
                          <a:effectLst/>
                        </a:rPr>
                        <a:t>Conclusion</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True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False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435438">
                <a:tc>
                  <a:txBody>
                    <a:bodyPr/>
                    <a:lstStyle/>
                    <a:p>
                      <a:pPr marL="0" marR="0" algn="l">
                        <a:lnSpc>
                          <a:spcPct val="107000"/>
                        </a:lnSpc>
                        <a:spcBef>
                          <a:spcPts val="0"/>
                        </a:spcBef>
                        <a:spcAft>
                          <a:spcPts val="0"/>
                        </a:spcAft>
                      </a:pPr>
                      <a:r>
                        <a:rPr lang="en-US" sz="1800" dirty="0">
                          <a:effectLst/>
                        </a:rPr>
                        <a:t>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Type 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r>
              <a:tr h="444346">
                <a:tc>
                  <a:txBody>
                    <a:bodyPr/>
                    <a:lstStyle/>
                    <a:p>
                      <a:pPr marL="0" marR="0" algn="l">
                        <a:lnSpc>
                          <a:spcPct val="107000"/>
                        </a:lnSpc>
                        <a:spcBef>
                          <a:spcPts val="0"/>
                        </a:spcBef>
                        <a:spcAft>
                          <a:spcPts val="0"/>
                        </a:spcAft>
                      </a:pPr>
                      <a:r>
                        <a:rPr lang="en-US" sz="1800" dirty="0">
                          <a:effectLst/>
                        </a:rPr>
                        <a:t>Do not 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Type II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bl>
          </a:graphicData>
        </a:graphic>
      </p:graphicFrame>
    </p:spTree>
    <p:extLst>
      <p:ext uri="{BB962C8B-B14F-4D97-AF65-F5344CB8AC3E}">
        <p14:creationId xmlns:p14="http://schemas.microsoft.com/office/powerpoint/2010/main" val="2410125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I or Type II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5881146"/>
              </p:ext>
            </p:extLst>
          </p:nvPr>
        </p:nvGraphicFramePr>
        <p:xfrm>
          <a:off x="838200" y="1876425"/>
          <a:ext cx="10659615" cy="1353677"/>
        </p:xfrm>
        <a:graphic>
          <a:graphicData uri="http://schemas.openxmlformats.org/drawingml/2006/table">
            <a:tbl>
              <a:tblPr firstRow="1" firstCol="1" bandRow="1">
                <a:tableStyleId>{5202B0CA-FC54-4496-8BCA-5EF66A818D29}</a:tableStyleId>
              </a:tblPr>
              <a:tblGrid>
                <a:gridCol w="3551943"/>
                <a:gridCol w="3553836"/>
                <a:gridCol w="3553836"/>
              </a:tblGrid>
              <a:tr h="473893">
                <a:tc>
                  <a:txBody>
                    <a:bodyPr/>
                    <a:lstStyle/>
                    <a:p>
                      <a:pPr marL="0" marR="0" algn="l">
                        <a:lnSpc>
                          <a:spcPct val="107000"/>
                        </a:lnSpc>
                        <a:spcBef>
                          <a:spcPts val="0"/>
                        </a:spcBef>
                        <a:spcAft>
                          <a:spcPts val="0"/>
                        </a:spcAft>
                      </a:pPr>
                      <a:r>
                        <a:rPr lang="en-US" sz="2000" b="1" dirty="0">
                          <a:effectLst/>
                        </a:rPr>
                        <a:t>Conclusion</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True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a:effectLst/>
                        </a:rPr>
                        <a:t>H­</a:t>
                      </a:r>
                      <a:r>
                        <a:rPr lang="en-US" sz="2000" baseline="-25000" dirty="0">
                          <a:effectLst/>
                        </a:rPr>
                        <a:t>0 </a:t>
                      </a:r>
                      <a:r>
                        <a:rPr lang="en-US" sz="2000" dirty="0">
                          <a:effectLst/>
                        </a:rPr>
                        <a:t>False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435438">
                <a:tc>
                  <a:txBody>
                    <a:bodyPr/>
                    <a:lstStyle/>
                    <a:p>
                      <a:pPr marL="0" marR="0" algn="l">
                        <a:lnSpc>
                          <a:spcPct val="107000"/>
                        </a:lnSpc>
                        <a:spcBef>
                          <a:spcPts val="0"/>
                        </a:spcBef>
                        <a:spcAft>
                          <a:spcPts val="0"/>
                        </a:spcAft>
                      </a:pPr>
                      <a:r>
                        <a:rPr lang="en-US" sz="1800" dirty="0">
                          <a:effectLst/>
                        </a:rPr>
                        <a:t>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Type 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r>
              <a:tr h="444346">
                <a:tc>
                  <a:txBody>
                    <a:bodyPr/>
                    <a:lstStyle/>
                    <a:p>
                      <a:pPr marL="0" marR="0" algn="l">
                        <a:lnSpc>
                          <a:spcPct val="107000"/>
                        </a:lnSpc>
                        <a:spcBef>
                          <a:spcPts val="0"/>
                        </a:spcBef>
                        <a:spcAft>
                          <a:spcPts val="0"/>
                        </a:spcAft>
                      </a:pPr>
                      <a:r>
                        <a:rPr lang="en-US" sz="1800" dirty="0">
                          <a:effectLst/>
                        </a:rPr>
                        <a:t>Do not reject H­</a:t>
                      </a:r>
                      <a:r>
                        <a:rPr lang="en-US" sz="1800" baseline="-25000" dirty="0">
                          <a:effectLst/>
                        </a:rPr>
                        <a:t>0</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Correct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a:effectLst/>
                        </a:rPr>
                        <a:t>Type II error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60559837"/>
              </p:ext>
            </p:extLst>
          </p:nvPr>
        </p:nvGraphicFramePr>
        <p:xfrm>
          <a:off x="838200" y="3640100"/>
          <a:ext cx="10642113" cy="2500217"/>
        </p:xfrm>
        <a:graphic>
          <a:graphicData uri="http://schemas.openxmlformats.org/drawingml/2006/table">
            <a:tbl>
              <a:tblPr firstRow="1" firstCol="1" bandRow="1">
                <a:tableStyleId>{5202B0CA-FC54-4496-8BCA-5EF66A818D29}</a:tableStyleId>
              </a:tblPr>
              <a:tblGrid>
                <a:gridCol w="3546111"/>
                <a:gridCol w="3548001"/>
                <a:gridCol w="3548001"/>
              </a:tblGrid>
              <a:tr h="507200">
                <a:tc>
                  <a:txBody>
                    <a:bodyPr/>
                    <a:lstStyle/>
                    <a:p>
                      <a:pPr marL="0" marR="0" algn="l">
                        <a:lnSpc>
                          <a:spcPct val="107000"/>
                        </a:lnSpc>
                        <a:spcBef>
                          <a:spcPts val="0"/>
                        </a:spcBef>
                        <a:spcAft>
                          <a:spcPts val="0"/>
                        </a:spcAft>
                      </a:pPr>
                      <a:r>
                        <a:rPr lang="en-US" sz="2000" b="1" dirty="0" smtClean="0">
                          <a:effectLst/>
                          <a:latin typeface="+mn-lt"/>
                          <a:ea typeface="+mn-ea"/>
                          <a:cs typeface="+mn-cs"/>
                        </a:rPr>
                        <a:t>H</a:t>
                      </a:r>
                      <a:r>
                        <a:rPr lang="en-US" sz="2000" b="1" baseline="-25000" dirty="0" smtClean="0">
                          <a:effectLst/>
                          <a:latin typeface="+mn-lt"/>
                          <a:ea typeface="+mn-ea"/>
                          <a:cs typeface="+mn-cs"/>
                        </a:rPr>
                        <a:t>0</a:t>
                      </a:r>
                      <a:r>
                        <a:rPr lang="en-US" sz="2000" b="1" baseline="0" dirty="0" smtClean="0">
                          <a:effectLst/>
                          <a:latin typeface="+mn-lt"/>
                          <a:ea typeface="+mn-ea"/>
                          <a:cs typeface="+mn-cs"/>
                        </a:rPr>
                        <a:t> Hypothesis</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smtClean="0">
                          <a:effectLst/>
                        </a:rPr>
                        <a:t>Type</a:t>
                      </a:r>
                      <a:r>
                        <a:rPr lang="en-US" sz="2000" baseline="0" dirty="0" smtClean="0">
                          <a:effectLst/>
                        </a:rPr>
                        <a:t> I Error / False Positive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c>
                  <a:txBody>
                    <a:bodyPr/>
                    <a:lstStyle/>
                    <a:p>
                      <a:pPr marL="0" marR="0" algn="l">
                        <a:lnSpc>
                          <a:spcPct val="107000"/>
                        </a:lnSpc>
                        <a:spcBef>
                          <a:spcPts val="0"/>
                        </a:spcBef>
                        <a:spcAft>
                          <a:spcPts val="0"/>
                        </a:spcAft>
                      </a:pPr>
                      <a:r>
                        <a:rPr lang="en-US" sz="2000" dirty="0" smtClean="0">
                          <a:effectLst/>
                        </a:rPr>
                        <a:t>Type II Error / False Negative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50000"/>
                      </a:schemeClr>
                    </a:solidFill>
                  </a:tcPr>
                </a:tc>
              </a:tr>
              <a:tr h="986419">
                <a:tc>
                  <a:txBody>
                    <a:bodyPr/>
                    <a:lstStyle/>
                    <a:p>
                      <a:pPr marL="0" marR="0" algn="l">
                        <a:lnSpc>
                          <a:spcPct val="107000"/>
                        </a:lnSpc>
                        <a:spcBef>
                          <a:spcPts val="0"/>
                        </a:spcBef>
                        <a:spcAft>
                          <a:spcPts val="0"/>
                        </a:spcAft>
                      </a:pPr>
                      <a:r>
                        <a:rPr lang="en-US" sz="1800" b="0" dirty="0" smtClean="0">
                          <a:effectLst/>
                        </a:rPr>
                        <a:t>Person is not guilty of the crime.</a:t>
                      </a:r>
                      <a:endParaRPr lang="en-US" sz="1800" b="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smtClean="0">
                          <a:effectLst/>
                        </a:rPr>
                        <a:t>Person </a:t>
                      </a:r>
                      <a:r>
                        <a:rPr lang="en-US" sz="1800" b="1" dirty="0" smtClean="0">
                          <a:effectLst/>
                        </a:rPr>
                        <a:t>did not </a:t>
                      </a:r>
                      <a:r>
                        <a:rPr lang="en-US" sz="1800" dirty="0" smtClean="0">
                          <a:effectLst/>
                        </a:rPr>
                        <a:t>commit the crime</a:t>
                      </a:r>
                      <a:r>
                        <a:rPr lang="en-US" sz="1800" baseline="0" dirty="0" smtClean="0">
                          <a:effectLst/>
                        </a:rPr>
                        <a:t> but is judged as </a:t>
                      </a:r>
                      <a:r>
                        <a:rPr lang="en-US" sz="1800" b="1" baseline="0" dirty="0" smtClean="0">
                          <a:effectLst/>
                        </a:rPr>
                        <a:t>guilty</a:t>
                      </a:r>
                      <a:r>
                        <a:rPr lang="en-US" sz="1800" b="0" baseline="0" dirty="0" smtClean="0">
                          <a:effectLst/>
                        </a:rPr>
                        <a:t> (convicting innocent person)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1800" dirty="0" smtClean="0">
                          <a:effectLst/>
                        </a:rPr>
                        <a:t>Person</a:t>
                      </a:r>
                      <a:r>
                        <a:rPr lang="en-US" sz="1800" baseline="0" dirty="0" smtClean="0">
                          <a:effectLst/>
                        </a:rPr>
                        <a:t> </a:t>
                      </a:r>
                      <a:r>
                        <a:rPr lang="en-US" sz="1800" b="1" baseline="0" dirty="0" smtClean="0">
                          <a:effectLst/>
                        </a:rPr>
                        <a:t>did</a:t>
                      </a:r>
                      <a:r>
                        <a:rPr lang="en-US" sz="1800" baseline="0" dirty="0" smtClean="0">
                          <a:effectLst/>
                        </a:rPr>
                        <a:t> commit the crime but is judged </a:t>
                      </a:r>
                      <a:r>
                        <a:rPr lang="en-US" sz="1800" b="1" baseline="0" dirty="0" smtClean="0">
                          <a:effectLst/>
                        </a:rPr>
                        <a:t>not guilty</a:t>
                      </a:r>
                      <a:r>
                        <a:rPr lang="en-US" sz="1800" b="0" baseline="0" dirty="0" smtClean="0">
                          <a:effectLst/>
                        </a:rPr>
                        <a:t> (letting guilty person go free)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r>
              <a:tr h="1006598">
                <a:tc>
                  <a:txBody>
                    <a:bodyPr/>
                    <a:lstStyle/>
                    <a:p>
                      <a:pPr marL="0" marR="0" algn="l">
                        <a:lnSpc>
                          <a:spcPct val="107000"/>
                        </a:lnSpc>
                        <a:spcBef>
                          <a:spcPts val="0"/>
                        </a:spcBef>
                        <a:spcAft>
                          <a:spcPts val="0"/>
                        </a:spcAft>
                      </a:pPr>
                      <a:r>
                        <a:rPr lang="en-US" sz="1800" dirty="0" smtClean="0">
                          <a:effectLst/>
                        </a:rPr>
                        <a:t>Cost Assessment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smtClean="0">
                          <a:effectLst/>
                        </a:rPr>
                        <a:t>Costs of a</a:t>
                      </a:r>
                      <a:r>
                        <a:rPr lang="en-US" sz="1800" baseline="0" dirty="0" smtClean="0">
                          <a:effectLst/>
                        </a:rPr>
                        <a:t> death sentence for an </a:t>
                      </a:r>
                      <a:r>
                        <a:rPr lang="en-US" sz="1800" b="1" baseline="0" dirty="0" smtClean="0">
                          <a:effectLst/>
                        </a:rPr>
                        <a:t>innocent</a:t>
                      </a:r>
                      <a:r>
                        <a:rPr lang="en-US" sz="1800" b="0" baseline="0" dirty="0" smtClean="0">
                          <a:effectLst/>
                        </a:rPr>
                        <a:t> person.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l">
                        <a:lnSpc>
                          <a:spcPct val="107000"/>
                        </a:lnSpc>
                        <a:spcBef>
                          <a:spcPts val="0"/>
                        </a:spcBef>
                        <a:spcAft>
                          <a:spcPts val="0"/>
                        </a:spcAft>
                      </a:pPr>
                      <a:r>
                        <a:rPr lang="en-US" sz="1800" dirty="0" smtClean="0">
                          <a:effectLst/>
                        </a:rPr>
                        <a:t>Risks of letting a </a:t>
                      </a:r>
                      <a:r>
                        <a:rPr lang="en-US" sz="1800" b="1" dirty="0" smtClean="0">
                          <a:effectLst/>
                        </a:rPr>
                        <a:t>criminal</a:t>
                      </a:r>
                      <a:r>
                        <a:rPr lang="en-US" sz="1800" b="0" dirty="0" smtClean="0">
                          <a:effectLst/>
                        </a:rPr>
                        <a:t> roam the streets and commit future crimes.</a:t>
                      </a:r>
                      <a:endParaRPr lang="en-US"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3" name="Footer Placeholder 2"/>
          <p:cNvSpPr>
            <a:spLocks noGrp="1"/>
          </p:cNvSpPr>
          <p:nvPr>
            <p:ph type="ftr" sz="quarter" idx="11"/>
          </p:nvPr>
        </p:nvSpPr>
        <p:spPr>
          <a:xfrm>
            <a:off x="2374962" y="6356350"/>
            <a:ext cx="7442077" cy="365125"/>
          </a:xfrm>
        </p:spPr>
        <p:txBody>
          <a:bodyPr/>
          <a:lstStyle/>
          <a:p>
            <a:r>
              <a:rPr lang="en-US" dirty="0" smtClean="0"/>
              <a:t>Source: https://infocus.emc.com/william_schmarzo/understanding-type-i-and-type-ii-errors/</a:t>
            </a:r>
            <a:endParaRPr lang="en-US" dirty="0"/>
          </a:p>
        </p:txBody>
      </p:sp>
    </p:spTree>
    <p:extLst>
      <p:ext uri="{BB962C8B-B14F-4D97-AF65-F5344CB8AC3E}">
        <p14:creationId xmlns:p14="http://schemas.microsoft.com/office/powerpoint/2010/main" val="3791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Describing Data Dispersion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nor/>
                        </m:rPr>
                        <a:rPr lang="en-US"/>
                        <m:t>range</m:t>
                      </m:r>
                      <m:r>
                        <a:rPr lang="en-US" i="1">
                          <a:latin typeface="Cambria Math" panose="02040503050406030204" pitchFamily="18" charset="0"/>
                        </a:rPr>
                        <m:t>=</m:t>
                      </m:r>
                      <m:r>
                        <m:rPr>
                          <m:nor/>
                        </m:rPr>
                        <a:rPr lang="en-US"/>
                        <m:t>largest</m:t>
                      </m:r>
                      <m:r>
                        <m:rPr>
                          <m:nor/>
                        </m:rPr>
                        <a:rPr lang="en-US"/>
                        <m:t> </m:t>
                      </m:r>
                      <m:r>
                        <m:rPr>
                          <m:nor/>
                        </m:rPr>
                        <a:rPr lang="en-US"/>
                        <m:t>value</m:t>
                      </m:r>
                      <m:r>
                        <a:rPr lang="en-US" i="1">
                          <a:latin typeface="Cambria Math" panose="02040503050406030204" pitchFamily="18" charset="0"/>
                        </a:rPr>
                        <m:t>−</m:t>
                      </m:r>
                      <m:r>
                        <m:rPr>
                          <m:nor/>
                        </m:rPr>
                        <a:rPr lang="en-US"/>
                        <m:t>smallest</m:t>
                      </m:r>
                      <m:r>
                        <m:rPr>
                          <m:nor/>
                        </m:rPr>
                        <a:rPr lang="en-US"/>
                        <m:t> </m:t>
                      </m:r>
                      <m:r>
                        <m:rPr>
                          <m:nor/>
                        </m:rPr>
                        <a:rPr lang="en-US"/>
                        <m:t>value</m:t>
                      </m:r>
                    </m:oMath>
                  </m:oMathPara>
                </a14:m>
                <a:endParaRPr lang="en-US" dirty="0" smtClean="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sz="2400" dirty="0" smtClean="0"/>
                  <a:t>The standard deviation is the square root of the variance.</a:t>
                </a:r>
              </a:p>
              <a:p>
                <a:pPr marL="0" indent="0" algn="ctr">
                  <a:buNone/>
                </a:pPr>
                <a:r>
                  <a:rPr lang="en-US" sz="2400" dirty="0" smtClean="0"/>
                  <a:t>Range, variance, and standard deviation are all sensitive to outliers.</a:t>
                </a:r>
              </a:p>
              <a:p>
                <a:pPr marL="0" indent="0" algn="ctr">
                  <a:buNone/>
                </a:pPr>
                <a:r>
                  <a:rPr lang="en-US" sz="2400" dirty="0" err="1" smtClean="0"/>
                  <a:t>Interquantile</a:t>
                </a:r>
                <a:r>
                  <a:rPr lang="en-US" sz="2400" dirty="0" smtClean="0"/>
                  <a:t> range, or the difference between two quantiles, is more robust to outliers.</a:t>
                </a:r>
                <a:endParaRPr lang="en-US" sz="2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b="-140"/>
                </a:stretch>
              </a:blipFill>
            </p:spPr>
            <p:txBody>
              <a:bodyPr/>
              <a:lstStyle/>
              <a:p>
                <a:r>
                  <a:rPr lang="en-US">
                    <a:noFill/>
                  </a:rPr>
                  <a:t> </a:t>
                </a:r>
              </a:p>
            </p:txBody>
          </p:sp>
        </mc:Fallback>
      </mc:AlternateContent>
      <p:pic>
        <p:nvPicPr>
          <p:cNvPr id="1026" name="Picture 2" descr="http://study.com/cimages/multimages/16/sample_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8854" y="2421135"/>
            <a:ext cx="3838575" cy="1590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4404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Covariance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r>
              <a:rPr lang="en-US" sz="2400" dirty="0" smtClean="0"/>
              <a:t>Covariance measures how much two different variables vary together.</a:t>
            </a:r>
          </a:p>
          <a:p>
            <a:pPr marL="0" indent="0">
              <a:buNone/>
            </a:pPr>
            <a:r>
              <a:rPr lang="en-US" sz="2400" dirty="0" smtClean="0"/>
              <a:t>A “large” </a:t>
            </a:r>
            <a:r>
              <a:rPr lang="en-US" sz="2400" i="1" dirty="0" smtClean="0"/>
              <a:t>positive</a:t>
            </a:r>
            <a:r>
              <a:rPr lang="en-US" sz="2400" dirty="0" smtClean="0"/>
              <a:t> covariance means x is large when y is large. A “large” </a:t>
            </a:r>
            <a:r>
              <a:rPr lang="en-US" sz="2400" i="1" dirty="0" smtClean="0"/>
              <a:t>negative</a:t>
            </a:r>
            <a:r>
              <a:rPr lang="en-US" sz="2400" dirty="0" smtClean="0"/>
              <a:t> covariance means x is large when y is small. A covariance </a:t>
            </a:r>
            <a:r>
              <a:rPr lang="en-US" sz="2400" i="1" dirty="0" smtClean="0"/>
              <a:t>near zero</a:t>
            </a:r>
            <a:r>
              <a:rPr lang="en-US" sz="2400" dirty="0" smtClean="0"/>
              <a:t> means there is little relationship between the two.</a:t>
            </a:r>
          </a:p>
          <a:p>
            <a:pPr marL="0" indent="0">
              <a:buNone/>
            </a:pPr>
            <a:endParaRPr lang="en-US" sz="2400" dirty="0" smtClean="0"/>
          </a:p>
          <a:p>
            <a:pPr marL="0" indent="0">
              <a:buNone/>
            </a:pPr>
            <a:r>
              <a:rPr lang="en-US" sz="2400" dirty="0" smtClean="0"/>
              <a:t>Problems:</a:t>
            </a:r>
          </a:p>
          <a:p>
            <a:r>
              <a:rPr lang="en-US" sz="2400" dirty="0" smtClean="0"/>
              <a:t>Units are products of both datasets</a:t>
            </a:r>
          </a:p>
          <a:p>
            <a:r>
              <a:rPr lang="en-US" sz="2400" dirty="0" smtClean="0"/>
              <a:t>Very difficult to quantify what is a “large” versus a “small” covariance.</a:t>
            </a:r>
            <a:endParaRPr lang="en-US" sz="2400" dirty="0"/>
          </a:p>
        </p:txBody>
      </p:sp>
      <p:pic>
        <p:nvPicPr>
          <p:cNvPr id="2050" name="Picture 2" descr="http://www.personal.kent.edu/~jortiz/earthstats/BasicEquations/covariance.png"/>
          <p:cNvPicPr>
            <a:picLocks noChangeAspect="1" noChangeArrowheads="1"/>
          </p:cNvPicPr>
          <p:nvPr/>
        </p:nvPicPr>
        <p:blipFill rotWithShape="1">
          <a:blip r:embed="rId3">
            <a:extLst>
              <a:ext uri="{28A0092B-C50C-407E-A947-70E740481C1C}">
                <a14:useLocalDpi xmlns:a14="http://schemas.microsoft.com/office/drawing/2010/main" val="0"/>
              </a:ext>
            </a:extLst>
          </a:blip>
          <a:srcRect r="36850"/>
          <a:stretch/>
        </p:blipFill>
        <p:spPr bwMode="auto">
          <a:xfrm>
            <a:off x="4339397" y="1430449"/>
            <a:ext cx="3398508" cy="1295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35009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Correlation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Correlation is just the covariance divided by the standard deviations of each data set.</a:t>
            </a:r>
          </a:p>
          <a:p>
            <a:pPr marL="0" indent="0" algn="ctr">
              <a:buNone/>
            </a:pPr>
            <a:endParaRPr lang="en-US" dirty="0" smtClean="0"/>
          </a:p>
          <a:p>
            <a:pPr marL="0" indent="0" algn="ctr">
              <a:buNone/>
            </a:pPr>
            <a:r>
              <a:rPr lang="en-US" dirty="0" smtClean="0"/>
              <a:t>Correlation is unitless and lies between 1 (perfect correlation) and -1 (perfect anti-correlation).</a:t>
            </a:r>
            <a:endParaRPr lang="en-US" dirty="0"/>
          </a:p>
        </p:txBody>
      </p:sp>
      <p:pic>
        <p:nvPicPr>
          <p:cNvPr id="3074" name="Picture 2" descr="http://www.statisticshowto.com/wp-content/uploads/2012/10/pearson.gif"/>
          <p:cNvPicPr>
            <a:picLocks noChangeAspect="1" noChangeArrowheads="1"/>
          </p:cNvPicPr>
          <p:nvPr/>
        </p:nvPicPr>
        <p:blipFill rotWithShape="1">
          <a:blip r:embed="rId2">
            <a:extLst>
              <a:ext uri="{28A0092B-C50C-407E-A947-70E740481C1C}">
                <a14:useLocalDpi xmlns:a14="http://schemas.microsoft.com/office/drawing/2010/main" val="0"/>
              </a:ext>
            </a:extLst>
          </a:blip>
          <a:srcRect l="1967" t="31603" r="5714" b="35692"/>
          <a:stretch/>
        </p:blipFill>
        <p:spPr bwMode="auto">
          <a:xfrm>
            <a:off x="5408761" y="1995429"/>
            <a:ext cx="5262114" cy="97377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blog.majesticseo.com/wp-content/uploads/2013/06/image0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396" y="1995429"/>
            <a:ext cx="2105025" cy="1038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8418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Correlation is not Causation!</a:t>
            </a:r>
            <a:endParaRPr lang="en-US" dirty="0"/>
          </a:p>
        </p:txBody>
      </p:sp>
      <p:sp>
        <p:nvSpPr>
          <p:cNvPr id="5" name="TextBox 4"/>
          <p:cNvSpPr txBox="1"/>
          <p:nvPr/>
        </p:nvSpPr>
        <p:spPr>
          <a:xfrm>
            <a:off x="172528" y="6392174"/>
            <a:ext cx="7134045" cy="276999"/>
          </a:xfrm>
          <a:prstGeom prst="rect">
            <a:avLst/>
          </a:prstGeom>
          <a:noFill/>
        </p:spPr>
        <p:txBody>
          <a:bodyPr wrap="square" rtlCol="0">
            <a:spAutoFit/>
          </a:bodyPr>
          <a:lstStyle/>
          <a:p>
            <a:r>
              <a:rPr lang="en-US" sz="1200" dirty="0" smtClean="0"/>
              <a:t>Source: </a:t>
            </a:r>
            <a:r>
              <a:rPr lang="en-US" sz="1200" dirty="0" smtClean="0">
                <a:hlinkClick r:id="rId2"/>
              </a:rPr>
              <a:t>http://www.tylervigen.com/spurious-correlations</a:t>
            </a:r>
            <a:r>
              <a:rPr lang="en-US" sz="1200" dirty="0" smtClean="0"/>
              <a:t>  </a:t>
            </a:r>
            <a:endParaRPr lang="en-US" sz="12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8507"/>
            <a:ext cx="10515600" cy="4145573"/>
          </a:xfrm>
        </p:spPr>
      </p:pic>
    </p:spTree>
    <p:extLst>
      <p:ext uri="{BB962C8B-B14F-4D97-AF65-F5344CB8AC3E}">
        <p14:creationId xmlns:p14="http://schemas.microsoft.com/office/powerpoint/2010/main" val="153132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8507"/>
            <a:ext cx="10515600" cy="4145573"/>
          </a:xfrm>
        </p:spPr>
      </p:pic>
      <p:sp>
        <p:nvSpPr>
          <p:cNvPr id="5" name="TextBox 4"/>
          <p:cNvSpPr txBox="1"/>
          <p:nvPr/>
        </p:nvSpPr>
        <p:spPr>
          <a:xfrm>
            <a:off x="172528" y="6392174"/>
            <a:ext cx="7134045" cy="276999"/>
          </a:xfrm>
          <a:prstGeom prst="rect">
            <a:avLst/>
          </a:prstGeom>
          <a:noFill/>
        </p:spPr>
        <p:txBody>
          <a:bodyPr wrap="square" rtlCol="0">
            <a:spAutoFit/>
          </a:bodyPr>
          <a:lstStyle/>
          <a:p>
            <a:r>
              <a:rPr lang="en-US" sz="1200" dirty="0" smtClean="0"/>
              <a:t>Source: </a:t>
            </a:r>
            <a:r>
              <a:rPr lang="en-US" sz="1200" dirty="0" smtClean="0">
                <a:hlinkClick r:id="rId3"/>
              </a:rPr>
              <a:t>http://www.tylervigen.com/spurious-correlations</a:t>
            </a:r>
            <a:r>
              <a:rPr lang="en-US" sz="1200" dirty="0" smtClean="0"/>
              <a:t>  </a:t>
            </a:r>
            <a:endParaRPr lang="en-US" sz="1200" dirty="0"/>
          </a:p>
        </p:txBody>
      </p:sp>
    </p:spTree>
    <p:extLst>
      <p:ext uri="{BB962C8B-B14F-4D97-AF65-F5344CB8AC3E}">
        <p14:creationId xmlns:p14="http://schemas.microsoft.com/office/powerpoint/2010/main" val="56208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8507"/>
            <a:ext cx="10515600" cy="4145573"/>
          </a:xfrm>
        </p:spPr>
      </p:pic>
      <p:sp>
        <p:nvSpPr>
          <p:cNvPr id="5" name="TextBox 4"/>
          <p:cNvSpPr txBox="1"/>
          <p:nvPr/>
        </p:nvSpPr>
        <p:spPr>
          <a:xfrm>
            <a:off x="172528" y="6392174"/>
            <a:ext cx="7134045" cy="276999"/>
          </a:xfrm>
          <a:prstGeom prst="rect">
            <a:avLst/>
          </a:prstGeom>
          <a:noFill/>
        </p:spPr>
        <p:txBody>
          <a:bodyPr wrap="square" rtlCol="0">
            <a:spAutoFit/>
          </a:bodyPr>
          <a:lstStyle/>
          <a:p>
            <a:r>
              <a:rPr lang="en-US" sz="1200" dirty="0" smtClean="0"/>
              <a:t>Source: </a:t>
            </a:r>
            <a:r>
              <a:rPr lang="en-US" sz="1200" dirty="0" smtClean="0">
                <a:hlinkClick r:id="rId3"/>
              </a:rPr>
              <a:t>http://www.tylervigen.com/spurious-correlations</a:t>
            </a:r>
            <a:r>
              <a:rPr lang="en-US" sz="1200" dirty="0" smtClean="0"/>
              <a:t>  </a:t>
            </a:r>
            <a:endParaRPr lang="en-US" sz="1200" dirty="0"/>
          </a:p>
        </p:txBody>
      </p:sp>
    </p:spTree>
    <p:extLst>
      <p:ext uri="{BB962C8B-B14F-4D97-AF65-F5344CB8AC3E}">
        <p14:creationId xmlns:p14="http://schemas.microsoft.com/office/powerpoint/2010/main" val="4025244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1518</TotalTime>
  <Words>1618</Words>
  <Application>Microsoft Office PowerPoint</Application>
  <PresentationFormat>Widescreen</PresentationFormat>
  <Paragraphs>277</Paragraphs>
  <Slides>37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SimSun</vt:lpstr>
      <vt:lpstr>Arial</vt:lpstr>
      <vt:lpstr>Calibri</vt:lpstr>
      <vt:lpstr>Calibri Light</vt:lpstr>
      <vt:lpstr>Cambria Math</vt:lpstr>
      <vt:lpstr>Times New Roman</vt:lpstr>
      <vt:lpstr>office theme</vt:lpstr>
      <vt:lpstr>Introduction to Statistics</vt:lpstr>
      <vt:lpstr>Chapter 5: Basic Statistics</vt:lpstr>
      <vt:lpstr>Describing Data Centrality</vt:lpstr>
      <vt:lpstr>Describing Data Dispersion</vt:lpstr>
      <vt:lpstr>Covariance</vt:lpstr>
      <vt:lpstr>Correlation</vt:lpstr>
      <vt:lpstr>Correlation is not Causation!</vt:lpstr>
      <vt:lpstr>PowerPoint Presentation</vt:lpstr>
      <vt:lpstr>PowerPoint Presentation</vt:lpstr>
      <vt:lpstr>Simpson’s Paradox</vt:lpstr>
      <vt:lpstr>Chapter 6: Probability</vt:lpstr>
      <vt:lpstr>Given a shuffled deck of 52 cards…</vt:lpstr>
      <vt:lpstr>What is the probability that the top card is the Ace of Spades?</vt:lpstr>
      <vt:lpstr>Independence and Dependence</vt:lpstr>
      <vt:lpstr>Conditional Probability</vt:lpstr>
      <vt:lpstr>The General Multiplication Rule</vt:lpstr>
      <vt:lpstr>The Law of Total Probability</vt:lpstr>
      <vt:lpstr>Bayes’ Theorem</vt:lpstr>
      <vt:lpstr>Bayes’ Theorem Example</vt:lpstr>
      <vt:lpstr>Bayes’ Theorem Example</vt:lpstr>
      <vt:lpstr>Bayesian Statistics</vt:lpstr>
      <vt:lpstr>Bayesian Inference</vt:lpstr>
      <vt:lpstr>Types of Data</vt:lpstr>
      <vt:lpstr>Distributions</vt:lpstr>
      <vt:lpstr>The Normal Distribution</vt:lpstr>
      <vt:lpstr>The Central Limit Theorem</vt:lpstr>
      <vt:lpstr>Expected Values</vt:lpstr>
      <vt:lpstr>Chapter 7: Hypothesis Testing</vt:lpstr>
      <vt:lpstr>Confidence Intervals</vt:lpstr>
      <vt:lpstr>The Hypothesis Testing Process</vt:lpstr>
      <vt:lpstr>The Hypothesis Testing Process</vt:lpstr>
      <vt:lpstr>P-hacking</vt:lpstr>
      <vt:lpstr>Type 1 and Type 2 Errors</vt:lpstr>
      <vt:lpstr>Type 1 and Type 2 Errors</vt:lpstr>
      <vt:lpstr>Power</vt:lpstr>
      <vt:lpstr>Type I or Type II Error?</vt:lpstr>
      <vt:lpstr>Type I or Type II Error?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Skylar Wyant</dc:creator>
  <cp:lastModifiedBy>Chaochih Liu</cp:lastModifiedBy>
  <cp:revision>157</cp:revision>
  <dcterms:created xsi:type="dcterms:W3CDTF">2016-08-03T16:14:15Z</dcterms:created>
  <dcterms:modified xsi:type="dcterms:W3CDTF">2016-08-05T18:49:52Z</dcterms:modified>
</cp:coreProperties>
</file>