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5F8A184-97B5-4A39-B6A2-D82CBF913AE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 from Scratch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11: Machine Learning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Does[0]Compute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Kevin Silverstein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 August, 2016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Correctness (2/4)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PSA screening and mammograms are blunt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70-80% of men with elevated PSA who have a biopsy don’t have cancer [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false-positive rate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20% of men who have cancer also have a normal PSA (less than 4 ng/ml) [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false-negative rate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Mammogram sensitivity (i.e.,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= 84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50-60%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false-positive rate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after 10 years of mammograms implies 7% false positive rate per test: 1-(1-fp)^10 = 0.5</a:t>
            </a:r>
          </a:p>
        </p:txBody>
      </p:sp>
      <p:sp>
        <p:nvSpPr>
          <p:cNvPr id="70" name="TextShape 3"/>
          <p:cNvSpPr txBox="1"/>
          <p:nvPr/>
        </p:nvSpPr>
        <p:spPr>
          <a:xfrm>
            <a:off x="1524600" y="6603120"/>
            <a:ext cx="7070760" cy="71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http://www.harvardprostateknowledge.org/is-psa-reliable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https://ww5.komen.org/BreastCancer/AccuracyofMammograms.html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Correctness (3/4)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914400" y="6100200"/>
            <a:ext cx="8686800" cy="102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compute accuracy, precision and recall for PSA screening and mammograms based on the statistics from the previous slides.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play with https://kennis-research.shinyapps.io/Bayes-App/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2011680" y="1892520"/>
            <a:ext cx="6215760" cy="331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 err="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trike="noStrike" spc="-1" dirty="0">
                <a:solidFill>
                  <a:srgbClr val="FF33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correct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total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correct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strike="noStrike" spc="-1" dirty="0" err="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trike="noStrike" spc="-1" dirty="0">
                <a:solidFill>
                  <a:srgbClr val="FF33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"""Aka positive predictive value (PPV)"""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strike="noStrike" spc="-1" dirty="0" err="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trike="noStrike" spc="-1" dirty="0">
                <a:solidFill>
                  <a:srgbClr val="FF33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"""Aka sensitivity"""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Correctness (4/4)</a:t>
            </a:r>
          </a:p>
        </p:txBody>
      </p:sp>
      <p:pic>
        <p:nvPicPr>
          <p:cNvPr id="75" name="Picture 74"/>
          <p:cNvPicPr/>
          <p:nvPr/>
        </p:nvPicPr>
        <p:blipFill>
          <a:blip r:embed="rId2"/>
          <a:srcRect l="5688" t="3525" r="8098" b="5960"/>
          <a:stretch/>
        </p:blipFill>
        <p:spPr>
          <a:xfrm>
            <a:off x="2707200" y="1463040"/>
            <a:ext cx="4480200" cy="4709880"/>
          </a:xfrm>
          <a:prstGeom prst="rect">
            <a:avLst/>
          </a:prstGeom>
          <a:ln>
            <a:noFill/>
          </a:ln>
        </p:spPr>
      </p:pic>
      <p:sp>
        <p:nvSpPr>
          <p:cNvPr id="76" name="TextShape 2"/>
          <p:cNvSpPr txBox="1"/>
          <p:nvPr/>
        </p:nvSpPr>
        <p:spPr>
          <a:xfrm>
            <a:off x="457200" y="6237360"/>
            <a:ext cx="9235440" cy="71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9600" indent="-219600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Receiver Operator Curve (ROC) can distinguish better models/predictors from worse ones.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Bias-Variance Trade-off (1/2)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377440" y="1563480"/>
            <a:ext cx="5548680" cy="4487760"/>
          </a:xfrm>
          <a:prstGeom prst="rect">
            <a:avLst/>
          </a:prstGeom>
          <a:ln>
            <a:noFill/>
          </a:ln>
        </p:spPr>
      </p:pic>
      <p:sp>
        <p:nvSpPr>
          <p:cNvPr id="79" name="TextShape 2"/>
          <p:cNvSpPr txBox="1"/>
          <p:nvPr/>
        </p:nvSpPr>
        <p:spPr>
          <a:xfrm>
            <a:off x="457200" y="6237360"/>
            <a:ext cx="9235440" cy="71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9600" indent="-219600" algn="ctr"/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bias &amp; low variance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(degree 0) – increase complexity of the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 algn="ctr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data won’t help!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134960" y="4771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4350960" y="4483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4782960" y="3871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4854960" y="4051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5106960" y="3979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5250960" y="3331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5574960" y="3583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6330960" y="2359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6474960" y="2791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726960" y="2539440"/>
            <a:ext cx="73080" cy="730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Bias-Variance Trade-off (2/2)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1097280" y="6420240"/>
            <a:ext cx="8138160" cy="71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9600" indent="-219600" algn="ctr"/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bias &amp; high variance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(degree 9) – increase data usually helps.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 algn="ctr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2354760" y="1573920"/>
            <a:ext cx="5619960" cy="45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Extraction and Selection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 that go into the model (e.g., GXE → yield)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Categorical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Genetic markers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Soil type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Fertilizer applied (Y/N)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Numerical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Altitude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Longitude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&amp; Min Temperature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Precipitation during cropping cycles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every variable is useful!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Choose using experience &amp; domain expertise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Machine Learning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 and Underfitting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Correctness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Bias-Variance Trade-off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Extraction and Selection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6220080"/>
            <a:ext cx="9071640" cy="94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 algn="just"/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model is a specification of a mathematical (or probabilistic) relationship between different variables.</a:t>
            </a: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657520" y="5354640"/>
            <a:ext cx="4597920" cy="82296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3"/>
          <a:stretch/>
        </p:blipFill>
        <p:spPr>
          <a:xfrm>
            <a:off x="2194560" y="1310400"/>
            <a:ext cx="5476680" cy="400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Machine Learning?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6294960"/>
            <a:ext cx="9071640" cy="75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/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and using models that are learned from data.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1569960" y="1469880"/>
            <a:ext cx="3046680" cy="173052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65280" y="1665360"/>
            <a:ext cx="3566160" cy="434448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4"/>
          <a:stretch/>
        </p:blipFill>
        <p:spPr>
          <a:xfrm>
            <a:off x="1626840" y="3383280"/>
            <a:ext cx="2806920" cy="280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 and Underfitting (1/3)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5656632"/>
            <a:ext cx="9071640" cy="1764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producing a model that performs well on the data you train it on, but generalizes poorly to new data.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Underfitting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producing a model that doesn’t perform well even on the training data.</a:t>
            </a: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2651760" y="1563480"/>
            <a:ext cx="4908600" cy="397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 and Underfitting (2/3)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6549840"/>
            <a:ext cx="90716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Separating your data set into a training set and a test set is a good idea.</a:t>
            </a:r>
          </a:p>
        </p:txBody>
      </p:sp>
      <p:sp>
        <p:nvSpPr>
          <p:cNvPr id="57" name="TextShape 3"/>
          <p:cNvSpPr txBox="1"/>
          <p:nvPr/>
        </p:nvSpPr>
        <p:spPr>
          <a:xfrm>
            <a:off x="548640" y="1563480"/>
            <a:ext cx="8595360" cy="517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trike="noStrike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trike="noStrike" spc="-1" dirty="0" err="1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split_data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6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"""split data into fractions [</a:t>
            </a:r>
            <a:r>
              <a:rPr lang="en-US" sz="1600" b="0" strike="noStrike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6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1 - </a:t>
            </a:r>
            <a:r>
              <a:rPr lang="en-US" sz="1600" b="0" strike="noStrike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6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]"""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results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 [], []</a:t>
            </a: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data: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results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6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&lt;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results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[1, 3, 5, 7, 9, 11, 13, 15, 17, 19]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split_data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(x, 0.33)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([1, 3, 7, 15], [5, 9, 11, 13, 17, 19])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split_data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(x, 0.33)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([1, 11, 15], [3, 5, 7, 9, 13, 17, 19])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split_data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(x, 0.33)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([11, 19], [1, 3, 5, 7, 9, 13, 15, 17])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split_data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(x, 0.33)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([3, 11, 17, 19], [1, 5, 7, 9, 13, 15])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 and Underfitting (3/3)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504000" y="6321242"/>
            <a:ext cx="90716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have paired vectors of input variables </a:t>
            </a:r>
            <a:r>
              <a:rPr lang="en-US" sz="20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output variables </a:t>
            </a:r>
            <a:r>
              <a:rPr lang="en-US" sz="20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you can use zip() to keep corresponding values from both vectors together.</a:t>
            </a:r>
          </a:p>
        </p:txBody>
      </p:sp>
      <p:sp>
        <p:nvSpPr>
          <p:cNvPr id="60" name="TextShape 3"/>
          <p:cNvSpPr txBox="1"/>
          <p:nvPr/>
        </p:nvSpPr>
        <p:spPr>
          <a:xfrm>
            <a:off x="548640" y="1686240"/>
            <a:ext cx="8961120" cy="468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trike="noStrike" spc="-1" dirty="0" err="1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FF33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test_pct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zip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600" b="0" strike="noStrike" spc="-1" dirty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0" strike="noStrike" spc="-1" dirty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pair corresponding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split_data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6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test_pct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0" strike="noStrike" spc="-1" dirty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split the data set pairs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zip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(*train)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b="0" strike="noStrike" spc="-1" dirty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0" strike="noStrike" spc="-1" dirty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magical un-zip trick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zip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(*test)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strike="noStrike" spc="-1" dirty="0">
                <a:solidFill>
                  <a:srgbClr val="9999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[2, 4, 6, 8, 10, 12, 14, 16, 18, 20]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8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0.33</a:t>
            </a:r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((1, 3, 5, 7, 9, 11, 13, 15, 19), (17,), (2, 4, 6, 8, 10, 12, 14, 16, 20), (18,))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8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0.33</a:t>
            </a:r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((3, 7, 9, 11, 13, 17, 19), (1, 5, 15), (4, 8, 10, 12, 14, 18, 20), (2, 6, 16))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8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0.33</a:t>
            </a:r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strike="noStrike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((1, 5, 7, 11, 15, 19), (3, 9, 13, 17), (2, 6, 8, 12, 16, 20), (4, 10, 14, 18))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can the train/test split go wrong?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99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pattern in both test and training data won’t generalize to a larger data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use the test/train split to choose among many models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meta-training picks out your best test set, not your best model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should split data into three parts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set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building models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set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choosing among trained models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set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judging the final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Correctness (1/4)</a:t>
            </a:r>
          </a:p>
        </p:txBody>
      </p:sp>
      <p:graphicFrame>
        <p:nvGraphicFramePr>
          <p:cNvPr id="64" name="Table 2"/>
          <p:cNvGraphicFramePr/>
          <p:nvPr/>
        </p:nvGraphicFramePr>
        <p:xfrm>
          <a:off x="1972440" y="1463040"/>
          <a:ext cx="6135840" cy="1506600"/>
        </p:xfrm>
        <a:graphic>
          <a:graphicData uri="http://schemas.openxmlformats.org/drawingml/2006/table">
            <a:tbl>
              <a:tblPr/>
              <a:tblGrid>
                <a:gridCol w="2367720"/>
                <a:gridCol w="1905120"/>
                <a:gridCol w="1863000"/>
              </a:tblGrid>
              <a:tr h="502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Cancer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 Cancer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22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Predict “Cancer”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 Positive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Positive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22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Predict “Not Cancer”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Negative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 Negative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5" name="TextShape 3"/>
          <p:cNvSpPr txBox="1"/>
          <p:nvPr/>
        </p:nvSpPr>
        <p:spPr>
          <a:xfrm>
            <a:off x="917280" y="6832800"/>
            <a:ext cx="8504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evaluate a model you need to consider all elements of the </a:t>
            </a: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confusion matrix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1335600" y="3216960"/>
            <a:ext cx="7815960" cy="3197520"/>
          </a:xfrm>
          <a:prstGeom prst="rect">
            <a:avLst/>
          </a:prstGeom>
          <a:ln>
            <a:noFill/>
          </a:ln>
        </p:spPr>
      </p:pic>
      <p:sp>
        <p:nvSpPr>
          <p:cNvPr id="67" name="TextShape 4"/>
          <p:cNvSpPr txBox="1"/>
          <p:nvPr/>
        </p:nvSpPr>
        <p:spPr>
          <a:xfrm>
            <a:off x="3022560" y="6450480"/>
            <a:ext cx="47908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Siegel, Miller and Jemel, CA Cancer J. Clin 2015; 65:5-29.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1040</Words>
  <Application>Microsoft Office PowerPoint</Application>
  <PresentationFormat>Custom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ksilvers</cp:lastModifiedBy>
  <cp:revision>13</cp:revision>
  <dcterms:created xsi:type="dcterms:W3CDTF">2016-08-01T17:21:36Z</dcterms:created>
  <dcterms:modified xsi:type="dcterms:W3CDTF">2016-08-14T01:26:23Z</dcterms:modified>
  <dc:language>en-US</dc:language>
</cp:coreProperties>
</file>