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-Iterate over the user’s interests</a:t>
            </a:r>
          </a:p>
          <a:p>
            <a:pPr lvl="0">
              <a:spcBef>
                <a:spcPts val="0"/>
              </a:spcBef>
              <a:buNone/>
            </a:pPr>
            <a:r>
              <a:rPr lang="en"/>
              <a:t>-For each interest, iterate over the other users with that interest</a:t>
            </a:r>
          </a:p>
          <a:p>
            <a:pPr lvl="0">
              <a:spcBef>
                <a:spcPts val="0"/>
              </a:spcBef>
              <a:buNone/>
            </a:pPr>
            <a:r>
              <a:rPr lang="en"/>
              <a:t>-Keep count of how many times we see each other user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0.png"/><Relationship Id="rId4"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0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8.png"/><Relationship Id="rId4"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 Id="rId4"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solidFill>
                  <a:srgbClr val="FFFFFF"/>
                </a:solidFill>
              </a:rPr>
              <a:t>Intro to Data Science and Linear Algebra</a:t>
            </a:r>
          </a:p>
        </p:txBody>
      </p:sp>
      <p:sp>
        <p:nvSpPr>
          <p:cNvPr id="60" name="Shape 60"/>
          <p:cNvSpPr txBox="1"/>
          <p:nvPr>
            <p:ph idx="1" type="subTitle"/>
          </p:nvPr>
        </p:nvSpPr>
        <p:spPr>
          <a:xfrm>
            <a:off x="671250" y="3207275"/>
            <a:ext cx="7801500" cy="792600"/>
          </a:xfrm>
          <a:prstGeom prst="rect">
            <a:avLst/>
          </a:prstGeom>
        </p:spPr>
        <p:txBody>
          <a:bodyPr anchorCtr="0" anchor="t" bIns="91425" lIns="91425" rIns="91425" tIns="91425">
            <a:noAutofit/>
          </a:bodyPr>
          <a:lstStyle/>
          <a:p>
            <a:pPr lvl="0">
              <a:spcBef>
                <a:spcPts val="0"/>
              </a:spcBef>
              <a:buNone/>
            </a:pPr>
            <a:r>
              <a:rPr lang="en">
                <a:solidFill>
                  <a:srgbClr val="CCCCCC"/>
                </a:solidFill>
              </a:rPr>
              <a:t>Connor Depies and Felipe Reyes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idx="1" type="body"/>
          </p:nvPr>
        </p:nvSpPr>
        <p:spPr>
          <a:xfrm>
            <a:off x="311700" y="345775"/>
            <a:ext cx="8520600" cy="4298700"/>
          </a:xfrm>
          <a:prstGeom prst="rect">
            <a:avLst/>
          </a:prstGeom>
        </p:spPr>
        <p:txBody>
          <a:bodyPr anchorCtr="0" anchor="t" bIns="91425" lIns="91425" rIns="91425" tIns="91425">
            <a:noAutofit/>
          </a:bodyPr>
          <a:lstStyle/>
          <a:p>
            <a:pPr lvl="0">
              <a:spcBef>
                <a:spcPts val="0"/>
              </a:spcBef>
              <a:buNone/>
            </a:pPr>
            <a:r>
              <a:rPr lang="en"/>
              <a:t>Create a model to predict which users will pay their accounts based on their years of experience</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More on predicting the likelihood of events on Ch 16</a:t>
            </a:r>
          </a:p>
          <a:p>
            <a:pPr lvl="0">
              <a:spcBef>
                <a:spcPts val="0"/>
              </a:spcBef>
              <a:buNone/>
            </a:pPr>
            <a:r>
              <a:rPr lang="en"/>
              <a:t> l</a:t>
            </a:r>
          </a:p>
        </p:txBody>
      </p:sp>
      <p:pic>
        <p:nvPicPr>
          <p:cNvPr descr="Screenshot 2016-07-22 12.50.51.png" id="118" name="Shape 118"/>
          <p:cNvPicPr preferRelativeResize="0"/>
          <p:nvPr/>
        </p:nvPicPr>
        <p:blipFill>
          <a:blip r:embed="rId3">
            <a:alphaModFix/>
          </a:blip>
          <a:stretch>
            <a:fillRect/>
          </a:stretch>
        </p:blipFill>
        <p:spPr>
          <a:xfrm>
            <a:off x="380387" y="1215200"/>
            <a:ext cx="1381125" cy="2324100"/>
          </a:xfrm>
          <a:prstGeom prst="rect">
            <a:avLst/>
          </a:prstGeom>
          <a:noFill/>
          <a:ln>
            <a:noFill/>
          </a:ln>
        </p:spPr>
      </p:pic>
      <p:pic>
        <p:nvPicPr>
          <p:cNvPr descr="Screenshot 2016-07-22 12.51.20.png" id="119" name="Shape 119"/>
          <p:cNvPicPr preferRelativeResize="0"/>
          <p:nvPr/>
        </p:nvPicPr>
        <p:blipFill>
          <a:blip r:embed="rId4">
            <a:alphaModFix/>
          </a:blip>
          <a:stretch>
            <a:fillRect/>
          </a:stretch>
        </p:blipFill>
        <p:spPr>
          <a:xfrm>
            <a:off x="2909125" y="1864125"/>
            <a:ext cx="5054649" cy="102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idx="1" type="body"/>
          </p:nvPr>
        </p:nvSpPr>
        <p:spPr>
          <a:xfrm>
            <a:off x="311700" y="162075"/>
            <a:ext cx="8520600" cy="4406700"/>
          </a:xfrm>
          <a:prstGeom prst="rect">
            <a:avLst/>
          </a:prstGeom>
        </p:spPr>
        <p:txBody>
          <a:bodyPr anchorCtr="0" anchor="t" bIns="91425" lIns="91425" rIns="91425" tIns="91425">
            <a:noAutofit/>
          </a:bodyPr>
          <a:lstStyle/>
          <a:p>
            <a:pPr lvl="0">
              <a:spcBef>
                <a:spcPts val="0"/>
              </a:spcBef>
              <a:buNone/>
            </a:pPr>
            <a:r>
              <a:rPr lang="en"/>
              <a:t>One last thing before you leave</a:t>
            </a:r>
          </a:p>
          <a:p>
            <a:pPr indent="-228600" lvl="0" marL="457200" rtl="0">
              <a:spcBef>
                <a:spcPts val="0"/>
              </a:spcBef>
            </a:pPr>
            <a:r>
              <a:rPr lang="en"/>
              <a:t>Look for topics or trends most users are interested in (already have the dataset)</a:t>
            </a:r>
          </a:p>
          <a:p>
            <a:pPr lvl="0">
              <a:spcBef>
                <a:spcPts val="0"/>
              </a:spcBef>
              <a:buNone/>
            </a:pPr>
            <a:r>
              <a:t/>
            </a:r>
            <a:endParaRPr/>
          </a:p>
        </p:txBody>
      </p:sp>
      <p:pic>
        <p:nvPicPr>
          <p:cNvPr descr="Screenshot 2016-07-22 13.00.22.png" id="125" name="Shape 125"/>
          <p:cNvPicPr preferRelativeResize="0"/>
          <p:nvPr/>
        </p:nvPicPr>
        <p:blipFill>
          <a:blip r:embed="rId3">
            <a:alphaModFix/>
          </a:blip>
          <a:stretch>
            <a:fillRect/>
          </a:stretch>
        </p:blipFill>
        <p:spPr>
          <a:xfrm>
            <a:off x="311700" y="1455575"/>
            <a:ext cx="5858349" cy="833238"/>
          </a:xfrm>
          <a:prstGeom prst="rect">
            <a:avLst/>
          </a:prstGeom>
          <a:noFill/>
          <a:ln>
            <a:noFill/>
          </a:ln>
        </p:spPr>
      </p:pic>
      <p:pic>
        <p:nvPicPr>
          <p:cNvPr descr="Screenshot 2016-07-22 13.01.12.png" id="126" name="Shape 126"/>
          <p:cNvPicPr preferRelativeResize="0"/>
          <p:nvPr/>
        </p:nvPicPr>
        <p:blipFill>
          <a:blip r:embed="rId4">
            <a:alphaModFix/>
          </a:blip>
          <a:stretch>
            <a:fillRect/>
          </a:stretch>
        </p:blipFill>
        <p:spPr>
          <a:xfrm>
            <a:off x="311700" y="2483350"/>
            <a:ext cx="5480149" cy="724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Vectors</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50000"/>
              </a:lnSpc>
              <a:spcBef>
                <a:spcPts val="0"/>
              </a:spcBef>
              <a:buClr>
                <a:srgbClr val="D9D9D9"/>
              </a:buClr>
              <a:buChar char="●"/>
            </a:pPr>
            <a:r>
              <a:rPr lang="en" sz="1900">
                <a:solidFill>
                  <a:srgbClr val="D9D9D9"/>
                </a:solidFill>
              </a:rPr>
              <a:t>A</a:t>
            </a:r>
            <a:r>
              <a:rPr lang="en" sz="2000">
                <a:solidFill>
                  <a:srgbClr val="D9D9D9"/>
                </a:solidFill>
              </a:rPr>
              <a:t> vector is a mathematical object with both magnitude and direction.</a:t>
            </a:r>
          </a:p>
          <a:p>
            <a:pPr indent="-355600" lvl="0" marL="457200" rtl="0">
              <a:lnSpc>
                <a:spcPct val="150000"/>
              </a:lnSpc>
              <a:spcBef>
                <a:spcPts val="0"/>
              </a:spcBef>
              <a:buClr>
                <a:srgbClr val="D9D9D9"/>
              </a:buClr>
              <a:buSzPct val="100000"/>
              <a:buChar char="●"/>
            </a:pPr>
            <a:r>
              <a:rPr lang="en" sz="2000">
                <a:solidFill>
                  <a:srgbClr val="D9D9D9"/>
                </a:solidFill>
              </a:rPr>
              <a:t>A vector is usually represented as a point in a space of some finite number of dimensions.</a:t>
            </a:r>
          </a:p>
          <a:p>
            <a:pPr indent="-355600" lvl="0" marL="457200" rtl="0">
              <a:lnSpc>
                <a:spcPct val="150000"/>
              </a:lnSpc>
              <a:spcBef>
                <a:spcPts val="0"/>
              </a:spcBef>
              <a:buClr>
                <a:srgbClr val="D9D9D9"/>
              </a:buClr>
              <a:buSzPct val="100000"/>
              <a:buChar char="●"/>
            </a:pPr>
            <a:r>
              <a:rPr lang="en" sz="2000">
                <a:solidFill>
                  <a:srgbClr val="D9D9D9"/>
                </a:solidFill>
              </a:rPr>
              <a:t>Vectors can be added, subtracted, multiplied by constants as well as other operations</a:t>
            </a:r>
          </a:p>
          <a:p>
            <a:pPr lvl="0" rtl="0">
              <a:lnSpc>
                <a:spcPct val="150000"/>
              </a:lnSpc>
              <a:spcBef>
                <a:spcPts val="0"/>
              </a:spcBef>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Vector Operations </a:t>
            </a:r>
          </a:p>
        </p:txBody>
      </p:sp>
      <p:sp>
        <p:nvSpPr>
          <p:cNvPr id="138" name="Shape 138"/>
          <p:cNvSpPr txBox="1"/>
          <p:nvPr>
            <p:ph idx="1" type="body"/>
          </p:nvPr>
        </p:nvSpPr>
        <p:spPr>
          <a:xfrm>
            <a:off x="311700" y="1152475"/>
            <a:ext cx="4929000" cy="3591300"/>
          </a:xfrm>
          <a:prstGeom prst="rect">
            <a:avLst/>
          </a:prstGeom>
        </p:spPr>
        <p:txBody>
          <a:bodyPr anchorCtr="0" anchor="t" bIns="91425" lIns="91425" rIns="91425" tIns="91425">
            <a:noAutofit/>
          </a:bodyPr>
          <a:lstStyle/>
          <a:p>
            <a:pPr indent="-228600" lvl="0" marL="457200" rtl="0">
              <a:lnSpc>
                <a:spcPct val="150000"/>
              </a:lnSpc>
              <a:spcBef>
                <a:spcPts val="0"/>
              </a:spcBef>
              <a:buClr>
                <a:srgbClr val="D9D9D9"/>
              </a:buClr>
              <a:buChar char="●"/>
            </a:pPr>
            <a:r>
              <a:rPr lang="en">
                <a:solidFill>
                  <a:srgbClr val="D9D9D9"/>
                </a:solidFill>
              </a:rPr>
              <a:t>Vectors are added and subtracted componentwise: [1,2,3]+[2,3,4]=[3,5,7], [4,5]-[1,0]=[3,5]</a:t>
            </a:r>
          </a:p>
          <a:p>
            <a:pPr indent="-228600" lvl="0" marL="457200" rtl="0">
              <a:lnSpc>
                <a:spcPct val="150000"/>
              </a:lnSpc>
              <a:spcBef>
                <a:spcPts val="0"/>
              </a:spcBef>
              <a:buClr>
                <a:srgbClr val="D9D9D9"/>
              </a:buClr>
              <a:buChar char="●"/>
            </a:pPr>
            <a:r>
              <a:rPr lang="en">
                <a:solidFill>
                  <a:srgbClr val="D9D9D9"/>
                </a:solidFill>
              </a:rPr>
              <a:t>Vectors can be also be multiplied by constants componentwise: 2*[1,2,3]=[2,4,6]</a:t>
            </a:r>
          </a:p>
          <a:p>
            <a:pPr indent="-228600" lvl="0" marL="457200" rtl="0">
              <a:lnSpc>
                <a:spcPct val="150000"/>
              </a:lnSpc>
              <a:spcBef>
                <a:spcPts val="0"/>
              </a:spcBef>
              <a:buClr>
                <a:srgbClr val="D9D9D9"/>
              </a:buClr>
              <a:buChar char="●"/>
            </a:pPr>
            <a:r>
              <a:rPr lang="en">
                <a:solidFill>
                  <a:srgbClr val="D9D9D9"/>
                </a:solidFill>
              </a:rPr>
              <a:t>There are two other major mathematical operations on Vectors, the Dot and Cross Products. You only have to worry about the Dot Product.</a:t>
            </a:r>
          </a:p>
          <a:p>
            <a:pPr lvl="0">
              <a:lnSpc>
                <a:spcPct val="150000"/>
              </a:lnSpc>
              <a:spcBef>
                <a:spcPts val="0"/>
              </a:spcBef>
              <a:buNone/>
            </a:pPr>
            <a:r>
              <a:t/>
            </a:r>
            <a:endParaRPr/>
          </a:p>
        </p:txBody>
      </p:sp>
      <p:pic>
        <p:nvPicPr>
          <p:cNvPr descr="Screenshot 2016-07-22 13.28.39.png" id="139" name="Shape 139"/>
          <p:cNvPicPr preferRelativeResize="0"/>
          <p:nvPr/>
        </p:nvPicPr>
        <p:blipFill>
          <a:blip r:embed="rId3">
            <a:alphaModFix/>
          </a:blip>
          <a:stretch>
            <a:fillRect/>
          </a:stretch>
        </p:blipFill>
        <p:spPr>
          <a:xfrm>
            <a:off x="5521624" y="1152474"/>
            <a:ext cx="3166125" cy="2275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The Dot Product</a:t>
            </a:r>
          </a:p>
        </p:txBody>
      </p:sp>
      <p:sp>
        <p:nvSpPr>
          <p:cNvPr id="145" name="Shape 14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lnSpc>
                <a:spcPct val="150000"/>
              </a:lnSpc>
              <a:spcBef>
                <a:spcPts val="0"/>
              </a:spcBef>
              <a:buClr>
                <a:srgbClr val="D9D9D9"/>
              </a:buClr>
              <a:buSzPct val="100000"/>
              <a:buChar char="●"/>
            </a:pPr>
            <a:r>
              <a:rPr lang="en" sz="2000">
                <a:solidFill>
                  <a:srgbClr val="D9D9D9"/>
                </a:solidFill>
              </a:rPr>
              <a:t>The Dot product of two vectors is a scalar quantity which exists only when the two vectors have the same number of elements.</a:t>
            </a:r>
          </a:p>
          <a:p>
            <a:pPr indent="-355600" lvl="0" marL="457200" rtl="0">
              <a:lnSpc>
                <a:spcPct val="150000"/>
              </a:lnSpc>
              <a:spcBef>
                <a:spcPts val="0"/>
              </a:spcBef>
              <a:buClr>
                <a:srgbClr val="D9D9D9"/>
              </a:buClr>
              <a:buSzPct val="100000"/>
              <a:buChar char="●"/>
            </a:pPr>
            <a:r>
              <a:rPr lang="en" sz="2000">
                <a:solidFill>
                  <a:srgbClr val="D9D9D9"/>
                </a:solidFill>
              </a:rPr>
              <a:t>Let V=[a,b] and W=[c,d]. Then V.W=a*c+b*d.</a:t>
            </a:r>
          </a:p>
          <a:p>
            <a:pPr indent="-355600" lvl="0" marL="457200" rtl="0">
              <a:lnSpc>
                <a:spcPct val="150000"/>
              </a:lnSpc>
              <a:spcBef>
                <a:spcPts val="0"/>
              </a:spcBef>
              <a:buClr>
                <a:srgbClr val="D9D9D9"/>
              </a:buClr>
              <a:buSzPct val="100000"/>
              <a:buChar char="●"/>
            </a:pPr>
            <a:r>
              <a:rPr lang="en" sz="2000">
                <a:solidFill>
                  <a:srgbClr val="D9D9D9"/>
                </a:solidFill>
              </a:rPr>
              <a:t>The Dot product measures how far in the V direction the vector W extends, or equivalently, how far in the W direction V extends. </a:t>
            </a:r>
          </a:p>
          <a:p>
            <a:pPr indent="-355600" lvl="0" marL="457200" rtl="0">
              <a:lnSpc>
                <a:spcPct val="150000"/>
              </a:lnSpc>
              <a:spcBef>
                <a:spcPts val="0"/>
              </a:spcBef>
              <a:buClr>
                <a:srgbClr val="D9D9D9"/>
              </a:buClr>
              <a:buSzPct val="100000"/>
              <a:buChar char="●"/>
            </a:pPr>
            <a:r>
              <a:rPr lang="en" sz="2000">
                <a:solidFill>
                  <a:srgbClr val="D9D9D9"/>
                </a:solidFill>
              </a:rPr>
              <a:t>The Dot product is also useful in finding the magnitude of a vector. </a:t>
            </a:r>
          </a:p>
          <a:p>
            <a:pPr lvl="0" rtl="0">
              <a:lnSpc>
                <a:spcPct val="150000"/>
              </a:lnSpc>
              <a:spcBef>
                <a:spcPts val="0"/>
              </a:spcBef>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Magnitude of A Vector</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lnSpc>
                <a:spcPct val="150000"/>
              </a:lnSpc>
              <a:spcBef>
                <a:spcPts val="0"/>
              </a:spcBef>
              <a:buClr>
                <a:srgbClr val="D9D9D9"/>
              </a:buClr>
              <a:buSzPct val="100000"/>
              <a:buChar char="●"/>
            </a:pPr>
            <a:r>
              <a:rPr lang="en" sz="2000">
                <a:solidFill>
                  <a:srgbClr val="D9D9D9"/>
                </a:solidFill>
              </a:rPr>
              <a:t>The magnitude of vector V=[a,b] is defined as the distance between the </a:t>
            </a:r>
            <a:r>
              <a:rPr lang="en" sz="2000">
                <a:solidFill>
                  <a:srgbClr val="D9D9D9"/>
                </a:solidFill>
              </a:rPr>
              <a:t>origin and the point (a,b).</a:t>
            </a:r>
          </a:p>
          <a:p>
            <a:pPr indent="-355600" lvl="0" marL="457200" rtl="0">
              <a:lnSpc>
                <a:spcPct val="150000"/>
              </a:lnSpc>
              <a:spcBef>
                <a:spcPts val="0"/>
              </a:spcBef>
              <a:buClr>
                <a:srgbClr val="D9D9D9"/>
              </a:buClr>
              <a:buSzPct val="100000"/>
              <a:buChar char="●"/>
            </a:pPr>
            <a:r>
              <a:rPr lang="en" sz="2000">
                <a:solidFill>
                  <a:srgbClr val="D9D9D9"/>
                </a:solidFill>
              </a:rPr>
              <a:t>If V=[a,b,c], then ||V||=</a:t>
            </a:r>
          </a:p>
          <a:p>
            <a:pPr indent="-355600" lvl="0" marL="457200" rtl="0">
              <a:lnSpc>
                <a:spcPct val="150000"/>
              </a:lnSpc>
              <a:spcBef>
                <a:spcPts val="0"/>
              </a:spcBef>
              <a:buClr>
                <a:srgbClr val="D9D9D9"/>
              </a:buClr>
              <a:buSzPct val="100000"/>
              <a:buChar char="●"/>
            </a:pPr>
            <a:r>
              <a:rPr lang="en" sz="2000">
                <a:solidFill>
                  <a:srgbClr val="D9D9D9"/>
                </a:solidFill>
              </a:rPr>
              <a:t>Similarly, the distance between V=[a,b,c] and W=[d,e,f] is equal to: ||V-W||=</a:t>
            </a:r>
          </a:p>
          <a:p>
            <a:pPr indent="-355600" lvl="0" marL="457200" rtl="0">
              <a:lnSpc>
                <a:spcPct val="150000"/>
              </a:lnSpc>
              <a:spcBef>
                <a:spcPts val="0"/>
              </a:spcBef>
              <a:buClr>
                <a:srgbClr val="D9D9D9"/>
              </a:buClr>
              <a:buSzPct val="100000"/>
              <a:buChar char="●"/>
            </a:pPr>
            <a:r>
              <a:rPr lang="en" sz="2000">
                <a:solidFill>
                  <a:srgbClr val="D9D9D9"/>
                </a:solidFill>
              </a:rPr>
              <a:t>Interesting fact: V.W=||V||||W||cos(Φ), with Φ the angle between V and W.</a:t>
            </a:r>
          </a:p>
        </p:txBody>
      </p:sp>
      <p:pic>
        <p:nvPicPr>
          <p:cNvPr id="152" name="Shape 152"/>
          <p:cNvPicPr preferRelativeResize="0"/>
          <p:nvPr/>
        </p:nvPicPr>
        <p:blipFill>
          <a:blip r:embed="rId3">
            <a:alphaModFix/>
          </a:blip>
          <a:stretch>
            <a:fillRect/>
          </a:stretch>
        </p:blipFill>
        <p:spPr>
          <a:xfrm>
            <a:off x="1846575" y="3086875"/>
            <a:ext cx="2590800" cy="292100"/>
          </a:xfrm>
          <a:prstGeom prst="rect">
            <a:avLst/>
          </a:prstGeom>
          <a:noFill/>
          <a:ln>
            <a:noFill/>
          </a:ln>
        </p:spPr>
      </p:pic>
      <p:pic>
        <p:nvPicPr>
          <p:cNvPr id="153" name="Shape 153"/>
          <p:cNvPicPr preferRelativeResize="0"/>
          <p:nvPr/>
        </p:nvPicPr>
        <p:blipFill>
          <a:blip r:embed="rId4">
            <a:alphaModFix/>
          </a:blip>
          <a:stretch>
            <a:fillRect/>
          </a:stretch>
        </p:blipFill>
        <p:spPr>
          <a:xfrm>
            <a:off x="3411175" y="2170900"/>
            <a:ext cx="1155700" cy="29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Python Vectors</a:t>
            </a:r>
          </a:p>
        </p:txBody>
      </p:sp>
      <p:sp>
        <p:nvSpPr>
          <p:cNvPr id="159" name="Shape 15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en"/>
              <a:t>Import NumPy for ready made vectors with all the functions you could ever need.</a:t>
            </a:r>
          </a:p>
          <a:p>
            <a:pPr indent="-228600" lvl="0" marL="457200" rtl="0">
              <a:lnSpc>
                <a:spcPct val="150000"/>
              </a:lnSpc>
              <a:spcBef>
                <a:spcPts val="0"/>
              </a:spcBef>
              <a:buChar char="●"/>
            </a:pPr>
            <a:r>
              <a:rPr lang="en"/>
              <a:t>If you can’t or don’t want to use NumPy, you can use lists instead and write functions to manipulate these lists as if they were functions.</a:t>
            </a:r>
          </a:p>
          <a:p>
            <a:pPr indent="-228600" lvl="0" marL="457200" rtl="0">
              <a:lnSpc>
                <a:spcPct val="150000"/>
              </a:lnSpc>
              <a:spcBef>
                <a:spcPts val="0"/>
              </a:spcBef>
              <a:buChar char="●"/>
            </a:pPr>
            <a:r>
              <a:rPr lang="en"/>
              <a:t>Just be careful that your lists only have arithmetic values. Vectors don’t take non-numerical values.</a:t>
            </a:r>
          </a:p>
          <a:p>
            <a:pPr indent="-228600" lvl="0" marL="457200" rtl="0">
              <a:lnSpc>
                <a:spcPct val="150000"/>
              </a:lnSpc>
              <a:spcBef>
                <a:spcPts val="0"/>
              </a:spcBef>
              <a:buChar char="●"/>
            </a:pPr>
            <a:r>
              <a:rPr lang="en"/>
              <a:t>The next slide has an example of a function to compute the dot product of two vectors:</a:t>
            </a:r>
          </a:p>
          <a:p>
            <a:pPr lvl="0">
              <a:lnSpc>
                <a:spcPct val="150000"/>
              </a:lnSpc>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 of Python Functions for Dot Product, addition</a:t>
            </a:r>
          </a:p>
        </p:txBody>
      </p:sp>
      <p:sp>
        <p:nvSpPr>
          <p:cNvPr id="165" name="Shape 16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None/>
            </a:pPr>
            <a:r>
              <a:rPr lang="en"/>
              <a:t>#Dot Product</a:t>
            </a:r>
          </a:p>
          <a:p>
            <a:pPr lvl="0" rtl="0">
              <a:lnSpc>
                <a:spcPct val="100000"/>
              </a:lnSpc>
              <a:spcBef>
                <a:spcPts val="0"/>
              </a:spcBef>
              <a:buNone/>
            </a:pPr>
            <a:r>
              <a:rPr lang="en"/>
              <a:t>Def dp(v_1, v_2):</a:t>
            </a:r>
          </a:p>
          <a:p>
            <a:pPr lvl="0" rtl="0">
              <a:lnSpc>
                <a:spcPct val="100000"/>
              </a:lnSpc>
              <a:spcBef>
                <a:spcPts val="0"/>
              </a:spcBef>
              <a:buNone/>
            </a:pPr>
            <a:r>
              <a:rPr lang="en"/>
              <a:t>	Return sum([v_1i*v_2i for v_1i, v_2i in zip(v_1, v_2)])</a:t>
            </a:r>
          </a:p>
          <a:p>
            <a:pPr lvl="0" rtl="0">
              <a:lnSpc>
                <a:spcPct val="100000"/>
              </a:lnSpc>
              <a:spcBef>
                <a:spcPts val="0"/>
              </a:spcBef>
              <a:buNone/>
            </a:pPr>
            <a:r>
              <a:rPr lang="en"/>
              <a:t>#Vector Addition</a:t>
            </a:r>
          </a:p>
          <a:p>
            <a:pPr lvl="0" rtl="0">
              <a:lnSpc>
                <a:spcPct val="100000"/>
              </a:lnSpc>
              <a:spcBef>
                <a:spcPts val="0"/>
              </a:spcBef>
              <a:buNone/>
            </a:pPr>
            <a:r>
              <a:rPr lang="en"/>
              <a:t>def vadd(v_1, v_2):</a:t>
            </a:r>
          </a:p>
          <a:p>
            <a:pPr lvl="0">
              <a:lnSpc>
                <a:spcPct val="100000"/>
              </a:lnSpc>
              <a:spcBef>
                <a:spcPts val="0"/>
              </a:spcBef>
              <a:buNone/>
            </a:pPr>
            <a:r>
              <a:rPr lang="en"/>
              <a:t>	return [v_1i+v_2i for v_1i,v_2i in zip(v_1,v_2)]</a:t>
            </a:r>
          </a:p>
        </p:txBody>
      </p:sp>
      <p:sp>
        <p:nvSpPr>
          <p:cNvPr id="166" name="Shape 166"/>
          <p:cNvSpPr txBox="1"/>
          <p:nvPr/>
        </p:nvSpPr>
        <p:spPr>
          <a:xfrm flipH="1" rot="10800000">
            <a:off x="-1178850" y="4399375"/>
            <a:ext cx="662700" cy="1695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THE MATRIX</a:t>
            </a:r>
          </a:p>
        </p:txBody>
      </p:sp>
      <p:sp>
        <p:nvSpPr>
          <p:cNvPr id="172" name="Shape 1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THEMATRIX.png" id="173" name="Shape 173"/>
          <p:cNvPicPr preferRelativeResize="0"/>
          <p:nvPr/>
        </p:nvPicPr>
        <p:blipFill>
          <a:blip r:embed="rId3">
            <a:alphaModFix/>
          </a:blip>
          <a:stretch>
            <a:fillRect/>
          </a:stretch>
        </p:blipFill>
        <p:spPr>
          <a:xfrm>
            <a:off x="311700" y="1152475"/>
            <a:ext cx="8520599"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79" name="Shape 1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creenshot 2016-07-22 13.45.46.png" id="180" name="Shape 180"/>
          <p:cNvPicPr preferRelativeResize="0"/>
          <p:nvPr/>
        </p:nvPicPr>
        <p:blipFill>
          <a:blip r:embed="rId3">
            <a:alphaModFix/>
          </a:blip>
          <a:stretch>
            <a:fillRect/>
          </a:stretch>
        </p:blipFill>
        <p:spPr>
          <a:xfrm>
            <a:off x="1503375" y="222512"/>
            <a:ext cx="6137248" cy="4698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Chapter 1: Welcome to DataSciencester!</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26923"/>
              </a:lnSpc>
              <a:spcBef>
                <a:spcPts val="1400"/>
              </a:spcBef>
              <a:spcAft>
                <a:spcPts val="400"/>
              </a:spcAft>
              <a:buNone/>
            </a:pPr>
            <a:r>
              <a:rPr lang="en" sz="2000">
                <a:solidFill>
                  <a:srgbClr val="DDDDDD"/>
                </a:solidFill>
              </a:rPr>
              <a:t>As a data scientist you will:</a:t>
            </a:r>
          </a:p>
          <a:p>
            <a:pPr indent="-355600" lvl="0" marL="457200">
              <a:lnSpc>
                <a:spcPct val="157142"/>
              </a:lnSpc>
              <a:spcBef>
                <a:spcPts val="0"/>
              </a:spcBef>
              <a:spcAft>
                <a:spcPts val="0"/>
              </a:spcAft>
              <a:buClr>
                <a:srgbClr val="DDDDDD"/>
              </a:buClr>
              <a:buSzPct val="100000"/>
              <a:buFont typeface="Average"/>
            </a:pPr>
            <a:r>
              <a:rPr lang="en" sz="2000">
                <a:solidFill>
                  <a:srgbClr val="DDDDDD"/>
                </a:solidFill>
              </a:rPr>
              <a:t>Extract insights from messy data</a:t>
            </a:r>
          </a:p>
          <a:p>
            <a:pPr indent="-355600" lvl="0" marL="457200">
              <a:lnSpc>
                <a:spcPct val="157142"/>
              </a:lnSpc>
              <a:spcBef>
                <a:spcPts val="0"/>
              </a:spcBef>
              <a:spcAft>
                <a:spcPts val="0"/>
              </a:spcAft>
              <a:buClr>
                <a:srgbClr val="DDDDDD"/>
              </a:buClr>
              <a:buSzPct val="100000"/>
              <a:buFont typeface="Average"/>
            </a:pPr>
            <a:r>
              <a:rPr lang="en" sz="2000">
                <a:solidFill>
                  <a:srgbClr val="DDDDDD"/>
                </a:solidFill>
              </a:rPr>
              <a:t>Avoid making a mess of insightful data</a:t>
            </a:r>
          </a:p>
          <a:p>
            <a:pPr lvl="0">
              <a:spcBef>
                <a:spcPts val="0"/>
              </a:spcBef>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Matrices</a:t>
            </a:r>
          </a:p>
        </p:txBody>
      </p:sp>
      <p:sp>
        <p:nvSpPr>
          <p:cNvPr id="186" name="Shape 1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D9D9D9"/>
              </a:buClr>
              <a:buChar char="●"/>
            </a:pPr>
            <a:r>
              <a:rPr lang="en">
                <a:solidFill>
                  <a:srgbClr val="D9D9D9"/>
                </a:solidFill>
              </a:rPr>
              <a:t>A matrix is a two dimensional array of numbers, (or is it? Take the red pill!).</a:t>
            </a:r>
          </a:p>
          <a:p>
            <a:pPr indent="-228600" lvl="0" marL="457200" rtl="0">
              <a:spcBef>
                <a:spcPts val="0"/>
              </a:spcBef>
              <a:buClr>
                <a:srgbClr val="D9D9D9"/>
              </a:buClr>
              <a:buChar char="●"/>
            </a:pPr>
            <a:r>
              <a:rPr lang="en">
                <a:solidFill>
                  <a:srgbClr val="D9D9D9"/>
                </a:solidFill>
              </a:rPr>
              <a:t>For our purpose, matrices will be represented as a lists of lists.</a:t>
            </a:r>
          </a:p>
          <a:p>
            <a:pPr indent="-228600" lvl="0" marL="457200" rtl="0">
              <a:spcBef>
                <a:spcPts val="0"/>
              </a:spcBef>
              <a:buClr>
                <a:srgbClr val="D9D9D9"/>
              </a:buClr>
              <a:buChar char="●"/>
            </a:pPr>
            <a:r>
              <a:rPr lang="en">
                <a:solidFill>
                  <a:srgbClr val="D9D9D9"/>
                </a:solidFill>
              </a:rPr>
              <a:t>Matrices can be multiplied by constants,  and by certain other matrices (as well as added and subtracted with matrices of the same size), and are used to represent linear transformation of vector spaces.</a:t>
            </a:r>
            <a:r>
              <a:rPr lang="en">
                <a:solidFill>
                  <a:srgbClr val="FF0000"/>
                </a:solidFill>
              </a:rPr>
              <a:t> </a:t>
            </a:r>
          </a:p>
          <a:p>
            <a:pPr lvl="0" rtl="0">
              <a:spcBef>
                <a:spcPts val="0"/>
              </a:spcBef>
              <a:buNone/>
            </a:pPr>
            <a:r>
              <a:t/>
            </a:r>
            <a:endParaRPr>
              <a:solidFill>
                <a:srgbClr val="FF0000"/>
              </a:solidFill>
            </a:endParaRPr>
          </a:p>
          <a:p>
            <a:pPr lvl="0" rtl="0">
              <a:spcBef>
                <a:spcPts val="0"/>
              </a:spcBef>
              <a:buNone/>
            </a:pPr>
            <a:r>
              <a:t/>
            </a:r>
            <a:endParaRPr>
              <a:solidFill>
                <a:srgbClr val="FF0000"/>
              </a:solidFill>
            </a:endParaRPr>
          </a:p>
          <a:p>
            <a:pPr lvl="0" rtl="0">
              <a:spcBef>
                <a:spcPts val="0"/>
              </a:spcBef>
              <a:buNone/>
            </a:pPr>
            <a:r>
              <a:t/>
            </a:r>
            <a:endParaRPr>
              <a:solidFill>
                <a:srgbClr val="FF0000"/>
              </a:solidFill>
            </a:endParaRPr>
          </a:p>
          <a:p>
            <a:pPr lvl="0" rtl="0">
              <a:spcBef>
                <a:spcPts val="0"/>
              </a:spcBef>
              <a:buNone/>
            </a:pPr>
            <a:r>
              <a:t/>
            </a:r>
            <a:endParaRPr>
              <a:solidFill>
                <a:srgbClr val="FF0000"/>
              </a:solidFill>
            </a:endParaRPr>
          </a:p>
          <a:p>
            <a:pPr lvl="0">
              <a:spcBef>
                <a:spcPts val="0"/>
              </a:spcBef>
              <a:buNone/>
            </a:pPr>
            <a:r>
              <a:t/>
            </a:r>
            <a:endParaRPr>
              <a:solidFill>
                <a:srgbClr val="FF0000"/>
              </a:solidFill>
            </a:endParaRPr>
          </a:p>
        </p:txBody>
      </p:sp>
      <p:pic>
        <p:nvPicPr>
          <p:cNvPr id="187" name="Shape 187"/>
          <p:cNvPicPr preferRelativeResize="0"/>
          <p:nvPr/>
        </p:nvPicPr>
        <p:blipFill>
          <a:blip r:embed="rId3">
            <a:alphaModFix/>
          </a:blip>
          <a:stretch>
            <a:fillRect/>
          </a:stretch>
        </p:blipFill>
        <p:spPr>
          <a:xfrm>
            <a:off x="933850" y="2961250"/>
            <a:ext cx="2904599" cy="1760025"/>
          </a:xfrm>
          <a:prstGeom prst="rect">
            <a:avLst/>
          </a:prstGeom>
          <a:noFill/>
          <a:ln>
            <a:noFill/>
          </a:ln>
        </p:spPr>
      </p:pic>
      <p:pic>
        <p:nvPicPr>
          <p:cNvPr descr="Screenshot 2016-07-22 11.27.09.png" id="188" name="Shape 188"/>
          <p:cNvPicPr preferRelativeResize="0"/>
          <p:nvPr/>
        </p:nvPicPr>
        <p:blipFill>
          <a:blip r:embed="rId4">
            <a:alphaModFix/>
          </a:blip>
          <a:stretch>
            <a:fillRect/>
          </a:stretch>
        </p:blipFill>
        <p:spPr>
          <a:xfrm>
            <a:off x="5370425" y="2786575"/>
            <a:ext cx="2047149" cy="2074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Python Matrices</a:t>
            </a:r>
          </a:p>
        </p:txBody>
      </p:sp>
      <p:sp>
        <p:nvSpPr>
          <p:cNvPr id="194" name="Shape 1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9250" lvl="0" marL="457200" rtl="0">
              <a:lnSpc>
                <a:spcPct val="150000"/>
              </a:lnSpc>
              <a:spcBef>
                <a:spcPts val="0"/>
              </a:spcBef>
              <a:buClr>
                <a:srgbClr val="D9D9D9"/>
              </a:buClr>
              <a:buSzPct val="100000"/>
              <a:buChar char="●"/>
            </a:pPr>
            <a:r>
              <a:rPr lang="en" sz="1900"/>
              <a:t>Again NumPy provides you with an already set up system for manipulating matrices, but if you don’t want to use NumPy, you can use lists of lists of lists to represent matrices.</a:t>
            </a:r>
          </a:p>
          <a:p>
            <a:pPr indent="-349250" lvl="0" marL="457200" rtl="0">
              <a:lnSpc>
                <a:spcPct val="150000"/>
              </a:lnSpc>
              <a:spcBef>
                <a:spcPts val="0"/>
              </a:spcBef>
              <a:buSzPct val="100000"/>
              <a:buChar char="●"/>
            </a:pPr>
            <a:r>
              <a:rPr lang="en" sz="1900"/>
              <a:t>Word of Caution: If you do this, make sure that each list in your list of lists has the same length. Matrices cannot have a first column or row of one length and a second column or row of a different length</a:t>
            </a:r>
          </a:p>
          <a:p>
            <a:pPr indent="-349250" lvl="0" marL="457200">
              <a:lnSpc>
                <a:spcPct val="150000"/>
              </a:lnSpc>
              <a:spcBef>
                <a:spcPts val="0"/>
              </a:spcBef>
              <a:buSzPct val="100000"/>
              <a:buChar char="●"/>
            </a:pPr>
            <a:r>
              <a:rPr lang="en" sz="1900"/>
              <a:t>As with vectors, matrices cannot take non-numerical values.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Use of matrices</a:t>
            </a:r>
          </a:p>
        </p:txBody>
      </p:sp>
      <p:sp>
        <p:nvSpPr>
          <p:cNvPr id="200" name="Shape 2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Represent data sets as multiple vectors, where each vector is a row of the matrix.</a:t>
            </a:r>
          </a:p>
          <a:p>
            <a:pPr indent="-228600" lvl="0" marL="457200" rtl="0">
              <a:spcBef>
                <a:spcPts val="0"/>
              </a:spcBef>
            </a:pPr>
            <a:r>
              <a:rPr lang="en"/>
              <a:t>Map k-dimensional vectors to n-dimensional vectors.</a:t>
            </a:r>
          </a:p>
          <a:p>
            <a:pPr indent="-228600" lvl="0" marL="457200" rtl="0">
              <a:spcBef>
                <a:spcPts val="0"/>
              </a:spcBef>
            </a:pPr>
            <a:r>
              <a:rPr lang="en"/>
              <a:t>Depict binary relationships.</a:t>
            </a:r>
          </a:p>
          <a:p>
            <a:pPr lvl="0" rtl="0">
              <a:spcBef>
                <a:spcPts val="0"/>
              </a:spcBef>
              <a:buNone/>
            </a:pPr>
            <a:r>
              <a:t/>
            </a:r>
            <a:endParaRPr/>
          </a:p>
        </p:txBody>
      </p:sp>
      <p:pic>
        <p:nvPicPr>
          <p:cNvPr descr="Screenshot 2016-07-22 13.30.23.png" id="201" name="Shape 201"/>
          <p:cNvPicPr preferRelativeResize="0"/>
          <p:nvPr/>
        </p:nvPicPr>
        <p:blipFill>
          <a:blip r:embed="rId3">
            <a:alphaModFix/>
          </a:blip>
          <a:stretch>
            <a:fillRect/>
          </a:stretch>
        </p:blipFill>
        <p:spPr>
          <a:xfrm>
            <a:off x="699250" y="2362200"/>
            <a:ext cx="4114800" cy="419100"/>
          </a:xfrm>
          <a:prstGeom prst="rect">
            <a:avLst/>
          </a:prstGeom>
          <a:noFill/>
          <a:ln>
            <a:noFill/>
          </a:ln>
        </p:spPr>
      </p:pic>
      <p:pic>
        <p:nvPicPr>
          <p:cNvPr descr="Screenshot 2016-07-22 13.31.23.png" id="202" name="Shape 202"/>
          <p:cNvPicPr preferRelativeResize="0"/>
          <p:nvPr/>
        </p:nvPicPr>
        <p:blipFill>
          <a:blip r:embed="rId4">
            <a:alphaModFix/>
          </a:blip>
          <a:stretch>
            <a:fillRect/>
          </a:stretch>
        </p:blipFill>
        <p:spPr>
          <a:xfrm>
            <a:off x="699237" y="2848737"/>
            <a:ext cx="3743325" cy="162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To do list for day one</a:t>
            </a:r>
          </a:p>
        </p:txBody>
      </p:sp>
      <p:sp>
        <p:nvSpPr>
          <p:cNvPr id="72" name="Shape 72"/>
          <p:cNvSpPr txBox="1"/>
          <p:nvPr>
            <p:ph idx="1" type="body"/>
          </p:nvPr>
        </p:nvSpPr>
        <p:spPr>
          <a:xfrm>
            <a:off x="311700" y="1152475"/>
            <a:ext cx="8520600" cy="3915300"/>
          </a:xfrm>
          <a:prstGeom prst="rect">
            <a:avLst/>
          </a:prstGeom>
        </p:spPr>
        <p:txBody>
          <a:bodyPr anchorCtr="0" anchor="t" bIns="91425" lIns="91425" rIns="91425" tIns="91425">
            <a:noAutofit/>
          </a:bodyPr>
          <a:lstStyle/>
          <a:p>
            <a:pPr lvl="0">
              <a:spcBef>
                <a:spcPts val="0"/>
              </a:spcBef>
              <a:buNone/>
            </a:pPr>
            <a:r>
              <a:rPr lang="en" sz="2000"/>
              <a:t>From the given data:</a:t>
            </a:r>
          </a:p>
          <a:p>
            <a:pPr lvl="0">
              <a:spcBef>
                <a:spcPts val="0"/>
              </a:spcBef>
              <a:buNone/>
            </a:pPr>
            <a:r>
              <a:t/>
            </a:r>
            <a:endParaRPr sz="2000"/>
          </a:p>
          <a:p>
            <a:pPr lvl="0">
              <a:spcBef>
                <a:spcPts val="0"/>
              </a:spcBef>
              <a:buNone/>
            </a:pPr>
            <a:r>
              <a:t/>
            </a:r>
            <a:endParaRPr sz="2000"/>
          </a:p>
          <a:p>
            <a:pPr lvl="0">
              <a:spcBef>
                <a:spcPts val="0"/>
              </a:spcBef>
              <a:buNone/>
            </a:pPr>
            <a:r>
              <a:t/>
            </a:r>
            <a:endParaRPr sz="2000"/>
          </a:p>
          <a:p>
            <a:pPr lvl="0">
              <a:spcBef>
                <a:spcPts val="0"/>
              </a:spcBef>
              <a:buNone/>
            </a:pPr>
            <a:r>
              <a:t/>
            </a:r>
            <a:endParaRPr sz="2000"/>
          </a:p>
          <a:p>
            <a:pPr indent="-355600" lvl="0" marL="457200" rtl="0">
              <a:spcBef>
                <a:spcPts val="0"/>
              </a:spcBef>
              <a:buSzPct val="100000"/>
            </a:pPr>
            <a:r>
              <a:rPr lang="en" sz="2000"/>
              <a:t>Build connections</a:t>
            </a:r>
            <a:r>
              <a:rPr i="1" lang="en" sz="2000"/>
              <a:t> </a:t>
            </a:r>
          </a:p>
          <a:p>
            <a:pPr indent="-355600" lvl="1" marL="914400" rtl="0">
              <a:spcBef>
                <a:spcPts val="0"/>
              </a:spcBef>
              <a:buSzPct val="100000"/>
            </a:pPr>
            <a:r>
              <a:rPr lang="en" sz="2000"/>
              <a:t>Create networks </a:t>
            </a:r>
          </a:p>
          <a:p>
            <a:pPr indent="-355600" lvl="1" marL="914400" rtl="0">
              <a:spcBef>
                <a:spcPts val="0"/>
              </a:spcBef>
              <a:buSzPct val="100000"/>
            </a:pPr>
            <a:r>
              <a:rPr lang="en" sz="2000"/>
              <a:t>Friends suggester </a:t>
            </a:r>
          </a:p>
          <a:p>
            <a:pPr lvl="0">
              <a:spcBef>
                <a:spcPts val="0"/>
              </a:spcBef>
              <a:buNone/>
            </a:pPr>
            <a:r>
              <a:t/>
            </a:r>
            <a:endParaRPr sz="2000"/>
          </a:p>
          <a:p>
            <a:pPr lvl="0">
              <a:spcBef>
                <a:spcPts val="0"/>
              </a:spcBef>
              <a:buNone/>
            </a:pPr>
            <a:r>
              <a:t/>
            </a:r>
            <a:endParaRPr sz="2000"/>
          </a:p>
        </p:txBody>
      </p:sp>
      <p:pic>
        <p:nvPicPr>
          <p:cNvPr descr="Screenshot 2016-07-22 12.09.07.png" id="73" name="Shape 73"/>
          <p:cNvPicPr preferRelativeResize="0"/>
          <p:nvPr/>
        </p:nvPicPr>
        <p:blipFill>
          <a:blip r:embed="rId3">
            <a:alphaModFix/>
          </a:blip>
          <a:stretch>
            <a:fillRect/>
          </a:stretch>
        </p:blipFill>
        <p:spPr>
          <a:xfrm>
            <a:off x="2750025" y="1098175"/>
            <a:ext cx="4767750" cy="260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idx="1" type="body"/>
          </p:nvPr>
        </p:nvSpPr>
        <p:spPr>
          <a:xfrm>
            <a:off x="235500" y="4151075"/>
            <a:ext cx="8520600" cy="646500"/>
          </a:xfrm>
          <a:prstGeom prst="rect">
            <a:avLst/>
          </a:prstGeom>
        </p:spPr>
        <p:txBody>
          <a:bodyPr anchorCtr="0" anchor="t" bIns="91425" lIns="91425" rIns="91425" tIns="91425">
            <a:noAutofit/>
          </a:bodyPr>
          <a:lstStyle/>
          <a:p>
            <a:pPr indent="0" lvl="0" marL="0">
              <a:spcBef>
                <a:spcPts val="0"/>
              </a:spcBef>
              <a:buNone/>
            </a:pPr>
            <a:r>
              <a:rPr lang="en" sz="2000"/>
              <a:t>More on building networks and degree of centrality on Ch 21</a:t>
            </a:r>
          </a:p>
        </p:txBody>
      </p:sp>
      <p:pic>
        <p:nvPicPr>
          <p:cNvPr descr="Screenshot 2016-07-22 12.11.26.png" id="79" name="Shape 79"/>
          <p:cNvPicPr preferRelativeResize="0"/>
          <p:nvPr/>
        </p:nvPicPr>
        <p:blipFill>
          <a:blip r:embed="rId3">
            <a:alphaModFix/>
          </a:blip>
          <a:stretch>
            <a:fillRect/>
          </a:stretch>
        </p:blipFill>
        <p:spPr>
          <a:xfrm>
            <a:off x="95574" y="1001225"/>
            <a:ext cx="4837699" cy="2921250"/>
          </a:xfrm>
          <a:prstGeom prst="rect">
            <a:avLst/>
          </a:prstGeom>
          <a:noFill/>
          <a:ln>
            <a:noFill/>
          </a:ln>
        </p:spPr>
      </p:pic>
      <p:pic>
        <p:nvPicPr>
          <p:cNvPr descr="Screenshot 2016-07-22 12.12.49.png" id="80" name="Shape 80"/>
          <p:cNvPicPr preferRelativeResize="0"/>
          <p:nvPr/>
        </p:nvPicPr>
        <p:blipFill>
          <a:blip r:embed="rId4">
            <a:alphaModFix/>
          </a:blip>
          <a:stretch>
            <a:fillRect/>
          </a:stretch>
        </p:blipFill>
        <p:spPr>
          <a:xfrm>
            <a:off x="5154950" y="1508550"/>
            <a:ext cx="3828625" cy="179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idx="1" type="body"/>
          </p:nvPr>
        </p:nvSpPr>
        <p:spPr>
          <a:xfrm>
            <a:off x="311700" y="151275"/>
            <a:ext cx="8520600" cy="4417500"/>
          </a:xfrm>
          <a:prstGeom prst="rect">
            <a:avLst/>
          </a:prstGeom>
        </p:spPr>
        <p:txBody>
          <a:bodyPr anchorCtr="0" anchor="t" bIns="91425" lIns="91425" rIns="91425" tIns="91425">
            <a:noAutofit/>
          </a:bodyPr>
          <a:lstStyle/>
          <a:p>
            <a:pPr lvl="0">
              <a:spcBef>
                <a:spcPts val="0"/>
              </a:spcBef>
              <a:buNone/>
            </a:pPr>
            <a:r>
              <a:rPr lang="en"/>
              <a:t>Suggest friends based on mutual friends</a:t>
            </a:r>
          </a:p>
          <a:p>
            <a:pPr lvl="0">
              <a:spcBef>
                <a:spcPts val="0"/>
              </a:spcBef>
              <a:buNone/>
            </a:pPr>
            <a:r>
              <a:t/>
            </a:r>
            <a:endParaRPr/>
          </a:p>
        </p:txBody>
      </p:sp>
      <p:pic>
        <p:nvPicPr>
          <p:cNvPr descr="Screenshot 2016-07-22 12.26.35.png" id="86" name="Shape 86"/>
          <p:cNvPicPr preferRelativeResize="0"/>
          <p:nvPr/>
        </p:nvPicPr>
        <p:blipFill>
          <a:blip r:embed="rId3">
            <a:alphaModFix/>
          </a:blip>
          <a:stretch>
            <a:fillRect/>
          </a:stretch>
        </p:blipFill>
        <p:spPr>
          <a:xfrm>
            <a:off x="399797" y="755350"/>
            <a:ext cx="5733050" cy="403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idx="1" type="body"/>
          </p:nvPr>
        </p:nvSpPr>
        <p:spPr>
          <a:xfrm>
            <a:off x="311700" y="43225"/>
            <a:ext cx="8520600" cy="10677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sz="2000"/>
              <a:t>What if you know their interests</a:t>
            </a:r>
          </a:p>
        </p:txBody>
      </p:sp>
      <p:pic>
        <p:nvPicPr>
          <p:cNvPr descr="Screenshot 2016-07-22 12.17.57.png" id="92" name="Shape 92"/>
          <p:cNvPicPr preferRelativeResize="0"/>
          <p:nvPr/>
        </p:nvPicPr>
        <p:blipFill>
          <a:blip r:embed="rId3">
            <a:alphaModFix/>
          </a:blip>
          <a:stretch>
            <a:fillRect/>
          </a:stretch>
        </p:blipFill>
        <p:spPr>
          <a:xfrm>
            <a:off x="419750" y="627849"/>
            <a:ext cx="7621350" cy="3230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idx="1" type="body"/>
          </p:nvPr>
        </p:nvSpPr>
        <p:spPr>
          <a:xfrm>
            <a:off x="311700" y="4334750"/>
            <a:ext cx="8520600" cy="462600"/>
          </a:xfrm>
          <a:prstGeom prst="rect">
            <a:avLst/>
          </a:prstGeom>
        </p:spPr>
        <p:txBody>
          <a:bodyPr anchorCtr="0" anchor="t" bIns="91425" lIns="91425" rIns="91425" tIns="91425">
            <a:noAutofit/>
          </a:bodyPr>
          <a:lstStyle/>
          <a:p>
            <a:pPr indent="0" lvl="0" marL="0">
              <a:spcBef>
                <a:spcPts val="0"/>
              </a:spcBef>
              <a:buNone/>
            </a:pPr>
            <a:r>
              <a:rPr lang="en" sz="2000"/>
              <a:t>More on recommender systems on Ch 22</a:t>
            </a:r>
          </a:p>
        </p:txBody>
      </p:sp>
      <p:pic>
        <p:nvPicPr>
          <p:cNvPr descr="Screenshot 2016-07-22 12.28.31.png" id="98" name="Shape 98"/>
          <p:cNvPicPr preferRelativeResize="0"/>
          <p:nvPr/>
        </p:nvPicPr>
        <p:blipFill>
          <a:blip r:embed="rId3">
            <a:alphaModFix/>
          </a:blip>
          <a:stretch>
            <a:fillRect/>
          </a:stretch>
        </p:blipFill>
        <p:spPr>
          <a:xfrm>
            <a:off x="311700" y="299824"/>
            <a:ext cx="5648198" cy="374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idx="1" type="body"/>
          </p:nvPr>
        </p:nvSpPr>
        <p:spPr>
          <a:xfrm>
            <a:off x="311700" y="405125"/>
            <a:ext cx="8520600" cy="4500600"/>
          </a:xfrm>
          <a:prstGeom prst="rect">
            <a:avLst/>
          </a:prstGeom>
        </p:spPr>
        <p:txBody>
          <a:bodyPr anchorCtr="0" anchor="t" bIns="91425" lIns="91425" rIns="91425" tIns="91425">
            <a:noAutofit/>
          </a:bodyPr>
          <a:lstStyle/>
          <a:p>
            <a:pPr lvl="0" rtl="0">
              <a:spcBef>
                <a:spcPts val="0"/>
              </a:spcBef>
              <a:buNone/>
            </a:pPr>
            <a:r>
              <a:rPr lang="en"/>
              <a:t>Anonymous data set:</a:t>
            </a:r>
          </a:p>
          <a:p>
            <a:pPr lvl="0" rtl="0">
              <a:spcBef>
                <a:spcPts val="0"/>
              </a:spcBef>
              <a:buNone/>
            </a:pPr>
            <a:r>
              <a:t/>
            </a:r>
            <a:endParaRPr/>
          </a:p>
          <a:p>
            <a:pPr lvl="0" rtl="0">
              <a:spcBef>
                <a:spcPts val="0"/>
              </a:spcBef>
              <a:buNone/>
            </a:pPr>
            <a:r>
              <a:t/>
            </a:r>
            <a:endParaRPr/>
          </a:p>
          <a:p>
            <a:pPr lvl="0" rtl="0">
              <a:spcBef>
                <a:spcPts val="0"/>
              </a:spcBef>
              <a:buNone/>
            </a:pPr>
            <a:r>
              <a:t/>
            </a:r>
            <a:endParaRPr/>
          </a:p>
          <a:p>
            <a:pPr indent="-228600" lvl="0" marL="457200" rtl="0">
              <a:spcBef>
                <a:spcPts val="0"/>
              </a:spcBef>
            </a:pPr>
            <a:r>
              <a:rPr lang="en"/>
              <a:t>Fun facts about the salary-experience relationship of DataSciencester employees. </a:t>
            </a:r>
          </a:p>
        </p:txBody>
      </p:sp>
      <p:pic>
        <p:nvPicPr>
          <p:cNvPr descr="Screenshot 2016-07-22 12.35.40.png" id="104" name="Shape 104"/>
          <p:cNvPicPr preferRelativeResize="0"/>
          <p:nvPr/>
        </p:nvPicPr>
        <p:blipFill>
          <a:blip r:embed="rId3">
            <a:alphaModFix/>
          </a:blip>
          <a:stretch>
            <a:fillRect/>
          </a:stretch>
        </p:blipFill>
        <p:spPr>
          <a:xfrm>
            <a:off x="1548650" y="1085775"/>
            <a:ext cx="5388600" cy="1155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10" name="Shape 110"/>
          <p:cNvSpPr txBox="1"/>
          <p:nvPr>
            <p:ph idx="1" type="body"/>
          </p:nvPr>
        </p:nvSpPr>
        <p:spPr>
          <a:xfrm>
            <a:off x="311700" y="1000075"/>
            <a:ext cx="8520600" cy="39909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indent="-228600" lvl="0" marL="457200">
              <a:spcBef>
                <a:spcPts val="0"/>
              </a:spcBef>
            </a:pPr>
            <a:r>
              <a:rPr lang="en"/>
              <a:t>More on providing facts and making predictions on Ch 14</a:t>
            </a:r>
          </a:p>
          <a:p>
            <a:pPr lvl="0">
              <a:spcBef>
                <a:spcPts val="0"/>
              </a:spcBef>
              <a:buNone/>
            </a:pPr>
            <a:r>
              <a:t/>
            </a:r>
            <a:endParaRPr/>
          </a:p>
        </p:txBody>
      </p:sp>
      <p:pic>
        <p:nvPicPr>
          <p:cNvPr descr="Screenshot 2016-07-22 12.38.56.png" id="111" name="Shape 111"/>
          <p:cNvPicPr preferRelativeResize="0"/>
          <p:nvPr/>
        </p:nvPicPr>
        <p:blipFill>
          <a:blip r:embed="rId3">
            <a:alphaModFix/>
          </a:blip>
          <a:stretch>
            <a:fillRect/>
          </a:stretch>
        </p:blipFill>
        <p:spPr>
          <a:xfrm>
            <a:off x="311699" y="500025"/>
            <a:ext cx="5216350" cy="4124800"/>
          </a:xfrm>
          <a:prstGeom prst="rect">
            <a:avLst/>
          </a:prstGeom>
          <a:noFill/>
          <a:ln>
            <a:noFill/>
          </a:ln>
        </p:spPr>
      </p:pic>
      <p:pic>
        <p:nvPicPr>
          <p:cNvPr descr="Screenshot 2016-07-22 12.53.53.png" id="112" name="Shape 112"/>
          <p:cNvPicPr preferRelativeResize="0"/>
          <p:nvPr/>
        </p:nvPicPr>
        <p:blipFill>
          <a:blip r:embed="rId4">
            <a:alphaModFix/>
          </a:blip>
          <a:stretch>
            <a:fillRect/>
          </a:stretch>
        </p:blipFill>
        <p:spPr>
          <a:xfrm>
            <a:off x="5610787" y="2063400"/>
            <a:ext cx="3457575" cy="80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