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71" r:id="rId4"/>
    <p:sldId id="257" r:id="rId5"/>
    <p:sldId id="274" r:id="rId6"/>
    <p:sldId id="258" r:id="rId7"/>
    <p:sldId id="277" r:id="rId8"/>
    <p:sldId id="259" r:id="rId9"/>
    <p:sldId id="260" r:id="rId10"/>
    <p:sldId id="261" r:id="rId11"/>
    <p:sldId id="262" r:id="rId12"/>
    <p:sldId id="267" r:id="rId13"/>
    <p:sldId id="263" r:id="rId14"/>
    <p:sldId id="266" r:id="rId15"/>
    <p:sldId id="275" r:id="rId16"/>
    <p:sldId id="276" r:id="rId17"/>
    <p:sldId id="268" r:id="rId18"/>
    <p:sldId id="269" r:id="rId19"/>
    <p:sldId id="272" r:id="rId20"/>
    <p:sldId id="27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6"/>
    <p:restoredTop sz="89108"/>
  </p:normalViewPr>
  <p:slideViewPr>
    <p:cSldViewPr snapToGrid="0" snapToObjects="1">
      <p:cViewPr varScale="1">
        <p:scale>
          <a:sx n="109" d="100"/>
          <a:sy n="109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E1F1-39E3-804E-B379-1C50FAF1AD00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769-81CD-544E-A82D-979D43A1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=jdgNYpS46Ks about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mins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=jSKJQ18ZoIA  about 1min.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769-81CD-544E-A82D-979D43A15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EwvGx-gHIGo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769-81CD-544E-A82D-979D43A15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EwvGx-gHIG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SAM processing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274313"/>
            <a:ext cx="3728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 Lei</a:t>
            </a:r>
          </a:p>
          <a:p>
            <a:endParaRPr lang="en-US" sz="2800" dirty="0" smtClean="0"/>
          </a:p>
          <a:p>
            <a:r>
              <a:rPr lang="en-US" sz="2800" dirty="0" smtClean="0"/>
              <a:t>Does [0] compute?</a:t>
            </a:r>
          </a:p>
          <a:p>
            <a:r>
              <a:rPr lang="en-US" sz="2800" dirty="0" smtClean="0"/>
              <a:t>11/10/2016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30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ambamba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546" y="1878447"/>
            <a:ext cx="6287770" cy="4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icard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97" y="1800224"/>
            <a:ext cx="6939499" cy="47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Activity: Compare </a:t>
            </a:r>
            <a:r>
              <a:rPr lang="en-US" dirty="0" smtClean="0"/>
              <a:t>and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Three groups to discussions</a:t>
            </a:r>
          </a:p>
          <a:p>
            <a:r>
              <a:rPr lang="en-US" sz="2800" u="sng" dirty="0" smtClean="0"/>
              <a:t>Similarity and differences </a:t>
            </a:r>
            <a:r>
              <a:rPr lang="en-US" sz="2800" dirty="0" smtClean="0"/>
              <a:t>between:</a:t>
            </a:r>
          </a:p>
          <a:p>
            <a:r>
              <a:rPr lang="en-US" sz="2800" dirty="0" err="1" smtClean="0"/>
              <a:t>Samtools</a:t>
            </a:r>
            <a:r>
              <a:rPr lang="en-US" sz="2800" dirty="0" smtClean="0"/>
              <a:t> vs </a:t>
            </a:r>
            <a:r>
              <a:rPr lang="en-US" sz="2800" dirty="0" err="1" smtClean="0"/>
              <a:t>Sambamba</a:t>
            </a:r>
            <a:endParaRPr lang="en-US" sz="2800" dirty="0" smtClean="0"/>
          </a:p>
          <a:p>
            <a:r>
              <a:rPr lang="en-US" sz="2800" dirty="0" err="1" smtClean="0"/>
              <a:t>Samtools</a:t>
            </a:r>
            <a:r>
              <a:rPr lang="en-US" sz="2800" dirty="0" smtClean="0"/>
              <a:t> vs Picard</a:t>
            </a:r>
          </a:p>
          <a:p>
            <a:r>
              <a:rPr lang="en-US" sz="2800" dirty="0" err="1" smtClean="0"/>
              <a:t>Sambamba</a:t>
            </a:r>
            <a:r>
              <a:rPr lang="en-US" sz="2800" dirty="0" smtClean="0"/>
              <a:t> vs Picard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5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19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Based on </a:t>
            </a:r>
            <a:r>
              <a:rPr lang="en-US" dirty="0" err="1" smtClean="0"/>
              <a:t>contig</a:t>
            </a:r>
            <a:r>
              <a:rPr lang="en-US" dirty="0" smtClean="0"/>
              <a:t> and coordinate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Convenient to extract the regions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Get the intersection between certain regions and the SNPs called </a:t>
            </a:r>
          </a:p>
        </p:txBody>
      </p:sp>
    </p:spTree>
    <p:extLst>
      <p:ext uri="{BB962C8B-B14F-4D97-AF65-F5344CB8AC3E}">
        <p14:creationId xmlns:p14="http://schemas.microsoft.com/office/powerpoint/2010/main" val="776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ndex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23401"/>
            <a:ext cx="10359614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To achieve </a:t>
            </a:r>
            <a:r>
              <a:rPr lang="en-US" sz="2000" dirty="0"/>
              <a:t>fast retrieval of alignments overlapping a specified region without going through the whole </a:t>
            </a:r>
            <a:r>
              <a:rPr lang="en-US" sz="2000" dirty="0" smtClean="0"/>
              <a:t>alignments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BAM </a:t>
            </a:r>
            <a:r>
              <a:rPr lang="en-US" sz="2000" dirty="0"/>
              <a:t>must be sorted by the reference </a:t>
            </a:r>
            <a:r>
              <a:rPr lang="en-US" sz="2000" dirty="0" smtClean="0"/>
              <a:t>ID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Then the </a:t>
            </a:r>
            <a:r>
              <a:rPr lang="en-US" sz="2000" dirty="0"/>
              <a:t>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8368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index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4047" y="1952109"/>
            <a:ext cx="10814634" cy="277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wo </a:t>
            </a:r>
            <a:r>
              <a:rPr lang="en-US" sz="2000" dirty="0">
                <a:solidFill>
                  <a:srgbClr val="000000"/>
                </a:solidFill>
              </a:rPr>
              <a:t>types of indices: bin index and linear </a:t>
            </a:r>
            <a:r>
              <a:rPr lang="en-US" sz="2000" dirty="0" smtClean="0">
                <a:solidFill>
                  <a:srgbClr val="000000"/>
                </a:solidFill>
              </a:rPr>
              <a:t>index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The bin size goes from 2^14 (</a:t>
            </a:r>
            <a:r>
              <a:rPr lang="is-IS" sz="2000" dirty="0" smtClean="0"/>
              <a:t>16384bp) </a:t>
            </a:r>
            <a:r>
              <a:rPr lang="en-US" sz="2000" dirty="0" smtClean="0">
                <a:solidFill>
                  <a:srgbClr val="000000"/>
                </a:solidFill>
              </a:rPr>
              <a:t>to 2^29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fi-FI" sz="2000" dirty="0" smtClean="0"/>
              <a:t>536870912bp)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i-FI" sz="2000" dirty="0" smtClean="0"/>
              <a:t> Index </a:t>
            </a:r>
            <a:r>
              <a:rPr lang="fi-FI" sz="2000" dirty="0" err="1"/>
              <a:t>format</a:t>
            </a:r>
            <a:r>
              <a:rPr lang="fi-FI" sz="2000" dirty="0"/>
              <a:t> </a:t>
            </a:r>
            <a:r>
              <a:rPr lang="fi-FI" sz="2000" dirty="0" err="1"/>
              <a:t>does</a:t>
            </a:r>
            <a:r>
              <a:rPr lang="fi-FI" sz="2000" dirty="0"/>
              <a:t> </a:t>
            </a:r>
            <a:r>
              <a:rPr lang="fi-FI" sz="2000" dirty="0" smtClean="0"/>
              <a:t>NOT </a:t>
            </a:r>
            <a:r>
              <a:rPr lang="fi-FI" sz="2000" dirty="0" err="1"/>
              <a:t>support</a:t>
            </a:r>
            <a:r>
              <a:rPr lang="fi-FI" sz="2000" dirty="0"/>
              <a:t> </a:t>
            </a:r>
            <a:r>
              <a:rPr lang="fi-FI" sz="2000" dirty="0" err="1"/>
              <a:t>reference</a:t>
            </a:r>
            <a:r>
              <a:rPr lang="fi-FI" sz="2000" dirty="0"/>
              <a:t> </a:t>
            </a:r>
            <a:r>
              <a:rPr lang="fi-FI" sz="2000" dirty="0" err="1"/>
              <a:t>chromosome</a:t>
            </a:r>
            <a:r>
              <a:rPr lang="fi-FI" sz="2000" dirty="0"/>
              <a:t> </a:t>
            </a:r>
            <a:r>
              <a:rPr lang="fi-FI" sz="2000" dirty="0" err="1"/>
              <a:t>sequences</a:t>
            </a:r>
            <a:r>
              <a:rPr lang="fi-FI" sz="2000" dirty="0"/>
              <a:t> </a:t>
            </a:r>
            <a:r>
              <a:rPr lang="fi-FI" sz="2000" dirty="0" smtClean="0"/>
              <a:t>&gt;2^29 </a:t>
            </a:r>
            <a:r>
              <a:rPr lang="fi-FI" sz="2000" dirty="0"/>
              <a:t>− 1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Visit alignments </a:t>
            </a:r>
            <a:r>
              <a:rPr lang="en-US" sz="2000" dirty="0"/>
              <a:t>in the order of their leftmost coordinates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 Stop </a:t>
            </a:r>
            <a:r>
              <a:rPr lang="en-US" sz="2000" dirty="0"/>
              <a:t>seeking the rest when an alignment falls outside the required region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1995003"/>
            <a:ext cx="11818681" cy="12705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880" y="3265511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Seek </a:t>
            </a:r>
            <a:r>
              <a:rPr lang="mr-IN" sz="2000" dirty="0" smtClean="0"/>
              <a:t>[65k,71k</a:t>
            </a:r>
            <a:r>
              <a:rPr lang="mr-IN" sz="2000" dirty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44879" y="3746030"/>
            <a:ext cx="95121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First </a:t>
            </a:r>
            <a:r>
              <a:rPr lang="en-US" sz="2000" dirty="0"/>
              <a:t>calculate that bin 0, 2 and 8 overlap with this region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Traverse </a:t>
            </a:r>
            <a:r>
              <a:rPr lang="en-US" sz="2000" dirty="0"/>
              <a:t>the alignments in these bins to find the required </a:t>
            </a:r>
            <a:r>
              <a:rPr lang="en-US" sz="2000" dirty="0" smtClean="0"/>
              <a:t>alignments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5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8869"/>
            <a:ext cx="10058400" cy="1450757"/>
          </a:xfrm>
        </p:spPr>
        <p:txBody>
          <a:bodyPr/>
          <a:lstStyle/>
          <a:p>
            <a:r>
              <a:rPr lang="en-US" dirty="0"/>
              <a:t>Library Duplicates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79" y="1845733"/>
            <a:ext cx="10857653" cy="4368799"/>
          </a:xfrm>
        </p:spPr>
        <p:txBody>
          <a:bodyPr>
            <a:normAutofit/>
          </a:bodyPr>
          <a:lstStyle/>
          <a:p>
            <a:r>
              <a:rPr lang="en-US" u="sng" dirty="0" smtClean="0"/>
              <a:t>NOT </a:t>
            </a:r>
            <a:r>
              <a:rPr lang="en-US" u="sng" dirty="0"/>
              <a:t>single molecule sequencing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PCR amplification step in library preparation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Can result in duplicate DNA fragments in the final library prep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PCR-free protocols do exist – require larger volumes of input DNA </a:t>
            </a:r>
          </a:p>
          <a:p>
            <a:r>
              <a:rPr lang="en-US" u="sng" dirty="0" smtClean="0"/>
              <a:t>Low </a:t>
            </a:r>
            <a:r>
              <a:rPr lang="en-US" u="sng" dirty="0"/>
              <a:t>number of duplicates in good libraries (&lt;5%)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Align </a:t>
            </a:r>
            <a:r>
              <a:rPr lang="en-US" dirty="0"/>
              <a:t>reads to the reference genome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read-pairs where the outer ends map to the same position on the </a:t>
            </a:r>
            <a:r>
              <a:rPr lang="en-US" dirty="0" smtClean="0"/>
              <a:t>genome </a:t>
            </a:r>
            <a:r>
              <a:rPr lang="en-US" dirty="0"/>
              <a:t>and remove all but 1 copy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result in false SNP calls </a:t>
            </a:r>
          </a:p>
        </p:txBody>
      </p:sp>
    </p:spTree>
    <p:extLst>
      <p:ext uri="{BB962C8B-B14F-4D97-AF65-F5344CB8AC3E}">
        <p14:creationId xmlns:p14="http://schemas.microsoft.com/office/powerpoint/2010/main" val="7980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smtClean="0"/>
              <a:t>Duplicates and false SNPs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854200"/>
            <a:ext cx="9144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Group </a:t>
            </a:r>
            <a:r>
              <a:rPr lang="en-US" dirty="0"/>
              <a:t>T</a:t>
            </a:r>
            <a:r>
              <a:rPr lang="en-US" dirty="0" smtClean="0"/>
              <a:t>ag in SAM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3787" cy="4411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lane has a unique RG tag that contains meta-data for the </a:t>
            </a:r>
            <a:r>
              <a:rPr lang="en-US" dirty="0" smtClean="0"/>
              <a:t>lane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RG tags:</a:t>
            </a:r>
          </a:p>
          <a:p>
            <a:r>
              <a:rPr lang="en-US" dirty="0"/>
              <a:t>● </a:t>
            </a:r>
            <a:r>
              <a:rPr lang="en-US" dirty="0" smtClean="0"/>
              <a:t> ID</a:t>
            </a:r>
            <a:r>
              <a:rPr lang="en-US" dirty="0"/>
              <a:t>: SRR/ERR number </a:t>
            </a:r>
          </a:p>
          <a:p>
            <a:r>
              <a:rPr lang="en-US" dirty="0"/>
              <a:t>●  PL: Sequencing platform </a:t>
            </a:r>
          </a:p>
          <a:p>
            <a:r>
              <a:rPr lang="en-US" dirty="0"/>
              <a:t>●  PU: Run name </a:t>
            </a:r>
          </a:p>
          <a:p>
            <a:r>
              <a:rPr lang="en-US" dirty="0"/>
              <a:t>●  LB: Library name </a:t>
            </a:r>
          </a:p>
          <a:p>
            <a:r>
              <a:rPr lang="en-US" dirty="0"/>
              <a:t>●  PI: Insert fragment size </a:t>
            </a:r>
          </a:p>
          <a:p>
            <a:r>
              <a:rPr lang="en-US" dirty="0"/>
              <a:t>●  SM: </a:t>
            </a:r>
            <a:r>
              <a:rPr lang="en-US" dirty="0" smtClean="0"/>
              <a:t>Individual </a:t>
            </a:r>
          </a:p>
          <a:p>
            <a:r>
              <a:rPr lang="en-US" dirty="0"/>
              <a:t>●  CN: Sequencing center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Next Generation Sequencing Data Upstream Handling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0430" y="2421735"/>
            <a:ext cx="1796815" cy="743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Raw reads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9496" y="2421735"/>
            <a:ext cx="1796815" cy="743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Aligned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9748" y="2418913"/>
            <a:ext cx="1796815" cy="743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Variants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684872" y="2718068"/>
            <a:ext cx="385704" cy="1787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55822" y="2718068"/>
            <a:ext cx="385704" cy="1787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3988" y="3185639"/>
            <a:ext cx="1834443" cy="7431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FastQ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014135" y="3185639"/>
            <a:ext cx="2001897" cy="8109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BAM, </a:t>
            </a:r>
            <a:r>
              <a:rPr lang="en-US" b="1" dirty="0" smtClean="0"/>
              <a:t>SAM</a:t>
            </a:r>
            <a:r>
              <a:rPr lang="en-US" altLang="zh-CN" b="1" dirty="0" smtClean="0"/>
              <a:t>,CRAM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7285085" y="3185640"/>
            <a:ext cx="2001897" cy="8109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VCF</a:t>
            </a:r>
          </a:p>
        </p:txBody>
      </p:sp>
      <p:sp>
        <p:nvSpPr>
          <p:cNvPr id="11" name="Oval 10"/>
          <p:cNvSpPr/>
          <p:nvPr/>
        </p:nvSpPr>
        <p:spPr>
          <a:xfrm>
            <a:off x="2793987" y="4613199"/>
            <a:ext cx="1834443" cy="743185"/>
          </a:xfrm>
          <a:prstGeom prst="ellipse">
            <a:avLst/>
          </a:prstGeom>
          <a:solidFill>
            <a:srgbClr val="FFC000"/>
          </a:solidFill>
          <a:ln>
            <a:solidFill>
              <a:srgbClr val="FFD57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Clean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190979" y="4627138"/>
            <a:ext cx="1834443" cy="743185"/>
          </a:xfrm>
          <a:prstGeom prst="ellipse">
            <a:avLst/>
          </a:prstGeom>
          <a:solidFill>
            <a:srgbClr val="FFC000"/>
          </a:solidFill>
          <a:ln>
            <a:solidFill>
              <a:srgbClr val="FFD57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</a:t>
            </a:r>
            <a:endParaRPr lang="en-US" b="1" dirty="0"/>
          </a:p>
        </p:txBody>
      </p:sp>
      <p:sp>
        <p:nvSpPr>
          <p:cNvPr id="5" name="Up Arrow 4"/>
          <p:cNvSpPr/>
          <p:nvPr/>
        </p:nvSpPr>
        <p:spPr>
          <a:xfrm>
            <a:off x="3522133" y="4059490"/>
            <a:ext cx="189075" cy="42304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960533" y="4059493"/>
            <a:ext cx="189075" cy="42304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8" y="0"/>
            <a:ext cx="11702712" cy="6886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9288" y="4067908"/>
            <a:ext cx="7491047" cy="2274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613" y="252737"/>
            <a:ext cx="10058400" cy="145075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4203"/>
            <a:ext cx="10058400" cy="1450757"/>
          </a:xfrm>
        </p:spPr>
        <p:txBody>
          <a:bodyPr/>
          <a:lstStyle/>
          <a:p>
            <a:r>
              <a:rPr lang="en-US" dirty="0"/>
              <a:t>Primary NGS Data Formats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6668"/>
            <a:ext cx="6251787" cy="4284132"/>
          </a:xfrm>
        </p:spPr>
        <p:txBody>
          <a:bodyPr>
            <a:normAutofit/>
          </a:bodyPr>
          <a:lstStyle/>
          <a:p>
            <a:r>
              <a:rPr lang="en-US" b="1" dirty="0" err="1"/>
              <a:t>Fastq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● Unaligned read sequences with base </a:t>
            </a:r>
            <a:r>
              <a:rPr lang="en-US" dirty="0" smtClean="0"/>
              <a:t>qualities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/>
              <a:t>SAM</a:t>
            </a:r>
            <a:r>
              <a:rPr lang="en-US" dirty="0"/>
              <a:t> (Sequence Alignment/Map) format</a:t>
            </a:r>
            <a:br>
              <a:rPr lang="en-US" dirty="0"/>
            </a:br>
            <a:r>
              <a:rPr lang="en-US" dirty="0"/>
              <a:t>● S</a:t>
            </a:r>
            <a:r>
              <a:rPr lang="en-US" dirty="0" smtClean="0"/>
              <a:t>toring </a:t>
            </a:r>
            <a:r>
              <a:rPr lang="en-US" dirty="0"/>
              <a:t>read alignments to a reference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BAM</a:t>
            </a:r>
            <a:r>
              <a:rPr lang="en-US" dirty="0"/>
              <a:t> (Binary Alignment/Map) format </a:t>
            </a:r>
          </a:p>
          <a:p>
            <a:r>
              <a:rPr lang="en-US" dirty="0"/>
              <a:t>●  Binary equivalent of SAM </a:t>
            </a:r>
          </a:p>
          <a:p>
            <a:r>
              <a:rPr lang="en-US" dirty="0"/>
              <a:t>●  Developed for fast processing/indexing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089" y="2116668"/>
            <a:ext cx="5554134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 b="1" dirty="0"/>
              <a:t>CRAM </a:t>
            </a:r>
          </a:p>
          <a:p>
            <a:pPr>
              <a:lnSpc>
                <a:spcPts val="3080"/>
              </a:lnSpc>
            </a:pPr>
            <a:r>
              <a:rPr lang="en-US" sz="2000" dirty="0"/>
              <a:t>●  Aligned or unaligned reads </a:t>
            </a:r>
          </a:p>
          <a:p>
            <a:pPr>
              <a:lnSpc>
                <a:spcPts val="3080"/>
              </a:lnSpc>
            </a:pPr>
            <a:r>
              <a:rPr lang="en-US" sz="2000" dirty="0"/>
              <a:t>●  Advanced compression models </a:t>
            </a:r>
          </a:p>
          <a:p>
            <a:pPr>
              <a:lnSpc>
                <a:spcPts val="3080"/>
              </a:lnSpc>
            </a:pPr>
            <a:endParaRPr lang="en-US" sz="2000" b="1" dirty="0" smtClean="0"/>
          </a:p>
          <a:p>
            <a:pPr>
              <a:lnSpc>
                <a:spcPts val="3080"/>
              </a:lnSpc>
            </a:pPr>
            <a:r>
              <a:rPr lang="en-US" sz="2000" b="1" dirty="0" smtClean="0"/>
              <a:t>VCF </a:t>
            </a:r>
            <a:endParaRPr lang="en-US" sz="2000" b="1" dirty="0"/>
          </a:p>
          <a:p>
            <a:pPr>
              <a:lnSpc>
                <a:spcPts val="3080"/>
              </a:lnSpc>
            </a:pPr>
            <a:r>
              <a:rPr lang="en-US" sz="2000" dirty="0"/>
              <a:t>●  Flexible variant call format </a:t>
            </a:r>
          </a:p>
          <a:p>
            <a:pPr>
              <a:lnSpc>
                <a:spcPts val="3080"/>
              </a:lnSpc>
            </a:pPr>
            <a:r>
              <a:rPr lang="en-US" sz="2000" dirty="0"/>
              <a:t>●  Arbitrary types of sequence variation </a:t>
            </a:r>
          </a:p>
          <a:p>
            <a:pPr>
              <a:lnSpc>
                <a:spcPts val="3080"/>
              </a:lnSpc>
            </a:pPr>
            <a:r>
              <a:rPr lang="en-US" sz="2000" dirty="0"/>
              <a:t>●  SNPs, </a:t>
            </a:r>
            <a:r>
              <a:rPr lang="en-US" sz="2000" dirty="0" err="1"/>
              <a:t>indels</a:t>
            </a:r>
            <a:r>
              <a:rPr lang="en-US" sz="2000" dirty="0"/>
              <a:t>, structural variations </a:t>
            </a:r>
            <a:endParaRPr lang="en-US" sz="2000" dirty="0" smtClean="0"/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Designed </a:t>
            </a:r>
            <a:r>
              <a:rPr lang="en-US" dirty="0">
                <a:solidFill>
                  <a:srgbClr val="000000"/>
                </a:solidFill>
              </a:rPr>
              <a:t>by the European Bioinformatics Institute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chieves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b="1" dirty="0">
                <a:solidFill>
                  <a:srgbClr val="000000"/>
                </a:solidFill>
              </a:rPr>
              <a:t>40-50% </a:t>
            </a:r>
            <a:r>
              <a:rPr lang="en-US" dirty="0">
                <a:solidFill>
                  <a:srgbClr val="000000"/>
                </a:solidFill>
              </a:rPr>
              <a:t>space saving over the alternative BAM format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Full compatibility with </a:t>
            </a:r>
            <a:r>
              <a:rPr lang="en-US" dirty="0" smtClean="0">
                <a:solidFill>
                  <a:srgbClr val="000000"/>
                </a:solidFill>
              </a:rPr>
              <a:t>BAM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/>
              <a:t>CRAM: Two important concepts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 Reference based compression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 Controlled loss of quality </a:t>
            </a:r>
            <a:r>
              <a:rPr lang="en-US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err="1" smtClean="0"/>
              <a:t>Golomb</a:t>
            </a:r>
            <a:r>
              <a:rPr lang="en-US" dirty="0" smtClean="0"/>
              <a:t> coding</a:t>
            </a:r>
            <a:r>
              <a:rPr lang="en-US" altLang="zh-CN" dirty="0"/>
              <a:t>)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7597" y="5869094"/>
            <a:ext cx="494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samtools.github.io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hts</a:t>
            </a:r>
            <a:r>
              <a:rPr lang="en-US" dirty="0">
                <a:solidFill>
                  <a:srgbClr val="000000"/>
                </a:solidFill>
              </a:rPr>
              <a:t>-specs/CRAMv3.pdf</a:t>
            </a:r>
          </a:p>
        </p:txBody>
      </p:sp>
    </p:spTree>
    <p:extLst>
      <p:ext uri="{BB962C8B-B14F-4D97-AF65-F5344CB8AC3E}">
        <p14:creationId xmlns:p14="http://schemas.microsoft.com/office/powerpoint/2010/main" val="1141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5" t="56399" r="5806" b="11114"/>
          <a:stretch/>
        </p:blipFill>
        <p:spPr>
          <a:xfrm>
            <a:off x="439271" y="1264023"/>
            <a:ext cx="6450167" cy="3953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38" y="1631577"/>
            <a:ext cx="5218362" cy="3890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48" y="194217"/>
            <a:ext cx="3390900" cy="1079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1432" y="336923"/>
            <a:ext cx="4053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Reference based compression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028" y="5522258"/>
            <a:ext cx="1233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dvPS9779" charset="0"/>
              </a:rPr>
              <a:t>Fritz</a:t>
            </a:r>
            <a:r>
              <a:rPr lang="zh-CN" altLang="en-US" sz="1200" dirty="0" smtClean="0">
                <a:latin typeface="AdvPS9779" charset="0"/>
              </a:rPr>
              <a:t> </a:t>
            </a:r>
            <a:r>
              <a:rPr lang="en-US" altLang="zh-CN" sz="1200" dirty="0" smtClean="0">
                <a:latin typeface="AdvPS9779" charset="0"/>
              </a:rPr>
              <a:t>et</a:t>
            </a:r>
            <a:r>
              <a:rPr lang="zh-CN" altLang="en-US" sz="1200" dirty="0" smtClean="0">
                <a:latin typeface="AdvPS9779" charset="0"/>
              </a:rPr>
              <a:t> </a:t>
            </a:r>
            <a:r>
              <a:rPr lang="en-US" altLang="zh-CN" sz="1200" dirty="0" smtClean="0">
                <a:latin typeface="AdvPS9779" charset="0"/>
              </a:rPr>
              <a:t>al.,</a:t>
            </a:r>
            <a:r>
              <a:rPr lang="zh-CN" altLang="en-US" sz="1200" dirty="0" smtClean="0">
                <a:latin typeface="AdvPS9779" charset="0"/>
              </a:rPr>
              <a:t> </a:t>
            </a:r>
            <a:r>
              <a:rPr lang="en-US" altLang="zh-CN" sz="1200" dirty="0" smtClean="0">
                <a:latin typeface="AdvPS9779" charset="0"/>
              </a:rPr>
              <a:t>2011</a:t>
            </a:r>
            <a:r>
              <a:rPr lang="en-US" sz="1200" dirty="0" smtClean="0">
                <a:latin typeface="AdvPS9779" charset="0"/>
              </a:rPr>
              <a:t>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779212" y="5799257"/>
            <a:ext cx="394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leezhenyu</a:t>
            </a:r>
            <a:r>
              <a:rPr lang="en-US" sz="1200" dirty="0"/>
              <a:t>/algorithm-of-</a:t>
            </a:r>
            <a:r>
              <a:rPr lang="en-US" sz="1200" dirty="0" err="1"/>
              <a:t>ngs</a:t>
            </a:r>
            <a:r>
              <a:rPr lang="en-US" sz="1200" dirty="0"/>
              <a:t>-data</a:t>
            </a:r>
          </a:p>
        </p:txBody>
      </p:sp>
    </p:spTree>
    <p:extLst>
      <p:ext uri="{BB962C8B-B14F-4D97-AF65-F5344CB8AC3E}">
        <p14:creationId xmlns:p14="http://schemas.microsoft.com/office/powerpoint/2010/main" val="3005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SAM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altLang="zh-CN" sz="3200" dirty="0" smtClean="0"/>
              <a:t>BAM/CRAM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file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smaller</a:t>
            </a:r>
            <a:r>
              <a:rPr lang="zh-CN" altLang="en-US" sz="3200" dirty="0" smtClean="0"/>
              <a:t> 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altLang="zh-CN" sz="3200" dirty="0" smtClean="0"/>
              <a:t>Effectively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processing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altLang="zh-CN" sz="3200" dirty="0" smtClean="0"/>
              <a:t>Sort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altLang="zh-CN" sz="3200" dirty="0" smtClean="0"/>
              <a:t>Index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altLang="zh-CN" sz="3200" dirty="0" smtClean="0"/>
              <a:t>Regroup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0652" y="818147"/>
            <a:ext cx="808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Listen to the </a:t>
            </a:r>
            <a:r>
              <a:rPr lang="en-US" sz="4800" dirty="0" err="1" smtClean="0">
                <a:latin typeface="+mj-lt"/>
              </a:rPr>
              <a:t>sambaba</a:t>
            </a:r>
            <a:r>
              <a:rPr lang="en-US" sz="4800" dirty="0" smtClean="0">
                <a:latin typeface="+mj-lt"/>
              </a:rPr>
              <a:t> song</a:t>
            </a:r>
            <a:endParaRPr lang="en-US" sz="4800" dirty="0">
              <a:latin typeface="+mj-lt"/>
            </a:endParaRPr>
          </a:p>
        </p:txBody>
      </p:sp>
      <p:sp>
        <p:nvSpPr>
          <p:cNvPr id="6" name="Action Button: Movie 5">
            <a:hlinkClick r:id="rId3" highlightClick="1"/>
          </p:cNvPr>
          <p:cNvSpPr/>
          <p:nvPr/>
        </p:nvSpPr>
        <p:spPr>
          <a:xfrm>
            <a:off x="1199579" y="2331782"/>
            <a:ext cx="1126155" cy="92402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 smtClean="0"/>
              <a:t>Samtools</a:t>
            </a:r>
            <a:endParaRPr lang="en-US" sz="32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 smtClean="0"/>
              <a:t>Sambamba</a:t>
            </a:r>
            <a:endParaRPr lang="en-US" sz="32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/>
              <a:t>Picard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amtools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12" y="1746324"/>
            <a:ext cx="7252752" cy="49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1594</TotalTime>
  <Words>324</Words>
  <Application>Microsoft Macintosh PowerPoint</Application>
  <PresentationFormat>Widescreen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AdvPS9779</vt:lpstr>
      <vt:lpstr>Calibri</vt:lpstr>
      <vt:lpstr>Calibri Light</vt:lpstr>
      <vt:lpstr>Mangal</vt:lpstr>
      <vt:lpstr>verdana</vt:lpstr>
      <vt:lpstr>宋体</vt:lpstr>
      <vt:lpstr>Arial</vt:lpstr>
      <vt:lpstr>Retrospect</vt:lpstr>
      <vt:lpstr>SAM processing  </vt:lpstr>
      <vt:lpstr>Next Generation Sequencing Data Upstream Handling </vt:lpstr>
      <vt:lpstr>Primary NGS Data Formats </vt:lpstr>
      <vt:lpstr>CRAM</vt:lpstr>
      <vt:lpstr>PowerPoint Presentation</vt:lpstr>
      <vt:lpstr>Why SAM processing?</vt:lpstr>
      <vt:lpstr>PowerPoint Presentation</vt:lpstr>
      <vt:lpstr>Tools for SAM processing</vt:lpstr>
      <vt:lpstr>Samtools</vt:lpstr>
      <vt:lpstr>Sambamba</vt:lpstr>
      <vt:lpstr>Picard</vt:lpstr>
      <vt:lpstr>Group Activity: Compare and Contrast</vt:lpstr>
      <vt:lpstr>Sort</vt:lpstr>
      <vt:lpstr>Index</vt:lpstr>
      <vt:lpstr>BAM index</vt:lpstr>
      <vt:lpstr>Conceptual Example</vt:lpstr>
      <vt:lpstr>Library Duplicates </vt:lpstr>
      <vt:lpstr>Duplicates and false SNPs</vt:lpstr>
      <vt:lpstr>Read Group Tag in SAM File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processing  </dc:title>
  <dc:creator>llei@umn.edu</dc:creator>
  <cp:lastModifiedBy>llei@umn.edu</cp:lastModifiedBy>
  <cp:revision>52</cp:revision>
  <dcterms:created xsi:type="dcterms:W3CDTF">2016-11-09T03:24:49Z</dcterms:created>
  <dcterms:modified xsi:type="dcterms:W3CDTF">2016-11-10T15:54:18Z</dcterms:modified>
</cp:coreProperties>
</file>