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8"/>
  </p:handoutMasterIdLst>
  <p:sldIdLst>
    <p:sldId id="256" r:id="rId3"/>
    <p:sldId id="260" r:id="rId4"/>
    <p:sldId id="261" r:id="rId5"/>
    <p:sldId id="267" r:id="rId6"/>
    <p:sldId id="268" r:id="rId7"/>
    <p:sldId id="271" r:id="rId8"/>
    <p:sldId id="265" r:id="rId9"/>
    <p:sldId id="264" r:id="rId10"/>
    <p:sldId id="257" r:id="rId11"/>
    <p:sldId id="269" r:id="rId13"/>
    <p:sldId id="270" r:id="rId14"/>
    <p:sldId id="263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From Brad Chapman of Blue Collar Bioinformatics</a:t>
            </a:r>
            <a:endParaRPr lang="x-none" altLang="en-US"/>
          </a:p>
          <a:p>
            <a:r>
              <a:rPr lang="x-none" altLang="en-US"/>
              <a:t>Done with Human data</a:t>
            </a:r>
            <a:endParaRPr lang="x-none" altLang="en-US"/>
          </a:p>
          <a:p>
            <a:r>
              <a:rPr lang="en-US"/>
              <a:t>http://bcb.io/2014/10/07/joint-calling/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Baes et al 2014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Variant Detection III:</a:t>
            </a:r>
            <a:br>
              <a:rPr lang="x-none" altLang="en-US"/>
            </a:br>
            <a:r>
              <a:rPr lang="x-none" altLang="en-US"/>
              <a:t>VCFtools and Platypus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Paul Hoffman</a:t>
            </a:r>
            <a:endParaRPr lang="x-none" altLang="en-US"/>
          </a:p>
          <a:p>
            <a:r>
              <a:rPr lang="x-none" altLang="en-US"/>
              <a:t>Does[0]Compute?</a:t>
            </a:r>
            <a:endParaRPr lang="x-none" altLang="en-US"/>
          </a:p>
          <a:p>
            <a:r>
              <a:rPr lang="x-none" altLang="en-US"/>
              <a:t>February 21</a:t>
            </a:r>
            <a:r>
              <a:rPr lang="x-none" altLang="en-US" baseline="30000"/>
              <a:t>st</a:t>
            </a:r>
            <a:r>
              <a:rPr lang="x-none" altLang="en-US"/>
              <a:t>, 2017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Platypus vs GATK HaplotypeCaller</a:t>
            </a:r>
            <a:endParaRPr lang="en-US"/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950" y="1825625"/>
            <a:ext cx="74034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Platypus vs GATK HaplotypeCaller</a:t>
            </a:r>
            <a:endParaRPr lang="x-none" altLang="en-US"/>
          </a:p>
        </p:txBody>
      </p:sp>
      <p:pic>
        <p:nvPicPr>
          <p:cNvPr id="4" name="Content Placeholder 3" descr="wallti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165" y="1986280"/>
            <a:ext cx="624840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VCFtools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en-US"/>
              <a:t>A suite of functions to summarize, filter, and analyze genetic variation data in the VCF/BCF formats</a:t>
            </a:r>
            <a:endParaRPr lang="x-none" altLang="en-US"/>
          </a:p>
          <a:p>
            <a:r>
              <a:rPr lang="x-none" altLang="en-US"/>
              <a:t>Filtering acts on a by-site, individual, or genotype basis</a:t>
            </a:r>
            <a:endParaRPr lang="x-none" altLang="en-US"/>
          </a:p>
          <a:p>
            <a:r>
              <a:rPr lang="x-none" altLang="en-US"/>
              <a:t>Basic analyses include:</a:t>
            </a:r>
            <a:endParaRPr lang="x-none" altLang="en-US"/>
          </a:p>
          <a:p>
            <a:pPr lvl="1"/>
            <a:r>
              <a:rPr lang="x-none" altLang="en-US"/>
              <a:t>Allele counts and frequencies</a:t>
            </a:r>
            <a:endParaRPr lang="x-none" altLang="en-US"/>
          </a:p>
          <a:p>
            <a:pPr lvl="1"/>
            <a:r>
              <a:rPr lang="x-none" altLang="en-US"/>
              <a:t>Mean depth</a:t>
            </a:r>
            <a:endParaRPr lang="x-none" altLang="en-US"/>
          </a:p>
          <a:p>
            <a:pPr lvl="1"/>
            <a:r>
              <a:rPr lang="x-none" altLang="en-US"/>
              <a:t>Linkage disequalibrium</a:t>
            </a:r>
            <a:endParaRPr lang="x-none" altLang="en-US"/>
          </a:p>
          <a:p>
            <a:pPr lvl="1"/>
            <a:r>
              <a:rPr lang="x-none" altLang="en-US"/>
              <a:t>Transition/transversion ratio</a:t>
            </a:r>
            <a:endParaRPr lang="x-none" altLang="en-US"/>
          </a:p>
          <a:p>
            <a:pPr lvl="1"/>
            <a:r>
              <a:rPr lang="x-none" altLang="en-US"/>
              <a:t>Divergence and Tajima's D</a:t>
            </a:r>
            <a:endParaRPr lang="x-none" altLang="en-US"/>
          </a:p>
          <a:p>
            <a:pPr lvl="1"/>
            <a:r>
              <a:rPr lang="x-none" altLang="en-US"/>
              <a:t>Weir and Cockerham's F</a:t>
            </a:r>
            <a:r>
              <a:rPr lang="x-none" altLang="en-US" baseline="-25000"/>
              <a:t>ST</a:t>
            </a:r>
            <a:endParaRPr lang="x-none" altLang="en-US" baseline="-25000"/>
          </a:p>
          <a:p>
            <a:pPr lvl="1"/>
            <a:r>
              <a:rPr lang="x-none" altLang="en-US"/>
              <a:t>Heterozygosity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VCFtools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Can convert VCF/BCF files to other formats:</a:t>
            </a:r>
            <a:endParaRPr lang="x-none" altLang="en-US"/>
          </a:p>
          <a:p>
            <a:pPr lvl="1"/>
            <a:r>
              <a:rPr lang="x-none" altLang="en-US"/>
              <a:t>012 genotype matrix</a:t>
            </a:r>
            <a:endParaRPr lang="x-none" altLang="en-US"/>
          </a:p>
          <a:p>
            <a:pPr lvl="1"/>
            <a:r>
              <a:rPr lang="x-none" altLang="en-US"/>
              <a:t>IMPUTE</a:t>
            </a:r>
            <a:endParaRPr lang="x-none" altLang="en-US"/>
          </a:p>
          <a:p>
            <a:pPr lvl="1"/>
            <a:r>
              <a:rPr lang="x-none" altLang="en-US"/>
              <a:t>LDhat</a:t>
            </a:r>
            <a:endParaRPr lang="x-none" altLang="en-US"/>
          </a:p>
          <a:p>
            <a:pPr lvl="1"/>
            <a:r>
              <a:rPr lang="x-none" altLang="en-US"/>
              <a:t>BEAGLE</a:t>
            </a:r>
            <a:endParaRPr lang="x-none" altLang="en-US"/>
          </a:p>
          <a:p>
            <a:pPr lvl="1"/>
            <a:r>
              <a:rPr lang="x-none" altLang="en-US"/>
              <a:t>PLINK PED/MAP</a:t>
            </a:r>
            <a:endParaRPr lang="x-none" altLang="en-US"/>
          </a:p>
          <a:p>
            <a:pPr lvl="0"/>
            <a:r>
              <a:rPr lang="x-none" altLang="en-US"/>
              <a:t>Looks at differences between VCF files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Bioinformatics Challenge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Gain access to the Morrell Lab's modules</a:t>
            </a:r>
            <a:endParaRPr lang="x-none" altLang="en-US"/>
          </a:p>
          <a:p>
            <a:pPr lvl="1"/>
            <a:r>
              <a:rPr lang="x-none" altLang="en-US" sz="1800">
                <a:latin typeface="FreeMono" charset="0"/>
                <a:ea typeface="FreeMono" charset="0"/>
              </a:rPr>
              <a:t>export MODULEPATH=/panfs/roc/groups/9/morrellp/public/Modules:$MODULEPATH</a:t>
            </a:r>
            <a:endParaRPr lang="x-none" altLang="en-US" sz="1800">
              <a:latin typeface="FreeMono" charset="0"/>
              <a:ea typeface="FreeMono" charset="0"/>
            </a:endParaRPr>
          </a:p>
          <a:p>
            <a:r>
              <a:rPr lang="x-none" altLang="en-US"/>
              <a:t>Clone the example data</a:t>
            </a:r>
            <a:endParaRPr lang="x-none" altLang="en-US"/>
          </a:p>
          <a:p>
            <a:pPr lvl="1"/>
            <a:r>
              <a:rPr lang="x-none" altLang="en-US" sz="1800">
                <a:latin typeface="FreeMono" charset="0"/>
                <a:ea typeface="FreeMono" charset="0"/>
              </a:rPr>
              <a:t>git clone /panfs/roc/groups/9/morrellp/public/GATK_Example_Data</a:t>
            </a:r>
            <a:endParaRPr lang="x-none" altLang="en-US" sz="1800">
              <a:latin typeface="FreeMono" charset="0"/>
              <a:ea typeface="FreeMono" charset="0"/>
            </a:endParaRPr>
          </a:p>
          <a:p>
            <a:pPr lvl="0"/>
            <a:r>
              <a:rPr lang="x-none" altLang="en-US">
                <a:latin typeface="Arial" charset="0"/>
                <a:ea typeface="FreeMono" charset="0"/>
              </a:rPr>
              <a:t>Use Platypus to call variants on the BAM files</a:t>
            </a:r>
            <a:endParaRPr lang="x-none" altLang="en-US">
              <a:latin typeface="Arial" charset="0"/>
              <a:ea typeface="FreeMono" charset="0"/>
            </a:endParaRPr>
          </a:p>
          <a:p>
            <a:pPr lvl="0"/>
            <a:r>
              <a:rPr lang="x-none" altLang="en-US">
                <a:latin typeface="Arial" charset="0"/>
                <a:ea typeface="FreeMono" charset="0"/>
              </a:rPr>
              <a:t>Use VCFtools to look at the transition/transversion ratio</a:t>
            </a:r>
            <a:endParaRPr lang="x-none" altLang="en-US">
              <a:latin typeface="Arial" charset="0"/>
              <a:ea typeface="FreeMono" charset="0"/>
            </a:endParaRPr>
          </a:p>
          <a:p>
            <a:pPr lvl="0"/>
            <a:r>
              <a:rPr lang="x-none" altLang="en-US">
                <a:latin typeface="Arial" charset="0"/>
                <a:ea typeface="FreeMono" charset="0"/>
              </a:rPr>
              <a:t>If you still have the VCF from GATK using these BAM files, use VCFtools to look at the difference</a:t>
            </a:r>
            <a:endParaRPr lang="x-none" altLang="en-US">
              <a:latin typeface="Arial" charset="0"/>
              <a:ea typeface="FreeMon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Variant/Binary Call Format (VCF/BCF)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Developed by 1000 Genomes Project to avoid redundancy found in General Feature Format (GFF) files</a:t>
            </a:r>
            <a:endParaRPr lang="x-none" altLang="en-US"/>
          </a:p>
          <a:p>
            <a:r>
              <a:rPr lang="x-none" altLang="en-US"/>
              <a:t>File format for defining gene sequence variation</a:t>
            </a:r>
            <a:endParaRPr lang="x-none" altLang="en-US"/>
          </a:p>
          <a:p>
            <a:r>
              <a:rPr lang="x-none" altLang="en-US"/>
              <a:t>Basically a multidimensional table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Not to be confused with the vCard Format (also VCF)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Variant/Binary Call Format (VCF/BCF)</a:t>
            </a:r>
            <a:endParaRPr lang="x-none" altLang="en-US"/>
          </a:p>
        </p:txBody>
      </p:sp>
      <p:pic>
        <p:nvPicPr>
          <p:cNvPr id="4" name="Content Placeholder 3" descr="vc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31365"/>
            <a:ext cx="10515600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Reference-based Variant Detection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Align sample to reference genome</a:t>
            </a:r>
            <a:endParaRPr lang="x-none" altLang="en-US"/>
          </a:p>
          <a:p>
            <a:r>
              <a:rPr lang="x-none" altLang="en-US"/>
              <a:t>Scan for systematic differences and identify haplotypes</a:t>
            </a:r>
            <a:endParaRPr lang="x-none" altLang="en-US"/>
          </a:p>
          <a:p>
            <a:r>
              <a:rPr lang="x-none" altLang="en-US"/>
              <a:t>High sensitivity and low resource requirements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Indels and large variants cause errors</a:t>
            </a:r>
            <a:endParaRPr lang="x-none" altLang="en-US"/>
          </a:p>
          <a:p>
            <a:pPr lvl="1"/>
            <a:r>
              <a:rPr lang="x-none" altLang="en-US" sz="2400"/>
              <a:t>Can be solved with realignment around indels</a:t>
            </a:r>
            <a:endParaRPr lang="x-none" altLang="en-US" sz="2400"/>
          </a:p>
          <a:p>
            <a:pPr lvl="1"/>
            <a:r>
              <a:rPr lang="x-none" altLang="en-US" sz="2400"/>
              <a:t>Realignment is computational costly</a:t>
            </a:r>
            <a:endParaRPr lang="x-none" altLang="en-US" sz="2400"/>
          </a:p>
          <a:p>
            <a:r>
              <a:rPr lang="x-none" altLang="en-US"/>
              <a:t>Fails in highly divergent regions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Reference-free Variant Detection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Build de Bruijn graphs to identify polymorphisms</a:t>
            </a:r>
            <a:endParaRPr lang="x-none" altLang="en-US"/>
          </a:p>
          <a:p>
            <a:r>
              <a:rPr lang="x-none" altLang="en-US"/>
              <a:t>Works well on divergent regions</a:t>
            </a:r>
            <a:endParaRPr lang="x-none" altLang="en-US"/>
          </a:p>
          <a:p>
            <a:r>
              <a:rPr lang="x-none" altLang="en-US"/>
              <a:t>Avoids need to alignment steps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Very computationaly expensive</a:t>
            </a:r>
            <a:endParaRPr lang="x-none" altLang="en-US"/>
          </a:p>
          <a:p>
            <a:r>
              <a:rPr lang="x-none" altLang="en-US"/>
              <a:t>Lower sensitivity than reference-based approaches</a:t>
            </a:r>
            <a:endParaRPr lang="x-none" altLang="en-US"/>
          </a:p>
          <a:p>
            <a:r>
              <a:rPr lang="x-none" altLang="en-US"/>
              <a:t>Fail with repetitive sequences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ym typeface="+mn-ea"/>
              </a:rPr>
              <a:t>Reference-free Variant Detection</a:t>
            </a:r>
            <a:endParaRPr lang="x-none" altLang="en-US"/>
          </a:p>
        </p:txBody>
      </p:sp>
      <p:pic>
        <p:nvPicPr>
          <p:cNvPr id="4" name="Content Placeholder 3" descr="debruij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5070" y="2477135"/>
            <a:ext cx="98012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5930" y="2507615"/>
            <a:ext cx="3147695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5705" y="4281170"/>
            <a:ext cx="6867525" cy="123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Platypus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 variant detection program from Wellcome Trust</a:t>
            </a:r>
            <a:endParaRPr lang="x-none" altLang="en-US"/>
          </a:p>
          <a:p>
            <a:r>
              <a:rPr lang="x-none" altLang="en-US"/>
              <a:t>Designed with four principles:</a:t>
            </a:r>
            <a:endParaRPr lang="x-none" altLang="en-US"/>
          </a:p>
          <a:p>
            <a:pPr lvl="1"/>
            <a:r>
              <a:rPr lang="x-none" altLang="en-US"/>
              <a:t>Variant detection algorithms should have high detective power</a:t>
            </a:r>
            <a:endParaRPr lang="x-none" altLang="en-US"/>
          </a:p>
          <a:p>
            <a:pPr lvl="1"/>
            <a:r>
              <a:rPr lang="x-none" altLang="en-US"/>
              <a:t>Programs should have low false discovery rates</a:t>
            </a:r>
            <a:endParaRPr lang="x-none" altLang="en-US"/>
          </a:p>
          <a:p>
            <a:pPr lvl="1"/>
            <a:r>
              <a:rPr lang="x-none" altLang="en-US"/>
              <a:t>Repetitive loci and local diversity should not be an issue</a:t>
            </a:r>
            <a:endParaRPr lang="x-none" altLang="en-US"/>
          </a:p>
          <a:p>
            <a:pPr lvl="1"/>
            <a:r>
              <a:rPr lang="x-none" altLang="en-US"/>
              <a:t>Computational requirements should be kept to a minimum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Platypus vs GATK HaplotypeCaller</a:t>
            </a:r>
            <a:endParaRPr lang="x-none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US"/>
              <a:t>Platypus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/>
              <a:t>Accepts Heng Li's BAM/CRAM</a:t>
            </a:r>
            <a:endParaRPr lang="x-none" altLang="en-US"/>
          </a:p>
          <a:p>
            <a:r>
              <a:rPr lang="x-none" altLang="en-US"/>
              <a:t>Allows calling of variants across samples without intermediate files</a:t>
            </a:r>
            <a:endParaRPr lang="x-none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x-none" altLang="en-US"/>
              <a:t>HaplotypeCaller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x-none" altLang="en-US"/>
              <a:t>Accepts Broad's BAM only</a:t>
            </a:r>
            <a:endParaRPr lang="x-none" altLang="en-US"/>
          </a:p>
          <a:p>
            <a:pPr lvl="1"/>
            <a:r>
              <a:rPr lang="x-none" altLang="en-US"/>
              <a:t>Accepts CRAM, but doesn't use CRAM's index</a:t>
            </a:r>
            <a:endParaRPr lang="x-none" altLang="en-US"/>
          </a:p>
          <a:p>
            <a:pPr lvl="0"/>
            <a:r>
              <a:rPr lang="x-none" altLang="en-US"/>
              <a:t>Requires intermediate files for multisample variant calling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Platypus vs GATK HaplotypeCaller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4345" y="1825625"/>
            <a:ext cx="870267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Kingsoft Office WPP</Application>
  <PresentationFormat>Widescreen</PresentationFormat>
  <Paragraphs>100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 Design</vt:lpstr>
      <vt:lpstr>Variant Detection III: VCFtools and Platypus</vt:lpstr>
      <vt:lpstr>Variant/Binary Call Format (VCF/BCF)</vt:lpstr>
      <vt:lpstr>Variant/Binary Call Format (VCF/BCF)</vt:lpstr>
      <vt:lpstr>PowerPoint 演示文稿</vt:lpstr>
      <vt:lpstr>PowerPoint 演示文稿</vt:lpstr>
      <vt:lpstr>Platypus</vt:lpstr>
      <vt:lpstr>PowerPoint 演示文稿</vt:lpstr>
      <vt:lpstr>PowerPoint 演示文稿</vt:lpstr>
      <vt:lpstr>Platypus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Detection III: VCFtools and Platypus</dc:title>
  <dc:creator>paul</dc:creator>
  <cp:lastModifiedBy>paul</cp:lastModifiedBy>
  <cp:revision>21</cp:revision>
  <dcterms:created xsi:type="dcterms:W3CDTF">2017-02-21T19:31:50Z</dcterms:created>
  <dcterms:modified xsi:type="dcterms:W3CDTF">2017-02-21T19:31:50Z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