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68"/>
  </p:notesMasterIdLst>
  <p:handoutMasterIdLst>
    <p:handoutMasterId r:id="rId69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84" r:id="rId15"/>
    <p:sldId id="385" r:id="rId16"/>
    <p:sldId id="389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90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8" r:id="rId6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11/3/23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5ECE9829-65B2-40C6-AEFF-7C648FF56A9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C1, Slide (#)</a:t>
            </a: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(#)</a:t>
            </a: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5ECE9829-65B2-40C6-AEFF-7C648FF56A9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27.docx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37.docx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/>
              <a:t>Chapter 1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88380"/>
              </p:ext>
            </p:extLst>
          </p:nvPr>
        </p:nvGraphicFramePr>
        <p:xfrm>
          <a:off x="914400" y="1597025"/>
          <a:ext cx="7301323" cy="231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301323" cy="2310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5ECE9829-65B2-40C6-AEFF-7C648FF56A9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web server processes </a:t>
            </a:r>
            <a:br>
              <a:rPr lang="en-US" dirty="0"/>
            </a:br>
            <a:r>
              <a:rPr lang="en-US" dirty="0"/>
              <a:t>a dynamic web page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156152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7440"/>
              </p:ext>
            </p:extLst>
          </p:nvPr>
        </p:nvGraphicFramePr>
        <p:xfrm>
          <a:off x="914400" y="3505200"/>
          <a:ext cx="7313400" cy="193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400" imgH="1931318" progId="Word.Document.12">
                  <p:embed/>
                </p:oleObj>
              </mc:Choice>
              <mc:Fallback>
                <p:oleObj name="Document" r:id="rId3" imgW="7313400" imgH="19313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7313400" cy="1931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30571"/>
              </p:ext>
            </p:extLst>
          </p:nvPr>
        </p:nvGraphicFramePr>
        <p:xfrm>
          <a:off x="890530" y="2881313"/>
          <a:ext cx="73136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13400" imgH="1080430" progId="Word.Document.12">
                  <p:embed/>
                </p:oleObj>
              </mc:Choice>
              <mc:Fallback>
                <p:oleObj name="Document" r:id="rId5" imgW="7313400" imgH="1080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530" y="2881313"/>
                        <a:ext cx="73136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6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with image swaps and rollovers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10400" cy="390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Line 87"/>
          <p:cNvSpPr>
            <a:spLocks noChangeShapeType="1"/>
          </p:cNvSpPr>
          <p:nvPr/>
        </p:nvSpPr>
        <p:spPr bwMode="auto">
          <a:xfrm flipH="1" flipV="1">
            <a:off x="6534150" y="3181350"/>
            <a:ext cx="733425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Straight Connector 20"/>
          <p:cNvSpPr>
            <a:spLocks/>
          </p:cNvSpPr>
          <p:nvPr/>
        </p:nvSpPr>
        <p:spPr bwMode="auto">
          <a:xfrm flipH="1">
            <a:off x="6900861" y="3600450"/>
            <a:ext cx="365126" cy="742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88"/>
          <p:cNvSpPr txBox="1">
            <a:spLocks noChangeArrowheads="1"/>
          </p:cNvSpPr>
          <p:nvPr/>
        </p:nvSpPr>
        <p:spPr bwMode="auto">
          <a:xfrm>
            <a:off x="7239000" y="3305175"/>
            <a:ext cx="895350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Image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swap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1520825" y="2781300"/>
            <a:ext cx="990600" cy="590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Image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rollover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89"/>
          <p:cNvSpPr>
            <a:spLocks noChangeShapeType="1"/>
          </p:cNvSpPr>
          <p:nvPr/>
        </p:nvSpPr>
        <p:spPr bwMode="auto">
          <a:xfrm flipH="1">
            <a:off x="2511425" y="3081338"/>
            <a:ext cx="1098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JavaScript fits into this architecture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04900"/>
            <a:ext cx="6057900" cy="20193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62206"/>
              </p:ext>
            </p:extLst>
          </p:nvPr>
        </p:nvGraphicFramePr>
        <p:xfrm>
          <a:off x="896250" y="3886200"/>
          <a:ext cx="7313400" cy="193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400" imgH="1932397" progId="Word.Document.12">
                  <p:embed/>
                </p:oleObj>
              </mc:Choice>
              <mc:Fallback>
                <p:oleObj name="Document" r:id="rId3" imgW="7313400" imgH="19323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250" y="3886200"/>
                        <a:ext cx="7313400" cy="1932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98781"/>
              </p:ext>
            </p:extLst>
          </p:nvPr>
        </p:nvGraphicFramePr>
        <p:xfrm>
          <a:off x="914400" y="3276600"/>
          <a:ext cx="73136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13400" imgH="1080430" progId="Word.Document.12">
                  <p:embed/>
                </p:oleObj>
              </mc:Choice>
              <mc:Fallback>
                <p:oleObj name="Document" r:id="rId5" imgW="7313400" imgH="1080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276600"/>
                        <a:ext cx="73136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08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of the many uses of JavaScript and jQuery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62610"/>
              </p:ext>
            </p:extLst>
          </p:nvPr>
        </p:nvGraphicFramePr>
        <p:xfrm>
          <a:off x="914400" y="1109455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2318085" progId="Word.Document.12">
                  <p:embed/>
                </p:oleObj>
              </mc:Choice>
              <mc:Fallback>
                <p:oleObj name="Document" r:id="rId2" imgW="7313400" imgH="23180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09455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9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versions and release dates </a:t>
            </a:r>
            <a:br>
              <a:rPr lang="en-US" dirty="0"/>
            </a:br>
            <a:r>
              <a:rPr lang="en-US" dirty="0"/>
              <a:t>of the ECMAScript specification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745935"/>
              </p:ext>
            </p:extLst>
          </p:nvPr>
        </p:nvGraphicFramePr>
        <p:xfrm>
          <a:off x="914400" y="1295400"/>
          <a:ext cx="7313400" cy="424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246165" progId="Word.Document.12">
                  <p:embed/>
                </p:oleObj>
              </mc:Choice>
              <mc:Fallback>
                <p:oleObj name="Document" r:id="rId2" imgW="7313400" imgH="4246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24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64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additions in recent specifications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67451"/>
              </p:ext>
            </p:extLst>
          </p:nvPr>
        </p:nvGraphicFramePr>
        <p:xfrm>
          <a:off x="914400" y="1143000"/>
          <a:ext cx="7291388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85535" imgH="3496600" progId="Word.Document.12">
                  <p:embed/>
                </p:oleObj>
              </mc:Choice>
              <mc:Fallback>
                <p:oleObj name="Document" r:id="rId2" imgW="7285535" imgH="349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1388" cy="348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3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additions in recent specifications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0398"/>
              </p:ext>
            </p:extLst>
          </p:nvPr>
        </p:nvGraphicFramePr>
        <p:xfrm>
          <a:off x="914400" y="1143000"/>
          <a:ext cx="729138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775194" progId="Word.Document.12">
                  <p:embed/>
                </p:oleObj>
              </mc:Choice>
              <mc:Fallback>
                <p:oleObj name="Document" r:id="rId2" imgW="7301323" imgH="477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1388" cy="475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44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HTML file (index.html) in a browser </a:t>
            </a:r>
            <a:br>
              <a:rPr lang="en-US" dirty="0"/>
            </a:br>
            <a:r>
              <a:rPr lang="en-US" dirty="0"/>
              <a:t>with no CSS applied to it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610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87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HTML file named index.html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65034"/>
              </p:ext>
            </p:extLst>
          </p:nvPr>
        </p:nvGraphicFramePr>
        <p:xfrm>
          <a:off x="914400" y="12192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140749" progId="Word.Document.12">
                  <p:embed/>
                </p:oleObj>
              </mc:Choice>
              <mc:Fallback>
                <p:oleObj name="Document" r:id="rId2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56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named index.html (continued)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11651"/>
              </p:ext>
            </p:extLst>
          </p:nvPr>
        </p:nvGraphicFramePr>
        <p:xfrm>
          <a:off x="914400" y="1219200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140749" progId="Word.Document.12">
                  <p:embed/>
                </p:oleObj>
              </mc:Choice>
              <mc:Fallback>
                <p:oleObj name="Document" r:id="rId2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23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020797"/>
              </p:ext>
            </p:extLst>
          </p:nvPr>
        </p:nvGraphicFramePr>
        <p:xfrm>
          <a:off x="914400" y="1069975"/>
          <a:ext cx="7313400" cy="345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452123" progId="Word.Document.12">
                  <p:embed/>
                </p:oleObj>
              </mc:Choice>
              <mc:Fallback>
                <p:oleObj name="Document" r:id="rId2" imgW="7313400" imgH="34521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313400" cy="345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6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page in a browser </a:t>
            </a:r>
            <a:br>
              <a:rPr lang="en-US" dirty="0"/>
            </a:br>
            <a:r>
              <a:rPr lang="en-US" dirty="0"/>
              <a:t>after CSS has been applied to it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371600"/>
            <a:ext cx="7241119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03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element that applies the CSS file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51484"/>
              </p:ext>
            </p:extLst>
          </p:nvPr>
        </p:nvGraphicFramePr>
        <p:xfrm>
          <a:off x="914400" y="1118512"/>
          <a:ext cx="7313400" cy="337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377288" progId="Word.Document.12">
                  <p:embed/>
                </p:oleObj>
              </mc:Choice>
              <mc:Fallback>
                <p:oleObj name="Document" r:id="rId2" imgW="7313400" imgH="33772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18512"/>
                        <a:ext cx="7313400" cy="337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66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file named email_list.css (continued)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53994"/>
              </p:ext>
            </p:extLst>
          </p:nvPr>
        </p:nvGraphicFramePr>
        <p:xfrm>
          <a:off x="914400" y="1125581"/>
          <a:ext cx="7313400" cy="276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2760619" progId="Word.Document.12">
                  <p:embed/>
                </p:oleObj>
              </mc:Choice>
              <mc:Fallback>
                <p:oleObj name="Document" r:id="rId2" imgW="7313400" imgH="2760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25581"/>
                        <a:ext cx="7313400" cy="2760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page in a browser </a:t>
            </a:r>
            <a:br>
              <a:rPr lang="en-US" dirty="0"/>
            </a:br>
            <a:r>
              <a:rPr lang="en-US" dirty="0"/>
              <a:t>with JavaScript used for data validation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39338"/>
            <a:ext cx="7239000" cy="2775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38109"/>
              </p:ext>
            </p:extLst>
          </p:nvPr>
        </p:nvGraphicFramePr>
        <p:xfrm>
          <a:off x="914400" y="4267200"/>
          <a:ext cx="7313400" cy="11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400" imgH="1197000" progId="Word.Document.12">
                  <p:embed/>
                </p:oleObj>
              </mc:Choice>
              <mc:Fallback>
                <p:oleObj name="Document" r:id="rId3" imgW="7313400" imgH="119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7313400" cy="11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571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JavaScript file (email_list.js)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13625"/>
              </p:ext>
            </p:extLst>
          </p:nvPr>
        </p:nvGraphicFramePr>
        <p:xfrm>
          <a:off x="914400" y="1143000"/>
          <a:ext cx="7313400" cy="442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428575" progId="Word.Document.12">
                  <p:embed/>
                </p:oleObj>
              </mc:Choice>
              <mc:Fallback>
                <p:oleObj name="Document" r:id="rId2" imgW="7313400" imgH="4428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42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15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file (continued)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33849"/>
              </p:ext>
            </p:extLst>
          </p:nvPr>
        </p:nvGraphicFramePr>
        <p:xfrm>
          <a:off x="914400" y="1143000"/>
          <a:ext cx="7313400" cy="304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048086" progId="Word.Document.12">
                  <p:embed/>
                </p:oleObj>
              </mc:Choice>
              <mc:Fallback>
                <p:oleObj name="Document" r:id="rId2" imgW="7313400" imgH="3048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48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57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HTML5 semantic elements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48439"/>
              </p:ext>
            </p:extLst>
          </p:nvPr>
        </p:nvGraphicFramePr>
        <p:xfrm>
          <a:off x="914400" y="12192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51689" progId="Word.Document.12">
                  <p:embed/>
                </p:oleObj>
              </mc:Choice>
              <mc:Fallback>
                <p:oleObj name="Document" r:id="rId2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5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page that’s structured with HTML5 elements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349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220782" progId="Word.Document.12">
                  <p:embed/>
                </p:oleObj>
              </mc:Choice>
              <mc:Fallback>
                <p:oleObj name="Document" r:id="rId2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61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in a web browser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 descr="Description: 1-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900"/>
            <a:ext cx="6516486" cy="229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732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div and span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822353"/>
              </p:ext>
            </p:extLst>
          </p:nvPr>
        </p:nvGraphicFramePr>
        <p:xfrm>
          <a:off x="914400" y="1157412"/>
          <a:ext cx="7313400" cy="1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1814388" progId="Word.Document.12">
                  <p:embed/>
                </p:oleObj>
              </mc:Choice>
              <mc:Fallback>
                <p:oleObj name="Document" r:id="rId2" imgW="7313400" imgH="1814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57412"/>
                        <a:ext cx="7313400" cy="1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65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20470"/>
              </p:ext>
            </p:extLst>
          </p:nvPr>
        </p:nvGraphicFramePr>
        <p:xfrm>
          <a:off x="914400" y="1066800"/>
          <a:ext cx="7313400" cy="397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972370" progId="Word.Document.12">
                  <p:embed/>
                </p:oleObj>
              </mc:Choice>
              <mc:Fallback>
                <p:oleObj name="Document" r:id="rId2" imgW="7313400" imgH="39723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97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89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div elements </a:t>
            </a:r>
            <a:br>
              <a:rPr lang="en-US" dirty="0"/>
            </a:br>
            <a:r>
              <a:rPr lang="en-US" dirty="0"/>
              <a:t>for a JavaScript application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24123"/>
              </p:ext>
            </p:extLst>
          </p:nvPr>
        </p:nvGraphicFramePr>
        <p:xfrm>
          <a:off x="914400" y="1371600"/>
          <a:ext cx="7313400" cy="345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450684" progId="Word.Document.12">
                  <p:embed/>
                </p:oleObj>
              </mc:Choice>
              <mc:Fallback>
                <p:oleObj name="Document" r:id="rId2" imgW="7313400" imgH="3450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345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11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span elements for a JavaScript application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50426"/>
              </p:ext>
            </p:extLst>
          </p:nvPr>
        </p:nvGraphicFramePr>
        <p:xfrm>
          <a:off x="914400" y="12192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220782" progId="Word.Document.12">
                  <p:embed/>
                </p:oleObj>
              </mc:Choice>
              <mc:Fallback>
                <p:oleObj name="Document" r:id="rId2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49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HTML attributes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03772"/>
              </p:ext>
            </p:extLst>
          </p:nvPr>
        </p:nvGraphicFramePr>
        <p:xfrm>
          <a:off x="990600" y="1143000"/>
          <a:ext cx="7301323" cy="1532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32081" progId="Word.Document.12">
                  <p:embed/>
                </p:oleObj>
              </mc:Choice>
              <mc:Fallback>
                <p:oleObj name="Document" r:id="rId2" imgW="7301323" imgH="1532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32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24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these attributes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67032"/>
              </p:ext>
            </p:extLst>
          </p:nvPr>
        </p:nvGraphicFramePr>
        <p:xfrm>
          <a:off x="914400" y="1198818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220782" progId="Word.Document.12">
                  <p:embed/>
                </p:oleObj>
              </mc:Choice>
              <mc:Fallback>
                <p:oleObj name="Document" r:id="rId2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98818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76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in a web browser </a:t>
            </a:r>
            <a:br>
              <a:rPr lang="en-US" dirty="0"/>
            </a:br>
            <a:r>
              <a:rPr lang="en-US" dirty="0"/>
              <a:t>with a tooltip displayed for the text box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 descr="Description: 1-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751830" cy="290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2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provide styles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46858"/>
              </p:ext>
            </p:extLst>
          </p:nvPr>
        </p:nvGraphicFramePr>
        <p:xfrm>
          <a:off x="914400" y="1115824"/>
          <a:ext cx="7313400" cy="429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294376" progId="Word.Document.12">
                  <p:embed/>
                </p:oleObj>
              </mc:Choice>
              <mc:Fallback>
                <p:oleObj name="Document" r:id="rId2" imgW="7313400" imgH="4294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15824"/>
                        <a:ext cx="7313400" cy="429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009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head element that includes two style sheets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85142"/>
              </p:ext>
            </p:extLst>
          </p:nvPr>
        </p:nvGraphicFramePr>
        <p:xfrm>
          <a:off x="914400" y="1123296"/>
          <a:ext cx="7313400" cy="215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2153304" progId="Word.Document.12">
                  <p:embed/>
                </p:oleObj>
              </mc:Choice>
              <mc:Fallback>
                <p:oleObj name="Document" r:id="rId2" imgW="7313400" imgH="21533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23296"/>
                        <a:ext cx="7313400" cy="2153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534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can be selected by type, id, or class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18332"/>
              </p:ext>
            </p:extLst>
          </p:nvPr>
        </p:nvGraphicFramePr>
        <p:xfrm>
          <a:off x="914400" y="12192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2530717" progId="Word.Document.12">
                  <p:embed/>
                </p:oleObj>
              </mc:Choice>
              <mc:Fallback>
                <p:oleObj name="Document" r:id="rId2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899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style rules that select by type, id, and class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15772"/>
              </p:ext>
            </p:extLst>
          </p:nvPr>
        </p:nvGraphicFramePr>
        <p:xfrm>
          <a:off x="914400" y="1125316"/>
          <a:ext cx="7313400" cy="451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513484" progId="Word.Document.12">
                  <p:embed/>
                </p:oleObj>
              </mc:Choice>
              <mc:Fallback>
                <p:oleObj name="Document" r:id="rId2" imgW="7313400" imgH="4513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25316"/>
                        <a:ext cx="7313400" cy="451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821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elements displayed in a browser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 descr="Description: 1-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083935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75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97906"/>
              </p:ext>
            </p:extLst>
          </p:nvPr>
        </p:nvGraphicFramePr>
        <p:xfrm>
          <a:off x="914400" y="1214438"/>
          <a:ext cx="7291388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375618" progId="Word.Document.12">
                  <p:embed/>
                </p:oleObj>
              </mc:Choice>
              <mc:Fallback>
                <p:oleObj name="Document" r:id="rId2" imgW="7301323" imgH="3375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14438"/>
                        <a:ext cx="7291388" cy="335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5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file for a typical application </a:t>
            </a:r>
            <a:br>
              <a:rPr lang="en-US" dirty="0"/>
            </a:br>
            <a:r>
              <a:rPr lang="en-US" dirty="0"/>
              <a:t>in this book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77663"/>
              </p:ext>
            </p:extLst>
          </p:nvPr>
        </p:nvGraphicFramePr>
        <p:xfrm>
          <a:off x="915988" y="1358900"/>
          <a:ext cx="7313400" cy="43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371010" progId="Word.Document.12">
                  <p:embed/>
                </p:oleObj>
              </mc:Choice>
              <mc:Fallback>
                <p:oleObj name="Document" r:id="rId2" imgW="7313400" imgH="43710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988" y="1358900"/>
                        <a:ext cx="7313400" cy="43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790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90062"/>
              </p:ext>
            </p:extLst>
          </p:nvPr>
        </p:nvGraphicFramePr>
        <p:xfrm>
          <a:off x="914400" y="1143000"/>
          <a:ext cx="7313400" cy="15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1545270" progId="Word.Document.12">
                  <p:embed/>
                </p:oleObj>
              </mc:Choice>
              <mc:Fallback>
                <p:oleObj name="Document" r:id="rId2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5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3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6715"/>
            <a:ext cx="7315200" cy="984885"/>
          </a:xfrm>
        </p:spPr>
        <p:txBody>
          <a:bodyPr/>
          <a:lstStyle/>
          <a:p>
            <a:r>
              <a:rPr lang="en-US" dirty="0"/>
              <a:t>The web page at </a:t>
            </a:r>
            <a:r>
              <a:rPr lang="en-US" sz="2000" dirty="0"/>
              <a:t>c:/javascript/book_apps/ch01/email_list/index.html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5128"/>
            <a:ext cx="7239000" cy="277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390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ways to run an HTML page that’s </a:t>
            </a:r>
            <a:br>
              <a:rPr lang="en-US" dirty="0"/>
            </a:br>
            <a:r>
              <a:rPr lang="en-US" dirty="0"/>
              <a:t>on your own server or computer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127438"/>
              </p:ext>
            </p:extLst>
          </p:nvPr>
        </p:nvGraphicFramePr>
        <p:xfrm>
          <a:off x="914400" y="1313176"/>
          <a:ext cx="7313400" cy="24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2420624" progId="Word.Document.12">
                  <p:embed/>
                </p:oleObj>
              </mc:Choice>
              <mc:Fallback>
                <p:oleObj name="Document" r:id="rId2" imgW="7313400" imgH="2420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313176"/>
                        <a:ext cx="7313400" cy="242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485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run an HTML page </a:t>
            </a:r>
            <a:br>
              <a:rPr lang="en-US" dirty="0"/>
            </a:br>
            <a:r>
              <a:rPr lang="en-US" dirty="0"/>
              <a:t>on the Internet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254440"/>
              </p:ext>
            </p:extLst>
          </p:nvPr>
        </p:nvGraphicFramePr>
        <p:xfrm>
          <a:off x="914400" y="1360538"/>
          <a:ext cx="7301323" cy="7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3062" progId="Word.Document.12">
                  <p:embed/>
                </p:oleObj>
              </mc:Choice>
              <mc:Fallback>
                <p:oleObj name="Document" r:id="rId2" imgW="7301323" imgH="773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360538"/>
                        <a:ext cx="7301323" cy="7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55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an HTTP URL </a:t>
            </a:r>
            <a:br>
              <a:rPr lang="en-US" dirty="0"/>
            </a:br>
            <a:r>
              <a:rPr lang="en-US" dirty="0"/>
              <a:t>on the Internet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55852"/>
              </p:ext>
            </p:extLst>
          </p:nvPr>
        </p:nvGraphicFramePr>
        <p:xfrm>
          <a:off x="1257300" y="1371600"/>
          <a:ext cx="689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33824" imgH="535773" progId="Visio.Drawing.11">
                  <p:embed/>
                </p:oleObj>
              </mc:Choice>
              <mc:Fallback>
                <p:oleObj name="Visio" r:id="rId2" imgW="4333824" imgH="5357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371600"/>
                        <a:ext cx="68961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1328"/>
              </p:ext>
            </p:extLst>
          </p:nvPr>
        </p:nvGraphicFramePr>
        <p:xfrm>
          <a:off x="915300" y="2441140"/>
          <a:ext cx="7313400" cy="23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13400" imgH="2359460" progId="Word.Document.12">
                  <p:embed/>
                </p:oleObj>
              </mc:Choice>
              <mc:Fallback>
                <p:oleObj name="Document" r:id="rId4" imgW="7313400" imgH="2359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300" y="2441140"/>
                        <a:ext cx="7313400" cy="23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059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with an open Console panel </a:t>
            </a:r>
            <a:br>
              <a:rPr lang="en-US" dirty="0"/>
            </a:br>
            <a:r>
              <a:rPr lang="en-US" dirty="0"/>
              <a:t>that shows an error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3211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002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open or close Chrome’s developer tools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73125"/>
              </p:ext>
            </p:extLst>
          </p:nvPr>
        </p:nvGraphicFramePr>
        <p:xfrm>
          <a:off x="914400" y="1219200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649462" progId="Word.Document.12">
                  <p:embed/>
                </p:oleObj>
              </mc:Choice>
              <mc:Fallback>
                <p:oleObj name="Document" r:id="rId2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61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JavaScript statement </a:t>
            </a:r>
            <a:br>
              <a:rPr lang="en-US" dirty="0"/>
            </a:br>
            <a:r>
              <a:rPr lang="en-US" dirty="0"/>
              <a:t>that caused the error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69879"/>
              </p:ext>
            </p:extLst>
          </p:nvPr>
        </p:nvGraphicFramePr>
        <p:xfrm>
          <a:off x="914400" y="12954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233849" progId="Word.Document.12">
                  <p:embed/>
                </p:oleObj>
              </mc:Choice>
              <mc:Fallback>
                <p:oleObj name="Document" r:id="rId2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13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Sources panel after the link </a:t>
            </a:r>
            <a:br>
              <a:rPr lang="en-US" dirty="0"/>
            </a:br>
            <a:r>
              <a:rPr lang="en-US" dirty="0"/>
              <a:t>in the Console panel has been clicked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2002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39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 web application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86167"/>
              </p:ext>
            </p:extLst>
          </p:nvPr>
        </p:nvGraphicFramePr>
        <p:xfrm>
          <a:off x="1200150" y="1221550"/>
          <a:ext cx="6724650" cy="411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96448" imgH="2319030" progId="Visio.Drawing.11">
                  <p:embed/>
                </p:oleObj>
              </mc:Choice>
              <mc:Fallback>
                <p:oleObj name="Visio" r:id="rId2" imgW="3796448" imgH="2319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221550"/>
                        <a:ext cx="6724650" cy="411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60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HTML5 ratings of current browsers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81227"/>
              </p:ext>
            </p:extLst>
          </p:nvPr>
        </p:nvGraphicFramePr>
        <p:xfrm>
          <a:off x="914400" y="1066800"/>
          <a:ext cx="7313400" cy="38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867313" progId="Word.Document.12">
                  <p:embed/>
                </p:oleObj>
              </mc:Choice>
              <mc:Fallback>
                <p:oleObj name="Document" r:id="rId2" imgW="7313400" imgH="3867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6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716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CDN for the JavaScript shiv </a:t>
            </a:r>
            <a:br>
              <a:rPr lang="en-US" dirty="0"/>
            </a:br>
            <a:r>
              <a:rPr lang="en-US" dirty="0"/>
              <a:t>for HTML5 compatibility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4084"/>
              </p:ext>
            </p:extLst>
          </p:nvPr>
        </p:nvGraphicFramePr>
        <p:xfrm>
          <a:off x="914399" y="1293812"/>
          <a:ext cx="7728738" cy="298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28738" imgH="2981526" progId="Word.Document.12">
                  <p:embed/>
                </p:oleObj>
              </mc:Choice>
              <mc:Fallback>
                <p:oleObj name="Document" r:id="rId2" imgW="7728738" imgH="2981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399" y="1293812"/>
                        <a:ext cx="7728738" cy="298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454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CDNs for the ECMAScript compatibility shims and shams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515400"/>
              </p:ext>
            </p:extLst>
          </p:nvPr>
        </p:nvGraphicFramePr>
        <p:xfrm>
          <a:off x="914400" y="1264975"/>
          <a:ext cx="7313400" cy="467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82297" progId="Word.Document.12">
                  <p:embed/>
                </p:oleObj>
              </mc:Choice>
              <mc:Fallback>
                <p:oleObj name="Document" r:id="rId2" imgW="7301323" imgH="46822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64975"/>
                        <a:ext cx="7313400" cy="467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627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937143"/>
              </p:ext>
            </p:extLst>
          </p:nvPr>
        </p:nvGraphicFramePr>
        <p:xfrm>
          <a:off x="914400" y="1143000"/>
          <a:ext cx="7313612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2317725" progId="Word.Document.12">
                  <p:embed/>
                </p:oleObj>
              </mc:Choice>
              <mc:Fallback>
                <p:oleObj name="Document" r:id="rId2" imgW="7313400" imgH="2317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292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dialog boxes for importing an </a:t>
            </a:r>
            <a:r>
              <a:rPr lang="en-US" dirty="0" err="1"/>
              <a:t>Aptana</a:t>
            </a:r>
            <a:r>
              <a:rPr lang="en-US" dirty="0"/>
              <a:t> project</a:t>
            </a:r>
            <a:br>
              <a:rPr lang="en-US" dirty="0"/>
            </a:br>
            <a:endParaRPr lang="en-US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9" name="Picture 8" descr="M:\Current projects\JavaScript\Manuscript\ch01\1-17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3860351" cy="35271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38401"/>
            <a:ext cx="4267200" cy="3317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505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new project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79512"/>
              </p:ext>
            </p:extLst>
          </p:nvPr>
        </p:nvGraphicFramePr>
        <p:xfrm>
          <a:off x="914400" y="1104544"/>
          <a:ext cx="7313400" cy="369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3696056" progId="Word.Document.12">
                  <p:embed/>
                </p:oleObj>
              </mc:Choice>
              <mc:Fallback>
                <p:oleObj name="Document" r:id="rId2" imgW="7313400" imgH="3696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04544"/>
                        <a:ext cx="7313400" cy="3696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677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Aptana</a:t>
            </a:r>
            <a:r>
              <a:rPr lang="en-US" dirty="0"/>
              <a:t> with the App Explorer shown </a:t>
            </a:r>
            <a:br>
              <a:rPr lang="en-US" dirty="0"/>
            </a:br>
            <a:r>
              <a:rPr lang="en-US" dirty="0"/>
              <a:t>and a JavaScript file in the second tab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4188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0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open a file within a project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04914"/>
              </p:ext>
            </p:extLst>
          </p:nvPr>
        </p:nvGraphicFramePr>
        <p:xfrm>
          <a:off x="914400" y="1104533"/>
          <a:ext cx="7313400" cy="407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4077067" progId="Word.Document.12">
                  <p:embed/>
                </p:oleObj>
              </mc:Choice>
              <mc:Fallback>
                <p:oleObj name="Document" r:id="rId2" imgW="7313400" imgH="40770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04533"/>
                        <a:ext cx="7313400" cy="4077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105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 new file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72987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328186" progId="Word.Document.12">
                  <p:embed/>
                </p:oleObj>
              </mc:Choice>
              <mc:Fallback>
                <p:oleObj name="Document" r:id="rId2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15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Aptana</a:t>
            </a:r>
            <a:r>
              <a:rPr lang="en-US" dirty="0"/>
              <a:t> with an auto-completion list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629400" cy="2458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15617"/>
              </p:ext>
            </p:extLst>
          </p:nvPr>
        </p:nvGraphicFramePr>
        <p:xfrm>
          <a:off x="914400" y="3581400"/>
          <a:ext cx="7313400" cy="255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13400" imgH="2556982" progId="Word.Document.12">
                  <p:embed/>
                </p:oleObj>
              </mc:Choice>
              <mc:Fallback>
                <p:oleObj name="Document" r:id="rId3" imgW="7313400" imgH="25569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581400"/>
                        <a:ext cx="7313400" cy="2556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99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59820"/>
              </p:ext>
            </p:extLst>
          </p:nvPr>
        </p:nvGraphicFramePr>
        <p:xfrm>
          <a:off x="914400" y="1092683"/>
          <a:ext cx="7301323" cy="347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479317" progId="Word.Document.12">
                  <p:embed/>
                </p:oleObj>
              </mc:Choice>
              <mc:Fallback>
                <p:oleObj name="Document" r:id="rId2" imgW="7301323" imgH="3479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092683"/>
                        <a:ext cx="7301323" cy="3479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699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errors in </a:t>
            </a:r>
            <a:r>
              <a:rPr lang="en-US" dirty="0" err="1"/>
              <a:t>Aptana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88376"/>
              </p:ext>
            </p:extLst>
          </p:nvPr>
        </p:nvGraphicFramePr>
        <p:xfrm>
          <a:off x="914400" y="11061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941836" progId="Word.Document.12">
                  <p:embed/>
                </p:oleObj>
              </mc:Choice>
              <mc:Fallback>
                <p:oleObj name="Document" r:id="rId2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061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951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hide and restore the Project </a:t>
            </a:r>
            <a:br>
              <a:rPr lang="en-US" dirty="0"/>
            </a:br>
            <a:r>
              <a:rPr lang="en-US" dirty="0"/>
              <a:t>and App Explorers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53665"/>
              </p:ext>
            </p:extLst>
          </p:nvPr>
        </p:nvGraphicFramePr>
        <p:xfrm>
          <a:off x="914400" y="1295400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22524" progId="Word.Document.12">
                  <p:embed/>
                </p:oleObj>
              </mc:Choice>
              <mc:Fallback>
                <p:oleObj name="Document" r:id="rId2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130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the colors used to highlight </a:t>
            </a:r>
            <a:br>
              <a:rPr lang="en-US" dirty="0"/>
            </a:br>
            <a:r>
              <a:rPr lang="en-US" dirty="0"/>
              <a:t>the syntax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786716"/>
              </p:ext>
            </p:extLst>
          </p:nvPr>
        </p:nvGraphicFramePr>
        <p:xfrm>
          <a:off x="914400" y="12954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744159" progId="Word.Document.12">
                  <p:embed/>
                </p:oleObj>
              </mc:Choice>
              <mc:Fallback>
                <p:oleObj name="Document" r:id="rId2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3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a web page, </a:t>
            </a:r>
            <a:br>
              <a:rPr lang="en-US" dirty="0"/>
            </a:br>
            <a:r>
              <a:rPr lang="en-US" dirty="0"/>
              <a:t> click on </a:t>
            </a:r>
            <a:r>
              <a:rPr lang="en-US" dirty="0" err="1"/>
              <a:t>Aptana’s</a:t>
            </a:r>
            <a:r>
              <a:rPr lang="en-US" dirty="0"/>
              <a:t> Run button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64343"/>
            <a:ext cx="7239000" cy="2826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1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To rerun a web page in a browser, </a:t>
            </a:r>
            <a:br>
              <a:rPr lang="en-US" dirty="0"/>
            </a:br>
            <a:r>
              <a:rPr lang="en-US" dirty="0"/>
              <a:t>click on the Reload button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599"/>
            <a:ext cx="7239000" cy="2748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3028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JavaScript application from </a:t>
            </a:r>
            <a:r>
              <a:rPr lang="en-US" dirty="0" err="1"/>
              <a:t>Aptana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554894"/>
              </p:ext>
            </p:extLst>
          </p:nvPr>
        </p:nvGraphicFramePr>
        <p:xfrm>
          <a:off x="914400" y="1143000"/>
          <a:ext cx="7313400" cy="291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2910289" progId="Word.Document.12">
                  <p:embed/>
                </p:oleObj>
              </mc:Choice>
              <mc:Fallback>
                <p:oleObj name="Document" r:id="rId2" imgW="7313400" imgH="29102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91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733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1-1 Test the Email List app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72050"/>
              </p:ext>
            </p:extLst>
          </p:nvPr>
        </p:nvGraphicFramePr>
        <p:xfrm>
          <a:off x="914400" y="1071563"/>
          <a:ext cx="7291388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939938" progId="Word.Document.12">
                  <p:embed/>
                </p:oleObj>
              </mc:Choice>
              <mc:Fallback>
                <p:oleObj name="Document" r:id="rId2" imgW="7301323" imgH="29399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071563"/>
                        <a:ext cx="7291388" cy="292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53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static web page (index.html)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9692"/>
            <a:ext cx="6858000" cy="4601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 web server processes a static web page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83896"/>
              </p:ext>
            </p:extLst>
          </p:nvPr>
        </p:nvGraphicFramePr>
        <p:xfrm>
          <a:off x="1695450" y="1143000"/>
          <a:ext cx="56959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31753" imgH="1102680" progId="Visio.Drawing.11">
                  <p:embed/>
                </p:oleObj>
              </mc:Choice>
              <mc:Fallback>
                <p:oleObj name="Visio" r:id="rId2" imgW="2931753" imgH="11026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143000"/>
                        <a:ext cx="569595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12752"/>
              </p:ext>
            </p:extLst>
          </p:nvPr>
        </p:nvGraphicFramePr>
        <p:xfrm>
          <a:off x="914400" y="3733800"/>
          <a:ext cx="7301323" cy="193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1932834" progId="Word.Document.12">
                  <p:embed/>
                </p:oleObj>
              </mc:Choice>
              <mc:Fallback>
                <p:oleObj name="Document" r:id="rId4" imgW="7301323" imgH="193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7301323" cy="1932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15808"/>
              </p:ext>
            </p:extLst>
          </p:nvPr>
        </p:nvGraphicFramePr>
        <p:xfrm>
          <a:off x="915988" y="3124200"/>
          <a:ext cx="73136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13400" imgH="1080430" progId="Word.Document.12">
                  <p:embed/>
                </p:oleObj>
              </mc:Choice>
              <mc:Fallback>
                <p:oleObj name="Document" r:id="rId6" imgW="7313400" imgH="1080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988" y="3124200"/>
                        <a:ext cx="7313612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32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dynamic web page at amazon.com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96799"/>
            <a:ext cx="6400800" cy="4594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32978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917</TotalTime>
  <Words>2029</Words>
  <Application>Microsoft Macintosh PowerPoint</Application>
  <PresentationFormat>On-screen Show (4:3)</PresentationFormat>
  <Paragraphs>333</Paragraphs>
  <Slides>66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Arial Narrow</vt:lpstr>
      <vt:lpstr>Times New Roman</vt:lpstr>
      <vt:lpstr>Master slides_with_titles_logo</vt:lpstr>
      <vt:lpstr>Document</vt:lpstr>
      <vt:lpstr>Visio</vt:lpstr>
      <vt:lpstr>Chapter 1</vt:lpstr>
      <vt:lpstr>Objectives</vt:lpstr>
      <vt:lpstr>Objectives (continued)</vt:lpstr>
      <vt:lpstr>Objectives (continued)</vt:lpstr>
      <vt:lpstr>The components of a web application</vt:lpstr>
      <vt:lpstr>Terms</vt:lpstr>
      <vt:lpstr>A static web page (index.html)</vt:lpstr>
      <vt:lpstr>How a web server processes a static web page</vt:lpstr>
      <vt:lpstr>A dynamic web page at amazon.com</vt:lpstr>
      <vt:lpstr>How a web server processes  a dynamic web page</vt:lpstr>
      <vt:lpstr>A web page with image swaps and rollovers</vt:lpstr>
      <vt:lpstr>How JavaScript fits into this architecture</vt:lpstr>
      <vt:lpstr>Three of the many uses of JavaScript and jQuery</vt:lpstr>
      <vt:lpstr>The versions and release dates  of the ECMAScript specification</vt:lpstr>
      <vt:lpstr>Some additions in recent specifications</vt:lpstr>
      <vt:lpstr>Some additions in recent specifications (cont.)</vt:lpstr>
      <vt:lpstr>An HTML file (index.html) in a browser  with no CSS applied to it</vt:lpstr>
      <vt:lpstr>The code for the HTML file named index.html</vt:lpstr>
      <vt:lpstr>The HTML file named index.html (continued)</vt:lpstr>
      <vt:lpstr>The web page in a browser  after CSS has been applied to it</vt:lpstr>
      <vt:lpstr>The link element that applies the CSS file</vt:lpstr>
      <vt:lpstr>The CSS file named email_list.css (continued)</vt:lpstr>
      <vt:lpstr>The web page in a browser  with JavaScript used for data validation</vt:lpstr>
      <vt:lpstr>The code for the JavaScript file (email_list.js)</vt:lpstr>
      <vt:lpstr>The JavaScript file (continued)</vt:lpstr>
      <vt:lpstr>The primary HTML5 semantic elements</vt:lpstr>
      <vt:lpstr>A page that’s structured with HTML5 elements</vt:lpstr>
      <vt:lpstr>The HTML in a web browser</vt:lpstr>
      <vt:lpstr>The div and span elements</vt:lpstr>
      <vt:lpstr>HTML div elements  for a JavaScript application</vt:lpstr>
      <vt:lpstr>HTML span elements for a JavaScript application</vt:lpstr>
      <vt:lpstr>The basic HTML attributes</vt:lpstr>
      <vt:lpstr>HTML that uses these attributes</vt:lpstr>
      <vt:lpstr>The HTML in a web browser  with a tooltip displayed for the text box</vt:lpstr>
      <vt:lpstr>Two ways to provide styles</vt:lpstr>
      <vt:lpstr>A head element that includes two style sheets</vt:lpstr>
      <vt:lpstr>HTML that can be selected by type, id, or class</vt:lpstr>
      <vt:lpstr>CSS style rules that select by type, id, and class</vt:lpstr>
      <vt:lpstr>The HTML elements displayed in a browser</vt:lpstr>
      <vt:lpstr>The CSS file for a typical application  in this book</vt:lpstr>
      <vt:lpstr>Terms</vt:lpstr>
      <vt:lpstr>The web page at c:/javascript/book_apps/ch01/email_list/index.html </vt:lpstr>
      <vt:lpstr>Four ways to run an HTML page that’s  on your own server or computer</vt:lpstr>
      <vt:lpstr>Two ways to run an HTML page  on the Internet</vt:lpstr>
      <vt:lpstr>The components of an HTTP URL  on the Internet</vt:lpstr>
      <vt:lpstr>Chrome with an open Console panel  that shows an error</vt:lpstr>
      <vt:lpstr>How to open or close Chrome’s developer tools</vt:lpstr>
      <vt:lpstr>How to find the JavaScript statement  that caused the error</vt:lpstr>
      <vt:lpstr>The Sources panel after the link  in the Console panel has been clicked</vt:lpstr>
      <vt:lpstr>The HTML5 ratings of current browsers</vt:lpstr>
      <vt:lpstr>The CDN for the JavaScript shiv  for HTML5 compatibility</vt:lpstr>
      <vt:lpstr>The CDNs for the ECMAScript compatibility shims and shams</vt:lpstr>
      <vt:lpstr>Terms</vt:lpstr>
      <vt:lpstr>The dialog boxes for importing an Aptana project </vt:lpstr>
      <vt:lpstr>How to create a new project</vt:lpstr>
      <vt:lpstr>Aptana with the App Explorer shown  and a JavaScript file in the second tab</vt:lpstr>
      <vt:lpstr>How to open a file within a project</vt:lpstr>
      <vt:lpstr>How to start a new file</vt:lpstr>
      <vt:lpstr>Aptana with an auto-completion list</vt:lpstr>
      <vt:lpstr>How to identify errors in Aptana</vt:lpstr>
      <vt:lpstr>How to hide and restore the Project  and App Explorers</vt:lpstr>
      <vt:lpstr>How to set the colors used to highlight  the syntax</vt:lpstr>
      <vt:lpstr>To run a web page,   click on Aptana’s Run button</vt:lpstr>
      <vt:lpstr>To rerun a web page in a browser,  click on the Reload button</vt:lpstr>
      <vt:lpstr>How to run a JavaScript application from Aptana</vt:lpstr>
      <vt:lpstr>Short 1-1 Test the Email List app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morrese morrison</cp:lastModifiedBy>
  <cp:revision>94</cp:revision>
  <cp:lastPrinted>2015-09-17T18:46:28Z</cp:lastPrinted>
  <dcterms:created xsi:type="dcterms:W3CDTF">2010-11-30T18:46:51Z</dcterms:created>
  <dcterms:modified xsi:type="dcterms:W3CDTF">2023-11-03T22:08:24Z</dcterms:modified>
</cp:coreProperties>
</file>