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5143500" type="screen16x9"/>
  <p:notesSz cx="6858000" cy="9144000"/>
  <p:embeddedFontLst>
    <p:embeddedFont>
      <p:font typeface="Lato" panose="020F0502020204030203" pitchFamily="34" charset="0"/>
      <p:regular r:id="rId54"/>
      <p:bold r:id="rId55"/>
      <p:italic r:id="rId56"/>
      <p:boldItalic r:id="rId57"/>
    </p:embeddedFont>
    <p:embeddedFont>
      <p:font typeface="Montserrat" pitchFamily="2" charset="77"/>
      <p:regular r:id="rId58"/>
      <p:bold r:id="rId59"/>
      <p:italic r:id="rId60"/>
      <p:boldItalic r:id="rId61"/>
    </p:embeddedFont>
    <p:embeddedFont>
      <p:font typeface="Roboto" panose="02000000000000000000"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6"/>
    <p:restoredTop sz="94671"/>
  </p:normalViewPr>
  <p:slideViewPr>
    <p:cSldViewPr snapToGrid="0">
      <p:cViewPr varScale="1">
        <p:scale>
          <a:sx n="196" d="100"/>
          <a:sy n="196" d="100"/>
        </p:scale>
        <p:origin x="512"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f2b35c5d3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f2b35c5d3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2b35c5d31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1f2b35c5d31_0_3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f2b35c5d31_0_3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f2b35c5d31_0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f2b35c5d31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1f2b35c5d31_0_3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f2b35c5d31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1f2b35c5d31_0_3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2b35c5d31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2b35c5d31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f2b35c5d31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1f2b35c5d31_0_4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f2b35c5d31_0_4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1f2b35c5d31_0_4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2b35c5d31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1f2b35c5d31_0_4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f2b35c5d31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1f2b35c5d31_0_4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f2b35c5d31_0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1f2b35c5d31_0_4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f2b35c5d31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f2b35c5d31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f2b35c5d31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f2b35c5d31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f2b35c5d31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g1f2b35c5d31_0_6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f2b35c5d31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1f2b35c5d31_0_6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f2b35c5d31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1f2b35c5d31_0_6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f2b35c5d31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1f2b35c5d31_0_6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f2b35c5d31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g1f2b35c5d31_0_6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f2b35c5d31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1f2b35c5d31_0_6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f2b35c5d31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1f2b35c5d31_0_6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f2b35c5d31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g1f2b35c5d31_0_6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f2b35c5d31_0_1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f2b35c5d31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f2b35c5d31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1f2b35c5d31_0_2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f2b35c5d31_0_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g1f2b35c5d31_0_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f2b35c5d31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g1f2b35c5d31_0_15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f2b35c5d31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g1f2b35c5d31_0_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f2b35c5d31_0_1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g1f2b35c5d31_0_1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f2b35c5d31_0_1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g1f2b35c5d31_0_1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f2b35c5d31_0_1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g1f2b35c5d31_0_15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f2b35c5d31_0_1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g1f2b35c5d31_0_15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f2b35c5d31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f2b35c5d31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f2b35c5d31_0_1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1f2b35c5d31_0_1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f2b35c5d31_0_1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g1f2b35c5d31_0_11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f2b35c5d31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f2b35c5d31_0_2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f2b35c5d31_0_1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g1f2b35c5d31_0_11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f2b35c5d31_0_1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g1f2b35c5d31_0_1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f2b35c5d31_0_1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g1f2b35c5d31_0_12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f2b35c5d31_0_1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g1f2b35c5d31_0_12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f2b35c5d31_0_1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g1f2b35c5d31_0_12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f2b35c5d31_0_1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f2b35c5d31_0_1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f2b35c5d31_0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g1f2b35c5d31_0_13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f2b35c5d31_0_1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g1f2b35c5d31_0_13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f2b35c5d31_0_1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g1f2b35c5d31_0_13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f2b35c5d31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4" name="Google Shape;494;g1f2b35c5d31_0_13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f2b35c5d31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1f2b35c5d31_0_2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f2b35c5d31_0_1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g1f2b35c5d31_0_13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f2b35c5d31_0_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g1f2b35c5d31_0_13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f2b35c5d31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1f2b35c5d31_0_2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f2b35c5d31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1f2b35c5d31_0_2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f2b35c5d31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1f2b35c5d31_0_2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f2b35c5d31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1f2b35c5d31_0_2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133" name="Google Shape;13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34" name="Google Shape;13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135" name="Google Shape;13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537150" y="452925"/>
            <a:ext cx="5017500" cy="27045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rgbClr val="000000"/>
              </a:buClr>
              <a:buSzPct val="307692"/>
              <a:buFont typeface="Arial"/>
              <a:buNone/>
            </a:pPr>
            <a:r>
              <a:rPr lang="en" sz="1300" b="1"/>
              <a:t>BIS 403 - Applied Systems Design</a:t>
            </a:r>
            <a:br>
              <a:rPr lang="en" sz="1300" b="1"/>
            </a:br>
            <a:r>
              <a:rPr lang="en" sz="1300" b="1"/>
              <a:t>College: Peirce College</a:t>
            </a:r>
            <a:br>
              <a:rPr lang="en" sz="1300" b="1"/>
            </a:br>
            <a:r>
              <a:rPr lang="en" sz="1300" b="1"/>
              <a:t>Professor: Robert Heubner</a:t>
            </a:r>
            <a:br>
              <a:rPr lang="en" sz="1300" b="1"/>
            </a:br>
            <a:r>
              <a:rPr lang="en" sz="1300" b="1"/>
              <a:t>Group Members: J. Sherif &amp; M. Morrison </a:t>
            </a:r>
            <a:br>
              <a:rPr lang="en" sz="1300" b="1"/>
            </a:br>
            <a:r>
              <a:rPr lang="en" sz="1300" b="1"/>
              <a:t>Case Study: Personal Trainer Final Presentation</a:t>
            </a:r>
            <a:endParaRPr sz="1300" b="1"/>
          </a:p>
          <a:p>
            <a:pPr marL="0" lvl="0" indent="0" algn="l" rtl="0">
              <a:lnSpc>
                <a:spcPct val="150000"/>
              </a:lnSpc>
              <a:spcBef>
                <a:spcPts val="0"/>
              </a:spcBef>
              <a:spcAft>
                <a:spcPts val="0"/>
              </a:spcAft>
              <a:buClr>
                <a:srgbClr val="000000"/>
              </a:buClr>
              <a:buSzPct val="76153"/>
              <a:buFont typeface="Arial"/>
              <a:buNone/>
            </a:pPr>
            <a:r>
              <a:rPr lang="en" sz="1300" b="1"/>
              <a:t>Date: 2/25/2024</a:t>
            </a:r>
            <a:endParaRPr sz="1300" b="1"/>
          </a:p>
          <a:p>
            <a:pPr marL="0" lvl="0" indent="0" algn="l" rtl="0">
              <a:lnSpc>
                <a:spcPct val="90000"/>
              </a:lnSpc>
              <a:spcBef>
                <a:spcPts val="0"/>
              </a:spcBef>
              <a:spcAft>
                <a:spcPts val="0"/>
              </a:spcAft>
              <a:buClr>
                <a:srgbClr val="000000"/>
              </a:buClr>
              <a:buSzPct val="76153"/>
              <a:buFont typeface="Arial"/>
              <a:buNone/>
            </a:pPr>
            <a:endParaRPr sz="1300" b="1">
              <a:latin typeface="Times New Roman"/>
              <a:ea typeface="Times New Roman"/>
              <a:cs typeface="Times New Roman"/>
              <a:sym typeface="Times New Roman"/>
            </a:endParaRPr>
          </a:p>
          <a:p>
            <a:pPr marL="0" lvl="0" indent="0" algn="l" rtl="0">
              <a:lnSpc>
                <a:spcPct val="90000"/>
              </a:lnSpc>
              <a:spcBef>
                <a:spcPts val="0"/>
              </a:spcBef>
              <a:spcAft>
                <a:spcPts val="0"/>
              </a:spcAft>
              <a:buClr>
                <a:srgbClr val="000000"/>
              </a:buClr>
              <a:buSzPct val="76153"/>
              <a:buFont typeface="Arial"/>
              <a:buNone/>
            </a:pPr>
            <a:endParaRPr sz="1300" b="1">
              <a:latin typeface="Times New Roman"/>
              <a:ea typeface="Times New Roman"/>
              <a:cs typeface="Times New Roman"/>
              <a:sym typeface="Times New Roman"/>
            </a:endParaRPr>
          </a:p>
          <a:p>
            <a:pPr marL="344170" lvl="0" indent="-323310" algn="l" rtl="0">
              <a:lnSpc>
                <a:spcPct val="120000"/>
              </a:lnSpc>
              <a:spcBef>
                <a:spcPts val="933"/>
              </a:spcBef>
              <a:spcAft>
                <a:spcPts val="0"/>
              </a:spcAft>
              <a:buClr>
                <a:schemeClr val="dk1"/>
              </a:buClr>
              <a:buSzPct val="32499"/>
              <a:buFont typeface="Times New Roman"/>
              <a:buChar char="▪"/>
            </a:pPr>
            <a:endParaRPr/>
          </a:p>
        </p:txBody>
      </p:sp>
      <p:sp>
        <p:nvSpPr>
          <p:cNvPr id="141" name="Google Shape;141;p14"/>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Utilization Of Visual Aids</a:t>
            </a:r>
            <a:endParaRPr/>
          </a:p>
        </p:txBody>
      </p:sp>
      <p:sp>
        <p:nvSpPr>
          <p:cNvPr id="195" name="Google Shape;195;p2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SzPts val="1300"/>
              <a:buChar char="●"/>
            </a:pPr>
            <a:r>
              <a:rPr lang="en"/>
              <a:t>Visual Aids serve as a medium to demonstrate a concept, idea or product.</a:t>
            </a:r>
            <a:endParaRPr/>
          </a:p>
          <a:p>
            <a:pPr marL="457200" lvl="0" indent="-311150" algn="l" rtl="0">
              <a:lnSpc>
                <a:spcPct val="115000"/>
              </a:lnSpc>
              <a:spcBef>
                <a:spcPts val="0"/>
              </a:spcBef>
              <a:spcAft>
                <a:spcPts val="0"/>
              </a:spcAft>
              <a:buSzPts val="1300"/>
              <a:buChar char="●"/>
            </a:pPr>
            <a:r>
              <a:rPr lang="en"/>
              <a:t>Video visual aids can be extremely effective, giving those who watched the presentation a lasting memory of what was shown.</a:t>
            </a:r>
            <a:endParaRPr/>
          </a:p>
          <a:p>
            <a:pPr marL="457200" lvl="0" indent="-311150" algn="l" rtl="0">
              <a:lnSpc>
                <a:spcPct val="115000"/>
              </a:lnSpc>
              <a:spcBef>
                <a:spcPts val="0"/>
              </a:spcBef>
              <a:spcAft>
                <a:spcPts val="0"/>
              </a:spcAft>
              <a:buSzPts val="1300"/>
              <a:buChar char="●"/>
            </a:pPr>
            <a:r>
              <a:rPr lang="en"/>
              <a:t>Video visual aid should be utilized to show the system.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Total Cost Of Ownership</a:t>
            </a:r>
            <a:endParaRPr/>
          </a:p>
        </p:txBody>
      </p:sp>
      <p:sp>
        <p:nvSpPr>
          <p:cNvPr id="201" name="Google Shape;201;p24"/>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SzPts val="1300"/>
              <a:buChar char="●"/>
            </a:pPr>
            <a:r>
              <a:rPr lang="en"/>
              <a:t>Total cost of ownership is determined by the price of the asset in questioned in addition to operational costs of a certain value of time</a:t>
            </a:r>
            <a:endParaRPr/>
          </a:p>
          <a:p>
            <a:pPr marL="457200" lvl="0" indent="-311150" algn="l" rtl="0">
              <a:lnSpc>
                <a:spcPct val="115000"/>
              </a:lnSpc>
              <a:spcBef>
                <a:spcPts val="0"/>
              </a:spcBef>
              <a:spcAft>
                <a:spcPts val="0"/>
              </a:spcAft>
              <a:buSzPts val="1300"/>
              <a:buChar char="●"/>
            </a:pPr>
            <a:r>
              <a:rPr lang="en"/>
              <a:t>This is crucial in determining the economic feasibility of a project before it is started.</a:t>
            </a:r>
            <a:endParaRPr/>
          </a:p>
          <a:p>
            <a:pPr marL="457200" lvl="0" indent="-311150" algn="l" rtl="0">
              <a:lnSpc>
                <a:spcPct val="115000"/>
              </a:lnSpc>
              <a:spcBef>
                <a:spcPts val="0"/>
              </a:spcBef>
              <a:spcAft>
                <a:spcPts val="0"/>
              </a:spcAft>
              <a:buSzPts val="1300"/>
              <a:buChar char="●"/>
            </a:pPr>
            <a:r>
              <a:rPr lang="en"/>
              <a:t>Various financial tools are available to calculate TCO. However they all come with Pro’s and Con’s. </a:t>
            </a:r>
            <a:endParaRPr/>
          </a:p>
          <a:p>
            <a:pPr marL="457200" lvl="0" indent="-311150" algn="l" rtl="0">
              <a:lnSpc>
                <a:spcPct val="115000"/>
              </a:lnSpc>
              <a:spcBef>
                <a:spcPts val="0"/>
              </a:spcBef>
              <a:spcAft>
                <a:spcPts val="0"/>
              </a:spcAft>
              <a:buSzPts val="1300"/>
              <a:buChar char="●"/>
            </a:pPr>
            <a:r>
              <a:rPr lang="en"/>
              <a:t>Only one method is correct to accurately calculate TCO in this scenario.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1297500" y="0"/>
            <a:ext cx="7038900" cy="45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
              <a:t>Financial Analysis Tools (Pros &amp; Cons)</a:t>
            </a:r>
            <a:endParaRPr/>
          </a:p>
        </p:txBody>
      </p:sp>
      <p:sp>
        <p:nvSpPr>
          <p:cNvPr id="207" name="Google Shape;207;p25"/>
          <p:cNvSpPr txBox="1">
            <a:spLocks noGrp="1"/>
          </p:cNvSpPr>
          <p:nvPr>
            <p:ph type="body" idx="1"/>
          </p:nvPr>
        </p:nvSpPr>
        <p:spPr>
          <a:xfrm>
            <a:off x="1297500" y="480325"/>
            <a:ext cx="7038900" cy="4578900"/>
          </a:xfrm>
          <a:prstGeom prst="rect">
            <a:avLst/>
          </a:prstGeom>
          <a:noFill/>
          <a:ln>
            <a:noFill/>
          </a:ln>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SzPts val="1000"/>
              <a:buFont typeface="Arial"/>
              <a:buChar char="●"/>
            </a:pPr>
            <a:r>
              <a:rPr lang="en" sz="1000">
                <a:latin typeface="Arial"/>
                <a:ea typeface="Arial"/>
                <a:cs typeface="Arial"/>
                <a:sym typeface="Arial"/>
              </a:rPr>
              <a:t>Payback Analysis</a:t>
            </a:r>
            <a:endParaRPr sz="1000">
              <a:latin typeface="Arial"/>
              <a:ea typeface="Arial"/>
              <a:cs typeface="Arial"/>
              <a:sym typeface="Arial"/>
            </a:endParaRPr>
          </a:p>
          <a:p>
            <a:pPr marL="914400" lvl="0" indent="-292100" algn="l" rtl="0">
              <a:lnSpc>
                <a:spcPct val="115000"/>
              </a:lnSpc>
              <a:spcBef>
                <a:spcPts val="0"/>
              </a:spcBef>
              <a:spcAft>
                <a:spcPts val="0"/>
              </a:spcAft>
              <a:buSzPts val="1000"/>
              <a:buFont typeface="Arial"/>
              <a:buChar char="-"/>
            </a:pPr>
            <a:r>
              <a:rPr lang="en" sz="1000">
                <a:latin typeface="Arial"/>
                <a:ea typeface="Arial"/>
                <a:cs typeface="Arial"/>
                <a:sym typeface="Arial"/>
              </a:rPr>
              <a:t>Ignores Time of Value</a:t>
            </a:r>
            <a:endParaRPr sz="1000">
              <a:latin typeface="Arial"/>
              <a:ea typeface="Arial"/>
              <a:cs typeface="Arial"/>
              <a:sym typeface="Arial"/>
            </a:endParaRPr>
          </a:p>
          <a:p>
            <a:pPr marL="914400" lvl="0" indent="-292100" algn="l" rtl="0">
              <a:lnSpc>
                <a:spcPct val="115000"/>
              </a:lnSpc>
              <a:spcBef>
                <a:spcPts val="0"/>
              </a:spcBef>
              <a:spcAft>
                <a:spcPts val="0"/>
              </a:spcAft>
              <a:buSzPts val="1000"/>
              <a:buFont typeface="Arial"/>
              <a:buChar char="-"/>
            </a:pPr>
            <a:r>
              <a:rPr lang="en" sz="1000">
                <a:latin typeface="Arial"/>
                <a:ea typeface="Arial"/>
                <a:cs typeface="Arial"/>
                <a:sym typeface="Arial"/>
              </a:rPr>
              <a:t>Ignores Cash Flows Beyond The Payback Period</a:t>
            </a:r>
            <a:endParaRPr sz="1000">
              <a:latin typeface="Arial"/>
              <a:ea typeface="Arial"/>
              <a:cs typeface="Arial"/>
              <a:sym typeface="Arial"/>
            </a:endParaRPr>
          </a:p>
          <a:p>
            <a:pPr marL="914400" lvl="0" indent="-292100" algn="l" rtl="0">
              <a:lnSpc>
                <a:spcPct val="115000"/>
              </a:lnSpc>
              <a:spcBef>
                <a:spcPts val="0"/>
              </a:spcBef>
              <a:spcAft>
                <a:spcPts val="0"/>
              </a:spcAft>
              <a:buSzPts val="1000"/>
              <a:buFont typeface="Arial"/>
              <a:buChar char="+"/>
            </a:pPr>
            <a:r>
              <a:rPr lang="en" sz="1000">
                <a:latin typeface="Arial"/>
                <a:ea typeface="Arial"/>
                <a:cs typeface="Arial"/>
                <a:sym typeface="Arial"/>
              </a:rPr>
              <a:t>Easy To Calculate</a:t>
            </a:r>
            <a:endParaRPr sz="1000">
              <a:latin typeface="Arial"/>
              <a:ea typeface="Arial"/>
              <a:cs typeface="Arial"/>
              <a:sym typeface="Arial"/>
            </a:endParaRPr>
          </a:p>
          <a:p>
            <a:pPr marL="914400" lvl="0" indent="-292100" algn="l" rtl="0">
              <a:lnSpc>
                <a:spcPct val="115000"/>
              </a:lnSpc>
              <a:spcBef>
                <a:spcPts val="0"/>
              </a:spcBef>
              <a:spcAft>
                <a:spcPts val="0"/>
              </a:spcAft>
              <a:buSzPts val="1000"/>
              <a:buFont typeface="Arial"/>
              <a:buChar char="+"/>
            </a:pPr>
            <a:r>
              <a:rPr lang="en" sz="1000">
                <a:latin typeface="Arial"/>
                <a:ea typeface="Arial"/>
                <a:cs typeface="Arial"/>
                <a:sym typeface="Arial"/>
              </a:rPr>
              <a:t>Shorter Payback Period</a:t>
            </a:r>
            <a:endParaRPr sz="1000">
              <a:latin typeface="Arial"/>
              <a:ea typeface="Arial"/>
              <a:cs typeface="Arial"/>
              <a:sym typeface="Arial"/>
            </a:endParaRPr>
          </a:p>
          <a:p>
            <a:pPr marL="0" lvl="0" indent="0" algn="l" rtl="0">
              <a:lnSpc>
                <a:spcPct val="115000"/>
              </a:lnSpc>
              <a:spcBef>
                <a:spcPts val="1200"/>
              </a:spcBef>
              <a:spcAft>
                <a:spcPts val="0"/>
              </a:spcAft>
              <a:buSzPts val="1300"/>
              <a:buNone/>
            </a:pPr>
            <a:endParaRPr sz="1000">
              <a:latin typeface="Arial"/>
              <a:ea typeface="Arial"/>
              <a:cs typeface="Arial"/>
              <a:sym typeface="Arial"/>
            </a:endParaRPr>
          </a:p>
          <a:p>
            <a:pPr marL="457200" lvl="0" indent="-292100" algn="l" rtl="0">
              <a:lnSpc>
                <a:spcPct val="115000"/>
              </a:lnSpc>
              <a:spcBef>
                <a:spcPts val="1200"/>
              </a:spcBef>
              <a:spcAft>
                <a:spcPts val="0"/>
              </a:spcAft>
              <a:buSzPts val="1000"/>
              <a:buFont typeface="Arial"/>
              <a:buChar char="●"/>
            </a:pPr>
            <a:r>
              <a:rPr lang="en" sz="1000">
                <a:latin typeface="Arial"/>
                <a:ea typeface="Arial"/>
                <a:cs typeface="Arial"/>
                <a:sym typeface="Arial"/>
              </a:rPr>
              <a:t>ROI (Rerun On Investment)</a:t>
            </a:r>
            <a:endParaRPr sz="1000">
              <a:latin typeface="Arial"/>
              <a:ea typeface="Arial"/>
              <a:cs typeface="Arial"/>
              <a:sym typeface="Arial"/>
            </a:endParaRPr>
          </a:p>
          <a:p>
            <a:pPr marL="914400" lvl="0" indent="-292100" algn="l" rtl="0">
              <a:lnSpc>
                <a:spcPct val="115000"/>
              </a:lnSpc>
              <a:spcBef>
                <a:spcPts val="0"/>
              </a:spcBef>
              <a:spcAft>
                <a:spcPts val="0"/>
              </a:spcAft>
              <a:buSzPts val="1000"/>
              <a:buFont typeface="Arial"/>
              <a:buChar char="-"/>
            </a:pPr>
            <a:r>
              <a:rPr lang="en" sz="1000">
                <a:latin typeface="Arial"/>
                <a:ea typeface="Arial"/>
                <a:cs typeface="Arial"/>
                <a:sym typeface="Arial"/>
              </a:rPr>
              <a:t>Focuses Only On Financial Impact, Disregards Non Financial Benefits</a:t>
            </a:r>
            <a:endParaRPr sz="1000">
              <a:latin typeface="Arial"/>
              <a:ea typeface="Arial"/>
              <a:cs typeface="Arial"/>
              <a:sym typeface="Arial"/>
            </a:endParaRPr>
          </a:p>
          <a:p>
            <a:pPr marL="914400" lvl="0" indent="-292100" algn="l" rtl="0">
              <a:lnSpc>
                <a:spcPct val="115000"/>
              </a:lnSpc>
              <a:spcBef>
                <a:spcPts val="0"/>
              </a:spcBef>
              <a:spcAft>
                <a:spcPts val="0"/>
              </a:spcAft>
              <a:buSzPts val="1000"/>
              <a:buFont typeface="Arial"/>
              <a:buChar char="-"/>
            </a:pPr>
            <a:r>
              <a:rPr lang="en" sz="1000">
                <a:latin typeface="Arial"/>
                <a:ea typeface="Arial"/>
                <a:cs typeface="Arial"/>
                <a:sym typeface="Arial"/>
              </a:rPr>
              <a:t>Need To Thoroughly Understand All Project Related Expenses</a:t>
            </a:r>
            <a:endParaRPr sz="1000">
              <a:latin typeface="Arial"/>
              <a:ea typeface="Arial"/>
              <a:cs typeface="Arial"/>
              <a:sym typeface="Arial"/>
            </a:endParaRPr>
          </a:p>
          <a:p>
            <a:pPr marL="914400" lvl="0" indent="-292100" algn="l" rtl="0">
              <a:lnSpc>
                <a:spcPct val="115000"/>
              </a:lnSpc>
              <a:spcBef>
                <a:spcPts val="0"/>
              </a:spcBef>
              <a:spcAft>
                <a:spcPts val="0"/>
              </a:spcAft>
              <a:buSzPts val="1000"/>
              <a:buFont typeface="Arial"/>
              <a:buChar char="+"/>
            </a:pPr>
            <a:r>
              <a:rPr lang="en" sz="1000">
                <a:latin typeface="Arial"/>
                <a:ea typeface="Arial"/>
                <a:cs typeface="Arial"/>
                <a:sym typeface="Arial"/>
              </a:rPr>
              <a:t>Easiest To Calculate</a:t>
            </a:r>
            <a:endParaRPr sz="1000">
              <a:latin typeface="Arial"/>
              <a:ea typeface="Arial"/>
              <a:cs typeface="Arial"/>
              <a:sym typeface="Arial"/>
            </a:endParaRPr>
          </a:p>
          <a:p>
            <a:pPr marL="914400" lvl="0" indent="-292100" algn="l" rtl="0">
              <a:lnSpc>
                <a:spcPct val="115000"/>
              </a:lnSpc>
              <a:spcBef>
                <a:spcPts val="0"/>
              </a:spcBef>
              <a:spcAft>
                <a:spcPts val="0"/>
              </a:spcAft>
              <a:buSzPts val="1000"/>
              <a:buFont typeface="Arial"/>
              <a:buChar char="+"/>
            </a:pPr>
            <a:r>
              <a:rPr lang="en" sz="1000">
                <a:latin typeface="Arial"/>
                <a:ea typeface="Arial"/>
                <a:cs typeface="Arial"/>
                <a:sym typeface="Arial"/>
              </a:rPr>
              <a:t>Can Apply To Short Term &amp; Long Term Projects</a:t>
            </a:r>
            <a:endParaRPr sz="1000">
              <a:latin typeface="Arial"/>
              <a:ea typeface="Arial"/>
              <a:cs typeface="Arial"/>
              <a:sym typeface="Arial"/>
            </a:endParaRPr>
          </a:p>
          <a:p>
            <a:pPr marL="0" lvl="0" indent="0" algn="l" rtl="0">
              <a:lnSpc>
                <a:spcPct val="115000"/>
              </a:lnSpc>
              <a:spcBef>
                <a:spcPts val="1200"/>
              </a:spcBef>
              <a:spcAft>
                <a:spcPts val="0"/>
              </a:spcAft>
              <a:buSzPts val="1300"/>
              <a:buNone/>
            </a:pPr>
            <a:endParaRPr sz="1000">
              <a:latin typeface="Arial"/>
              <a:ea typeface="Arial"/>
              <a:cs typeface="Arial"/>
              <a:sym typeface="Arial"/>
            </a:endParaRPr>
          </a:p>
          <a:p>
            <a:pPr marL="457200" lvl="0" indent="-292100" algn="l" rtl="0">
              <a:lnSpc>
                <a:spcPct val="115000"/>
              </a:lnSpc>
              <a:spcBef>
                <a:spcPts val="1200"/>
              </a:spcBef>
              <a:spcAft>
                <a:spcPts val="0"/>
              </a:spcAft>
              <a:buSzPts val="1000"/>
              <a:buFont typeface="Arial"/>
              <a:buChar char="●"/>
            </a:pPr>
            <a:r>
              <a:rPr lang="en" sz="1000">
                <a:latin typeface="Arial"/>
                <a:ea typeface="Arial"/>
                <a:cs typeface="Arial"/>
                <a:sym typeface="Arial"/>
              </a:rPr>
              <a:t>Present Value Analysis</a:t>
            </a:r>
            <a:endParaRPr sz="1000">
              <a:latin typeface="Arial"/>
              <a:ea typeface="Arial"/>
              <a:cs typeface="Arial"/>
              <a:sym typeface="Arial"/>
            </a:endParaRPr>
          </a:p>
          <a:p>
            <a:pPr marL="914400" lvl="0" indent="-292100" algn="l" rtl="0">
              <a:lnSpc>
                <a:spcPct val="115000"/>
              </a:lnSpc>
              <a:spcBef>
                <a:spcPts val="0"/>
              </a:spcBef>
              <a:spcAft>
                <a:spcPts val="0"/>
              </a:spcAft>
              <a:buSzPts val="1000"/>
              <a:buFont typeface="Arial"/>
              <a:buChar char="-"/>
            </a:pPr>
            <a:r>
              <a:rPr lang="en" sz="1000">
                <a:latin typeface="Arial"/>
                <a:ea typeface="Arial"/>
                <a:cs typeface="Arial"/>
                <a:sym typeface="Arial"/>
              </a:rPr>
              <a:t>Accuracy Depends On Quality Of Inputs</a:t>
            </a:r>
            <a:endParaRPr sz="1000">
              <a:latin typeface="Arial"/>
              <a:ea typeface="Arial"/>
              <a:cs typeface="Arial"/>
              <a:sym typeface="Arial"/>
            </a:endParaRPr>
          </a:p>
          <a:p>
            <a:pPr marL="914400" lvl="0" indent="-292100" algn="l" rtl="0">
              <a:lnSpc>
                <a:spcPct val="115000"/>
              </a:lnSpc>
              <a:spcBef>
                <a:spcPts val="0"/>
              </a:spcBef>
              <a:spcAft>
                <a:spcPts val="0"/>
              </a:spcAft>
              <a:buSzPts val="1000"/>
              <a:buFont typeface="Arial"/>
              <a:buChar char="-"/>
            </a:pPr>
            <a:r>
              <a:rPr lang="en" sz="1000">
                <a:latin typeface="Arial"/>
                <a:ea typeface="Arial"/>
                <a:cs typeface="Arial"/>
                <a:sym typeface="Arial"/>
              </a:rPr>
              <a:t>Short Term Focused</a:t>
            </a:r>
            <a:endParaRPr sz="1000">
              <a:latin typeface="Arial"/>
              <a:ea typeface="Arial"/>
              <a:cs typeface="Arial"/>
              <a:sym typeface="Arial"/>
            </a:endParaRPr>
          </a:p>
          <a:p>
            <a:pPr marL="914400" lvl="0" indent="-292100" algn="l" rtl="0">
              <a:lnSpc>
                <a:spcPct val="115000"/>
              </a:lnSpc>
              <a:spcBef>
                <a:spcPts val="0"/>
              </a:spcBef>
              <a:spcAft>
                <a:spcPts val="0"/>
              </a:spcAft>
              <a:buSzPts val="1000"/>
              <a:buFont typeface="Arial"/>
              <a:buChar char="+"/>
            </a:pPr>
            <a:r>
              <a:rPr lang="en" sz="1000">
                <a:latin typeface="Arial"/>
                <a:ea typeface="Arial"/>
                <a:cs typeface="Arial"/>
                <a:sym typeface="Arial"/>
              </a:rPr>
              <a:t>Incorporates Time Value Of Money (Inflation, Interest Rates)</a:t>
            </a:r>
            <a:endParaRPr sz="1000">
              <a:latin typeface="Arial"/>
              <a:ea typeface="Arial"/>
              <a:cs typeface="Arial"/>
              <a:sym typeface="Arial"/>
            </a:endParaRPr>
          </a:p>
          <a:p>
            <a:pPr marL="914400" lvl="0" indent="-292100" algn="l" rtl="0">
              <a:lnSpc>
                <a:spcPct val="115000"/>
              </a:lnSpc>
              <a:spcBef>
                <a:spcPts val="0"/>
              </a:spcBef>
              <a:spcAft>
                <a:spcPts val="0"/>
              </a:spcAft>
              <a:buSzPts val="1000"/>
              <a:buFont typeface="Arial"/>
              <a:buChar char="+"/>
            </a:pPr>
            <a:r>
              <a:rPr lang="en" sz="1000">
                <a:latin typeface="Arial"/>
                <a:ea typeface="Arial"/>
                <a:cs typeface="Arial"/>
                <a:sym typeface="Arial"/>
              </a:rPr>
              <a:t>Excellent Way To Predict Value Outcomes</a:t>
            </a:r>
            <a:endParaRPr sz="1000">
              <a:latin typeface="Arial"/>
              <a:ea typeface="Arial"/>
              <a:cs typeface="Arial"/>
              <a:sym typeface="Arial"/>
            </a:endParaRPr>
          </a:p>
          <a:p>
            <a:pPr marL="457200" lvl="0" indent="0" algn="l" rtl="0">
              <a:lnSpc>
                <a:spcPct val="115000"/>
              </a:lnSpc>
              <a:spcBef>
                <a:spcPts val="1200"/>
              </a:spcBef>
              <a:spcAft>
                <a:spcPts val="1200"/>
              </a:spcAft>
              <a:buSzPts val="1300"/>
              <a:buNone/>
            </a:pPr>
            <a:endParaRPr sz="10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
              <a:t>Optimal Tool To Calculate TCO</a:t>
            </a:r>
            <a:endParaRPr/>
          </a:p>
        </p:txBody>
      </p:sp>
      <p:sp>
        <p:nvSpPr>
          <p:cNvPr id="213" name="Google Shape;213;p26"/>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SzPts val="1300"/>
              <a:buChar char="●"/>
            </a:pPr>
            <a:r>
              <a:rPr lang="en"/>
              <a:t>The optimal way to calculate TCO is to utilize the TCO formula.</a:t>
            </a:r>
            <a:endParaRPr/>
          </a:p>
          <a:p>
            <a:pPr marL="457200" lvl="0" indent="-311150" algn="l" rtl="0">
              <a:lnSpc>
                <a:spcPct val="115000"/>
              </a:lnSpc>
              <a:spcBef>
                <a:spcPts val="0"/>
              </a:spcBef>
              <a:spcAft>
                <a:spcPts val="0"/>
              </a:spcAft>
              <a:buSzPts val="1300"/>
              <a:buChar char="●"/>
            </a:pPr>
            <a:r>
              <a:rPr lang="en"/>
              <a:t>The TCO formula consists of the following formula </a:t>
            </a:r>
            <a:r>
              <a:rPr lang="en" sz="1500">
                <a:latin typeface="Roboto"/>
                <a:ea typeface="Roboto"/>
                <a:cs typeface="Roboto"/>
                <a:sym typeface="Roboto"/>
              </a:rPr>
              <a:t>I + M – R = TCO.</a:t>
            </a:r>
            <a:endParaRPr sz="1500">
              <a:latin typeface="Roboto"/>
              <a:ea typeface="Roboto"/>
              <a:cs typeface="Roboto"/>
              <a:sym typeface="Roboto"/>
            </a:endParaRPr>
          </a:p>
          <a:p>
            <a:pPr marL="457200" lvl="0" indent="-311150" algn="l" rtl="0">
              <a:lnSpc>
                <a:spcPct val="115000"/>
              </a:lnSpc>
              <a:spcBef>
                <a:spcPts val="0"/>
              </a:spcBef>
              <a:spcAft>
                <a:spcPts val="0"/>
              </a:spcAft>
              <a:buSzPts val="1300"/>
              <a:buChar char="●"/>
            </a:pPr>
            <a:r>
              <a:rPr lang="en" sz="1500">
                <a:latin typeface="Roboto"/>
                <a:ea typeface="Roboto"/>
                <a:cs typeface="Roboto"/>
                <a:sym typeface="Roboto"/>
              </a:rPr>
              <a:t>Initial cost (I), Maintenance costs over 3 years (M), and the remaining value after 3 years of depreciation (R).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Arial"/>
                <a:ea typeface="Arial"/>
                <a:cs typeface="Arial"/>
                <a:sym typeface="Arial"/>
              </a:rPr>
              <a:t>Case Study #8</a:t>
            </a:r>
            <a:endParaRPr sz="2800">
              <a:latin typeface="Arial"/>
              <a:ea typeface="Arial"/>
              <a:cs typeface="Arial"/>
              <a:sym typeface="Arial"/>
            </a:endParaRPr>
          </a:p>
          <a:p>
            <a:pPr marL="0" lvl="0" indent="0" algn="l" rtl="0">
              <a:spcBef>
                <a:spcPts val="0"/>
              </a:spcBef>
              <a:spcAft>
                <a:spcPts val="0"/>
              </a:spcAft>
              <a:buNone/>
            </a:pPr>
            <a:r>
              <a:rPr lang="en" sz="2800">
                <a:latin typeface="Arial"/>
                <a:ea typeface="Arial"/>
                <a:cs typeface="Arial"/>
                <a:sym typeface="Arial"/>
              </a:rPr>
              <a:t>(Personal Trainer)</a:t>
            </a:r>
            <a:endParaRPr sz="28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1052550" y="0"/>
            <a:ext cx="7038900" cy="3441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66666"/>
              <a:buNone/>
            </a:pPr>
            <a:r>
              <a:rPr lang="en" sz="1600"/>
              <a:t>Personal Trainer Switch Board</a:t>
            </a:r>
            <a:endParaRPr sz="1600"/>
          </a:p>
        </p:txBody>
      </p:sp>
      <p:pic>
        <p:nvPicPr>
          <p:cNvPr id="225" name="Google Shape;225;p28"/>
          <p:cNvPicPr preferRelativeResize="0"/>
          <p:nvPr/>
        </p:nvPicPr>
        <p:blipFill rotWithShape="1">
          <a:blip r:embed="rId3">
            <a:alphaModFix/>
          </a:blip>
          <a:srcRect/>
          <a:stretch/>
        </p:blipFill>
        <p:spPr>
          <a:xfrm>
            <a:off x="152400" y="1577150"/>
            <a:ext cx="8839200" cy="3497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1052550" y="0"/>
            <a:ext cx="7038900" cy="3441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66666"/>
              <a:buNone/>
            </a:pPr>
            <a:r>
              <a:rPr lang="en" sz="1600"/>
              <a:t>Personal Trainer Storyboard</a:t>
            </a:r>
            <a:endParaRPr sz="1600"/>
          </a:p>
        </p:txBody>
      </p:sp>
      <p:pic>
        <p:nvPicPr>
          <p:cNvPr id="231" name="Google Shape;231;p29"/>
          <p:cNvPicPr preferRelativeResize="0"/>
          <p:nvPr/>
        </p:nvPicPr>
        <p:blipFill rotWithShape="1">
          <a:blip r:embed="rId3">
            <a:alphaModFix/>
          </a:blip>
          <a:srcRect/>
          <a:stretch/>
        </p:blipFill>
        <p:spPr>
          <a:xfrm>
            <a:off x="1100075" y="884025"/>
            <a:ext cx="7770676" cy="4133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xfrm>
            <a:off x="1052550" y="0"/>
            <a:ext cx="7038900" cy="3441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66666"/>
              <a:buNone/>
            </a:pPr>
            <a:r>
              <a:rPr lang="en" sz="1600"/>
              <a:t>Personal Trainer Online Registration Form</a:t>
            </a:r>
            <a:endParaRPr sz="1600"/>
          </a:p>
        </p:txBody>
      </p:sp>
      <p:pic>
        <p:nvPicPr>
          <p:cNvPr id="237" name="Google Shape;237;p30"/>
          <p:cNvPicPr preferRelativeResize="0"/>
          <p:nvPr/>
        </p:nvPicPr>
        <p:blipFill rotWithShape="1">
          <a:blip r:embed="rId3">
            <a:alphaModFix/>
          </a:blip>
          <a:srcRect/>
          <a:stretch/>
        </p:blipFill>
        <p:spPr>
          <a:xfrm>
            <a:off x="1116625" y="464875"/>
            <a:ext cx="7442301" cy="4591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1052550" y="0"/>
            <a:ext cx="7038900" cy="3441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66666"/>
              <a:buNone/>
            </a:pPr>
            <a:r>
              <a:rPr lang="en" sz="1600"/>
              <a:t>Paper Source Document (Fitness Class Sign Up)</a:t>
            </a:r>
            <a:endParaRPr sz="1600"/>
          </a:p>
        </p:txBody>
      </p:sp>
      <p:pic>
        <p:nvPicPr>
          <p:cNvPr id="243" name="Google Shape;243;p31"/>
          <p:cNvPicPr preferRelativeResize="0"/>
          <p:nvPr/>
        </p:nvPicPr>
        <p:blipFill rotWithShape="1">
          <a:blip r:embed="rId3">
            <a:alphaModFix/>
          </a:blip>
          <a:srcRect/>
          <a:stretch/>
        </p:blipFill>
        <p:spPr>
          <a:xfrm>
            <a:off x="2071125" y="344100"/>
            <a:ext cx="5001750" cy="4759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1052550" y="0"/>
            <a:ext cx="7038900" cy="3441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66666"/>
              <a:buNone/>
            </a:pPr>
            <a:r>
              <a:rPr lang="en" sz="1600"/>
              <a:t>BumbleBee Software Data Protection &amp; Security Controls (Memo)</a:t>
            </a:r>
            <a:endParaRPr sz="1600"/>
          </a:p>
        </p:txBody>
      </p:sp>
      <p:sp>
        <p:nvSpPr>
          <p:cNvPr id="249" name="Google Shape;249;p32"/>
          <p:cNvSpPr txBox="1">
            <a:spLocks noGrp="1"/>
          </p:cNvSpPr>
          <p:nvPr>
            <p:ph type="body" idx="1"/>
          </p:nvPr>
        </p:nvSpPr>
        <p:spPr>
          <a:xfrm>
            <a:off x="1052800" y="265200"/>
            <a:ext cx="7851900" cy="483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sz="750"/>
              <a:t>DATE: 2/11/2024</a:t>
            </a:r>
            <a:endParaRPr sz="750"/>
          </a:p>
          <a:p>
            <a:pPr marL="0" lvl="0" indent="0" algn="l" rtl="0">
              <a:lnSpc>
                <a:spcPct val="100000"/>
              </a:lnSpc>
              <a:spcBef>
                <a:spcPts val="1200"/>
              </a:spcBef>
              <a:spcAft>
                <a:spcPts val="0"/>
              </a:spcAft>
              <a:buSzPts val="1300"/>
              <a:buNone/>
            </a:pPr>
            <a:r>
              <a:rPr lang="en" sz="750"/>
              <a:t>TO:  Gray Lewis &amp; Personal Trainer Staff</a:t>
            </a:r>
            <a:endParaRPr sz="750"/>
          </a:p>
          <a:p>
            <a:pPr marL="0" lvl="0" indent="0" algn="l" rtl="0">
              <a:lnSpc>
                <a:spcPct val="100000"/>
              </a:lnSpc>
              <a:spcBef>
                <a:spcPts val="1200"/>
              </a:spcBef>
              <a:spcAft>
                <a:spcPts val="0"/>
              </a:spcAft>
              <a:buSzPts val="1300"/>
              <a:buNone/>
            </a:pPr>
            <a:r>
              <a:rPr lang="en" sz="750"/>
              <a:t>FROM: Susan Park</a:t>
            </a:r>
            <a:endParaRPr sz="750"/>
          </a:p>
          <a:p>
            <a:pPr marL="0" lvl="0" indent="0" algn="l" rtl="0">
              <a:lnSpc>
                <a:spcPct val="100000"/>
              </a:lnSpc>
              <a:spcBef>
                <a:spcPts val="1200"/>
              </a:spcBef>
              <a:spcAft>
                <a:spcPts val="0"/>
              </a:spcAft>
              <a:buSzPts val="1300"/>
              <a:buNone/>
            </a:pPr>
            <a:r>
              <a:rPr lang="en" sz="750"/>
              <a:t>SUBJECT: Bumblebee Software Data Protection &amp; Security Controls</a:t>
            </a:r>
            <a:endParaRPr sz="750"/>
          </a:p>
          <a:p>
            <a:pPr marL="0" lvl="0" indent="0" algn="l" rtl="0">
              <a:lnSpc>
                <a:spcPct val="100000"/>
              </a:lnSpc>
              <a:spcBef>
                <a:spcPts val="1200"/>
              </a:spcBef>
              <a:spcAft>
                <a:spcPts val="0"/>
              </a:spcAft>
              <a:buSzPts val="1300"/>
              <a:buNone/>
            </a:pPr>
            <a:r>
              <a:rPr lang="en" sz="750"/>
              <a:t>Greetings Personal Trainer Staff,</a:t>
            </a:r>
            <a:endParaRPr sz="750"/>
          </a:p>
          <a:p>
            <a:pPr marL="0" lvl="0" indent="0" algn="l" rtl="0">
              <a:lnSpc>
                <a:spcPct val="115000"/>
              </a:lnSpc>
              <a:spcBef>
                <a:spcPts val="1200"/>
              </a:spcBef>
              <a:spcAft>
                <a:spcPts val="0"/>
              </a:spcAft>
              <a:buSzPts val="1300"/>
              <a:buNone/>
            </a:pPr>
            <a:r>
              <a:rPr lang="en" sz="750"/>
              <a:t>In today’s business environment, the protection and control of data is paramount to an organization's daily operation. Also, with businesses utilizing a technologically centric approach to the  input, output, and storage of this data, it is even more imperative that this data is controlled and accurate. Listed below are the various controls and policies that will be implemented in order to adhere to the fundamental principles of data security in a modern business environment.</a:t>
            </a:r>
            <a:endParaRPr sz="750" b="1" u="sng"/>
          </a:p>
          <a:p>
            <a:pPr marL="457200" lvl="0" indent="-276225" algn="l" rtl="0">
              <a:lnSpc>
                <a:spcPct val="115000"/>
              </a:lnSpc>
              <a:spcBef>
                <a:spcPts val="1200"/>
              </a:spcBef>
              <a:spcAft>
                <a:spcPts val="0"/>
              </a:spcAft>
              <a:buSzPts val="750"/>
              <a:buAutoNum type="arabicPeriod"/>
            </a:pPr>
            <a:r>
              <a:rPr lang="en" sz="750" b="1" u="sng"/>
              <a:t>Input Security Controls</a:t>
            </a:r>
            <a:endParaRPr sz="750" b="1" u="sng"/>
          </a:p>
          <a:p>
            <a:pPr marL="914400" lvl="0" indent="-276225" algn="l" rtl="0">
              <a:lnSpc>
                <a:spcPct val="115000"/>
              </a:lnSpc>
              <a:spcBef>
                <a:spcPts val="0"/>
              </a:spcBef>
              <a:spcAft>
                <a:spcPts val="0"/>
              </a:spcAft>
              <a:buSzPts val="750"/>
              <a:buChar char="●"/>
            </a:pPr>
            <a:r>
              <a:rPr lang="en" sz="750" b="1" i="1">
                <a:solidFill>
                  <a:srgbClr val="00FFFF"/>
                </a:solidFill>
              </a:rPr>
              <a:t>Data Entry Audit Trail</a:t>
            </a:r>
            <a:r>
              <a:rPr lang="en" sz="750" b="1">
                <a:solidFill>
                  <a:srgbClr val="00FFFF"/>
                </a:solidFill>
              </a:rPr>
              <a:t> </a:t>
            </a:r>
            <a:r>
              <a:rPr lang="en" sz="750" b="1"/>
              <a:t>- Each time data is entered into the system, an audit log line will be recorded  that shows what was entered, by whom, the date and time, as well as how long the user took to enter that data.</a:t>
            </a:r>
            <a:endParaRPr sz="750" b="1"/>
          </a:p>
          <a:p>
            <a:pPr marL="914400" lvl="0" indent="-276225" algn="l" rtl="0">
              <a:lnSpc>
                <a:spcPct val="115000"/>
              </a:lnSpc>
              <a:spcBef>
                <a:spcPts val="0"/>
              </a:spcBef>
              <a:spcAft>
                <a:spcPts val="0"/>
              </a:spcAft>
              <a:buSzPts val="750"/>
              <a:buChar char="●"/>
            </a:pPr>
            <a:r>
              <a:rPr lang="en" sz="750" b="1" i="1">
                <a:solidFill>
                  <a:srgbClr val="00FFFF"/>
                </a:solidFill>
              </a:rPr>
              <a:t>Input Access </a:t>
            </a:r>
            <a:r>
              <a:rPr lang="en" sz="750" b="1"/>
              <a:t>- All users have the ability to input data within the system. This  input will be reconciled  daily for accuracy.	</a:t>
            </a:r>
            <a:endParaRPr sz="750" b="1"/>
          </a:p>
          <a:p>
            <a:pPr marL="457200" lvl="0" indent="-276225" algn="l" rtl="0">
              <a:lnSpc>
                <a:spcPct val="115000"/>
              </a:lnSpc>
              <a:spcBef>
                <a:spcPts val="0"/>
              </a:spcBef>
              <a:spcAft>
                <a:spcPts val="0"/>
              </a:spcAft>
              <a:buSzPts val="750"/>
              <a:buAutoNum type="arabicPeriod"/>
            </a:pPr>
            <a:r>
              <a:rPr lang="en" sz="750" b="1" u="sng"/>
              <a:t>Output Security Controls</a:t>
            </a:r>
            <a:endParaRPr sz="750" b="1"/>
          </a:p>
          <a:p>
            <a:pPr marL="914400" lvl="0" indent="-276225" algn="l" rtl="0">
              <a:lnSpc>
                <a:spcPct val="115000"/>
              </a:lnSpc>
              <a:spcBef>
                <a:spcPts val="0"/>
              </a:spcBef>
              <a:spcAft>
                <a:spcPts val="0"/>
              </a:spcAft>
              <a:buSzPts val="750"/>
              <a:buChar char="●"/>
            </a:pPr>
            <a:r>
              <a:rPr lang="en" sz="750" b="1" i="1">
                <a:solidFill>
                  <a:srgbClr val="00FFFF"/>
                </a:solidFill>
              </a:rPr>
              <a:t>Report Generation &amp; Printing</a:t>
            </a:r>
            <a:r>
              <a:rPr lang="en" sz="750" b="1">
                <a:solidFill>
                  <a:srgbClr val="00FFFF"/>
                </a:solidFill>
              </a:rPr>
              <a:t> </a:t>
            </a:r>
            <a:r>
              <a:rPr lang="en" sz="750" b="1"/>
              <a:t>- Printing &amp; Scanning  can only be completed within the facility secure team member office. Each report that is generated and printed is tracked. Financial and payroll reports are only accessible to the facility’s manager and can not be printed. Only read. Other reports such as sales transactions and membership information can be viewed and printed. Print counts will be enabled on each report to limit the amount of physical copies that can be accessible at once.</a:t>
            </a:r>
            <a:endParaRPr sz="750" b="1"/>
          </a:p>
          <a:p>
            <a:pPr marL="914400" lvl="0" indent="-276225" algn="l" rtl="0">
              <a:lnSpc>
                <a:spcPct val="115000"/>
              </a:lnSpc>
              <a:spcBef>
                <a:spcPts val="0"/>
              </a:spcBef>
              <a:spcAft>
                <a:spcPts val="0"/>
              </a:spcAft>
              <a:buSzPts val="750"/>
              <a:buChar char="●"/>
            </a:pPr>
            <a:r>
              <a:rPr lang="en" sz="750" b="1" i="1">
                <a:solidFill>
                  <a:srgbClr val="00FFFF"/>
                </a:solidFill>
              </a:rPr>
              <a:t>Removable Devices &amp; External Access </a:t>
            </a:r>
            <a:r>
              <a:rPr lang="en" sz="750" b="1"/>
              <a:t>- </a:t>
            </a:r>
            <a:r>
              <a:rPr lang="en" sz="750"/>
              <a:t> </a:t>
            </a:r>
            <a:r>
              <a:rPr lang="en" sz="750" b="1"/>
              <a:t>It is prohibited to move company reports to external hardware such as a flash drive. It is also prohibited  to store any company reports on a team member’s email account or cloud storage service. The only email domain that is accessible will be Personal Trainer’s. Also the only cloud storage service that will be available is google drive. External USB ports will be blocked to prevent any intrusions from threat actors as well as deter the transfer of company information on to an external USB drive.</a:t>
            </a:r>
            <a:endParaRPr sz="750" b="1"/>
          </a:p>
          <a:p>
            <a:pPr marL="457200" lvl="0" indent="-276225" algn="l" rtl="0">
              <a:lnSpc>
                <a:spcPct val="115000"/>
              </a:lnSpc>
              <a:spcBef>
                <a:spcPts val="0"/>
              </a:spcBef>
              <a:spcAft>
                <a:spcPts val="0"/>
              </a:spcAft>
              <a:buSzPts val="750"/>
              <a:buAutoNum type="arabicPeriod"/>
            </a:pPr>
            <a:r>
              <a:rPr lang="en" sz="750" b="1" u="sng"/>
              <a:t>Data Security Policies</a:t>
            </a:r>
            <a:endParaRPr sz="750" b="1" u="sng"/>
          </a:p>
          <a:p>
            <a:pPr marL="914400" lvl="0" indent="-276225" algn="l" rtl="0">
              <a:lnSpc>
                <a:spcPct val="115000"/>
              </a:lnSpc>
              <a:spcBef>
                <a:spcPts val="0"/>
              </a:spcBef>
              <a:spcAft>
                <a:spcPts val="0"/>
              </a:spcAft>
              <a:buSzPts val="750"/>
              <a:buChar char="●"/>
            </a:pPr>
            <a:r>
              <a:rPr lang="en" sz="750" i="1">
                <a:solidFill>
                  <a:srgbClr val="00FFFF"/>
                </a:solidFill>
              </a:rPr>
              <a:t>Record Retention Policy</a:t>
            </a:r>
            <a:r>
              <a:rPr lang="en" sz="750" b="1" i="1">
                <a:solidFill>
                  <a:srgbClr val="00FFFF"/>
                </a:solidFill>
              </a:rPr>
              <a:t> </a:t>
            </a:r>
            <a:r>
              <a:rPr lang="en" sz="750" b="1" i="1"/>
              <a:t>-</a:t>
            </a:r>
            <a:r>
              <a:rPr lang="en" sz="750" b="1"/>
              <a:t> All physical records of all transaction will be digitally scanned and saved to the facilities designated file share drive. These records will then be backed up and stored in Personal Trainer’s AWS S3 bucket for future reference if needed. Records up to one year will be accessible on the file share drive. After one year, all records will be cleared. The facilities admin will be responsible for all scanning and data entry.</a:t>
            </a:r>
            <a:endParaRPr sz="750" b="1"/>
          </a:p>
          <a:p>
            <a:pPr marL="914400" lvl="0" indent="-276225" algn="l" rtl="0">
              <a:lnSpc>
                <a:spcPct val="115000"/>
              </a:lnSpc>
              <a:spcBef>
                <a:spcPts val="0"/>
              </a:spcBef>
              <a:spcAft>
                <a:spcPts val="0"/>
              </a:spcAft>
              <a:buSzPts val="750"/>
              <a:buChar char="●"/>
            </a:pPr>
            <a:r>
              <a:rPr lang="en" sz="750" b="1" i="1">
                <a:solidFill>
                  <a:srgbClr val="00FFFF"/>
                </a:solidFill>
              </a:rPr>
              <a:t>Physical Transaction  Destruction</a:t>
            </a:r>
            <a:r>
              <a:rPr lang="en" sz="750" b="1" i="1"/>
              <a:t> </a:t>
            </a:r>
            <a:r>
              <a:rPr lang="en" sz="750" b="1"/>
              <a:t>- Once a record is scanned, place the physical document in side of the manager’s office in the designated physical destruction bin. After each day, the facility manager will be responsible for shredding all of the documents that are placed in the bin.</a:t>
            </a:r>
            <a:endParaRPr sz="750" b="1"/>
          </a:p>
          <a:p>
            <a:pPr marL="914400" lvl="0" indent="-276225" algn="l" rtl="0">
              <a:lnSpc>
                <a:spcPct val="115000"/>
              </a:lnSpc>
              <a:spcBef>
                <a:spcPts val="0"/>
              </a:spcBef>
              <a:spcAft>
                <a:spcPts val="0"/>
              </a:spcAft>
              <a:buSzPts val="750"/>
              <a:buChar char="●"/>
            </a:pPr>
            <a:r>
              <a:rPr lang="en" sz="750" b="1" i="1">
                <a:solidFill>
                  <a:srgbClr val="00FFFF"/>
                </a:solidFill>
              </a:rPr>
              <a:t>Identity Access Management</a:t>
            </a:r>
            <a:r>
              <a:rPr lang="en" sz="750" b="1" i="1"/>
              <a:t> </a:t>
            </a:r>
            <a:r>
              <a:rPr lang="en" sz="750" b="1"/>
              <a:t>- Access to the various reports and information provided within the BumbleBee Software System will be based off of Security Groups that are assigned to the facility  employee. There will be four levels of access, Level 1 (Facility Sales Clerk), Level 2 (Facility Admin), Level 3 (Facility Trainer), Level 4 (Facility Manager). These levels of access correspond to the job roles that each team member may have.</a:t>
            </a:r>
            <a:endParaRPr sz="750" b="1"/>
          </a:p>
          <a:p>
            <a:pPr marL="914400" lvl="0" indent="0" algn="l" rtl="0">
              <a:lnSpc>
                <a:spcPct val="115000"/>
              </a:lnSpc>
              <a:spcBef>
                <a:spcPts val="1200"/>
              </a:spcBef>
              <a:spcAft>
                <a:spcPts val="0"/>
              </a:spcAft>
              <a:buSzPts val="1300"/>
              <a:buNone/>
            </a:pPr>
            <a:endParaRPr sz="750"/>
          </a:p>
          <a:p>
            <a:pPr marL="0" lvl="0" indent="0" algn="l" rtl="0">
              <a:lnSpc>
                <a:spcPct val="115000"/>
              </a:lnSpc>
              <a:spcBef>
                <a:spcPts val="1200"/>
              </a:spcBef>
              <a:spcAft>
                <a:spcPts val="0"/>
              </a:spcAft>
              <a:buSzPts val="1300"/>
              <a:buNone/>
            </a:pPr>
            <a:endParaRPr sz="750"/>
          </a:p>
          <a:p>
            <a:pPr marL="0" lvl="0" indent="0" algn="l" rtl="0">
              <a:lnSpc>
                <a:spcPct val="115000"/>
              </a:lnSpc>
              <a:spcBef>
                <a:spcPts val="1200"/>
              </a:spcBef>
              <a:spcAft>
                <a:spcPts val="0"/>
              </a:spcAft>
              <a:buSzPts val="1300"/>
              <a:buNone/>
            </a:pPr>
            <a:endParaRPr sz="750"/>
          </a:p>
          <a:p>
            <a:pPr marL="457200" lvl="0" indent="0" algn="l" rtl="0">
              <a:lnSpc>
                <a:spcPct val="115000"/>
              </a:lnSpc>
              <a:spcBef>
                <a:spcPts val="1200"/>
              </a:spcBef>
              <a:spcAft>
                <a:spcPts val="0"/>
              </a:spcAft>
              <a:buSzPts val="1300"/>
              <a:buNone/>
            </a:pPr>
            <a:endParaRPr sz="750"/>
          </a:p>
          <a:p>
            <a:pPr marL="457200" lvl="0" indent="0" algn="l" rtl="0">
              <a:lnSpc>
                <a:spcPct val="115000"/>
              </a:lnSpc>
              <a:spcBef>
                <a:spcPts val="1200"/>
              </a:spcBef>
              <a:spcAft>
                <a:spcPts val="0"/>
              </a:spcAft>
              <a:buSzPts val="1300"/>
              <a:buNone/>
            </a:pPr>
            <a:endParaRPr sz="700"/>
          </a:p>
          <a:p>
            <a:pPr marL="0" lvl="0" indent="0" algn="l" rtl="0">
              <a:lnSpc>
                <a:spcPct val="115000"/>
              </a:lnSpc>
              <a:spcBef>
                <a:spcPts val="1200"/>
              </a:spcBef>
              <a:spcAft>
                <a:spcPts val="1200"/>
              </a:spcAft>
              <a:buSzPts val="1300"/>
              <a:buNone/>
            </a:pP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latin typeface="Arial"/>
                <a:ea typeface="Arial"/>
                <a:cs typeface="Arial"/>
                <a:sym typeface="Arial"/>
              </a:rPr>
              <a:t>Case Study #7</a:t>
            </a:r>
            <a:endParaRPr sz="2800">
              <a:latin typeface="Arial"/>
              <a:ea typeface="Arial"/>
              <a:cs typeface="Arial"/>
              <a:sym typeface="Arial"/>
            </a:endParaRPr>
          </a:p>
          <a:p>
            <a:pPr marL="0" lvl="0" indent="0" algn="l" rtl="0">
              <a:spcBef>
                <a:spcPts val="0"/>
              </a:spcBef>
              <a:spcAft>
                <a:spcPts val="0"/>
              </a:spcAft>
              <a:buNone/>
            </a:pPr>
            <a:r>
              <a:rPr lang="en" sz="2800">
                <a:latin typeface="Arial"/>
                <a:ea typeface="Arial"/>
                <a:cs typeface="Arial"/>
                <a:sym typeface="Arial"/>
              </a:rPr>
              <a:t>(Personal Trainer)</a:t>
            </a:r>
            <a:endParaRPr sz="2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latin typeface="Arial"/>
                <a:ea typeface="Arial"/>
                <a:cs typeface="Arial"/>
                <a:sym typeface="Arial"/>
              </a:rPr>
              <a:t>Case Study #9</a:t>
            </a:r>
            <a:endParaRPr sz="2800">
              <a:latin typeface="Arial"/>
              <a:ea typeface="Arial"/>
              <a:cs typeface="Arial"/>
              <a:sym typeface="Arial"/>
            </a:endParaRPr>
          </a:p>
          <a:p>
            <a:pPr marL="0" lvl="0" indent="0" algn="l" rtl="0">
              <a:spcBef>
                <a:spcPts val="0"/>
              </a:spcBef>
              <a:spcAft>
                <a:spcPts val="0"/>
              </a:spcAft>
              <a:buNone/>
            </a:pPr>
            <a:r>
              <a:rPr lang="en" sz="2800">
                <a:latin typeface="Arial"/>
                <a:ea typeface="Arial"/>
                <a:cs typeface="Arial"/>
                <a:sym typeface="Arial"/>
              </a:rPr>
              <a:t>(Personal Trainer)</a:t>
            </a:r>
            <a:endParaRPr sz="28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br>
              <a:rPr lang="en" sz="1400">
                <a:latin typeface="Arial"/>
                <a:ea typeface="Arial"/>
                <a:cs typeface="Arial"/>
                <a:sym typeface="Arial"/>
              </a:rPr>
            </a:br>
            <a:r>
              <a:rPr lang="en" sz="1400">
                <a:latin typeface="Arial"/>
                <a:ea typeface="Arial"/>
                <a:cs typeface="Arial"/>
                <a:sym typeface="Arial"/>
              </a:rPr>
              <a:t>Normalization in Data Design Context</a:t>
            </a:r>
            <a:endParaRPr sz="1400">
              <a:latin typeface="Arial"/>
              <a:ea typeface="Arial"/>
              <a:cs typeface="Arial"/>
              <a:sym typeface="Arial"/>
            </a:endParaRPr>
          </a:p>
        </p:txBody>
      </p:sp>
      <p:sp>
        <p:nvSpPr>
          <p:cNvPr id="261" name="Google Shape;261;p3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177800" lvl="0" indent="-133350" algn="l" rtl="0">
              <a:lnSpc>
                <a:spcPct val="90000"/>
              </a:lnSpc>
              <a:spcBef>
                <a:spcPts val="0"/>
              </a:spcBef>
              <a:spcAft>
                <a:spcPts val="0"/>
              </a:spcAft>
              <a:buClr>
                <a:schemeClr val="lt1"/>
              </a:buClr>
              <a:buSzPts val="1100"/>
              <a:buFont typeface="Arial"/>
              <a:buChar char="●"/>
            </a:pPr>
            <a:r>
              <a:rPr lang="en" sz="1100" b="1">
                <a:latin typeface="Arial"/>
                <a:ea typeface="Arial"/>
                <a:cs typeface="Arial"/>
                <a:sym typeface="Arial"/>
              </a:rPr>
              <a:t>Creating table designs by assigning specific fields or attributes</a:t>
            </a:r>
            <a:endParaRPr sz="1100">
              <a:latin typeface="Arial"/>
              <a:ea typeface="Arial"/>
              <a:cs typeface="Arial"/>
              <a:sym typeface="Arial"/>
            </a:endParaRPr>
          </a:p>
          <a:p>
            <a:pPr marL="177800" lvl="0" indent="-133350" algn="l" rtl="0">
              <a:lnSpc>
                <a:spcPct val="90000"/>
              </a:lnSpc>
              <a:spcBef>
                <a:spcPts val="800"/>
              </a:spcBef>
              <a:spcAft>
                <a:spcPts val="0"/>
              </a:spcAft>
              <a:buClr>
                <a:schemeClr val="lt1"/>
              </a:buClr>
              <a:buSzPts val="1100"/>
              <a:buFont typeface="Arial"/>
              <a:buChar char="●"/>
            </a:pPr>
            <a:r>
              <a:rPr lang="en" sz="1100" b="1">
                <a:latin typeface="Arial"/>
                <a:ea typeface="Arial"/>
                <a:cs typeface="Arial"/>
                <a:sym typeface="Arial"/>
              </a:rPr>
              <a:t>Involves identification of a primary key in a table</a:t>
            </a:r>
            <a:endParaRPr sz="1100">
              <a:latin typeface="Arial"/>
              <a:ea typeface="Arial"/>
              <a:cs typeface="Arial"/>
              <a:sym typeface="Arial"/>
            </a:endParaRPr>
          </a:p>
          <a:p>
            <a:pPr marL="177800" lvl="0" indent="-133350" algn="l" rtl="0">
              <a:lnSpc>
                <a:spcPct val="90000"/>
              </a:lnSpc>
              <a:spcBef>
                <a:spcPts val="800"/>
              </a:spcBef>
              <a:spcAft>
                <a:spcPts val="0"/>
              </a:spcAft>
              <a:buClr>
                <a:schemeClr val="lt1"/>
              </a:buClr>
              <a:buSzPts val="1100"/>
              <a:buFont typeface="Arial"/>
              <a:buChar char="●"/>
            </a:pPr>
            <a:r>
              <a:rPr lang="en" sz="1100" b="1">
                <a:latin typeface="Arial"/>
                <a:ea typeface="Arial"/>
                <a:cs typeface="Arial"/>
                <a:sym typeface="Arial"/>
              </a:rPr>
              <a:t>A process for avoiding problems in data design</a:t>
            </a:r>
            <a:endParaRPr sz="1100">
              <a:latin typeface="Arial"/>
              <a:ea typeface="Arial"/>
              <a:cs typeface="Arial"/>
              <a:sym typeface="Arial"/>
            </a:endParaRPr>
          </a:p>
          <a:p>
            <a:pPr marL="177800" lvl="0" indent="-133350" algn="l" rtl="0">
              <a:lnSpc>
                <a:spcPct val="90000"/>
              </a:lnSpc>
              <a:spcBef>
                <a:spcPts val="800"/>
              </a:spcBef>
              <a:spcAft>
                <a:spcPts val="0"/>
              </a:spcAft>
              <a:buClr>
                <a:schemeClr val="lt1"/>
              </a:buClr>
              <a:buSzPts val="1100"/>
              <a:buFont typeface="Arial"/>
              <a:buChar char="●"/>
            </a:pPr>
            <a:r>
              <a:rPr lang="en" sz="1100" b="1">
                <a:latin typeface="Arial"/>
                <a:ea typeface="Arial"/>
                <a:cs typeface="Arial"/>
                <a:sym typeface="Arial"/>
              </a:rPr>
              <a:t>Normalization stages: </a:t>
            </a:r>
            <a:br>
              <a:rPr lang="en" sz="1100" b="1">
                <a:latin typeface="Arial"/>
                <a:ea typeface="Arial"/>
                <a:cs typeface="Arial"/>
                <a:sym typeface="Arial"/>
              </a:rPr>
            </a:br>
            <a:r>
              <a:rPr lang="en" sz="1100" b="1">
                <a:latin typeface="Arial"/>
                <a:ea typeface="Arial"/>
                <a:cs typeface="Arial"/>
                <a:sym typeface="Arial"/>
              </a:rPr>
              <a:t>• Unnormalized design</a:t>
            </a:r>
            <a:endParaRPr sz="1100">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
            </a:pPr>
            <a:r>
              <a:rPr lang="en" b="1">
                <a:latin typeface="Arial"/>
                <a:ea typeface="Arial"/>
                <a:cs typeface="Arial"/>
                <a:sym typeface="Arial"/>
              </a:rPr>
              <a:t>Aka raw data or non-first normal form</a:t>
            </a:r>
            <a:endParaRPr>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
            </a:pPr>
            <a:r>
              <a:rPr lang="en" b="1">
                <a:latin typeface="Arial"/>
                <a:ea typeface="Arial"/>
                <a:cs typeface="Arial"/>
                <a:sym typeface="Arial"/>
              </a:rPr>
              <a:t>A table with repeating groups</a:t>
            </a:r>
            <a:endParaRPr>
              <a:latin typeface="Arial"/>
              <a:ea typeface="Arial"/>
              <a:cs typeface="Arial"/>
              <a:sym typeface="Arial"/>
            </a:endParaRPr>
          </a:p>
          <a:p>
            <a:pPr marL="177800" lvl="0" indent="-63500" algn="l" rtl="0">
              <a:lnSpc>
                <a:spcPct val="90000"/>
              </a:lnSpc>
              <a:spcBef>
                <a:spcPts val="800"/>
              </a:spcBef>
              <a:spcAft>
                <a:spcPts val="1200"/>
              </a:spcAft>
              <a:buClr>
                <a:schemeClr val="dk1"/>
              </a:buClr>
              <a:buSzPts val="1800"/>
              <a:buNone/>
            </a:pPr>
            <a:endParaRPr sz="1100" b="1">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sz="1400">
                <a:latin typeface="Arial"/>
                <a:ea typeface="Arial"/>
                <a:cs typeface="Arial"/>
                <a:sym typeface="Arial"/>
              </a:rPr>
              <a:t>Normalization in Data Design Context (ctd)</a:t>
            </a:r>
            <a:endParaRPr sz="1400">
              <a:latin typeface="Arial"/>
              <a:ea typeface="Arial"/>
              <a:cs typeface="Arial"/>
              <a:sym typeface="Arial"/>
            </a:endParaRPr>
          </a:p>
        </p:txBody>
      </p:sp>
      <p:sp>
        <p:nvSpPr>
          <p:cNvPr id="267" name="Google Shape;267;p3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800"/>
              <a:buNone/>
            </a:pPr>
            <a:endParaRPr sz="1100" b="1">
              <a:latin typeface="Arial"/>
              <a:ea typeface="Arial"/>
              <a:cs typeface="Arial"/>
              <a:sym typeface="Arial"/>
            </a:endParaRPr>
          </a:p>
          <a:p>
            <a:pPr marL="0" lvl="0" indent="0" algn="l" rtl="0">
              <a:lnSpc>
                <a:spcPct val="90000"/>
              </a:lnSpc>
              <a:spcBef>
                <a:spcPts val="800"/>
              </a:spcBef>
              <a:spcAft>
                <a:spcPts val="0"/>
              </a:spcAft>
              <a:buClr>
                <a:schemeClr val="dk1"/>
              </a:buClr>
              <a:buSzPts val="1800"/>
              <a:buNone/>
            </a:pPr>
            <a:r>
              <a:rPr lang="en" sz="1100" b="1">
                <a:latin typeface="Arial"/>
                <a:ea typeface="Arial"/>
                <a:cs typeface="Arial"/>
                <a:sym typeface="Arial"/>
              </a:rPr>
              <a:t>  • First Normal Form (1NF)</a:t>
            </a:r>
            <a:endParaRPr sz="1100">
              <a:latin typeface="Arial"/>
              <a:ea typeface="Arial"/>
              <a:cs typeface="Arial"/>
              <a:sym typeface="Arial"/>
            </a:endParaRPr>
          </a:p>
          <a:p>
            <a:pPr marL="1066800" lvl="2" indent="-184150" algn="l" rtl="0">
              <a:lnSpc>
                <a:spcPct val="90000"/>
              </a:lnSpc>
              <a:spcBef>
                <a:spcPts val="400"/>
              </a:spcBef>
              <a:spcAft>
                <a:spcPts val="0"/>
              </a:spcAft>
              <a:buClr>
                <a:schemeClr val="lt1"/>
              </a:buClr>
              <a:buSzPts val="1100"/>
              <a:buFont typeface="Arial"/>
              <a:buChar char="§"/>
            </a:pPr>
            <a:r>
              <a:rPr lang="en" b="1">
                <a:latin typeface="Arial"/>
                <a:ea typeface="Arial"/>
                <a:cs typeface="Arial"/>
                <a:sym typeface="Arial"/>
              </a:rPr>
              <a:t>Elimination of repeating group</a:t>
            </a:r>
            <a:endParaRPr>
              <a:solidFill>
                <a:srgbClr val="808080"/>
              </a:solidFill>
              <a:latin typeface="Arial"/>
              <a:ea typeface="Arial"/>
              <a:cs typeface="Arial"/>
              <a:sym typeface="Arial"/>
            </a:endParaRPr>
          </a:p>
          <a:p>
            <a:pPr marL="1066800" lvl="2" indent="-184150" algn="l" rtl="0">
              <a:lnSpc>
                <a:spcPct val="90000"/>
              </a:lnSpc>
              <a:spcBef>
                <a:spcPts val="400"/>
              </a:spcBef>
              <a:spcAft>
                <a:spcPts val="0"/>
              </a:spcAft>
              <a:buClr>
                <a:schemeClr val="lt1"/>
              </a:buClr>
              <a:buSzPts val="1100"/>
              <a:buFont typeface="Arial"/>
              <a:buChar char="§"/>
            </a:pPr>
            <a:r>
              <a:rPr lang="en" b="1">
                <a:latin typeface="Arial"/>
                <a:ea typeface="Arial"/>
                <a:cs typeface="Arial"/>
                <a:sym typeface="Arial"/>
              </a:rPr>
              <a:t>Inclusion of primary key of the repeating group</a:t>
            </a:r>
            <a:endParaRPr>
              <a:solidFill>
                <a:srgbClr val="808080"/>
              </a:solidFill>
              <a:latin typeface="Arial"/>
              <a:ea typeface="Arial"/>
              <a:cs typeface="Arial"/>
              <a:sym typeface="Arial"/>
            </a:endParaRPr>
          </a:p>
          <a:p>
            <a:pPr marL="0" lvl="0" indent="0" algn="l" rtl="0">
              <a:lnSpc>
                <a:spcPct val="90000"/>
              </a:lnSpc>
              <a:spcBef>
                <a:spcPts val="800"/>
              </a:spcBef>
              <a:spcAft>
                <a:spcPts val="0"/>
              </a:spcAft>
              <a:buClr>
                <a:schemeClr val="dk1"/>
              </a:buClr>
              <a:buSzPts val="900"/>
              <a:buNone/>
            </a:pPr>
            <a:r>
              <a:rPr lang="en" sz="1100">
                <a:latin typeface="Arial"/>
                <a:ea typeface="Arial"/>
                <a:cs typeface="Arial"/>
                <a:sym typeface="Arial"/>
              </a:rPr>
              <a:t>   </a:t>
            </a:r>
            <a:r>
              <a:rPr lang="en" sz="1100" b="1">
                <a:latin typeface="Arial"/>
                <a:ea typeface="Arial"/>
                <a:cs typeface="Arial"/>
                <a:sym typeface="Arial"/>
              </a:rPr>
              <a:t>• Second Normal Form (2NF)</a:t>
            </a:r>
            <a:endParaRPr sz="1100">
              <a:latin typeface="Arial"/>
              <a:ea typeface="Arial"/>
              <a:cs typeface="Arial"/>
              <a:sym typeface="Arial"/>
            </a:endParaRPr>
          </a:p>
          <a:p>
            <a:pPr marL="863600" lvl="2" indent="-146050" algn="l" rtl="0">
              <a:lnSpc>
                <a:spcPct val="90000"/>
              </a:lnSpc>
              <a:spcBef>
                <a:spcPts val="400"/>
              </a:spcBef>
              <a:spcAft>
                <a:spcPts val="0"/>
              </a:spcAft>
              <a:buClr>
                <a:schemeClr val="lt1"/>
              </a:buClr>
              <a:buSzPts val="1100"/>
              <a:buFont typeface="Arial"/>
              <a:buChar char="§"/>
            </a:pPr>
            <a:r>
              <a:rPr lang="en" b="1">
                <a:latin typeface="Arial"/>
                <a:ea typeface="Arial"/>
                <a:cs typeface="Arial"/>
                <a:sym typeface="Arial"/>
              </a:rPr>
              <a:t>Functional dependency of all fields after 1NF</a:t>
            </a:r>
            <a:endParaRPr>
              <a:latin typeface="Arial"/>
              <a:ea typeface="Arial"/>
              <a:cs typeface="Arial"/>
              <a:sym typeface="Arial"/>
            </a:endParaRPr>
          </a:p>
          <a:p>
            <a:pPr marL="863600" lvl="2" indent="-76200" algn="l" rtl="0">
              <a:lnSpc>
                <a:spcPct val="90000"/>
              </a:lnSpc>
              <a:spcBef>
                <a:spcPts val="400"/>
              </a:spcBef>
              <a:spcAft>
                <a:spcPts val="0"/>
              </a:spcAft>
              <a:buClr>
                <a:schemeClr val="dk1"/>
              </a:buClr>
              <a:buSzPts val="1500"/>
              <a:buFont typeface="Noto Sans Symbols"/>
              <a:buNone/>
            </a:pPr>
            <a:endParaRPr b="1">
              <a:latin typeface="Arial"/>
              <a:ea typeface="Arial"/>
              <a:cs typeface="Arial"/>
              <a:sym typeface="Arial"/>
            </a:endParaRPr>
          </a:p>
          <a:p>
            <a:pPr marL="342900" lvl="1" indent="0" algn="l" rtl="0">
              <a:lnSpc>
                <a:spcPct val="90000"/>
              </a:lnSpc>
              <a:spcBef>
                <a:spcPts val="400"/>
              </a:spcBef>
              <a:spcAft>
                <a:spcPts val="0"/>
              </a:spcAft>
              <a:buClr>
                <a:schemeClr val="dk1"/>
              </a:buClr>
              <a:buSzPts val="1800"/>
              <a:buNone/>
            </a:pPr>
            <a:r>
              <a:rPr lang="en" b="1">
                <a:latin typeface="Arial"/>
                <a:ea typeface="Arial"/>
                <a:cs typeface="Arial"/>
                <a:sym typeface="Arial"/>
              </a:rPr>
              <a:t>• Third Normal Form (3NF)</a:t>
            </a:r>
            <a:endParaRPr>
              <a:latin typeface="Arial"/>
              <a:ea typeface="Arial"/>
              <a:cs typeface="Arial"/>
              <a:sym typeface="Arial"/>
            </a:endParaRPr>
          </a:p>
          <a:p>
            <a:pPr marL="863600" lvl="2" indent="-146050" algn="l" rtl="0">
              <a:lnSpc>
                <a:spcPct val="90000"/>
              </a:lnSpc>
              <a:spcBef>
                <a:spcPts val="400"/>
              </a:spcBef>
              <a:spcAft>
                <a:spcPts val="0"/>
              </a:spcAft>
              <a:buClr>
                <a:schemeClr val="lt1"/>
              </a:buClr>
              <a:buSzPts val="1100"/>
              <a:buFont typeface="Arial"/>
              <a:buChar char="§"/>
            </a:pPr>
            <a:r>
              <a:rPr lang="en" b="1">
                <a:latin typeface="Arial"/>
                <a:ea typeface="Arial"/>
                <a:cs typeface="Arial"/>
                <a:sym typeface="Arial"/>
              </a:rPr>
              <a:t>Redundancy avoidance after 2NF</a:t>
            </a:r>
            <a:endParaRPr>
              <a:latin typeface="Arial"/>
              <a:ea typeface="Arial"/>
              <a:cs typeface="Arial"/>
              <a:sym typeface="Arial"/>
            </a:endParaRPr>
          </a:p>
          <a:p>
            <a:pPr marL="177800" lvl="0" indent="-63500" algn="l" rtl="0">
              <a:lnSpc>
                <a:spcPct val="90000"/>
              </a:lnSpc>
              <a:spcBef>
                <a:spcPts val="800"/>
              </a:spcBef>
              <a:spcAft>
                <a:spcPts val="1200"/>
              </a:spcAft>
              <a:buClr>
                <a:schemeClr val="dk1"/>
              </a:buClr>
              <a:buSzPts val="1800"/>
              <a:buNone/>
            </a:pPr>
            <a:endParaRPr sz="1100" b="1">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6"/>
          <p:cNvSpPr txBox="1">
            <a:spLocks noGrp="1"/>
          </p:cNvSpPr>
          <p:nvPr>
            <p:ph type="title"/>
          </p:nvPr>
        </p:nvSpPr>
        <p:spPr>
          <a:xfrm>
            <a:off x="677184" y="282169"/>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700"/>
              <a:buFont typeface="Play"/>
              <a:buNone/>
            </a:pPr>
            <a:br>
              <a:rPr lang="en" sz="1400">
                <a:latin typeface="Arial"/>
                <a:ea typeface="Arial"/>
                <a:cs typeface="Arial"/>
                <a:sym typeface="Arial"/>
              </a:rPr>
            </a:br>
            <a:r>
              <a:rPr lang="en" sz="1400">
                <a:latin typeface="Arial"/>
                <a:ea typeface="Arial"/>
                <a:cs typeface="Arial"/>
                <a:sym typeface="Arial"/>
              </a:rPr>
              <a:t>Personal Trainer - ERD</a:t>
            </a:r>
            <a:endParaRPr sz="1400">
              <a:latin typeface="Arial"/>
              <a:ea typeface="Arial"/>
              <a:cs typeface="Arial"/>
              <a:sym typeface="Arial"/>
            </a:endParaRPr>
          </a:p>
        </p:txBody>
      </p:sp>
      <p:sp>
        <p:nvSpPr>
          <p:cNvPr id="273" name="Google Shape;273;p36"/>
          <p:cNvSpPr txBox="1">
            <a:spLocks noGrp="1"/>
          </p:cNvSpPr>
          <p:nvPr>
            <p:ph type="body" idx="1"/>
          </p:nvPr>
        </p:nvSpPr>
        <p:spPr>
          <a:xfrm>
            <a:off x="628650" y="1083469"/>
            <a:ext cx="7886700" cy="3549300"/>
          </a:xfrm>
          <a:prstGeom prst="rect">
            <a:avLst/>
          </a:prstGeom>
          <a:noFill/>
          <a:ln>
            <a:noFill/>
          </a:ln>
        </p:spPr>
        <p:txBody>
          <a:bodyPr spcFirstLastPara="1" wrap="square" lIns="68575" tIns="34275" rIns="68575" bIns="34275" anchor="t" anchorCtr="0">
            <a:normAutofit/>
          </a:bodyPr>
          <a:lstStyle/>
          <a:p>
            <a:pPr marL="381000" lvl="0" indent="-241300" algn="l" rtl="0">
              <a:lnSpc>
                <a:spcPct val="90000"/>
              </a:lnSpc>
              <a:spcBef>
                <a:spcPts val="0"/>
              </a:spcBef>
              <a:spcAft>
                <a:spcPts val="1200"/>
              </a:spcAft>
              <a:buClr>
                <a:schemeClr val="dk1"/>
              </a:buClr>
              <a:buSzPts val="2100"/>
              <a:buNone/>
            </a:pPr>
            <a:endParaRPr/>
          </a:p>
        </p:txBody>
      </p:sp>
      <p:sp>
        <p:nvSpPr>
          <p:cNvPr id="274" name="Google Shape;274;p36"/>
          <p:cNvSpPr/>
          <p:nvPr/>
        </p:nvSpPr>
        <p:spPr>
          <a:xfrm>
            <a:off x="3751388" y="4205663"/>
            <a:ext cx="930600" cy="461400"/>
          </a:xfrm>
          <a:prstGeom prst="rect">
            <a:avLst/>
          </a:prstGeom>
          <a:solidFill>
            <a:srgbClr val="A3C5ED"/>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i="0" u="none" strike="noStrike" cap="none">
                <a:solidFill>
                  <a:schemeClr val="dk1"/>
                </a:solidFill>
                <a:latin typeface="Arial"/>
                <a:ea typeface="Arial"/>
                <a:cs typeface="Arial"/>
                <a:sym typeface="Arial"/>
              </a:rPr>
              <a:t>Merchandise</a:t>
            </a:r>
            <a:endParaRPr sz="1100"/>
          </a:p>
        </p:txBody>
      </p:sp>
      <p:sp>
        <p:nvSpPr>
          <p:cNvPr id="275" name="Google Shape;275;p36"/>
          <p:cNvSpPr/>
          <p:nvPr/>
        </p:nvSpPr>
        <p:spPr>
          <a:xfrm>
            <a:off x="4169018" y="1208942"/>
            <a:ext cx="717900" cy="461700"/>
          </a:xfrm>
          <a:prstGeom prst="rect">
            <a:avLst/>
          </a:prstGeom>
          <a:solidFill>
            <a:srgbClr val="A3C5ED"/>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i="0" u="none" strike="noStrike" cap="none">
                <a:solidFill>
                  <a:schemeClr val="dk1"/>
                </a:solidFill>
                <a:latin typeface="Arial"/>
                <a:ea typeface="Arial"/>
                <a:cs typeface="Arial"/>
                <a:sym typeface="Arial"/>
              </a:rPr>
              <a:t>Instructor</a:t>
            </a:r>
            <a:endParaRPr sz="1100"/>
          </a:p>
        </p:txBody>
      </p:sp>
      <p:sp>
        <p:nvSpPr>
          <p:cNvPr id="276" name="Google Shape;276;p36"/>
          <p:cNvSpPr/>
          <p:nvPr/>
        </p:nvSpPr>
        <p:spPr>
          <a:xfrm>
            <a:off x="5004287" y="4169018"/>
            <a:ext cx="717900" cy="461700"/>
          </a:xfrm>
          <a:prstGeom prst="rect">
            <a:avLst/>
          </a:prstGeom>
          <a:solidFill>
            <a:srgbClr val="A3C5ED"/>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i="0" u="none" strike="noStrike" cap="none">
                <a:solidFill>
                  <a:schemeClr val="dk1"/>
                </a:solidFill>
                <a:latin typeface="Arial"/>
                <a:ea typeface="Arial"/>
                <a:cs typeface="Arial"/>
                <a:sym typeface="Arial"/>
              </a:rPr>
              <a:t>CLASS</a:t>
            </a:r>
            <a:endParaRPr sz="1100"/>
          </a:p>
        </p:txBody>
      </p:sp>
      <p:sp>
        <p:nvSpPr>
          <p:cNvPr id="277" name="Google Shape;277;p36"/>
          <p:cNvSpPr/>
          <p:nvPr/>
        </p:nvSpPr>
        <p:spPr>
          <a:xfrm>
            <a:off x="4359518" y="2872153"/>
            <a:ext cx="717900" cy="461700"/>
          </a:xfrm>
          <a:prstGeom prst="rect">
            <a:avLst/>
          </a:prstGeom>
          <a:solidFill>
            <a:srgbClr val="A3C5ED"/>
          </a:solidFill>
          <a:ln w="19050" cap="flat" cmpd="sng">
            <a:solidFill>
              <a:srgbClr val="4472C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i="0" u="none" strike="noStrike" cap="none">
                <a:solidFill>
                  <a:schemeClr val="dk1"/>
                </a:solidFill>
                <a:latin typeface="Arial"/>
                <a:ea typeface="Arial"/>
                <a:cs typeface="Arial"/>
                <a:sym typeface="Arial"/>
              </a:rPr>
              <a:t>TRAINEE</a:t>
            </a:r>
            <a:endParaRPr sz="1100"/>
          </a:p>
        </p:txBody>
      </p:sp>
      <p:sp>
        <p:nvSpPr>
          <p:cNvPr id="278" name="Google Shape;278;p36"/>
          <p:cNvSpPr/>
          <p:nvPr/>
        </p:nvSpPr>
        <p:spPr>
          <a:xfrm>
            <a:off x="5158154" y="1150326"/>
            <a:ext cx="696300" cy="271200"/>
          </a:xfrm>
          <a:prstGeom prst="ellipse">
            <a:avLst/>
          </a:prstGeom>
          <a:solidFill>
            <a:srgbClr val="F2A982"/>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i="0" u="none" strike="noStrike" cap="none">
                <a:solidFill>
                  <a:schemeClr val="dk1"/>
                </a:solidFill>
                <a:latin typeface="Arial"/>
                <a:ea typeface="Arial"/>
                <a:cs typeface="Arial"/>
                <a:sym typeface="Arial"/>
              </a:rPr>
              <a:t>Name</a:t>
            </a:r>
            <a:endParaRPr sz="1400" b="0" i="0" u="none" strike="noStrike" cap="none">
              <a:solidFill>
                <a:schemeClr val="lt1"/>
              </a:solidFill>
              <a:latin typeface="Arial"/>
              <a:ea typeface="Arial"/>
              <a:cs typeface="Arial"/>
              <a:sym typeface="Arial"/>
            </a:endParaRPr>
          </a:p>
        </p:txBody>
      </p:sp>
      <p:sp>
        <p:nvSpPr>
          <p:cNvPr id="279" name="Google Shape;279;p36"/>
          <p:cNvSpPr/>
          <p:nvPr/>
        </p:nvSpPr>
        <p:spPr>
          <a:xfrm>
            <a:off x="5399942" y="1494691"/>
            <a:ext cx="930600" cy="307800"/>
          </a:xfrm>
          <a:prstGeom prst="ellipse">
            <a:avLst/>
          </a:prstGeom>
          <a:solidFill>
            <a:srgbClr val="F2A982"/>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i="0" u="none" strike="noStrike" cap="none">
                <a:solidFill>
                  <a:schemeClr val="dk1"/>
                </a:solidFill>
                <a:latin typeface="Arial"/>
                <a:ea typeface="Arial"/>
                <a:cs typeface="Arial"/>
                <a:sym typeface="Arial"/>
              </a:rPr>
              <a:t>Schedule</a:t>
            </a:r>
            <a:endParaRPr sz="1400" b="0" i="0" u="none" strike="noStrike" cap="none">
              <a:solidFill>
                <a:schemeClr val="lt1"/>
              </a:solidFill>
              <a:latin typeface="Arial"/>
              <a:ea typeface="Arial"/>
              <a:cs typeface="Arial"/>
              <a:sym typeface="Arial"/>
            </a:endParaRPr>
          </a:p>
        </p:txBody>
      </p:sp>
      <p:sp>
        <p:nvSpPr>
          <p:cNvPr id="280" name="Google Shape;280;p36"/>
          <p:cNvSpPr/>
          <p:nvPr/>
        </p:nvSpPr>
        <p:spPr>
          <a:xfrm>
            <a:off x="5260730" y="2381249"/>
            <a:ext cx="666600" cy="366300"/>
          </a:xfrm>
          <a:prstGeom prst="ellipse">
            <a:avLst/>
          </a:prstGeom>
          <a:solidFill>
            <a:srgbClr val="F2A982"/>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i="0" u="none" strike="noStrike" cap="none">
                <a:solidFill>
                  <a:schemeClr val="dk1"/>
                </a:solidFill>
                <a:latin typeface="Arial"/>
                <a:ea typeface="Arial"/>
                <a:cs typeface="Arial"/>
                <a:sym typeface="Arial"/>
              </a:rPr>
              <a:t>Name</a:t>
            </a:r>
            <a:endParaRPr sz="1100"/>
          </a:p>
        </p:txBody>
      </p:sp>
      <p:sp>
        <p:nvSpPr>
          <p:cNvPr id="281" name="Google Shape;281;p36"/>
          <p:cNvSpPr/>
          <p:nvPr/>
        </p:nvSpPr>
        <p:spPr>
          <a:xfrm>
            <a:off x="5773616" y="2747595"/>
            <a:ext cx="652200" cy="307800"/>
          </a:xfrm>
          <a:prstGeom prst="ellipse">
            <a:avLst/>
          </a:prstGeom>
          <a:solidFill>
            <a:srgbClr val="F2A982"/>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i="0" u="none" strike="noStrike" cap="none">
                <a:solidFill>
                  <a:schemeClr val="dk1"/>
                </a:solidFill>
                <a:latin typeface="Arial"/>
                <a:ea typeface="Arial"/>
                <a:cs typeface="Arial"/>
                <a:sym typeface="Arial"/>
              </a:rPr>
              <a:t>Email</a:t>
            </a:r>
            <a:endParaRPr sz="1100"/>
          </a:p>
        </p:txBody>
      </p:sp>
      <p:sp>
        <p:nvSpPr>
          <p:cNvPr id="282" name="Google Shape;282;p36"/>
          <p:cNvSpPr/>
          <p:nvPr/>
        </p:nvSpPr>
        <p:spPr>
          <a:xfrm>
            <a:off x="5876194" y="3201863"/>
            <a:ext cx="930600" cy="263700"/>
          </a:xfrm>
          <a:prstGeom prst="ellipse">
            <a:avLst/>
          </a:prstGeom>
          <a:solidFill>
            <a:srgbClr val="F2A982"/>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900" b="1" i="0" u="none" strike="noStrike" cap="none">
                <a:solidFill>
                  <a:schemeClr val="dk1"/>
                </a:solidFill>
                <a:latin typeface="Arial"/>
                <a:ea typeface="Arial"/>
                <a:cs typeface="Arial"/>
                <a:sym typeface="Arial"/>
              </a:rPr>
              <a:t>Address</a:t>
            </a:r>
            <a:endParaRPr sz="1100"/>
          </a:p>
        </p:txBody>
      </p:sp>
      <p:sp>
        <p:nvSpPr>
          <p:cNvPr id="283" name="Google Shape;283;p36"/>
          <p:cNvSpPr/>
          <p:nvPr/>
        </p:nvSpPr>
        <p:spPr>
          <a:xfrm rot="2700000">
            <a:off x="4358604" y="1978657"/>
            <a:ext cx="461599" cy="439750"/>
          </a:xfrm>
          <a:prstGeom prst="rect">
            <a:avLst/>
          </a:prstGeom>
          <a:solidFill>
            <a:srgbClr val="D8F2CF"/>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Trains</a:t>
            </a:r>
            <a:endParaRPr sz="1100"/>
          </a:p>
        </p:txBody>
      </p:sp>
      <p:sp>
        <p:nvSpPr>
          <p:cNvPr id="284" name="Google Shape;284;p36"/>
          <p:cNvSpPr/>
          <p:nvPr/>
        </p:nvSpPr>
        <p:spPr>
          <a:xfrm rot="2700000">
            <a:off x="4259819" y="3573416"/>
            <a:ext cx="373777" cy="336866"/>
          </a:xfrm>
          <a:prstGeom prst="rect">
            <a:avLst/>
          </a:prstGeom>
          <a:solidFill>
            <a:srgbClr val="D8F2CF"/>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Buys</a:t>
            </a:r>
            <a:endParaRPr sz="1100"/>
          </a:p>
        </p:txBody>
      </p:sp>
      <p:sp>
        <p:nvSpPr>
          <p:cNvPr id="285" name="Google Shape;285;p36"/>
          <p:cNvSpPr/>
          <p:nvPr/>
        </p:nvSpPr>
        <p:spPr>
          <a:xfrm rot="2700000">
            <a:off x="4876462" y="3616458"/>
            <a:ext cx="425113" cy="344290"/>
          </a:xfrm>
          <a:prstGeom prst="rect">
            <a:avLst/>
          </a:prstGeom>
          <a:solidFill>
            <a:srgbClr val="D8F2CF"/>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Takes</a:t>
            </a:r>
            <a:endParaRPr sz="1100"/>
          </a:p>
        </p:txBody>
      </p:sp>
      <p:cxnSp>
        <p:nvCxnSpPr>
          <p:cNvPr id="286" name="Google Shape;286;p36"/>
          <p:cNvCxnSpPr/>
          <p:nvPr/>
        </p:nvCxnSpPr>
        <p:spPr>
          <a:xfrm flipH="1">
            <a:off x="5076103" y="2587869"/>
            <a:ext cx="215400" cy="341400"/>
          </a:xfrm>
          <a:prstGeom prst="straightConnector1">
            <a:avLst/>
          </a:prstGeom>
          <a:noFill/>
          <a:ln w="19050" cap="flat" cmpd="sng">
            <a:solidFill>
              <a:schemeClr val="accent1"/>
            </a:solidFill>
            <a:prstDash val="solid"/>
            <a:miter lim="800000"/>
            <a:headEnd type="none" w="sm" len="sm"/>
            <a:tailEnd type="none" w="sm" len="sm"/>
          </a:ln>
        </p:spPr>
      </p:cxnSp>
      <p:cxnSp>
        <p:nvCxnSpPr>
          <p:cNvPr id="287" name="Google Shape;287;p36"/>
          <p:cNvCxnSpPr/>
          <p:nvPr/>
        </p:nvCxnSpPr>
        <p:spPr>
          <a:xfrm>
            <a:off x="4607352" y="2475218"/>
            <a:ext cx="26400" cy="429300"/>
          </a:xfrm>
          <a:prstGeom prst="straightConnector1">
            <a:avLst/>
          </a:prstGeom>
          <a:noFill/>
          <a:ln w="19050" cap="flat" cmpd="sng">
            <a:solidFill>
              <a:schemeClr val="accent1"/>
            </a:solidFill>
            <a:prstDash val="solid"/>
            <a:miter lim="800000"/>
            <a:headEnd type="none" w="sm" len="sm"/>
            <a:tailEnd type="none" w="sm" len="sm"/>
          </a:ln>
        </p:spPr>
      </p:cxnSp>
      <p:cxnSp>
        <p:nvCxnSpPr>
          <p:cNvPr id="288" name="Google Shape;288;p36"/>
          <p:cNvCxnSpPr/>
          <p:nvPr/>
        </p:nvCxnSpPr>
        <p:spPr>
          <a:xfrm flipH="1">
            <a:off x="4594404" y="1673836"/>
            <a:ext cx="10200" cy="260700"/>
          </a:xfrm>
          <a:prstGeom prst="straightConnector1">
            <a:avLst/>
          </a:prstGeom>
          <a:noFill/>
          <a:ln w="19050" cap="flat" cmpd="sng">
            <a:solidFill>
              <a:schemeClr val="accent1"/>
            </a:solidFill>
            <a:prstDash val="solid"/>
            <a:miter lim="800000"/>
            <a:headEnd type="none" w="sm" len="sm"/>
            <a:tailEnd type="none" w="sm" len="sm"/>
          </a:ln>
        </p:spPr>
      </p:cxnSp>
      <p:cxnSp>
        <p:nvCxnSpPr>
          <p:cNvPr id="289" name="Google Shape;289;p36"/>
          <p:cNvCxnSpPr/>
          <p:nvPr/>
        </p:nvCxnSpPr>
        <p:spPr>
          <a:xfrm>
            <a:off x="5027735" y="3320561"/>
            <a:ext cx="19200" cy="290400"/>
          </a:xfrm>
          <a:prstGeom prst="straightConnector1">
            <a:avLst/>
          </a:prstGeom>
          <a:noFill/>
          <a:ln w="19050" cap="flat" cmpd="sng">
            <a:solidFill>
              <a:schemeClr val="accent1"/>
            </a:solidFill>
            <a:prstDash val="solid"/>
            <a:miter lim="800000"/>
            <a:headEnd type="none" w="sm" len="sm"/>
            <a:tailEnd type="none" w="sm" len="sm"/>
          </a:ln>
        </p:spPr>
      </p:cxnSp>
      <p:cxnSp>
        <p:nvCxnSpPr>
          <p:cNvPr id="290" name="Google Shape;290;p36"/>
          <p:cNvCxnSpPr/>
          <p:nvPr/>
        </p:nvCxnSpPr>
        <p:spPr>
          <a:xfrm>
            <a:off x="4434254" y="3936022"/>
            <a:ext cx="19200" cy="290400"/>
          </a:xfrm>
          <a:prstGeom prst="straightConnector1">
            <a:avLst/>
          </a:prstGeom>
          <a:noFill/>
          <a:ln w="19050" cap="flat" cmpd="sng">
            <a:solidFill>
              <a:schemeClr val="accent1"/>
            </a:solidFill>
            <a:prstDash val="solid"/>
            <a:miter lim="800000"/>
            <a:headEnd type="none" w="sm" len="sm"/>
            <a:tailEnd type="none" w="sm" len="sm"/>
          </a:ln>
        </p:spPr>
      </p:cxnSp>
      <p:cxnSp>
        <p:nvCxnSpPr>
          <p:cNvPr id="291" name="Google Shape;291;p36"/>
          <p:cNvCxnSpPr/>
          <p:nvPr/>
        </p:nvCxnSpPr>
        <p:spPr>
          <a:xfrm flipH="1">
            <a:off x="5119985" y="3994637"/>
            <a:ext cx="3000" cy="231600"/>
          </a:xfrm>
          <a:prstGeom prst="straightConnector1">
            <a:avLst/>
          </a:prstGeom>
          <a:noFill/>
          <a:ln w="19050" cap="flat" cmpd="sng">
            <a:solidFill>
              <a:schemeClr val="accent1"/>
            </a:solidFill>
            <a:prstDash val="solid"/>
            <a:miter lim="800000"/>
            <a:headEnd type="none" w="sm" len="sm"/>
            <a:tailEnd type="none" w="sm" len="sm"/>
          </a:ln>
        </p:spPr>
      </p:cxnSp>
      <p:cxnSp>
        <p:nvCxnSpPr>
          <p:cNvPr id="292" name="Google Shape;292;p36"/>
          <p:cNvCxnSpPr/>
          <p:nvPr/>
        </p:nvCxnSpPr>
        <p:spPr>
          <a:xfrm>
            <a:off x="4448907" y="3320561"/>
            <a:ext cx="4500" cy="194700"/>
          </a:xfrm>
          <a:prstGeom prst="straightConnector1">
            <a:avLst/>
          </a:prstGeom>
          <a:noFill/>
          <a:ln w="19050" cap="flat" cmpd="sng">
            <a:solidFill>
              <a:schemeClr val="accent1"/>
            </a:solidFill>
            <a:prstDash val="solid"/>
            <a:miter lim="800000"/>
            <a:headEnd type="none" w="sm" len="sm"/>
            <a:tailEnd type="none" w="sm" len="sm"/>
          </a:ln>
        </p:spPr>
      </p:cxnSp>
      <p:cxnSp>
        <p:nvCxnSpPr>
          <p:cNvPr id="293" name="Google Shape;293;p36"/>
          <p:cNvCxnSpPr/>
          <p:nvPr/>
        </p:nvCxnSpPr>
        <p:spPr>
          <a:xfrm flipH="1">
            <a:off x="5054261" y="2902928"/>
            <a:ext cx="742800" cy="260700"/>
          </a:xfrm>
          <a:prstGeom prst="straightConnector1">
            <a:avLst/>
          </a:prstGeom>
          <a:noFill/>
          <a:ln w="19050" cap="flat" cmpd="sng">
            <a:solidFill>
              <a:schemeClr val="accent1"/>
            </a:solidFill>
            <a:prstDash val="solid"/>
            <a:miter lim="800000"/>
            <a:headEnd type="none" w="sm" len="sm"/>
            <a:tailEnd type="none" w="sm" len="sm"/>
          </a:ln>
        </p:spPr>
      </p:cxnSp>
      <p:cxnSp>
        <p:nvCxnSpPr>
          <p:cNvPr id="294" name="Google Shape;294;p36"/>
          <p:cNvCxnSpPr/>
          <p:nvPr/>
        </p:nvCxnSpPr>
        <p:spPr>
          <a:xfrm rot="10800000">
            <a:off x="5090630" y="3229706"/>
            <a:ext cx="779700" cy="76200"/>
          </a:xfrm>
          <a:prstGeom prst="straightConnector1">
            <a:avLst/>
          </a:prstGeom>
          <a:noFill/>
          <a:ln w="19050" cap="flat" cmpd="sng">
            <a:solidFill>
              <a:schemeClr val="accent1"/>
            </a:solidFill>
            <a:prstDash val="solid"/>
            <a:miter lim="800000"/>
            <a:headEnd type="none" w="sm" len="sm"/>
            <a:tailEnd type="none" w="sm" len="sm"/>
          </a:ln>
        </p:spPr>
      </p:cxnSp>
      <p:cxnSp>
        <p:nvCxnSpPr>
          <p:cNvPr id="295" name="Google Shape;295;p36"/>
          <p:cNvCxnSpPr/>
          <p:nvPr/>
        </p:nvCxnSpPr>
        <p:spPr>
          <a:xfrm>
            <a:off x="4917831" y="1562099"/>
            <a:ext cx="473400" cy="99600"/>
          </a:xfrm>
          <a:prstGeom prst="straightConnector1">
            <a:avLst/>
          </a:prstGeom>
          <a:noFill/>
          <a:ln w="19050" cap="flat" cmpd="sng">
            <a:solidFill>
              <a:schemeClr val="accent1"/>
            </a:solidFill>
            <a:prstDash val="solid"/>
            <a:miter lim="800000"/>
            <a:headEnd type="none" w="sm" len="sm"/>
            <a:tailEnd type="none" w="sm" len="sm"/>
          </a:ln>
        </p:spPr>
      </p:cxnSp>
      <p:cxnSp>
        <p:nvCxnSpPr>
          <p:cNvPr id="296" name="Google Shape;296;p36"/>
          <p:cNvCxnSpPr/>
          <p:nvPr/>
        </p:nvCxnSpPr>
        <p:spPr>
          <a:xfrm flipH="1">
            <a:off x="4878127" y="1276349"/>
            <a:ext cx="310800" cy="10680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7"/>
          <p:cNvSpPr txBox="1">
            <a:spLocks noGrp="1"/>
          </p:cNvSpPr>
          <p:nvPr>
            <p:ph type="title"/>
          </p:nvPr>
        </p:nvSpPr>
        <p:spPr>
          <a:xfrm>
            <a:off x="628650" y="43088"/>
            <a:ext cx="7886700" cy="4326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Play"/>
              <a:buNone/>
            </a:pPr>
            <a:r>
              <a:rPr lang="en" sz="1500">
                <a:latin typeface="Arial"/>
                <a:ea typeface="Arial"/>
                <a:cs typeface="Arial"/>
                <a:sym typeface="Arial"/>
              </a:rPr>
              <a:t>Personal Trainer Database Design</a:t>
            </a:r>
            <a:endParaRPr sz="1500">
              <a:latin typeface="Arial"/>
              <a:ea typeface="Arial"/>
              <a:cs typeface="Arial"/>
              <a:sym typeface="Arial"/>
            </a:endParaRPr>
          </a:p>
        </p:txBody>
      </p:sp>
      <p:sp>
        <p:nvSpPr>
          <p:cNvPr id="302" name="Google Shape;302;p37"/>
          <p:cNvSpPr txBox="1">
            <a:spLocks noGrp="1"/>
          </p:cNvSpPr>
          <p:nvPr>
            <p:ph type="body" idx="1"/>
          </p:nvPr>
        </p:nvSpPr>
        <p:spPr>
          <a:xfrm>
            <a:off x="96038" y="421312"/>
            <a:ext cx="8961900" cy="46446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None/>
            </a:pPr>
            <a:endParaRPr/>
          </a:p>
          <a:p>
            <a:pPr marL="342900" lvl="0" indent="-254000" algn="l" rtl="0">
              <a:lnSpc>
                <a:spcPct val="90000"/>
              </a:lnSpc>
              <a:spcBef>
                <a:spcPts val="1200"/>
              </a:spcBef>
              <a:spcAft>
                <a:spcPts val="0"/>
              </a:spcAft>
              <a:buClr>
                <a:schemeClr val="lt1"/>
              </a:buClr>
              <a:buSzPts val="1400"/>
              <a:buChar char="●"/>
            </a:pPr>
            <a:r>
              <a:rPr lang="en"/>
              <a:t>The Following Four Slides give a brief visual representation of the various tables that will be utilized to store company data &amp; information.</a:t>
            </a:r>
            <a:endParaRPr/>
          </a:p>
          <a:p>
            <a:pPr marL="0" lvl="0" indent="0" algn="l" rtl="0">
              <a:lnSpc>
                <a:spcPct val="90000"/>
              </a:lnSpc>
              <a:spcBef>
                <a:spcPts val="1200"/>
              </a:spcBef>
              <a:spcAft>
                <a:spcPts val="0"/>
              </a:spcAft>
              <a:buNone/>
            </a:pPr>
            <a:endParaRPr/>
          </a:p>
          <a:p>
            <a:pPr marL="0" lvl="0" indent="0" algn="l" rtl="0">
              <a:lnSpc>
                <a:spcPct val="90000"/>
              </a:lnSpc>
              <a:spcBef>
                <a:spcPts val="1200"/>
              </a:spcBef>
              <a:spcAft>
                <a:spcPts val="0"/>
              </a:spcAft>
              <a:buNone/>
            </a:pPr>
            <a:endParaRPr/>
          </a:p>
          <a:p>
            <a:pPr marL="342900" lvl="0" indent="-254000" algn="l" rtl="0">
              <a:lnSpc>
                <a:spcPct val="90000"/>
              </a:lnSpc>
              <a:spcBef>
                <a:spcPts val="1200"/>
              </a:spcBef>
              <a:spcAft>
                <a:spcPts val="0"/>
              </a:spcAft>
              <a:buClr>
                <a:schemeClr val="lt1"/>
              </a:buClr>
              <a:buSzPts val="1400"/>
              <a:buChar char="●"/>
            </a:pPr>
            <a:r>
              <a:rPr lang="en"/>
              <a:t>Primary &amp; Foreign Keys will be utilized to promote 3NF as well as provide links to other tables via Join queries.</a:t>
            </a:r>
            <a:endParaRPr/>
          </a:p>
          <a:p>
            <a:pPr marL="0" lvl="0" indent="0" algn="l" rtl="0">
              <a:lnSpc>
                <a:spcPct val="90000"/>
              </a:lnSpc>
              <a:spcBef>
                <a:spcPts val="1200"/>
              </a:spcBef>
              <a:spcAft>
                <a:spcPts val="0"/>
              </a:spcAft>
              <a:buNone/>
            </a:pPr>
            <a:endParaRPr/>
          </a:p>
          <a:p>
            <a:pPr marL="0" lvl="0" indent="0" algn="l" rtl="0">
              <a:lnSpc>
                <a:spcPct val="90000"/>
              </a:lnSpc>
              <a:spcBef>
                <a:spcPts val="1200"/>
              </a:spcBef>
              <a:spcAft>
                <a:spcPts val="0"/>
              </a:spcAft>
              <a:buNone/>
            </a:pPr>
            <a:endParaRPr/>
          </a:p>
          <a:p>
            <a:pPr marL="0" lvl="0" indent="0" algn="l" rtl="0">
              <a:lnSpc>
                <a:spcPct val="90000"/>
              </a:lnSpc>
              <a:spcBef>
                <a:spcPts val="1200"/>
              </a:spcBef>
              <a:spcAft>
                <a:spcPts val="0"/>
              </a:spcAft>
              <a:buNone/>
            </a:pPr>
            <a:endParaRPr/>
          </a:p>
          <a:p>
            <a:pPr marL="342900" lvl="0" indent="-254000" algn="l" rtl="0">
              <a:lnSpc>
                <a:spcPct val="90000"/>
              </a:lnSpc>
              <a:spcBef>
                <a:spcPts val="1200"/>
              </a:spcBef>
              <a:spcAft>
                <a:spcPts val="0"/>
              </a:spcAft>
              <a:buClr>
                <a:schemeClr val="lt1"/>
              </a:buClr>
              <a:buSzPts val="1400"/>
              <a:buChar char="●"/>
            </a:pPr>
            <a:r>
              <a:rPr lang="en"/>
              <a:t>Microsoft SQL Server will be hosted within AWS, relevant databases will be created with relevant tables to promote organization and ease of use.</a:t>
            </a:r>
            <a:endParaRPr/>
          </a:p>
          <a:p>
            <a:pPr marL="342900" lvl="0" indent="0" algn="l" rtl="0">
              <a:lnSpc>
                <a:spcPct val="90000"/>
              </a:lnSpc>
              <a:spcBef>
                <a:spcPts val="1200"/>
              </a:spcBef>
              <a:spcAft>
                <a:spcPts val="0"/>
              </a:spcAft>
              <a:buNone/>
            </a:pPr>
            <a:endParaRPr/>
          </a:p>
          <a:p>
            <a:pPr marL="0" lvl="0" indent="0" algn="l" rtl="0">
              <a:lnSpc>
                <a:spcPct val="90000"/>
              </a:lnSpc>
              <a:spcBef>
                <a:spcPts val="1200"/>
              </a:spcBef>
              <a:spcAft>
                <a:spcPts val="0"/>
              </a:spcAft>
              <a:buNone/>
            </a:pPr>
            <a:endParaRPr/>
          </a:p>
          <a:p>
            <a:pPr marL="342900" lvl="0" indent="-254000" algn="l" rtl="0">
              <a:lnSpc>
                <a:spcPct val="90000"/>
              </a:lnSpc>
              <a:spcBef>
                <a:spcPts val="1200"/>
              </a:spcBef>
              <a:spcAft>
                <a:spcPts val="0"/>
              </a:spcAft>
              <a:buClr>
                <a:schemeClr val="lt1"/>
              </a:buClr>
              <a:buSzPts val="1400"/>
              <a:buChar char="●"/>
            </a:pPr>
            <a:r>
              <a:rPr lang="en"/>
              <a:t>Example data will be presented for three of the tables.</a:t>
            </a:r>
            <a:endParaRPr/>
          </a:p>
        </p:txBody>
      </p:sp>
      <p:sp>
        <p:nvSpPr>
          <p:cNvPr id="303" name="Google Shape;303;p37"/>
          <p:cNvSpPr txBox="1"/>
          <p:nvPr/>
        </p:nvSpPr>
        <p:spPr>
          <a:xfrm>
            <a:off x="1817077" y="981807"/>
            <a:ext cx="2057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04" name="Google Shape;304;p37"/>
          <p:cNvSpPr txBox="1"/>
          <p:nvPr/>
        </p:nvSpPr>
        <p:spPr>
          <a:xfrm>
            <a:off x="1560635" y="1531327"/>
            <a:ext cx="2057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05" name="Google Shape;305;p37"/>
          <p:cNvSpPr txBox="1"/>
          <p:nvPr/>
        </p:nvSpPr>
        <p:spPr>
          <a:xfrm>
            <a:off x="886557" y="1538654"/>
            <a:ext cx="2057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8"/>
          <p:cNvSpPr txBox="1">
            <a:spLocks noGrp="1"/>
          </p:cNvSpPr>
          <p:nvPr>
            <p:ph type="title"/>
          </p:nvPr>
        </p:nvSpPr>
        <p:spPr>
          <a:xfrm>
            <a:off x="628650" y="43088"/>
            <a:ext cx="7886700" cy="4326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Play"/>
              <a:buNone/>
            </a:pPr>
            <a:r>
              <a:rPr lang="en" sz="1500">
                <a:latin typeface="Arial"/>
                <a:ea typeface="Arial"/>
                <a:cs typeface="Arial"/>
                <a:sym typeface="Arial"/>
              </a:rPr>
              <a:t>Personal Trainer 3NF Database Design</a:t>
            </a:r>
            <a:endParaRPr sz="1500">
              <a:latin typeface="Arial"/>
              <a:ea typeface="Arial"/>
              <a:cs typeface="Arial"/>
              <a:sym typeface="Arial"/>
            </a:endParaRPr>
          </a:p>
        </p:txBody>
      </p:sp>
      <p:sp>
        <p:nvSpPr>
          <p:cNvPr id="311" name="Google Shape;311;p38"/>
          <p:cNvSpPr txBox="1">
            <a:spLocks noGrp="1"/>
          </p:cNvSpPr>
          <p:nvPr>
            <p:ph type="body" idx="1"/>
          </p:nvPr>
        </p:nvSpPr>
        <p:spPr>
          <a:xfrm>
            <a:off x="96038" y="421312"/>
            <a:ext cx="8961900" cy="4644600"/>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1200"/>
              </a:spcAft>
              <a:buClr>
                <a:schemeClr val="dk1"/>
              </a:buClr>
              <a:buSzPts val="2100"/>
              <a:buNone/>
            </a:pPr>
            <a:endParaRPr/>
          </a:p>
        </p:txBody>
      </p:sp>
      <p:sp>
        <p:nvSpPr>
          <p:cNvPr id="312" name="Google Shape;312;p38"/>
          <p:cNvSpPr txBox="1"/>
          <p:nvPr/>
        </p:nvSpPr>
        <p:spPr>
          <a:xfrm>
            <a:off x="1817077" y="981807"/>
            <a:ext cx="2057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13" name="Google Shape;313;p38"/>
          <p:cNvSpPr txBox="1"/>
          <p:nvPr/>
        </p:nvSpPr>
        <p:spPr>
          <a:xfrm>
            <a:off x="1560635" y="1531327"/>
            <a:ext cx="2057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14" name="Google Shape;314;p38"/>
          <p:cNvSpPr txBox="1"/>
          <p:nvPr/>
        </p:nvSpPr>
        <p:spPr>
          <a:xfrm>
            <a:off x="886557" y="1538654"/>
            <a:ext cx="2057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315" name="Google Shape;315;p38"/>
          <p:cNvPicPr preferRelativeResize="0"/>
          <p:nvPr/>
        </p:nvPicPr>
        <p:blipFill>
          <a:blip r:embed="rId3">
            <a:alphaModFix/>
          </a:blip>
          <a:stretch>
            <a:fillRect/>
          </a:stretch>
        </p:blipFill>
        <p:spPr>
          <a:xfrm>
            <a:off x="182606" y="421313"/>
            <a:ext cx="8875407" cy="46446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9"/>
          <p:cNvSpPr txBox="1">
            <a:spLocks noGrp="1"/>
          </p:cNvSpPr>
          <p:nvPr>
            <p:ph type="title"/>
          </p:nvPr>
        </p:nvSpPr>
        <p:spPr>
          <a:xfrm>
            <a:off x="628650" y="43088"/>
            <a:ext cx="7886700" cy="4326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Play"/>
              <a:buNone/>
            </a:pPr>
            <a:r>
              <a:rPr lang="en" sz="1500">
                <a:latin typeface="Arial"/>
                <a:ea typeface="Arial"/>
                <a:cs typeface="Arial"/>
                <a:sym typeface="Arial"/>
              </a:rPr>
              <a:t>Personal Trainer 3NF Database Design (Employee Table SQL Screenshot)</a:t>
            </a:r>
            <a:endParaRPr sz="1500">
              <a:latin typeface="Arial"/>
              <a:ea typeface="Arial"/>
              <a:cs typeface="Arial"/>
              <a:sym typeface="Arial"/>
            </a:endParaRPr>
          </a:p>
        </p:txBody>
      </p:sp>
      <p:sp>
        <p:nvSpPr>
          <p:cNvPr id="321" name="Google Shape;321;p39"/>
          <p:cNvSpPr txBox="1">
            <a:spLocks noGrp="1"/>
          </p:cNvSpPr>
          <p:nvPr>
            <p:ph type="body" idx="1"/>
          </p:nvPr>
        </p:nvSpPr>
        <p:spPr>
          <a:xfrm>
            <a:off x="96038" y="421312"/>
            <a:ext cx="8961900" cy="4644600"/>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1200"/>
              </a:spcAft>
              <a:buClr>
                <a:schemeClr val="dk1"/>
              </a:buClr>
              <a:buSzPts val="2100"/>
              <a:buNone/>
            </a:pPr>
            <a:endParaRPr/>
          </a:p>
        </p:txBody>
      </p:sp>
      <p:sp>
        <p:nvSpPr>
          <p:cNvPr id="322" name="Google Shape;322;p39"/>
          <p:cNvSpPr txBox="1"/>
          <p:nvPr/>
        </p:nvSpPr>
        <p:spPr>
          <a:xfrm>
            <a:off x="1817077" y="981807"/>
            <a:ext cx="2057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23" name="Google Shape;323;p39"/>
          <p:cNvSpPr txBox="1"/>
          <p:nvPr/>
        </p:nvSpPr>
        <p:spPr>
          <a:xfrm>
            <a:off x="1560635" y="1531327"/>
            <a:ext cx="2057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24" name="Google Shape;324;p39"/>
          <p:cNvSpPr txBox="1"/>
          <p:nvPr/>
        </p:nvSpPr>
        <p:spPr>
          <a:xfrm>
            <a:off x="886557" y="1538654"/>
            <a:ext cx="2057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325" name="Google Shape;325;p39"/>
          <p:cNvPicPr preferRelativeResize="0"/>
          <p:nvPr/>
        </p:nvPicPr>
        <p:blipFill>
          <a:blip r:embed="rId3">
            <a:alphaModFix/>
          </a:blip>
          <a:stretch>
            <a:fillRect/>
          </a:stretch>
        </p:blipFill>
        <p:spPr>
          <a:xfrm>
            <a:off x="1491469" y="421312"/>
            <a:ext cx="5945064" cy="4644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a:spLocks noGrp="1"/>
          </p:cNvSpPr>
          <p:nvPr>
            <p:ph type="title"/>
          </p:nvPr>
        </p:nvSpPr>
        <p:spPr>
          <a:xfrm>
            <a:off x="628650" y="43088"/>
            <a:ext cx="7886700" cy="4326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Play"/>
              <a:buNone/>
            </a:pPr>
            <a:r>
              <a:rPr lang="en" sz="1500">
                <a:latin typeface="Arial"/>
                <a:ea typeface="Arial"/>
                <a:cs typeface="Arial"/>
                <a:sym typeface="Arial"/>
              </a:rPr>
              <a:t>Personal Trainer 3NF Database Design (Facility Table SQL Screenshot)</a:t>
            </a:r>
            <a:endParaRPr sz="1500">
              <a:latin typeface="Arial"/>
              <a:ea typeface="Arial"/>
              <a:cs typeface="Arial"/>
              <a:sym typeface="Arial"/>
            </a:endParaRPr>
          </a:p>
        </p:txBody>
      </p:sp>
      <p:sp>
        <p:nvSpPr>
          <p:cNvPr id="331" name="Google Shape;331;p40"/>
          <p:cNvSpPr txBox="1">
            <a:spLocks noGrp="1"/>
          </p:cNvSpPr>
          <p:nvPr>
            <p:ph type="body" idx="1"/>
          </p:nvPr>
        </p:nvSpPr>
        <p:spPr>
          <a:xfrm>
            <a:off x="96038" y="421312"/>
            <a:ext cx="8961900" cy="4644600"/>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1200"/>
              </a:spcAft>
              <a:buClr>
                <a:schemeClr val="dk1"/>
              </a:buClr>
              <a:buSzPts val="2100"/>
              <a:buNone/>
            </a:pPr>
            <a:endParaRPr/>
          </a:p>
        </p:txBody>
      </p:sp>
      <p:sp>
        <p:nvSpPr>
          <p:cNvPr id="332" name="Google Shape;332;p40"/>
          <p:cNvSpPr txBox="1"/>
          <p:nvPr/>
        </p:nvSpPr>
        <p:spPr>
          <a:xfrm>
            <a:off x="1817077" y="981807"/>
            <a:ext cx="2057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33" name="Google Shape;333;p40"/>
          <p:cNvSpPr txBox="1"/>
          <p:nvPr/>
        </p:nvSpPr>
        <p:spPr>
          <a:xfrm>
            <a:off x="1560635" y="1531327"/>
            <a:ext cx="2057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34" name="Google Shape;334;p40"/>
          <p:cNvSpPr txBox="1"/>
          <p:nvPr/>
        </p:nvSpPr>
        <p:spPr>
          <a:xfrm>
            <a:off x="886557" y="1538654"/>
            <a:ext cx="2057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335" name="Google Shape;335;p40"/>
          <p:cNvPicPr preferRelativeResize="0"/>
          <p:nvPr/>
        </p:nvPicPr>
        <p:blipFill>
          <a:blip r:embed="rId3">
            <a:alphaModFix/>
          </a:blip>
          <a:stretch>
            <a:fillRect/>
          </a:stretch>
        </p:blipFill>
        <p:spPr>
          <a:xfrm>
            <a:off x="1560638" y="475763"/>
            <a:ext cx="5950089" cy="455443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1"/>
          <p:cNvSpPr txBox="1">
            <a:spLocks noGrp="1"/>
          </p:cNvSpPr>
          <p:nvPr>
            <p:ph type="title"/>
          </p:nvPr>
        </p:nvSpPr>
        <p:spPr>
          <a:xfrm>
            <a:off x="628650" y="43088"/>
            <a:ext cx="7886700" cy="4326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Play"/>
              <a:buNone/>
            </a:pPr>
            <a:r>
              <a:rPr lang="en" sz="1500">
                <a:latin typeface="Arial"/>
                <a:ea typeface="Arial"/>
                <a:cs typeface="Arial"/>
                <a:sym typeface="Arial"/>
              </a:rPr>
              <a:t>Personal Trainer 3NF Database Design (Membership Type Table SQL Screenshot)</a:t>
            </a:r>
            <a:endParaRPr sz="1500">
              <a:latin typeface="Arial"/>
              <a:ea typeface="Arial"/>
              <a:cs typeface="Arial"/>
              <a:sym typeface="Arial"/>
            </a:endParaRPr>
          </a:p>
        </p:txBody>
      </p:sp>
      <p:sp>
        <p:nvSpPr>
          <p:cNvPr id="341" name="Google Shape;341;p41"/>
          <p:cNvSpPr txBox="1">
            <a:spLocks noGrp="1"/>
          </p:cNvSpPr>
          <p:nvPr>
            <p:ph type="body" idx="1"/>
          </p:nvPr>
        </p:nvSpPr>
        <p:spPr>
          <a:xfrm>
            <a:off x="96038" y="421312"/>
            <a:ext cx="8961900" cy="4644600"/>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1200"/>
              </a:spcAft>
              <a:buClr>
                <a:schemeClr val="dk1"/>
              </a:buClr>
              <a:buSzPts val="2100"/>
              <a:buNone/>
            </a:pPr>
            <a:endParaRPr/>
          </a:p>
        </p:txBody>
      </p:sp>
      <p:sp>
        <p:nvSpPr>
          <p:cNvPr id="342" name="Google Shape;342;p41"/>
          <p:cNvSpPr txBox="1"/>
          <p:nvPr/>
        </p:nvSpPr>
        <p:spPr>
          <a:xfrm>
            <a:off x="1817077" y="981807"/>
            <a:ext cx="2057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43" name="Google Shape;343;p41"/>
          <p:cNvSpPr txBox="1"/>
          <p:nvPr/>
        </p:nvSpPr>
        <p:spPr>
          <a:xfrm>
            <a:off x="1560635" y="1531327"/>
            <a:ext cx="2057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44" name="Google Shape;344;p41"/>
          <p:cNvSpPr txBox="1"/>
          <p:nvPr/>
        </p:nvSpPr>
        <p:spPr>
          <a:xfrm>
            <a:off x="886557" y="1538654"/>
            <a:ext cx="2057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345" name="Google Shape;345;p41"/>
          <p:cNvPicPr preferRelativeResize="0"/>
          <p:nvPr/>
        </p:nvPicPr>
        <p:blipFill>
          <a:blip r:embed="rId3">
            <a:alphaModFix/>
          </a:blip>
          <a:stretch>
            <a:fillRect/>
          </a:stretch>
        </p:blipFill>
        <p:spPr>
          <a:xfrm>
            <a:off x="1915969" y="475763"/>
            <a:ext cx="5322094" cy="4590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2"/>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latin typeface="Arial"/>
                <a:ea typeface="Arial"/>
                <a:cs typeface="Arial"/>
                <a:sym typeface="Arial"/>
              </a:rPr>
              <a:t>Case Study #10</a:t>
            </a:r>
            <a:endParaRPr sz="2800">
              <a:latin typeface="Arial"/>
              <a:ea typeface="Arial"/>
              <a:cs typeface="Arial"/>
              <a:sym typeface="Arial"/>
            </a:endParaRPr>
          </a:p>
          <a:p>
            <a:pPr marL="0" lvl="0" indent="0" algn="l" rtl="0">
              <a:spcBef>
                <a:spcPts val="0"/>
              </a:spcBef>
              <a:spcAft>
                <a:spcPts val="0"/>
              </a:spcAft>
              <a:buNone/>
            </a:pPr>
            <a:r>
              <a:rPr lang="en" sz="2800">
                <a:latin typeface="Arial"/>
                <a:ea typeface="Arial"/>
                <a:cs typeface="Arial"/>
                <a:sym typeface="Arial"/>
              </a:rPr>
              <a:t>(Personal Trainer)</a:t>
            </a:r>
            <a:endParaRPr sz="2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93400"/>
            <a:ext cx="7038900" cy="48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2000" b="1">
                <a:solidFill>
                  <a:srgbClr val="F2F2F2"/>
                </a:solidFill>
                <a:latin typeface="Arial"/>
                <a:ea typeface="Arial"/>
                <a:cs typeface="Arial"/>
                <a:sym typeface="Arial"/>
              </a:rPr>
              <a:t>List of Options For Developing A New System</a:t>
            </a:r>
            <a:endParaRPr sz="2000"/>
          </a:p>
        </p:txBody>
      </p:sp>
      <p:pic>
        <p:nvPicPr>
          <p:cNvPr id="153" name="Google Shape;153;p16"/>
          <p:cNvPicPr preferRelativeResize="0"/>
          <p:nvPr/>
        </p:nvPicPr>
        <p:blipFill rotWithShape="1">
          <a:blip r:embed="rId3">
            <a:alphaModFix/>
          </a:blip>
          <a:srcRect/>
          <a:stretch/>
        </p:blipFill>
        <p:spPr>
          <a:xfrm>
            <a:off x="2210763" y="714000"/>
            <a:ext cx="4722469" cy="42628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3"/>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sz="1400"/>
              <a:t>Advantages of Internet-based Architecture</a:t>
            </a:r>
            <a:endParaRPr sz="1400"/>
          </a:p>
        </p:txBody>
      </p:sp>
      <p:sp>
        <p:nvSpPr>
          <p:cNvPr id="357" name="Google Shape;357;p43"/>
          <p:cNvSpPr txBox="1">
            <a:spLocks noGrp="1"/>
          </p:cNvSpPr>
          <p:nvPr>
            <p:ph type="body" idx="1"/>
          </p:nvPr>
        </p:nvSpPr>
        <p:spPr>
          <a:xfrm>
            <a:off x="471488" y="1026914"/>
            <a:ext cx="5915100" cy="2447700"/>
          </a:xfrm>
          <a:prstGeom prst="rect">
            <a:avLst/>
          </a:prstGeom>
          <a:noFill/>
          <a:ln>
            <a:noFill/>
          </a:ln>
        </p:spPr>
        <p:txBody>
          <a:bodyPr spcFirstLastPara="1" wrap="square" lIns="68575" tIns="34275" rIns="68575" bIns="34275" anchor="t" anchorCtr="0">
            <a:normAutofit lnSpcReduction="10000"/>
          </a:bodyPr>
          <a:lstStyle/>
          <a:p>
            <a:pPr marL="177800" lvl="0" indent="-107950" algn="l" rtl="0">
              <a:lnSpc>
                <a:spcPct val="90000"/>
              </a:lnSpc>
              <a:spcBef>
                <a:spcPts val="0"/>
              </a:spcBef>
              <a:spcAft>
                <a:spcPts val="0"/>
              </a:spcAft>
              <a:buClr>
                <a:schemeClr val="lt1"/>
              </a:buClr>
              <a:buSzPts val="1100"/>
              <a:buFont typeface="Arial"/>
              <a:buChar char="●"/>
            </a:pPr>
            <a:r>
              <a:rPr lang="en" sz="1100" b="1">
                <a:latin typeface="Arial"/>
                <a:ea typeface="Arial"/>
                <a:cs typeface="Arial"/>
                <a:sym typeface="Arial"/>
              </a:rPr>
              <a:t>Decentralization</a:t>
            </a:r>
            <a:endParaRPr sz="1100">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b="1">
                <a:latin typeface="Arial"/>
                <a:ea typeface="Arial"/>
                <a:cs typeface="Arial"/>
                <a:sym typeface="Arial"/>
              </a:rPr>
              <a:t>Fault tolerance advantage</a:t>
            </a:r>
            <a:endParaRPr>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b="1">
                <a:latin typeface="Arial"/>
                <a:ea typeface="Arial"/>
                <a:cs typeface="Arial"/>
                <a:sym typeface="Arial"/>
              </a:rPr>
              <a:t>Server distribution</a:t>
            </a:r>
            <a:endParaRPr>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b="1">
                <a:latin typeface="Arial"/>
                <a:ea typeface="Arial"/>
                <a:cs typeface="Arial"/>
                <a:sym typeface="Arial"/>
              </a:rPr>
              <a:t>Scalability (Extensibility or downsizing)</a:t>
            </a:r>
            <a:endParaRPr>
              <a:latin typeface="Arial"/>
              <a:ea typeface="Arial"/>
              <a:cs typeface="Arial"/>
              <a:sym typeface="Arial"/>
            </a:endParaRPr>
          </a:p>
          <a:p>
            <a:pPr marL="177800" lvl="0" indent="-107950" algn="l" rtl="0">
              <a:lnSpc>
                <a:spcPct val="90000"/>
              </a:lnSpc>
              <a:spcBef>
                <a:spcPts val="800"/>
              </a:spcBef>
              <a:spcAft>
                <a:spcPts val="0"/>
              </a:spcAft>
              <a:buClr>
                <a:schemeClr val="lt1"/>
              </a:buClr>
              <a:buSzPts val="1100"/>
              <a:buFont typeface="Arial"/>
              <a:buChar char="●"/>
            </a:pPr>
            <a:r>
              <a:rPr lang="en" sz="1100" b="1">
                <a:latin typeface="Arial"/>
                <a:ea typeface="Arial"/>
                <a:cs typeface="Arial"/>
                <a:sym typeface="Arial"/>
              </a:rPr>
              <a:t>Protocols</a:t>
            </a:r>
            <a:endParaRPr sz="1100">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b="1">
                <a:latin typeface="Arial"/>
                <a:ea typeface="Arial"/>
                <a:cs typeface="Arial"/>
                <a:sym typeface="Arial"/>
              </a:rPr>
              <a:t>HTTP protocol</a:t>
            </a:r>
            <a:endParaRPr>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b="1">
                <a:latin typeface="Arial"/>
                <a:ea typeface="Arial"/>
                <a:cs typeface="Arial"/>
                <a:sym typeface="Arial"/>
              </a:rPr>
              <a:t>TCP/IP protocol</a:t>
            </a:r>
            <a:endParaRPr>
              <a:latin typeface="Arial"/>
              <a:ea typeface="Arial"/>
              <a:cs typeface="Arial"/>
              <a:sym typeface="Arial"/>
            </a:endParaRPr>
          </a:p>
          <a:p>
            <a:pPr marL="177800" lvl="0" indent="-107950" algn="l" rtl="0">
              <a:lnSpc>
                <a:spcPct val="90000"/>
              </a:lnSpc>
              <a:spcBef>
                <a:spcPts val="800"/>
              </a:spcBef>
              <a:spcAft>
                <a:spcPts val="0"/>
              </a:spcAft>
              <a:buClr>
                <a:schemeClr val="lt1"/>
              </a:buClr>
              <a:buSzPts val="1100"/>
              <a:buFont typeface="Arial"/>
              <a:buChar char="●"/>
            </a:pPr>
            <a:r>
              <a:rPr lang="en" sz="1100" b="1">
                <a:latin typeface="Arial"/>
                <a:ea typeface="Arial"/>
                <a:cs typeface="Arial"/>
                <a:sym typeface="Arial"/>
              </a:rPr>
              <a:t>Client-Server Model</a:t>
            </a:r>
            <a:endParaRPr sz="1100">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b="1">
                <a:latin typeface="Arial"/>
                <a:ea typeface="Arial"/>
                <a:cs typeface="Arial"/>
                <a:sym typeface="Arial"/>
              </a:rPr>
              <a:t>Web servers</a:t>
            </a:r>
            <a:endParaRPr>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b="1">
                <a:latin typeface="Arial"/>
                <a:ea typeface="Arial"/>
                <a:cs typeface="Arial"/>
                <a:sym typeface="Arial"/>
              </a:rPr>
              <a:t>Fat (thick) client option</a:t>
            </a:r>
            <a:endParaRPr>
              <a:latin typeface="Arial"/>
              <a:ea typeface="Arial"/>
              <a:cs typeface="Arial"/>
              <a:sym typeface="Arial"/>
            </a:endParaRPr>
          </a:p>
          <a:p>
            <a:pPr marL="520700" lvl="1" indent="-133350" algn="l" rtl="0">
              <a:lnSpc>
                <a:spcPct val="90000"/>
              </a:lnSpc>
              <a:spcBef>
                <a:spcPts val="400"/>
              </a:spcBef>
              <a:spcAft>
                <a:spcPts val="1200"/>
              </a:spcAft>
              <a:buClr>
                <a:schemeClr val="lt1"/>
              </a:buClr>
              <a:buSzPts val="1100"/>
              <a:buFont typeface="Arial"/>
              <a:buChar char="o"/>
            </a:pPr>
            <a:r>
              <a:rPr lang="en" b="1">
                <a:latin typeface="Arial"/>
                <a:ea typeface="Arial"/>
                <a:cs typeface="Arial"/>
                <a:sym typeface="Arial"/>
              </a:rPr>
              <a:t>Thin client option</a:t>
            </a:r>
            <a:endParaRPr>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4"/>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3300"/>
              <a:buFont typeface="Play"/>
              <a:buNone/>
            </a:pPr>
            <a:br>
              <a:rPr lang="en" sz="1400">
                <a:latin typeface="Arial"/>
                <a:ea typeface="Arial"/>
                <a:cs typeface="Arial"/>
                <a:sym typeface="Arial"/>
              </a:rPr>
            </a:br>
            <a:br>
              <a:rPr lang="en" sz="1400">
                <a:latin typeface="Arial"/>
                <a:ea typeface="Arial"/>
                <a:cs typeface="Arial"/>
                <a:sym typeface="Arial"/>
              </a:rPr>
            </a:br>
            <a:r>
              <a:rPr lang="en" sz="1400">
                <a:latin typeface="Arial"/>
                <a:ea typeface="Arial"/>
                <a:cs typeface="Arial"/>
                <a:sym typeface="Arial"/>
              </a:rPr>
              <a:t>Advantages of Internet-based Architecture</a:t>
            </a:r>
            <a:endParaRPr sz="1400" b="1">
              <a:solidFill>
                <a:srgbClr val="808080"/>
              </a:solidFill>
              <a:latin typeface="Arial"/>
              <a:ea typeface="Arial"/>
              <a:cs typeface="Arial"/>
              <a:sym typeface="Arial"/>
            </a:endParaRPr>
          </a:p>
          <a:p>
            <a:pPr marL="0" lvl="0" indent="0" algn="l" rtl="0">
              <a:lnSpc>
                <a:spcPct val="90000"/>
              </a:lnSpc>
              <a:spcBef>
                <a:spcPts val="0"/>
              </a:spcBef>
              <a:spcAft>
                <a:spcPts val="0"/>
              </a:spcAft>
              <a:buClr>
                <a:schemeClr val="dk1"/>
              </a:buClr>
              <a:buSzPts val="3300"/>
              <a:buFont typeface="Play"/>
              <a:buNone/>
            </a:pPr>
            <a:endParaRPr/>
          </a:p>
        </p:txBody>
      </p:sp>
      <p:sp>
        <p:nvSpPr>
          <p:cNvPr id="363" name="Google Shape;363;p44"/>
          <p:cNvSpPr txBox="1">
            <a:spLocks noGrp="1"/>
          </p:cNvSpPr>
          <p:nvPr>
            <p:ph type="body" idx="1"/>
          </p:nvPr>
        </p:nvSpPr>
        <p:spPr>
          <a:xfrm>
            <a:off x="471488" y="1026914"/>
            <a:ext cx="5915100" cy="2447700"/>
          </a:xfrm>
          <a:prstGeom prst="rect">
            <a:avLst/>
          </a:prstGeom>
          <a:noFill/>
          <a:ln>
            <a:noFill/>
          </a:ln>
        </p:spPr>
        <p:txBody>
          <a:bodyPr spcFirstLastPara="1" wrap="square" lIns="68575" tIns="34275" rIns="68575" bIns="34275" anchor="t" anchorCtr="0">
            <a:normAutofit lnSpcReduction="10000"/>
          </a:bodyPr>
          <a:lstStyle/>
          <a:p>
            <a:pPr marL="177800" lvl="0" indent="-158750" algn="l" rtl="0">
              <a:spcBef>
                <a:spcPts val="0"/>
              </a:spcBef>
              <a:spcAft>
                <a:spcPts val="0"/>
              </a:spcAft>
              <a:buClr>
                <a:schemeClr val="lt1"/>
              </a:buClr>
              <a:buSzPts val="1100"/>
              <a:buFont typeface="Arial"/>
              <a:buChar char="●"/>
            </a:pPr>
            <a:r>
              <a:rPr lang="en" sz="1100" b="1">
                <a:latin typeface="Arial"/>
                <a:ea typeface="Arial"/>
                <a:cs typeface="Arial"/>
                <a:sym typeface="Arial"/>
              </a:rPr>
              <a:t>RESTful APIs</a:t>
            </a:r>
            <a:endParaRPr sz="1100">
              <a:latin typeface="Arial"/>
              <a:ea typeface="Arial"/>
              <a:cs typeface="Arial"/>
              <a:sym typeface="Arial"/>
            </a:endParaRPr>
          </a:p>
          <a:p>
            <a:pPr marL="520700" lvl="1" indent="-158750" algn="l" rtl="0">
              <a:spcBef>
                <a:spcPts val="400"/>
              </a:spcBef>
              <a:spcAft>
                <a:spcPts val="0"/>
              </a:spcAft>
              <a:buClr>
                <a:schemeClr val="lt1"/>
              </a:buClr>
              <a:buSzPts val="1100"/>
              <a:buFont typeface="Courier New"/>
              <a:buChar char="○"/>
            </a:pPr>
            <a:r>
              <a:rPr lang="en" b="1"/>
              <a:t>Interaction between services over the Internet</a:t>
            </a:r>
            <a:endParaRPr/>
          </a:p>
          <a:p>
            <a:pPr marL="177800" lvl="0" indent="-158750" algn="l" rtl="0">
              <a:spcBef>
                <a:spcPts val="800"/>
              </a:spcBef>
              <a:spcAft>
                <a:spcPts val="0"/>
              </a:spcAft>
              <a:buClr>
                <a:schemeClr val="lt1"/>
              </a:buClr>
              <a:buSzPts val="1100"/>
              <a:buFont typeface="Arial"/>
              <a:buChar char="●"/>
            </a:pPr>
            <a:r>
              <a:rPr lang="en" sz="1100" b="1">
                <a:latin typeface="Arial"/>
                <a:ea typeface="Arial"/>
                <a:cs typeface="Arial"/>
                <a:sym typeface="Arial"/>
              </a:rPr>
              <a:t>Security Considerations</a:t>
            </a:r>
            <a:endParaRPr sz="1100">
              <a:latin typeface="Arial"/>
              <a:ea typeface="Arial"/>
              <a:cs typeface="Arial"/>
              <a:sym typeface="Arial"/>
            </a:endParaRPr>
          </a:p>
          <a:p>
            <a:pPr marL="520700" lvl="1" indent="-158750" algn="l" rtl="0">
              <a:spcBef>
                <a:spcPts val="400"/>
              </a:spcBef>
              <a:spcAft>
                <a:spcPts val="0"/>
              </a:spcAft>
              <a:buClr>
                <a:schemeClr val="lt1"/>
              </a:buClr>
              <a:buSzPts val="1100"/>
              <a:buFont typeface="Courier New"/>
              <a:buChar char="○"/>
            </a:pPr>
            <a:r>
              <a:rPr lang="en" b="1">
                <a:latin typeface="Arial"/>
                <a:ea typeface="Arial"/>
                <a:cs typeface="Arial"/>
                <a:sym typeface="Arial"/>
              </a:rPr>
              <a:t>Authentication</a:t>
            </a:r>
            <a:endParaRPr/>
          </a:p>
          <a:p>
            <a:pPr marL="520700" lvl="1" indent="-158750" algn="l" rtl="0">
              <a:spcBef>
                <a:spcPts val="400"/>
              </a:spcBef>
              <a:spcAft>
                <a:spcPts val="0"/>
              </a:spcAft>
              <a:buClr>
                <a:schemeClr val="lt1"/>
              </a:buClr>
              <a:buSzPts val="1100"/>
              <a:buFont typeface="Courier New"/>
              <a:buChar char="○"/>
            </a:pPr>
            <a:r>
              <a:rPr lang="en" b="1">
                <a:latin typeface="Arial"/>
                <a:ea typeface="Arial"/>
                <a:cs typeface="Arial"/>
                <a:sym typeface="Arial"/>
              </a:rPr>
              <a:t>Data privacy</a:t>
            </a:r>
            <a:endParaRPr/>
          </a:p>
          <a:p>
            <a:pPr marL="520700" lvl="1" indent="-158750" algn="l" rtl="0">
              <a:spcBef>
                <a:spcPts val="400"/>
              </a:spcBef>
              <a:spcAft>
                <a:spcPts val="0"/>
              </a:spcAft>
              <a:buClr>
                <a:schemeClr val="lt1"/>
              </a:buClr>
              <a:buSzPts val="1100"/>
              <a:buFont typeface="Courier New"/>
              <a:buChar char="○"/>
            </a:pPr>
            <a:r>
              <a:rPr lang="en" b="1">
                <a:latin typeface="Arial"/>
                <a:ea typeface="Arial"/>
                <a:cs typeface="Arial"/>
                <a:sym typeface="Arial"/>
              </a:rPr>
              <a:t>Vulnerability</a:t>
            </a:r>
            <a:endParaRPr/>
          </a:p>
          <a:p>
            <a:pPr marL="520700" lvl="1" indent="-158750" algn="l" rtl="0">
              <a:spcBef>
                <a:spcPts val="400"/>
              </a:spcBef>
              <a:spcAft>
                <a:spcPts val="0"/>
              </a:spcAft>
              <a:buClr>
                <a:schemeClr val="lt1"/>
              </a:buClr>
              <a:buSzPts val="1100"/>
              <a:buFont typeface="Courier New"/>
              <a:buChar char="○"/>
            </a:pPr>
            <a:r>
              <a:rPr lang="en" b="1">
                <a:latin typeface="Arial"/>
                <a:ea typeface="Arial"/>
                <a:cs typeface="Arial"/>
                <a:sym typeface="Arial"/>
              </a:rPr>
              <a:t>Patches</a:t>
            </a:r>
            <a:endParaRPr/>
          </a:p>
          <a:p>
            <a:pPr marL="520700" lvl="1" indent="-158750" algn="l" rtl="0">
              <a:spcBef>
                <a:spcPts val="400"/>
              </a:spcBef>
              <a:spcAft>
                <a:spcPts val="0"/>
              </a:spcAft>
              <a:buClr>
                <a:schemeClr val="lt1"/>
              </a:buClr>
              <a:buSzPts val="1100"/>
              <a:buFont typeface="Courier New"/>
              <a:buChar char="○"/>
            </a:pPr>
            <a:r>
              <a:rPr lang="en" b="1">
                <a:latin typeface="Arial"/>
                <a:ea typeface="Arial"/>
                <a:cs typeface="Arial"/>
                <a:sym typeface="Arial"/>
              </a:rPr>
              <a:t>Incident response</a:t>
            </a:r>
            <a:endParaRPr/>
          </a:p>
          <a:p>
            <a:pPr marL="520700" lvl="1" indent="-158750" algn="l" rtl="0">
              <a:spcBef>
                <a:spcPts val="400"/>
              </a:spcBef>
              <a:spcAft>
                <a:spcPts val="0"/>
              </a:spcAft>
              <a:buClr>
                <a:schemeClr val="lt1"/>
              </a:buClr>
              <a:buSzPts val="1100"/>
              <a:buFont typeface="Courier New"/>
              <a:buChar char="○"/>
            </a:pPr>
            <a:r>
              <a:rPr lang="en" b="1">
                <a:latin typeface="Arial"/>
                <a:ea typeface="Arial"/>
                <a:cs typeface="Arial"/>
                <a:sym typeface="Arial"/>
              </a:rPr>
              <a:t>Periodic testing</a:t>
            </a:r>
            <a:endParaRPr/>
          </a:p>
          <a:p>
            <a:pPr marL="863600" lvl="2" indent="-158750" algn="l" rtl="0">
              <a:spcBef>
                <a:spcPts val="400"/>
              </a:spcBef>
              <a:spcAft>
                <a:spcPts val="0"/>
              </a:spcAft>
              <a:buClr>
                <a:schemeClr val="lt1"/>
              </a:buClr>
              <a:buSzPts val="1100"/>
              <a:buFont typeface="Noto Sans Symbols"/>
              <a:buChar char="■"/>
            </a:pPr>
            <a:r>
              <a:rPr lang="en" b="1">
                <a:latin typeface="Arial"/>
                <a:ea typeface="Arial"/>
                <a:cs typeface="Arial"/>
                <a:sym typeface="Arial"/>
              </a:rPr>
              <a:t>White hat hacking</a:t>
            </a:r>
            <a:endParaRPr/>
          </a:p>
          <a:p>
            <a:pPr marL="863600" lvl="2" indent="-158750" algn="l" rtl="0">
              <a:spcBef>
                <a:spcPts val="400"/>
              </a:spcBef>
              <a:spcAft>
                <a:spcPts val="0"/>
              </a:spcAft>
              <a:buClr>
                <a:schemeClr val="lt1"/>
              </a:buClr>
              <a:buSzPts val="1100"/>
              <a:buFont typeface="Noto Sans Symbols"/>
              <a:buChar char="■"/>
            </a:pPr>
            <a:r>
              <a:rPr lang="en" b="1">
                <a:latin typeface="Arial"/>
                <a:ea typeface="Arial"/>
                <a:cs typeface="Arial"/>
                <a:sym typeface="Arial"/>
              </a:rPr>
              <a:t>Gray hat hacking</a:t>
            </a:r>
            <a:endParaRPr/>
          </a:p>
          <a:p>
            <a:pPr marL="863600" lvl="2" indent="-158750" algn="l" rtl="0">
              <a:spcBef>
                <a:spcPts val="400"/>
              </a:spcBef>
              <a:spcAft>
                <a:spcPts val="0"/>
              </a:spcAft>
              <a:buClr>
                <a:schemeClr val="lt1"/>
              </a:buClr>
              <a:buSzPts val="1100"/>
              <a:buFont typeface="Noto Sans Symbols"/>
              <a:buChar char="■"/>
            </a:pPr>
            <a:r>
              <a:rPr lang="en" b="1">
                <a:latin typeface="Arial"/>
                <a:ea typeface="Arial"/>
                <a:cs typeface="Arial"/>
                <a:sym typeface="Arial"/>
              </a:rPr>
              <a:t>Black hat hacking</a:t>
            </a:r>
            <a:endParaRPr/>
          </a:p>
          <a:p>
            <a:pPr marL="177800" lvl="0" indent="-107950" algn="l" rtl="0">
              <a:lnSpc>
                <a:spcPct val="90000"/>
              </a:lnSpc>
              <a:spcBef>
                <a:spcPts val="0"/>
              </a:spcBef>
              <a:spcAft>
                <a:spcPts val="0"/>
              </a:spcAft>
              <a:buSzPts val="1100"/>
              <a:buChar char="●"/>
            </a:pPr>
            <a:endParaRPr sz="11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5"/>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ct val="171428"/>
              <a:buFont typeface="Play"/>
              <a:buNone/>
            </a:pPr>
            <a:br>
              <a:rPr lang="en" sz="1400">
                <a:latin typeface="Arial"/>
                <a:ea typeface="Arial"/>
                <a:cs typeface="Arial"/>
                <a:sym typeface="Arial"/>
              </a:rPr>
            </a:br>
            <a:r>
              <a:rPr lang="en" sz="1400">
                <a:latin typeface="Arial"/>
                <a:ea typeface="Arial"/>
                <a:cs typeface="Arial"/>
                <a:sym typeface="Arial"/>
              </a:rPr>
              <a:t>Advantages of Internet-based Architecture </a:t>
            </a:r>
            <a:endParaRPr sz="1400">
              <a:latin typeface="Arial"/>
              <a:ea typeface="Arial"/>
              <a:cs typeface="Arial"/>
              <a:sym typeface="Arial"/>
            </a:endParaRPr>
          </a:p>
          <a:p>
            <a:pPr marL="0" lvl="0" indent="0" algn="l" rtl="0">
              <a:lnSpc>
                <a:spcPct val="90000"/>
              </a:lnSpc>
              <a:spcBef>
                <a:spcPts val="0"/>
              </a:spcBef>
              <a:spcAft>
                <a:spcPts val="0"/>
              </a:spcAft>
              <a:buClr>
                <a:schemeClr val="dk1"/>
              </a:buClr>
              <a:buSzPct val="117857"/>
              <a:buFont typeface="Play"/>
              <a:buNone/>
            </a:pPr>
            <a:endParaRPr/>
          </a:p>
        </p:txBody>
      </p:sp>
      <p:sp>
        <p:nvSpPr>
          <p:cNvPr id="369" name="Google Shape;369;p45"/>
          <p:cNvSpPr txBox="1">
            <a:spLocks noGrp="1"/>
          </p:cNvSpPr>
          <p:nvPr>
            <p:ph type="body" idx="1"/>
          </p:nvPr>
        </p:nvSpPr>
        <p:spPr>
          <a:xfrm>
            <a:off x="471488" y="1026914"/>
            <a:ext cx="5915100" cy="2447700"/>
          </a:xfrm>
          <a:prstGeom prst="rect">
            <a:avLst/>
          </a:prstGeom>
          <a:noFill/>
          <a:ln>
            <a:noFill/>
          </a:ln>
        </p:spPr>
        <p:txBody>
          <a:bodyPr spcFirstLastPara="1" wrap="square" lIns="68575" tIns="34275" rIns="68575" bIns="34275" anchor="t" anchorCtr="0">
            <a:normAutofit/>
          </a:bodyPr>
          <a:lstStyle/>
          <a:p>
            <a:pPr marL="177800" lvl="0" indent="-107950" algn="l" rtl="0">
              <a:lnSpc>
                <a:spcPct val="90000"/>
              </a:lnSpc>
              <a:spcBef>
                <a:spcPts val="0"/>
              </a:spcBef>
              <a:spcAft>
                <a:spcPts val="0"/>
              </a:spcAft>
              <a:buClr>
                <a:schemeClr val="lt1"/>
              </a:buClr>
              <a:buSzPts val="1100"/>
              <a:buFont typeface="Arial"/>
              <a:buChar char="●"/>
            </a:pPr>
            <a:r>
              <a:rPr lang="en" sz="1100">
                <a:latin typeface="Arial"/>
                <a:ea typeface="Arial"/>
                <a:cs typeface="Arial"/>
                <a:sym typeface="Arial"/>
              </a:rPr>
              <a:t>Lower hardware cost and complexity</a:t>
            </a:r>
            <a:endParaRPr sz="1100">
              <a:latin typeface="Arial"/>
              <a:ea typeface="Arial"/>
              <a:cs typeface="Arial"/>
              <a:sym typeface="Arial"/>
            </a:endParaRPr>
          </a:p>
          <a:p>
            <a:pPr marL="177800" lvl="0" indent="-107950" algn="l" rtl="0">
              <a:lnSpc>
                <a:spcPct val="90000"/>
              </a:lnSpc>
              <a:spcBef>
                <a:spcPts val="800"/>
              </a:spcBef>
              <a:spcAft>
                <a:spcPts val="0"/>
              </a:spcAft>
              <a:buClr>
                <a:schemeClr val="lt1"/>
              </a:buClr>
              <a:buSzPts val="1100"/>
              <a:buFont typeface="Arial"/>
              <a:buChar char="●"/>
            </a:pPr>
            <a:r>
              <a:rPr lang="en" sz="1100">
                <a:latin typeface="Arial"/>
                <a:ea typeface="Arial"/>
                <a:cs typeface="Arial"/>
                <a:sym typeface="Arial"/>
              </a:rPr>
              <a:t>Web server provision of entire user interface</a:t>
            </a:r>
            <a:endParaRPr sz="1100">
              <a:latin typeface="Arial"/>
              <a:ea typeface="Arial"/>
              <a:cs typeface="Arial"/>
              <a:sym typeface="Arial"/>
            </a:endParaRPr>
          </a:p>
          <a:p>
            <a:pPr marL="177800" lvl="0" indent="-107950" algn="l" rtl="0">
              <a:lnSpc>
                <a:spcPct val="90000"/>
              </a:lnSpc>
              <a:spcBef>
                <a:spcPts val="800"/>
              </a:spcBef>
              <a:spcAft>
                <a:spcPts val="0"/>
              </a:spcAft>
              <a:buClr>
                <a:schemeClr val="lt1"/>
              </a:buClr>
              <a:buSzPts val="1100"/>
              <a:buFont typeface="Arial"/>
              <a:buChar char="●"/>
            </a:pPr>
            <a:r>
              <a:rPr lang="en" sz="1100">
                <a:latin typeface="Arial"/>
                <a:ea typeface="Arial"/>
                <a:cs typeface="Arial"/>
                <a:sym typeface="Arial"/>
              </a:rPr>
              <a:t>Cloud computing with convenience </a:t>
            </a:r>
            <a:endParaRPr sz="1100">
              <a:latin typeface="Arial"/>
              <a:ea typeface="Arial"/>
              <a:cs typeface="Arial"/>
              <a:sym typeface="Arial"/>
            </a:endParaRPr>
          </a:p>
          <a:p>
            <a:pPr marL="177800" lvl="0" indent="-107950" algn="l" rtl="0">
              <a:lnSpc>
                <a:spcPct val="90000"/>
              </a:lnSpc>
              <a:spcBef>
                <a:spcPts val="800"/>
              </a:spcBef>
              <a:spcAft>
                <a:spcPts val="0"/>
              </a:spcAft>
              <a:buClr>
                <a:schemeClr val="lt1"/>
              </a:buClr>
              <a:buSzPts val="1100"/>
              <a:buFont typeface="Arial"/>
              <a:buChar char="●"/>
            </a:pPr>
            <a:r>
              <a:rPr lang="en" sz="1100">
                <a:latin typeface="Arial"/>
                <a:ea typeface="Arial"/>
                <a:cs typeface="Arial"/>
                <a:sym typeface="Arial"/>
              </a:rPr>
              <a:t>Less compatibility issues</a:t>
            </a:r>
            <a:endParaRPr sz="1100">
              <a:latin typeface="Arial"/>
              <a:ea typeface="Arial"/>
              <a:cs typeface="Arial"/>
              <a:sym typeface="Arial"/>
            </a:endParaRPr>
          </a:p>
          <a:p>
            <a:pPr marL="177800" lvl="0" indent="-107950" algn="l" rtl="0">
              <a:lnSpc>
                <a:spcPct val="90000"/>
              </a:lnSpc>
              <a:spcBef>
                <a:spcPts val="800"/>
              </a:spcBef>
              <a:spcAft>
                <a:spcPts val="1200"/>
              </a:spcAft>
              <a:buClr>
                <a:schemeClr val="lt1"/>
              </a:buClr>
              <a:buSzPts val="1100"/>
              <a:buFont typeface="Arial"/>
              <a:buChar char="●"/>
            </a:pPr>
            <a:r>
              <a:rPr lang="en" sz="1100">
                <a:latin typeface="Arial"/>
                <a:ea typeface="Arial"/>
                <a:cs typeface="Arial"/>
                <a:sym typeface="Arial"/>
              </a:rPr>
              <a:t>Scaling on demand</a:t>
            </a:r>
            <a:endParaRPr sz="11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6"/>
          <p:cNvSpPr txBox="1">
            <a:spLocks noGrp="1"/>
          </p:cNvSpPr>
          <p:nvPr>
            <p:ph type="title"/>
          </p:nvPr>
        </p:nvSpPr>
        <p:spPr>
          <a:xfrm>
            <a:off x="628650" y="229882"/>
            <a:ext cx="7886700" cy="1052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 sz="1400">
                <a:latin typeface="Arial"/>
                <a:ea typeface="Arial"/>
                <a:cs typeface="Arial"/>
                <a:sym typeface="Arial"/>
              </a:rPr>
              <a:t>To increase Internet marketing</a:t>
            </a:r>
            <a:br>
              <a:rPr lang="en" sz="1400">
                <a:latin typeface="Arial"/>
                <a:ea typeface="Arial"/>
                <a:cs typeface="Arial"/>
                <a:sym typeface="Arial"/>
              </a:rPr>
            </a:br>
            <a:endParaRPr sz="1400">
              <a:latin typeface="Arial"/>
              <a:ea typeface="Arial"/>
              <a:cs typeface="Arial"/>
              <a:sym typeface="Arial"/>
            </a:endParaRPr>
          </a:p>
        </p:txBody>
      </p:sp>
      <p:sp>
        <p:nvSpPr>
          <p:cNvPr id="375" name="Google Shape;375;p46"/>
          <p:cNvSpPr txBox="1">
            <a:spLocks noGrp="1"/>
          </p:cNvSpPr>
          <p:nvPr>
            <p:ph type="body" idx="1"/>
          </p:nvPr>
        </p:nvSpPr>
        <p:spPr>
          <a:xfrm>
            <a:off x="471488" y="1026914"/>
            <a:ext cx="5915100" cy="2447700"/>
          </a:xfrm>
          <a:prstGeom prst="rect">
            <a:avLst/>
          </a:prstGeom>
          <a:noFill/>
          <a:ln>
            <a:noFill/>
          </a:ln>
        </p:spPr>
        <p:txBody>
          <a:bodyPr spcFirstLastPara="1" wrap="square" lIns="68575" tIns="34275" rIns="68575" bIns="34275" anchor="t" anchorCtr="0">
            <a:normAutofit lnSpcReduction="10000"/>
          </a:bodyPr>
          <a:lstStyle/>
          <a:p>
            <a:pPr marL="177800" lvl="0" indent="-140811" algn="l" rtl="0">
              <a:lnSpc>
                <a:spcPct val="90000"/>
              </a:lnSpc>
              <a:spcBef>
                <a:spcPts val="0"/>
              </a:spcBef>
              <a:spcAft>
                <a:spcPts val="0"/>
              </a:spcAft>
              <a:buClr>
                <a:schemeClr val="lt1"/>
              </a:buClr>
              <a:buSzPct val="100000"/>
              <a:buFont typeface="Arial"/>
              <a:buChar char="●"/>
            </a:pPr>
            <a:r>
              <a:rPr lang="en" sz="1100" b="1">
                <a:latin typeface="Arial"/>
                <a:ea typeface="Arial"/>
                <a:cs typeface="Arial"/>
                <a:sym typeface="Arial"/>
              </a:rPr>
              <a:t>Search Engine Optimization (SEO)</a:t>
            </a:r>
            <a:endParaRPr sz="1100">
              <a:latin typeface="Arial"/>
              <a:ea typeface="Arial"/>
              <a:cs typeface="Arial"/>
              <a:sym typeface="Arial"/>
            </a:endParaRPr>
          </a:p>
          <a:p>
            <a:pPr marL="520700" lvl="1" indent="-166211" algn="l" rtl="0">
              <a:lnSpc>
                <a:spcPct val="90000"/>
              </a:lnSpc>
              <a:spcBef>
                <a:spcPts val="400"/>
              </a:spcBef>
              <a:spcAft>
                <a:spcPts val="0"/>
              </a:spcAft>
              <a:buClr>
                <a:schemeClr val="lt1"/>
              </a:buClr>
              <a:buSzPct val="100000"/>
              <a:buFont typeface="Arial"/>
              <a:buChar char="o"/>
            </a:pPr>
            <a:r>
              <a:rPr lang="en" b="1">
                <a:latin typeface="Arial"/>
                <a:ea typeface="Arial"/>
                <a:cs typeface="Arial"/>
                <a:sym typeface="Arial"/>
              </a:rPr>
              <a:t>Higher rank in search engine results</a:t>
            </a:r>
            <a:endParaRPr>
              <a:latin typeface="Arial"/>
              <a:ea typeface="Arial"/>
              <a:cs typeface="Arial"/>
              <a:sym typeface="Arial"/>
            </a:endParaRPr>
          </a:p>
          <a:p>
            <a:pPr marL="520700" lvl="1" indent="-166211" algn="l" rtl="0">
              <a:lnSpc>
                <a:spcPct val="90000"/>
              </a:lnSpc>
              <a:spcBef>
                <a:spcPts val="400"/>
              </a:spcBef>
              <a:spcAft>
                <a:spcPts val="0"/>
              </a:spcAft>
              <a:buClr>
                <a:schemeClr val="lt1"/>
              </a:buClr>
              <a:buSzPct val="100000"/>
              <a:buFont typeface="Arial"/>
              <a:buChar char="o"/>
            </a:pPr>
            <a:r>
              <a:rPr lang="en" b="1">
                <a:latin typeface="Arial"/>
                <a:ea typeface="Arial"/>
                <a:cs typeface="Arial"/>
                <a:sym typeface="Arial"/>
              </a:rPr>
              <a:t>Easy to remember key words</a:t>
            </a:r>
            <a:endParaRPr>
              <a:latin typeface="Arial"/>
              <a:ea typeface="Arial"/>
              <a:cs typeface="Arial"/>
              <a:sym typeface="Arial"/>
            </a:endParaRPr>
          </a:p>
          <a:p>
            <a:pPr marL="520700" lvl="1" indent="-166211" algn="l" rtl="0">
              <a:lnSpc>
                <a:spcPct val="90000"/>
              </a:lnSpc>
              <a:spcBef>
                <a:spcPts val="400"/>
              </a:spcBef>
              <a:spcAft>
                <a:spcPts val="0"/>
              </a:spcAft>
              <a:buClr>
                <a:schemeClr val="lt1"/>
              </a:buClr>
              <a:buSzPct val="100000"/>
              <a:buFont typeface="Arial"/>
              <a:buChar char="o"/>
            </a:pPr>
            <a:r>
              <a:rPr lang="en" b="1">
                <a:latin typeface="Arial"/>
                <a:ea typeface="Arial"/>
                <a:cs typeface="Arial"/>
                <a:sym typeface="Arial"/>
              </a:rPr>
              <a:t>Links</a:t>
            </a:r>
            <a:endParaRPr>
              <a:latin typeface="Arial"/>
              <a:ea typeface="Arial"/>
              <a:cs typeface="Arial"/>
              <a:sym typeface="Arial"/>
            </a:endParaRPr>
          </a:p>
          <a:p>
            <a:pPr marL="177800" lvl="0" indent="-140811" algn="l" rtl="0">
              <a:lnSpc>
                <a:spcPct val="90000"/>
              </a:lnSpc>
              <a:spcBef>
                <a:spcPts val="800"/>
              </a:spcBef>
              <a:spcAft>
                <a:spcPts val="0"/>
              </a:spcAft>
              <a:buClr>
                <a:schemeClr val="lt1"/>
              </a:buClr>
              <a:buSzPct val="100000"/>
              <a:buFont typeface="Arial"/>
              <a:buChar char="●"/>
            </a:pPr>
            <a:r>
              <a:rPr lang="en" sz="1100" b="1">
                <a:latin typeface="Arial"/>
                <a:ea typeface="Arial"/>
                <a:cs typeface="Arial"/>
                <a:sym typeface="Arial"/>
              </a:rPr>
              <a:t>Content Marketing</a:t>
            </a:r>
            <a:endParaRPr sz="1100">
              <a:latin typeface="Arial"/>
              <a:ea typeface="Arial"/>
              <a:cs typeface="Arial"/>
              <a:sym typeface="Arial"/>
            </a:endParaRPr>
          </a:p>
          <a:p>
            <a:pPr marL="520700" lvl="1" indent="-166211" algn="l" rtl="0">
              <a:lnSpc>
                <a:spcPct val="90000"/>
              </a:lnSpc>
              <a:spcBef>
                <a:spcPts val="400"/>
              </a:spcBef>
              <a:spcAft>
                <a:spcPts val="0"/>
              </a:spcAft>
              <a:buClr>
                <a:schemeClr val="lt1"/>
              </a:buClr>
              <a:buSzPct val="100000"/>
              <a:buFont typeface="Arial"/>
              <a:buChar char="o"/>
            </a:pPr>
            <a:r>
              <a:rPr lang="en" b="1">
                <a:latin typeface="Arial"/>
                <a:ea typeface="Arial"/>
                <a:cs typeface="Arial"/>
                <a:sym typeface="Arial"/>
              </a:rPr>
              <a:t>Engaging videos</a:t>
            </a:r>
            <a:endParaRPr>
              <a:latin typeface="Arial"/>
              <a:ea typeface="Arial"/>
              <a:cs typeface="Arial"/>
              <a:sym typeface="Arial"/>
            </a:endParaRPr>
          </a:p>
          <a:p>
            <a:pPr marL="520700" lvl="1" indent="-166211" algn="l" rtl="0">
              <a:lnSpc>
                <a:spcPct val="90000"/>
              </a:lnSpc>
              <a:spcBef>
                <a:spcPts val="400"/>
              </a:spcBef>
              <a:spcAft>
                <a:spcPts val="0"/>
              </a:spcAft>
              <a:buClr>
                <a:schemeClr val="lt1"/>
              </a:buClr>
              <a:buSzPct val="100000"/>
              <a:buFont typeface="Arial"/>
              <a:buChar char="o"/>
            </a:pPr>
            <a:r>
              <a:rPr lang="en" b="1">
                <a:latin typeface="Arial"/>
                <a:ea typeface="Arial"/>
                <a:cs typeface="Arial"/>
                <a:sym typeface="Arial"/>
              </a:rPr>
              <a:t>Valuable blogs</a:t>
            </a:r>
            <a:endParaRPr>
              <a:latin typeface="Arial"/>
              <a:ea typeface="Arial"/>
              <a:cs typeface="Arial"/>
              <a:sym typeface="Arial"/>
            </a:endParaRPr>
          </a:p>
          <a:p>
            <a:pPr marL="520700" lvl="1" indent="-166211" algn="l" rtl="0">
              <a:lnSpc>
                <a:spcPct val="90000"/>
              </a:lnSpc>
              <a:spcBef>
                <a:spcPts val="400"/>
              </a:spcBef>
              <a:spcAft>
                <a:spcPts val="0"/>
              </a:spcAft>
              <a:buClr>
                <a:schemeClr val="lt1"/>
              </a:buClr>
              <a:buSzPct val="100000"/>
              <a:buFont typeface="Arial"/>
              <a:buChar char="o"/>
            </a:pPr>
            <a:r>
              <a:rPr lang="en" b="1">
                <a:latin typeface="Arial"/>
                <a:ea typeface="Arial"/>
                <a:cs typeface="Arial"/>
                <a:sym typeface="Arial"/>
              </a:rPr>
              <a:t>Relevant infographics</a:t>
            </a:r>
            <a:endParaRPr>
              <a:latin typeface="Arial"/>
              <a:ea typeface="Arial"/>
              <a:cs typeface="Arial"/>
              <a:sym typeface="Arial"/>
            </a:endParaRPr>
          </a:p>
          <a:p>
            <a:pPr marL="177800" lvl="0" indent="-140811" algn="l" rtl="0">
              <a:lnSpc>
                <a:spcPct val="90000"/>
              </a:lnSpc>
              <a:spcBef>
                <a:spcPts val="800"/>
              </a:spcBef>
              <a:spcAft>
                <a:spcPts val="0"/>
              </a:spcAft>
              <a:buClr>
                <a:schemeClr val="lt1"/>
              </a:buClr>
              <a:buSzPct val="100000"/>
              <a:buFont typeface="Arial"/>
              <a:buChar char="●"/>
            </a:pPr>
            <a:r>
              <a:rPr lang="en" sz="1100" b="1">
                <a:latin typeface="Arial"/>
                <a:ea typeface="Arial"/>
                <a:cs typeface="Arial"/>
                <a:sym typeface="Arial"/>
              </a:rPr>
              <a:t>Social Media Marketing</a:t>
            </a:r>
            <a:endParaRPr sz="1100">
              <a:latin typeface="Arial"/>
              <a:ea typeface="Arial"/>
              <a:cs typeface="Arial"/>
              <a:sym typeface="Arial"/>
            </a:endParaRPr>
          </a:p>
          <a:p>
            <a:pPr marL="520700" lvl="1" indent="-166211" algn="l" rtl="0">
              <a:lnSpc>
                <a:spcPct val="90000"/>
              </a:lnSpc>
              <a:spcBef>
                <a:spcPts val="400"/>
              </a:spcBef>
              <a:spcAft>
                <a:spcPts val="0"/>
              </a:spcAft>
              <a:buClr>
                <a:schemeClr val="lt1"/>
              </a:buClr>
              <a:buSzPct val="100000"/>
              <a:buFont typeface="Arial"/>
              <a:buChar char="o"/>
            </a:pPr>
            <a:r>
              <a:rPr lang="en" b="1">
                <a:latin typeface="Arial"/>
                <a:ea typeface="Arial"/>
                <a:cs typeface="Arial"/>
                <a:sym typeface="Arial"/>
              </a:rPr>
              <a:t>Facebook, Twitter, Instagram, LinkedIn</a:t>
            </a:r>
            <a:endParaRPr>
              <a:latin typeface="Arial"/>
              <a:ea typeface="Arial"/>
              <a:cs typeface="Arial"/>
              <a:sym typeface="Arial"/>
            </a:endParaRPr>
          </a:p>
          <a:p>
            <a:pPr marL="520700" lvl="1" indent="-166211" algn="l" rtl="0">
              <a:lnSpc>
                <a:spcPct val="90000"/>
              </a:lnSpc>
              <a:spcBef>
                <a:spcPts val="400"/>
              </a:spcBef>
              <a:spcAft>
                <a:spcPts val="0"/>
              </a:spcAft>
              <a:buClr>
                <a:schemeClr val="lt1"/>
              </a:buClr>
              <a:buSzPct val="100000"/>
              <a:buFont typeface="Arial"/>
              <a:buChar char="o"/>
            </a:pPr>
            <a:r>
              <a:rPr lang="en" b="1">
                <a:latin typeface="Arial"/>
                <a:ea typeface="Arial"/>
                <a:cs typeface="Arial"/>
                <a:sym typeface="Arial"/>
              </a:rPr>
              <a:t>Content sharing</a:t>
            </a:r>
            <a:endParaRPr>
              <a:latin typeface="Arial"/>
              <a:ea typeface="Arial"/>
              <a:cs typeface="Arial"/>
              <a:sym typeface="Arial"/>
            </a:endParaRPr>
          </a:p>
          <a:p>
            <a:pPr marL="520700" lvl="1" indent="-166211" algn="l" rtl="0">
              <a:lnSpc>
                <a:spcPct val="90000"/>
              </a:lnSpc>
              <a:spcBef>
                <a:spcPts val="400"/>
              </a:spcBef>
              <a:spcAft>
                <a:spcPts val="0"/>
              </a:spcAft>
              <a:buClr>
                <a:schemeClr val="lt1"/>
              </a:buClr>
              <a:buSzPct val="100000"/>
              <a:buFont typeface="Arial"/>
              <a:buChar char="o"/>
            </a:pPr>
            <a:r>
              <a:rPr lang="en" b="1">
                <a:latin typeface="Arial"/>
                <a:ea typeface="Arial"/>
                <a:cs typeface="Arial"/>
                <a:sym typeface="Arial"/>
              </a:rPr>
              <a:t>Brand promotion</a:t>
            </a:r>
            <a:endParaRPr>
              <a:latin typeface="Arial"/>
              <a:ea typeface="Arial"/>
              <a:cs typeface="Arial"/>
              <a:sym typeface="Arial"/>
            </a:endParaRPr>
          </a:p>
          <a:p>
            <a:pPr marL="520700" lvl="1" indent="-76200" algn="l" rtl="0">
              <a:lnSpc>
                <a:spcPct val="90000"/>
              </a:lnSpc>
              <a:spcBef>
                <a:spcPts val="400"/>
              </a:spcBef>
              <a:spcAft>
                <a:spcPts val="0"/>
              </a:spcAft>
              <a:buClr>
                <a:schemeClr val="dk1"/>
              </a:buClr>
              <a:buSzPct val="136363"/>
              <a:buFont typeface="Courier New"/>
              <a:buNone/>
            </a:pPr>
            <a:endParaRPr b="1">
              <a:solidFill>
                <a:srgbClr val="111111"/>
              </a:solidFill>
              <a:latin typeface="Arial"/>
              <a:ea typeface="Arial"/>
              <a:cs typeface="Arial"/>
              <a:sym typeface="Arial"/>
            </a:endParaRPr>
          </a:p>
          <a:p>
            <a:pPr marL="177800" lvl="0" indent="-76200" algn="l" rtl="0">
              <a:lnSpc>
                <a:spcPct val="90000"/>
              </a:lnSpc>
              <a:spcBef>
                <a:spcPts val="800"/>
              </a:spcBef>
              <a:spcAft>
                <a:spcPts val="1200"/>
              </a:spcAft>
              <a:buClr>
                <a:schemeClr val="dk1"/>
              </a:buClr>
              <a:buSzPct val="136363"/>
              <a:buNone/>
            </a:pPr>
            <a:endParaRPr sz="1100" b="1">
              <a:solidFill>
                <a:srgbClr val="11111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7"/>
          <p:cNvSpPr txBox="1">
            <a:spLocks noGrp="1"/>
          </p:cNvSpPr>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000"/>
              <a:buFont typeface="Play"/>
              <a:buNone/>
            </a:pPr>
            <a:br>
              <a:rPr lang="en" sz="1400">
                <a:latin typeface="Arial"/>
                <a:ea typeface="Arial"/>
                <a:cs typeface="Arial"/>
                <a:sym typeface="Arial"/>
              </a:rPr>
            </a:br>
            <a:r>
              <a:rPr lang="en" sz="1400">
                <a:latin typeface="Arial"/>
                <a:ea typeface="Arial"/>
                <a:cs typeface="Arial"/>
                <a:sym typeface="Arial"/>
              </a:rPr>
              <a:t>To increase Internet marketing</a:t>
            </a:r>
            <a:br>
              <a:rPr lang="en" sz="1400">
                <a:latin typeface="Arial"/>
                <a:ea typeface="Arial"/>
                <a:cs typeface="Arial"/>
                <a:sym typeface="Arial"/>
              </a:rPr>
            </a:br>
            <a:endParaRPr sz="1400">
              <a:solidFill>
                <a:srgbClr val="808080"/>
              </a:solidFill>
              <a:latin typeface="Arial"/>
              <a:ea typeface="Arial"/>
              <a:cs typeface="Arial"/>
              <a:sym typeface="Arial"/>
            </a:endParaRPr>
          </a:p>
        </p:txBody>
      </p:sp>
      <p:sp>
        <p:nvSpPr>
          <p:cNvPr id="381" name="Google Shape;381;p47"/>
          <p:cNvSpPr txBox="1">
            <a:spLocks noGrp="1"/>
          </p:cNvSpPr>
          <p:nvPr>
            <p:ph type="body" idx="1"/>
          </p:nvPr>
        </p:nvSpPr>
        <p:spPr>
          <a:xfrm>
            <a:off x="471488" y="1026914"/>
            <a:ext cx="5915100" cy="2447700"/>
          </a:xfrm>
          <a:prstGeom prst="rect">
            <a:avLst/>
          </a:prstGeom>
          <a:noFill/>
          <a:ln>
            <a:noFill/>
          </a:ln>
        </p:spPr>
        <p:txBody>
          <a:bodyPr spcFirstLastPara="1" wrap="square" lIns="68575" tIns="34275" rIns="68575" bIns="34275" anchor="t" anchorCtr="0">
            <a:normAutofit lnSpcReduction="10000"/>
          </a:bodyPr>
          <a:lstStyle/>
          <a:p>
            <a:pPr marL="254000" lvl="0" indent="-229711" algn="l" rtl="0">
              <a:lnSpc>
                <a:spcPct val="90000"/>
              </a:lnSpc>
              <a:spcBef>
                <a:spcPts val="0"/>
              </a:spcBef>
              <a:spcAft>
                <a:spcPts val="0"/>
              </a:spcAft>
              <a:buClr>
                <a:schemeClr val="lt1"/>
              </a:buClr>
              <a:buSzPct val="100000"/>
              <a:buFont typeface="Arial"/>
              <a:buChar char="●"/>
            </a:pPr>
            <a:r>
              <a:rPr lang="en" sz="1100">
                <a:latin typeface="Arial"/>
                <a:ea typeface="Arial"/>
                <a:cs typeface="Arial"/>
                <a:sym typeface="Arial"/>
              </a:rPr>
              <a:t>Email Marketing</a:t>
            </a:r>
            <a:endParaRPr sz="1100">
              <a:latin typeface="Arial"/>
              <a:ea typeface="Arial"/>
              <a:cs typeface="Arial"/>
              <a:sym typeface="Arial"/>
            </a:endParaRPr>
          </a:p>
          <a:p>
            <a:pPr marL="596900" lvl="1" indent="-242411" algn="l" rtl="0">
              <a:lnSpc>
                <a:spcPct val="90000"/>
              </a:lnSpc>
              <a:spcBef>
                <a:spcPts val="400"/>
              </a:spcBef>
              <a:spcAft>
                <a:spcPts val="0"/>
              </a:spcAft>
              <a:buClr>
                <a:schemeClr val="lt1"/>
              </a:buClr>
              <a:buSzPct val="100000"/>
              <a:buFont typeface="Arial"/>
              <a:buChar char="o"/>
            </a:pPr>
            <a:r>
              <a:rPr lang="en">
                <a:latin typeface="Arial"/>
                <a:ea typeface="Arial"/>
                <a:cs typeface="Arial"/>
                <a:sym typeface="Arial"/>
              </a:rPr>
              <a:t>Email list preparation</a:t>
            </a:r>
            <a:endParaRPr>
              <a:latin typeface="Arial"/>
              <a:ea typeface="Arial"/>
              <a:cs typeface="Arial"/>
              <a:sym typeface="Arial"/>
            </a:endParaRPr>
          </a:p>
          <a:p>
            <a:pPr marL="596900" lvl="1" indent="-242411" algn="l" rtl="0">
              <a:lnSpc>
                <a:spcPct val="90000"/>
              </a:lnSpc>
              <a:spcBef>
                <a:spcPts val="400"/>
              </a:spcBef>
              <a:spcAft>
                <a:spcPts val="0"/>
              </a:spcAft>
              <a:buClr>
                <a:schemeClr val="lt1"/>
              </a:buClr>
              <a:buSzPct val="100000"/>
              <a:buFont typeface="Arial"/>
              <a:buChar char="o"/>
            </a:pPr>
            <a:r>
              <a:rPr lang="en">
                <a:latin typeface="Arial"/>
                <a:ea typeface="Arial"/>
                <a:cs typeface="Arial"/>
                <a:sym typeface="Arial"/>
              </a:rPr>
              <a:t>Follower engagement</a:t>
            </a:r>
            <a:endParaRPr>
              <a:latin typeface="Arial"/>
              <a:ea typeface="Arial"/>
              <a:cs typeface="Arial"/>
              <a:sym typeface="Arial"/>
            </a:endParaRPr>
          </a:p>
          <a:p>
            <a:pPr marL="596900" lvl="1" indent="-242411" algn="l" rtl="0">
              <a:lnSpc>
                <a:spcPct val="90000"/>
              </a:lnSpc>
              <a:spcBef>
                <a:spcPts val="400"/>
              </a:spcBef>
              <a:spcAft>
                <a:spcPts val="0"/>
              </a:spcAft>
              <a:buClr>
                <a:schemeClr val="lt1"/>
              </a:buClr>
              <a:buSzPct val="100000"/>
              <a:buFont typeface="Arial"/>
              <a:buChar char="o"/>
            </a:pPr>
            <a:r>
              <a:rPr lang="en">
                <a:latin typeface="Arial"/>
                <a:ea typeface="Arial"/>
                <a:cs typeface="Arial"/>
                <a:sym typeface="Arial"/>
              </a:rPr>
              <a:t>Targeted ad</a:t>
            </a:r>
            <a:endParaRPr>
              <a:latin typeface="Arial"/>
              <a:ea typeface="Arial"/>
              <a:cs typeface="Arial"/>
              <a:sym typeface="Arial"/>
            </a:endParaRPr>
          </a:p>
          <a:p>
            <a:pPr marL="254000" lvl="0" indent="-229711" algn="l" rtl="0">
              <a:lnSpc>
                <a:spcPct val="90000"/>
              </a:lnSpc>
              <a:spcBef>
                <a:spcPts val="800"/>
              </a:spcBef>
              <a:spcAft>
                <a:spcPts val="0"/>
              </a:spcAft>
              <a:buClr>
                <a:schemeClr val="lt1"/>
              </a:buClr>
              <a:buSzPct val="100000"/>
              <a:buFont typeface="Arial"/>
              <a:buChar char="●"/>
            </a:pPr>
            <a:r>
              <a:rPr lang="en" sz="1100">
                <a:latin typeface="Arial"/>
                <a:ea typeface="Arial"/>
                <a:cs typeface="Arial"/>
                <a:sym typeface="Arial"/>
              </a:rPr>
              <a:t>Web Design</a:t>
            </a:r>
            <a:endParaRPr sz="1100">
              <a:latin typeface="Arial"/>
              <a:ea typeface="Arial"/>
              <a:cs typeface="Arial"/>
              <a:sym typeface="Arial"/>
            </a:endParaRPr>
          </a:p>
          <a:p>
            <a:pPr marL="596900" lvl="1" indent="-242411" algn="l" rtl="0">
              <a:lnSpc>
                <a:spcPct val="90000"/>
              </a:lnSpc>
              <a:spcBef>
                <a:spcPts val="400"/>
              </a:spcBef>
              <a:spcAft>
                <a:spcPts val="0"/>
              </a:spcAft>
              <a:buClr>
                <a:schemeClr val="lt1"/>
              </a:buClr>
              <a:buSzPct val="100000"/>
              <a:buFont typeface="Arial"/>
              <a:buChar char="o"/>
            </a:pPr>
            <a:r>
              <a:rPr lang="en">
                <a:latin typeface="Arial"/>
                <a:ea typeface="Arial"/>
                <a:cs typeface="Arial"/>
                <a:sym typeface="Arial"/>
              </a:rPr>
              <a:t>User friendly with a look and feel</a:t>
            </a:r>
            <a:endParaRPr>
              <a:latin typeface="Arial"/>
              <a:ea typeface="Arial"/>
              <a:cs typeface="Arial"/>
              <a:sym typeface="Arial"/>
            </a:endParaRPr>
          </a:p>
          <a:p>
            <a:pPr marL="596900" lvl="1" indent="-242411" algn="l" rtl="0">
              <a:lnSpc>
                <a:spcPct val="90000"/>
              </a:lnSpc>
              <a:spcBef>
                <a:spcPts val="400"/>
              </a:spcBef>
              <a:spcAft>
                <a:spcPts val="0"/>
              </a:spcAft>
              <a:buClr>
                <a:schemeClr val="lt1"/>
              </a:buClr>
              <a:buSzPct val="100000"/>
              <a:buFont typeface="Arial"/>
              <a:buChar char="o"/>
            </a:pPr>
            <a:r>
              <a:rPr lang="en">
                <a:latin typeface="Arial"/>
                <a:ea typeface="Arial"/>
                <a:cs typeface="Arial"/>
                <a:sym typeface="Arial"/>
              </a:rPr>
              <a:t>Visually appealing</a:t>
            </a:r>
            <a:endParaRPr>
              <a:latin typeface="Arial"/>
              <a:ea typeface="Arial"/>
              <a:cs typeface="Arial"/>
              <a:sym typeface="Arial"/>
            </a:endParaRPr>
          </a:p>
          <a:p>
            <a:pPr marL="596900" lvl="1" indent="-242411" algn="l" rtl="0">
              <a:lnSpc>
                <a:spcPct val="90000"/>
              </a:lnSpc>
              <a:spcBef>
                <a:spcPts val="400"/>
              </a:spcBef>
              <a:spcAft>
                <a:spcPts val="0"/>
              </a:spcAft>
              <a:buClr>
                <a:schemeClr val="lt1"/>
              </a:buClr>
              <a:buSzPct val="100000"/>
              <a:buFont typeface="Arial"/>
              <a:buChar char="o"/>
            </a:pPr>
            <a:r>
              <a:rPr lang="en">
                <a:latin typeface="Arial"/>
                <a:ea typeface="Arial"/>
                <a:cs typeface="Arial"/>
                <a:sym typeface="Arial"/>
              </a:rPr>
              <a:t>Responsive to mobile devices</a:t>
            </a:r>
            <a:endParaRPr>
              <a:latin typeface="Arial"/>
              <a:ea typeface="Arial"/>
              <a:cs typeface="Arial"/>
              <a:sym typeface="Arial"/>
            </a:endParaRPr>
          </a:p>
          <a:p>
            <a:pPr marL="254000" lvl="0" indent="-229711" algn="l" rtl="0">
              <a:lnSpc>
                <a:spcPct val="90000"/>
              </a:lnSpc>
              <a:spcBef>
                <a:spcPts val="800"/>
              </a:spcBef>
              <a:spcAft>
                <a:spcPts val="0"/>
              </a:spcAft>
              <a:buClr>
                <a:schemeClr val="lt1"/>
              </a:buClr>
              <a:buSzPct val="100000"/>
              <a:buFont typeface="Arial"/>
              <a:buChar char="●"/>
            </a:pPr>
            <a:r>
              <a:rPr lang="en" sz="1100">
                <a:latin typeface="Arial"/>
                <a:ea typeface="Arial"/>
                <a:cs typeface="Arial"/>
                <a:sym typeface="Arial"/>
              </a:rPr>
              <a:t>Reputation Management</a:t>
            </a:r>
            <a:endParaRPr sz="1100">
              <a:latin typeface="Arial"/>
              <a:ea typeface="Arial"/>
              <a:cs typeface="Arial"/>
              <a:sym typeface="Arial"/>
            </a:endParaRPr>
          </a:p>
          <a:p>
            <a:pPr marL="596900" lvl="1" indent="-242411" algn="l" rtl="0">
              <a:lnSpc>
                <a:spcPct val="90000"/>
              </a:lnSpc>
              <a:spcBef>
                <a:spcPts val="400"/>
              </a:spcBef>
              <a:spcAft>
                <a:spcPts val="0"/>
              </a:spcAft>
              <a:buClr>
                <a:schemeClr val="lt1"/>
              </a:buClr>
              <a:buSzPct val="100000"/>
              <a:buFont typeface="Arial"/>
              <a:buChar char="o"/>
            </a:pPr>
            <a:r>
              <a:rPr lang="en">
                <a:latin typeface="Arial"/>
                <a:ea typeface="Arial"/>
                <a:cs typeface="Arial"/>
                <a:sym typeface="Arial"/>
              </a:rPr>
              <a:t>Responding to user feedback</a:t>
            </a:r>
            <a:endParaRPr>
              <a:latin typeface="Arial"/>
              <a:ea typeface="Arial"/>
              <a:cs typeface="Arial"/>
              <a:sym typeface="Arial"/>
            </a:endParaRPr>
          </a:p>
          <a:p>
            <a:pPr marL="596900" lvl="1" indent="-242411" algn="l" rtl="0">
              <a:lnSpc>
                <a:spcPct val="90000"/>
              </a:lnSpc>
              <a:spcBef>
                <a:spcPts val="400"/>
              </a:spcBef>
              <a:spcAft>
                <a:spcPts val="0"/>
              </a:spcAft>
              <a:buClr>
                <a:schemeClr val="lt1"/>
              </a:buClr>
              <a:buSzPct val="100000"/>
              <a:buFont typeface="Arial"/>
              <a:buChar char="o"/>
            </a:pPr>
            <a:r>
              <a:rPr lang="en">
                <a:latin typeface="Arial"/>
                <a:ea typeface="Arial"/>
                <a:cs typeface="Arial"/>
                <a:sym typeface="Arial"/>
              </a:rPr>
              <a:t>Image building</a:t>
            </a:r>
            <a:endParaRPr>
              <a:latin typeface="Arial"/>
              <a:ea typeface="Arial"/>
              <a:cs typeface="Arial"/>
              <a:sym typeface="Arial"/>
            </a:endParaRPr>
          </a:p>
          <a:p>
            <a:pPr marL="596900" lvl="1" indent="-242411" algn="l" rtl="0">
              <a:lnSpc>
                <a:spcPct val="90000"/>
              </a:lnSpc>
              <a:spcBef>
                <a:spcPts val="400"/>
              </a:spcBef>
              <a:spcAft>
                <a:spcPts val="0"/>
              </a:spcAft>
              <a:buClr>
                <a:schemeClr val="lt1"/>
              </a:buClr>
              <a:buSzPct val="100000"/>
              <a:buFont typeface="Arial"/>
              <a:buChar char="o"/>
            </a:pPr>
            <a:r>
              <a:rPr lang="en">
                <a:latin typeface="Arial"/>
                <a:ea typeface="Arial"/>
                <a:cs typeface="Arial"/>
                <a:sym typeface="Arial"/>
              </a:rPr>
              <a:t>Remaining competitive</a:t>
            </a:r>
            <a:endParaRPr>
              <a:latin typeface="Arial"/>
              <a:ea typeface="Arial"/>
              <a:cs typeface="Arial"/>
              <a:sym typeface="Arial"/>
            </a:endParaRPr>
          </a:p>
          <a:p>
            <a:pPr marL="596900" lvl="1" indent="-177800" algn="l" rtl="0">
              <a:lnSpc>
                <a:spcPct val="90000"/>
              </a:lnSpc>
              <a:spcBef>
                <a:spcPts val="400"/>
              </a:spcBef>
              <a:spcAft>
                <a:spcPts val="0"/>
              </a:spcAft>
              <a:buClr>
                <a:schemeClr val="dk1"/>
              </a:buClr>
              <a:buSzPct val="100000"/>
              <a:buFont typeface="Courier New"/>
              <a:buNone/>
            </a:pPr>
            <a:endParaRPr>
              <a:solidFill>
                <a:srgbClr val="111111"/>
              </a:solidFill>
              <a:latin typeface="Arial"/>
              <a:ea typeface="Arial"/>
              <a:cs typeface="Arial"/>
              <a:sym typeface="Arial"/>
            </a:endParaRPr>
          </a:p>
          <a:p>
            <a:pPr marL="342900" lvl="0" indent="-203200" algn="l" rtl="0">
              <a:lnSpc>
                <a:spcPct val="90000"/>
              </a:lnSpc>
              <a:spcBef>
                <a:spcPts val="800"/>
              </a:spcBef>
              <a:spcAft>
                <a:spcPts val="1200"/>
              </a:spcAft>
              <a:buClr>
                <a:schemeClr val="dk1"/>
              </a:buClr>
              <a:buSzPct val="190909"/>
              <a:buNone/>
            </a:pPr>
            <a:endParaRPr sz="11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8"/>
          <p:cNvSpPr txBox="1">
            <a:spLocks noGrp="1"/>
          </p:cNvSpPr>
          <p:nvPr>
            <p:ph type="title"/>
          </p:nvPr>
        </p:nvSpPr>
        <p:spPr>
          <a:xfrm>
            <a:off x="628650" y="0"/>
            <a:ext cx="7886700" cy="266700"/>
          </a:xfrm>
          <a:prstGeom prst="rect">
            <a:avLst/>
          </a:prstGeom>
          <a:noFill/>
          <a:ln>
            <a:noFill/>
          </a:ln>
        </p:spPr>
        <p:txBody>
          <a:bodyPr spcFirstLastPara="1" wrap="square" lIns="68575" tIns="34275" rIns="68575" bIns="34275" anchor="ctr" anchorCtr="0">
            <a:normAutofit fontScale="90000"/>
          </a:bodyPr>
          <a:lstStyle/>
          <a:p>
            <a:pPr marL="0" lvl="0" indent="0" algn="ctr" rtl="0">
              <a:lnSpc>
                <a:spcPct val="90000"/>
              </a:lnSpc>
              <a:spcBef>
                <a:spcPts val="0"/>
              </a:spcBef>
              <a:spcAft>
                <a:spcPts val="0"/>
              </a:spcAft>
              <a:buClr>
                <a:schemeClr val="dk1"/>
              </a:buClr>
              <a:buSzPct val="220000"/>
              <a:buFont typeface="Play"/>
              <a:buNone/>
            </a:pPr>
            <a:r>
              <a:rPr lang="en" sz="1500">
                <a:latin typeface="Arial"/>
                <a:ea typeface="Arial"/>
                <a:cs typeface="Arial"/>
                <a:sym typeface="Arial"/>
              </a:rPr>
              <a:t>Software &amp; Hardware Infrastructure (POS)</a:t>
            </a:r>
            <a:endParaRPr sz="1500">
              <a:latin typeface="Arial"/>
              <a:ea typeface="Arial"/>
              <a:cs typeface="Arial"/>
              <a:sym typeface="Arial"/>
            </a:endParaRPr>
          </a:p>
        </p:txBody>
      </p:sp>
      <p:sp>
        <p:nvSpPr>
          <p:cNvPr id="387" name="Google Shape;387;p48"/>
          <p:cNvSpPr txBox="1">
            <a:spLocks noGrp="1"/>
          </p:cNvSpPr>
          <p:nvPr>
            <p:ph type="body" idx="1"/>
          </p:nvPr>
        </p:nvSpPr>
        <p:spPr>
          <a:xfrm>
            <a:off x="51281" y="266625"/>
            <a:ext cx="9059100" cy="4844100"/>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rgbClr val="000000"/>
              </a:buClr>
              <a:buSzPts val="1000"/>
              <a:buNone/>
            </a:pPr>
            <a:r>
              <a:rPr lang="en" sz="800">
                <a:latin typeface="Arial"/>
                <a:ea typeface="Arial"/>
                <a:cs typeface="Arial"/>
                <a:sym typeface="Arial"/>
              </a:rPr>
              <a:t>DATE: 2/19/2024</a:t>
            </a:r>
            <a:endParaRPr sz="800">
              <a:latin typeface="Arial"/>
              <a:ea typeface="Arial"/>
              <a:cs typeface="Arial"/>
              <a:sym typeface="Arial"/>
            </a:endParaRPr>
          </a:p>
          <a:p>
            <a:pPr marL="0" lvl="0" indent="0" algn="l" rtl="0">
              <a:lnSpc>
                <a:spcPct val="100000"/>
              </a:lnSpc>
              <a:spcBef>
                <a:spcPts val="0"/>
              </a:spcBef>
              <a:spcAft>
                <a:spcPts val="0"/>
              </a:spcAft>
              <a:buClr>
                <a:srgbClr val="000000"/>
              </a:buClr>
              <a:buSzPts val="1000"/>
              <a:buNone/>
            </a:pPr>
            <a:endParaRPr sz="800">
              <a:latin typeface="Arial"/>
              <a:ea typeface="Arial"/>
              <a:cs typeface="Arial"/>
              <a:sym typeface="Arial"/>
            </a:endParaRPr>
          </a:p>
          <a:p>
            <a:pPr marL="0" lvl="0" indent="0" algn="l" rtl="0">
              <a:lnSpc>
                <a:spcPct val="100000"/>
              </a:lnSpc>
              <a:spcBef>
                <a:spcPts val="0"/>
              </a:spcBef>
              <a:spcAft>
                <a:spcPts val="0"/>
              </a:spcAft>
              <a:buClr>
                <a:srgbClr val="000000"/>
              </a:buClr>
              <a:buSzPts val="1000"/>
              <a:buNone/>
            </a:pPr>
            <a:r>
              <a:rPr lang="en" sz="800">
                <a:latin typeface="Arial"/>
                <a:ea typeface="Arial"/>
                <a:cs typeface="Arial"/>
                <a:sym typeface="Arial"/>
              </a:rPr>
              <a:t>ITEM: Software &amp; Hardware Infrastructure Point Of Sale Requirements</a:t>
            </a:r>
            <a:endParaRPr sz="800">
              <a:latin typeface="Arial"/>
              <a:ea typeface="Arial"/>
              <a:cs typeface="Arial"/>
              <a:sym typeface="Arial"/>
            </a:endParaRPr>
          </a:p>
          <a:p>
            <a:pPr marL="0" lvl="0" indent="0" algn="l" rtl="0">
              <a:lnSpc>
                <a:spcPct val="100000"/>
              </a:lnSpc>
              <a:spcBef>
                <a:spcPts val="0"/>
              </a:spcBef>
              <a:spcAft>
                <a:spcPts val="0"/>
              </a:spcAft>
              <a:buClr>
                <a:srgbClr val="000000"/>
              </a:buClr>
              <a:buSzPts val="1000"/>
              <a:buNone/>
            </a:pPr>
            <a:endParaRPr sz="800">
              <a:latin typeface="Arial"/>
              <a:ea typeface="Arial"/>
              <a:cs typeface="Arial"/>
              <a:sym typeface="Arial"/>
            </a:endParaRPr>
          </a:p>
          <a:p>
            <a:pPr marL="342900" lvl="0" indent="0" algn="l" rtl="0">
              <a:lnSpc>
                <a:spcPct val="100000"/>
              </a:lnSpc>
              <a:spcBef>
                <a:spcPts val="0"/>
              </a:spcBef>
              <a:spcAft>
                <a:spcPts val="0"/>
              </a:spcAft>
              <a:buClr>
                <a:srgbClr val="000000"/>
              </a:buClr>
              <a:buSzPts val="1000"/>
              <a:buFont typeface="Arial"/>
              <a:buNone/>
            </a:pPr>
            <a:r>
              <a:rPr lang="en" sz="800">
                <a:latin typeface="Arial"/>
                <a:ea typeface="Arial"/>
                <a:cs typeface="Arial"/>
                <a:sym typeface="Arial"/>
              </a:rPr>
              <a:t>Narrative: Proper set up and implementation of the infrastructure is paramount for the processing of all point of sale transactions at each Personal Trainer facility. Listed below is the infrastructure that will be implemented and installed to confirm POS accessibility.</a:t>
            </a:r>
            <a:endParaRPr sz="800">
              <a:latin typeface="Arial"/>
              <a:ea typeface="Arial"/>
              <a:cs typeface="Arial"/>
              <a:sym typeface="Arial"/>
            </a:endParaRPr>
          </a:p>
          <a:p>
            <a:pPr marL="342900" lvl="0" indent="-215900" algn="l" rtl="0">
              <a:lnSpc>
                <a:spcPct val="100000"/>
              </a:lnSpc>
              <a:spcBef>
                <a:spcPts val="900"/>
              </a:spcBef>
              <a:spcAft>
                <a:spcPts val="0"/>
              </a:spcAft>
              <a:buClr>
                <a:schemeClr val="lt1"/>
              </a:buClr>
              <a:buSzPts val="800"/>
              <a:buFont typeface="Arial"/>
              <a:buAutoNum type="arabicPeriod"/>
            </a:pPr>
            <a:r>
              <a:rPr lang="en" sz="800" b="1" u="sng">
                <a:latin typeface="Arial"/>
                <a:ea typeface="Arial"/>
                <a:cs typeface="Arial"/>
                <a:sym typeface="Arial"/>
              </a:rPr>
              <a:t>Hardware Infrastructure:</a:t>
            </a:r>
            <a:endParaRPr sz="800" b="1" u="sng">
              <a:latin typeface="Arial"/>
              <a:ea typeface="Arial"/>
              <a:cs typeface="Arial"/>
              <a:sym typeface="Arial"/>
            </a:endParaRPr>
          </a:p>
          <a:p>
            <a:pPr marL="342900" lvl="0" indent="0" algn="l" rtl="0">
              <a:lnSpc>
                <a:spcPct val="100000"/>
              </a:lnSpc>
              <a:spcBef>
                <a:spcPts val="900"/>
              </a:spcBef>
              <a:spcAft>
                <a:spcPts val="0"/>
              </a:spcAft>
              <a:buNone/>
            </a:pPr>
            <a:endParaRPr sz="800" b="1" u="sng">
              <a:latin typeface="Arial"/>
              <a:ea typeface="Arial"/>
              <a:cs typeface="Arial"/>
              <a:sym typeface="Arial"/>
            </a:endParaRPr>
          </a:p>
          <a:p>
            <a:pPr marL="685800" lvl="0" indent="-215900" algn="l" rtl="0">
              <a:lnSpc>
                <a:spcPct val="115000"/>
              </a:lnSpc>
              <a:spcBef>
                <a:spcPts val="900"/>
              </a:spcBef>
              <a:spcAft>
                <a:spcPts val="0"/>
              </a:spcAft>
              <a:buClr>
                <a:schemeClr val="lt1"/>
              </a:buClr>
              <a:buSzPts val="800"/>
              <a:buFont typeface="Arial"/>
              <a:buChar char="●"/>
            </a:pPr>
            <a:r>
              <a:rPr lang="en" sz="800">
                <a:latin typeface="Arial"/>
                <a:ea typeface="Arial"/>
                <a:cs typeface="Arial"/>
                <a:sym typeface="Arial"/>
              </a:rPr>
              <a:t>Network: Implementation of Fortinet and Aruba network gear</a:t>
            </a:r>
            <a:endParaRPr sz="800">
              <a:latin typeface="Arial"/>
              <a:ea typeface="Arial"/>
              <a:cs typeface="Arial"/>
              <a:sym typeface="Arial"/>
            </a:endParaRPr>
          </a:p>
          <a:p>
            <a:pPr marL="1028700" lvl="0" indent="-215900" algn="l" rtl="0">
              <a:lnSpc>
                <a:spcPct val="115000"/>
              </a:lnSpc>
              <a:spcBef>
                <a:spcPts val="0"/>
              </a:spcBef>
              <a:spcAft>
                <a:spcPts val="0"/>
              </a:spcAft>
              <a:buClr>
                <a:schemeClr val="lt1"/>
              </a:buClr>
              <a:buSzPts val="800"/>
              <a:buFont typeface="Arial"/>
              <a:buAutoNum type="arabicPeriod"/>
            </a:pPr>
            <a:r>
              <a:rPr lang="en" sz="800">
                <a:latin typeface="Arial"/>
                <a:ea typeface="Arial"/>
                <a:cs typeface="Arial"/>
                <a:sym typeface="Arial"/>
              </a:rPr>
              <a:t>Fortigate (60F/61F) Firewalls</a:t>
            </a:r>
            <a:endParaRPr sz="800">
              <a:latin typeface="Arial"/>
              <a:ea typeface="Arial"/>
              <a:cs typeface="Arial"/>
              <a:sym typeface="Arial"/>
            </a:endParaRPr>
          </a:p>
          <a:p>
            <a:pPr marL="1028700" lvl="0" indent="-215900" algn="l" rtl="0">
              <a:lnSpc>
                <a:spcPct val="115000"/>
              </a:lnSpc>
              <a:spcBef>
                <a:spcPts val="0"/>
              </a:spcBef>
              <a:spcAft>
                <a:spcPts val="0"/>
              </a:spcAft>
              <a:buClr>
                <a:schemeClr val="lt1"/>
              </a:buClr>
              <a:buSzPts val="800"/>
              <a:buFont typeface="Arial"/>
              <a:buAutoNum type="arabicPeriod"/>
            </a:pPr>
            <a:r>
              <a:rPr lang="en" sz="800">
                <a:latin typeface="Arial"/>
                <a:ea typeface="Arial"/>
                <a:cs typeface="Arial"/>
                <a:sym typeface="Arial"/>
              </a:rPr>
              <a:t>Fortinet (9FS-548D-FPOE) Switches </a:t>
            </a:r>
            <a:endParaRPr sz="800">
              <a:latin typeface="Arial"/>
              <a:ea typeface="Arial"/>
              <a:cs typeface="Arial"/>
              <a:sym typeface="Arial"/>
            </a:endParaRPr>
          </a:p>
          <a:p>
            <a:pPr marL="1028700" lvl="0" indent="-215900" algn="l" rtl="0">
              <a:lnSpc>
                <a:spcPct val="115000"/>
              </a:lnSpc>
              <a:spcBef>
                <a:spcPts val="0"/>
              </a:spcBef>
              <a:spcAft>
                <a:spcPts val="0"/>
              </a:spcAft>
              <a:buClr>
                <a:schemeClr val="lt1"/>
              </a:buClr>
              <a:buSzPts val="800"/>
              <a:buFont typeface="Arial"/>
              <a:buAutoNum type="arabicPeriod"/>
            </a:pPr>
            <a:r>
              <a:rPr lang="en" sz="800">
                <a:latin typeface="Arial"/>
                <a:ea typeface="Arial"/>
                <a:cs typeface="Arial"/>
                <a:sym typeface="Arial"/>
              </a:rPr>
              <a:t>Aruba (FS-AP3000C) Access Points</a:t>
            </a:r>
            <a:endParaRPr sz="800">
              <a:latin typeface="Arial"/>
              <a:ea typeface="Arial"/>
              <a:cs typeface="Arial"/>
              <a:sym typeface="Arial"/>
            </a:endParaRPr>
          </a:p>
          <a:p>
            <a:pPr marL="1028700" lvl="0" indent="-215900" algn="l" rtl="0">
              <a:lnSpc>
                <a:spcPct val="115000"/>
              </a:lnSpc>
              <a:spcBef>
                <a:spcPts val="0"/>
              </a:spcBef>
              <a:spcAft>
                <a:spcPts val="0"/>
              </a:spcAft>
              <a:buClr>
                <a:schemeClr val="lt1"/>
              </a:buClr>
              <a:buSzPts val="800"/>
              <a:buFont typeface="Arial"/>
              <a:buAutoNum type="arabicPeriod"/>
            </a:pPr>
            <a:r>
              <a:rPr lang="en" sz="800">
                <a:latin typeface="Arial"/>
                <a:ea typeface="Arial"/>
                <a:cs typeface="Arial"/>
                <a:sym typeface="Arial"/>
              </a:rPr>
              <a:t>Cat 6 POE </a:t>
            </a:r>
            <a:endParaRPr sz="800">
              <a:latin typeface="Arial"/>
              <a:ea typeface="Arial"/>
              <a:cs typeface="Arial"/>
              <a:sym typeface="Arial"/>
            </a:endParaRPr>
          </a:p>
          <a:p>
            <a:pPr marL="0" lvl="0" indent="0" algn="l" rtl="0">
              <a:lnSpc>
                <a:spcPct val="115000"/>
              </a:lnSpc>
              <a:spcBef>
                <a:spcPts val="900"/>
              </a:spcBef>
              <a:spcAft>
                <a:spcPts val="0"/>
              </a:spcAft>
              <a:buNone/>
            </a:pPr>
            <a:endParaRPr sz="800">
              <a:latin typeface="Arial"/>
              <a:ea typeface="Arial"/>
              <a:cs typeface="Arial"/>
              <a:sym typeface="Arial"/>
            </a:endParaRPr>
          </a:p>
          <a:p>
            <a:pPr marL="685800" lvl="0" indent="-215900" algn="l" rtl="0">
              <a:lnSpc>
                <a:spcPct val="115000"/>
              </a:lnSpc>
              <a:spcBef>
                <a:spcPts val="900"/>
              </a:spcBef>
              <a:spcAft>
                <a:spcPts val="0"/>
              </a:spcAft>
              <a:buClr>
                <a:schemeClr val="lt1"/>
              </a:buClr>
              <a:buSzPts val="800"/>
              <a:buFont typeface="Arial"/>
              <a:buChar char="●"/>
            </a:pPr>
            <a:r>
              <a:rPr lang="en" sz="800">
                <a:latin typeface="Arial"/>
                <a:ea typeface="Arial"/>
                <a:cs typeface="Arial"/>
                <a:sym typeface="Arial"/>
              </a:rPr>
              <a:t>Computers: Implementation Of User equipment.</a:t>
            </a:r>
            <a:endParaRPr sz="800">
              <a:latin typeface="Arial"/>
              <a:ea typeface="Arial"/>
              <a:cs typeface="Arial"/>
              <a:sym typeface="Arial"/>
            </a:endParaRPr>
          </a:p>
          <a:p>
            <a:pPr marL="1028700" lvl="0" indent="-215900" algn="l" rtl="0">
              <a:lnSpc>
                <a:spcPct val="115000"/>
              </a:lnSpc>
              <a:spcBef>
                <a:spcPts val="0"/>
              </a:spcBef>
              <a:spcAft>
                <a:spcPts val="0"/>
              </a:spcAft>
              <a:buClr>
                <a:schemeClr val="lt1"/>
              </a:buClr>
              <a:buSzPts val="800"/>
              <a:buFont typeface="Arial"/>
              <a:buAutoNum type="arabicPeriod"/>
            </a:pPr>
            <a:r>
              <a:rPr lang="en" sz="800">
                <a:latin typeface="Arial"/>
                <a:ea typeface="Arial"/>
                <a:cs typeface="Arial"/>
                <a:sym typeface="Arial"/>
              </a:rPr>
              <a:t>HP (EliteBook 860 G10 Notebook)</a:t>
            </a:r>
            <a:endParaRPr sz="800">
              <a:latin typeface="Arial"/>
              <a:ea typeface="Arial"/>
              <a:cs typeface="Arial"/>
              <a:sym typeface="Arial"/>
            </a:endParaRPr>
          </a:p>
          <a:p>
            <a:pPr marL="0" lvl="0" indent="0" algn="l" rtl="0">
              <a:lnSpc>
                <a:spcPct val="115000"/>
              </a:lnSpc>
              <a:spcBef>
                <a:spcPts val="900"/>
              </a:spcBef>
              <a:spcAft>
                <a:spcPts val="0"/>
              </a:spcAft>
              <a:buNone/>
            </a:pPr>
            <a:endParaRPr sz="800">
              <a:latin typeface="Arial"/>
              <a:ea typeface="Arial"/>
              <a:cs typeface="Arial"/>
              <a:sym typeface="Arial"/>
            </a:endParaRPr>
          </a:p>
          <a:p>
            <a:pPr marL="685800" lvl="0" indent="-215900" algn="l" rtl="0">
              <a:lnSpc>
                <a:spcPct val="115000"/>
              </a:lnSpc>
              <a:spcBef>
                <a:spcPts val="900"/>
              </a:spcBef>
              <a:spcAft>
                <a:spcPts val="0"/>
              </a:spcAft>
              <a:buClr>
                <a:schemeClr val="lt1"/>
              </a:buClr>
              <a:buSzPts val="800"/>
              <a:buFont typeface="Arial"/>
              <a:buChar char="●"/>
            </a:pPr>
            <a:r>
              <a:rPr lang="en" sz="800">
                <a:latin typeface="Arial"/>
                <a:ea typeface="Arial"/>
                <a:cs typeface="Arial"/>
                <a:sym typeface="Arial"/>
              </a:rPr>
              <a:t>Peripherals: Implementation of Peripherals</a:t>
            </a:r>
            <a:endParaRPr sz="800">
              <a:latin typeface="Arial"/>
              <a:ea typeface="Arial"/>
              <a:cs typeface="Arial"/>
              <a:sym typeface="Arial"/>
            </a:endParaRPr>
          </a:p>
          <a:p>
            <a:pPr marL="1028700" lvl="0" indent="-215900" algn="l" rtl="0">
              <a:lnSpc>
                <a:spcPct val="115000"/>
              </a:lnSpc>
              <a:spcBef>
                <a:spcPts val="0"/>
              </a:spcBef>
              <a:spcAft>
                <a:spcPts val="0"/>
              </a:spcAft>
              <a:buClr>
                <a:schemeClr val="lt1"/>
              </a:buClr>
              <a:buSzPts val="800"/>
              <a:buFont typeface="Arial"/>
              <a:buAutoNum type="arabicPeriod"/>
            </a:pPr>
            <a:r>
              <a:rPr lang="en" sz="800">
                <a:latin typeface="Arial"/>
                <a:ea typeface="Arial"/>
                <a:cs typeface="Arial"/>
                <a:sym typeface="Arial"/>
              </a:rPr>
              <a:t>HP Thunderbolt Docking Station (Secure Lock)</a:t>
            </a:r>
            <a:endParaRPr sz="800">
              <a:latin typeface="Arial"/>
              <a:ea typeface="Arial"/>
              <a:cs typeface="Arial"/>
              <a:sym typeface="Arial"/>
            </a:endParaRPr>
          </a:p>
          <a:p>
            <a:pPr marL="1028700" lvl="0" indent="-215900" algn="l" rtl="0">
              <a:lnSpc>
                <a:spcPct val="115000"/>
              </a:lnSpc>
              <a:spcBef>
                <a:spcPts val="0"/>
              </a:spcBef>
              <a:spcAft>
                <a:spcPts val="0"/>
              </a:spcAft>
              <a:buClr>
                <a:schemeClr val="lt1"/>
              </a:buClr>
              <a:buSzPts val="800"/>
              <a:buFont typeface="Arial"/>
              <a:buAutoNum type="arabicPeriod"/>
            </a:pPr>
            <a:r>
              <a:rPr lang="en" sz="800">
                <a:latin typeface="Arial"/>
                <a:ea typeface="Arial"/>
                <a:cs typeface="Arial"/>
                <a:sym typeface="Arial"/>
              </a:rPr>
              <a:t>POS Scanning Equipment</a:t>
            </a:r>
            <a:endParaRPr sz="800">
              <a:latin typeface="Arial"/>
              <a:ea typeface="Arial"/>
              <a:cs typeface="Arial"/>
              <a:sym typeface="Arial"/>
            </a:endParaRPr>
          </a:p>
          <a:p>
            <a:pPr marL="342900" lvl="0" indent="-215900" algn="l" rtl="0">
              <a:lnSpc>
                <a:spcPct val="100000"/>
              </a:lnSpc>
              <a:spcBef>
                <a:spcPts val="900"/>
              </a:spcBef>
              <a:spcAft>
                <a:spcPts val="0"/>
              </a:spcAft>
              <a:buClr>
                <a:schemeClr val="lt1"/>
              </a:buClr>
              <a:buSzPts val="800"/>
              <a:buFont typeface="Arial"/>
              <a:buAutoNum type="arabicPeriod"/>
            </a:pPr>
            <a:r>
              <a:rPr lang="en" sz="800" b="1" u="sng">
                <a:latin typeface="Arial"/>
                <a:ea typeface="Arial"/>
                <a:cs typeface="Arial"/>
                <a:sym typeface="Arial"/>
              </a:rPr>
              <a:t>Software Infrastructure</a:t>
            </a:r>
            <a:endParaRPr sz="800" b="1" u="sng">
              <a:latin typeface="Arial"/>
              <a:ea typeface="Arial"/>
              <a:cs typeface="Arial"/>
              <a:sym typeface="Arial"/>
            </a:endParaRPr>
          </a:p>
          <a:p>
            <a:pPr marL="342900" lvl="0" indent="0" algn="l" rtl="0">
              <a:lnSpc>
                <a:spcPct val="100000"/>
              </a:lnSpc>
              <a:spcBef>
                <a:spcPts val="900"/>
              </a:spcBef>
              <a:spcAft>
                <a:spcPts val="0"/>
              </a:spcAft>
              <a:buNone/>
            </a:pPr>
            <a:endParaRPr sz="800" b="1" u="sng">
              <a:latin typeface="Arial"/>
              <a:ea typeface="Arial"/>
              <a:cs typeface="Arial"/>
              <a:sym typeface="Arial"/>
            </a:endParaRPr>
          </a:p>
          <a:p>
            <a:pPr marL="685800" lvl="0" indent="-215900" algn="l" rtl="0">
              <a:lnSpc>
                <a:spcPct val="100000"/>
              </a:lnSpc>
              <a:spcBef>
                <a:spcPts val="900"/>
              </a:spcBef>
              <a:spcAft>
                <a:spcPts val="0"/>
              </a:spcAft>
              <a:buClr>
                <a:schemeClr val="lt1"/>
              </a:buClr>
              <a:buSzPts val="800"/>
              <a:buFont typeface="Arial"/>
              <a:buChar char="●"/>
            </a:pPr>
            <a:r>
              <a:rPr lang="en" sz="800">
                <a:latin typeface="Arial"/>
                <a:ea typeface="Arial"/>
                <a:cs typeface="Arial"/>
                <a:sym typeface="Arial"/>
              </a:rPr>
              <a:t>Software Package: Acquisition &amp; Implementation of POS Software</a:t>
            </a:r>
            <a:endParaRPr sz="800">
              <a:latin typeface="Arial"/>
              <a:ea typeface="Arial"/>
              <a:cs typeface="Arial"/>
              <a:sym typeface="Arial"/>
            </a:endParaRPr>
          </a:p>
          <a:p>
            <a:pPr marL="1028700" lvl="0" indent="-215900" algn="l" rtl="0">
              <a:lnSpc>
                <a:spcPct val="100000"/>
              </a:lnSpc>
              <a:spcBef>
                <a:spcPts val="0"/>
              </a:spcBef>
              <a:spcAft>
                <a:spcPts val="0"/>
              </a:spcAft>
              <a:buClr>
                <a:schemeClr val="lt1"/>
              </a:buClr>
              <a:buSzPts val="800"/>
              <a:buFont typeface="Arial"/>
              <a:buAutoNum type="arabicPeriod"/>
            </a:pPr>
            <a:r>
              <a:rPr lang="en" sz="800">
                <a:latin typeface="Arial"/>
                <a:ea typeface="Arial"/>
                <a:cs typeface="Arial"/>
                <a:sym typeface="Arial"/>
              </a:rPr>
              <a:t>POS License &amp; Software Purchase</a:t>
            </a:r>
            <a:endParaRPr sz="800">
              <a:latin typeface="Arial"/>
              <a:ea typeface="Arial"/>
              <a:cs typeface="Arial"/>
              <a:sym typeface="Arial"/>
            </a:endParaRPr>
          </a:p>
          <a:p>
            <a:pPr marL="1028700" lvl="0" indent="-215900" algn="l" rtl="0">
              <a:lnSpc>
                <a:spcPct val="100000"/>
              </a:lnSpc>
              <a:spcBef>
                <a:spcPts val="0"/>
              </a:spcBef>
              <a:spcAft>
                <a:spcPts val="0"/>
              </a:spcAft>
              <a:buClr>
                <a:schemeClr val="lt1"/>
              </a:buClr>
              <a:buSzPts val="800"/>
              <a:buFont typeface="Arial"/>
              <a:buAutoNum type="arabicPeriod"/>
            </a:pPr>
            <a:r>
              <a:rPr lang="en" sz="800">
                <a:latin typeface="Arial"/>
                <a:ea typeface="Arial"/>
                <a:cs typeface="Arial"/>
                <a:sym typeface="Arial"/>
              </a:rPr>
              <a:t>Windows 11 License Purchase</a:t>
            </a:r>
            <a:endParaRPr sz="800">
              <a:latin typeface="Arial"/>
              <a:ea typeface="Arial"/>
              <a:cs typeface="Arial"/>
              <a:sym typeface="Arial"/>
            </a:endParaRPr>
          </a:p>
          <a:p>
            <a:pPr marL="1028700" lvl="0" indent="-215900" algn="l" rtl="0">
              <a:lnSpc>
                <a:spcPct val="100000"/>
              </a:lnSpc>
              <a:spcBef>
                <a:spcPts val="0"/>
              </a:spcBef>
              <a:spcAft>
                <a:spcPts val="0"/>
              </a:spcAft>
              <a:buClr>
                <a:schemeClr val="lt1"/>
              </a:buClr>
              <a:buSzPts val="800"/>
              <a:buFont typeface="Arial"/>
              <a:buAutoNum type="arabicPeriod"/>
            </a:pPr>
            <a:r>
              <a:rPr lang="en" sz="800">
                <a:latin typeface="Arial"/>
                <a:ea typeface="Arial"/>
                <a:cs typeface="Arial"/>
                <a:sym typeface="Arial"/>
              </a:rPr>
              <a:t>POS Web Portal Access Per User Device </a:t>
            </a:r>
            <a:endParaRPr sz="8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9"/>
          <p:cNvSpPr txBox="1">
            <a:spLocks noGrp="1"/>
          </p:cNvSpPr>
          <p:nvPr>
            <p:ph type="title"/>
          </p:nvPr>
        </p:nvSpPr>
        <p:spPr>
          <a:xfrm>
            <a:off x="628650" y="41681"/>
            <a:ext cx="7886700" cy="3579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Play"/>
              <a:buNone/>
            </a:pPr>
            <a:r>
              <a:rPr lang="en" sz="1500">
                <a:latin typeface="Arial"/>
                <a:ea typeface="Arial"/>
                <a:cs typeface="Arial"/>
                <a:sym typeface="Arial"/>
              </a:rPr>
              <a:t>System Design Specification Outline</a:t>
            </a:r>
            <a:endParaRPr sz="1500">
              <a:latin typeface="Arial"/>
              <a:ea typeface="Arial"/>
              <a:cs typeface="Arial"/>
              <a:sym typeface="Arial"/>
            </a:endParaRPr>
          </a:p>
        </p:txBody>
      </p:sp>
      <p:sp>
        <p:nvSpPr>
          <p:cNvPr id="393" name="Google Shape;393;p49"/>
          <p:cNvSpPr txBox="1">
            <a:spLocks noGrp="1"/>
          </p:cNvSpPr>
          <p:nvPr>
            <p:ph type="body" idx="1"/>
          </p:nvPr>
        </p:nvSpPr>
        <p:spPr>
          <a:xfrm>
            <a:off x="130163" y="404662"/>
            <a:ext cx="8883600" cy="47388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rgbClr val="000000"/>
              </a:buClr>
              <a:buSzPts val="1000"/>
              <a:buNone/>
            </a:pPr>
            <a:r>
              <a:rPr lang="en" sz="800">
                <a:latin typeface="Arial"/>
                <a:ea typeface="Arial"/>
                <a:cs typeface="Arial"/>
                <a:sym typeface="Arial"/>
              </a:rPr>
              <a:t>DATE: 2/19/2024</a:t>
            </a:r>
            <a:endParaRPr sz="800">
              <a:latin typeface="Arial"/>
              <a:ea typeface="Arial"/>
              <a:cs typeface="Arial"/>
              <a:sym typeface="Arial"/>
            </a:endParaRPr>
          </a:p>
          <a:p>
            <a:pPr marL="342900" lvl="0" indent="-215900" algn="l" rtl="0">
              <a:lnSpc>
                <a:spcPct val="100000"/>
              </a:lnSpc>
              <a:spcBef>
                <a:spcPts val="900"/>
              </a:spcBef>
              <a:spcAft>
                <a:spcPts val="0"/>
              </a:spcAft>
              <a:buClr>
                <a:schemeClr val="lt1"/>
              </a:buClr>
              <a:buSzPts val="800"/>
              <a:buFont typeface="Arial"/>
              <a:buAutoNum type="arabicPeriod"/>
            </a:pPr>
            <a:r>
              <a:rPr lang="en" sz="800" b="1" u="sng">
                <a:latin typeface="Arial"/>
                <a:ea typeface="Arial"/>
                <a:cs typeface="Arial"/>
                <a:sym typeface="Arial"/>
              </a:rPr>
              <a:t>Management Summary</a:t>
            </a:r>
            <a:r>
              <a:rPr lang="en" sz="800" b="1">
                <a:latin typeface="Arial"/>
                <a:ea typeface="Arial"/>
                <a:cs typeface="Arial"/>
                <a:sym typeface="Arial"/>
              </a:rPr>
              <a:t> </a:t>
            </a:r>
            <a:r>
              <a:rPr lang="en" sz="800">
                <a:latin typeface="Arial"/>
                <a:ea typeface="Arial"/>
                <a:cs typeface="Arial"/>
                <a:sym typeface="Arial"/>
              </a:rPr>
              <a:t>- Proposed new information system to effectively manage and maintain Personal Trainer’s rapidly growing customer base as well as being in position for future company </a:t>
            </a:r>
            <a:endParaRPr sz="800">
              <a:latin typeface="Arial"/>
              <a:ea typeface="Arial"/>
              <a:cs typeface="Arial"/>
              <a:sym typeface="Arial"/>
            </a:endParaRPr>
          </a:p>
          <a:p>
            <a:pPr marL="342900" lvl="0" indent="0" algn="l" rtl="0">
              <a:lnSpc>
                <a:spcPct val="100000"/>
              </a:lnSpc>
              <a:spcBef>
                <a:spcPts val="900"/>
              </a:spcBef>
              <a:spcAft>
                <a:spcPts val="0"/>
              </a:spcAft>
              <a:buNone/>
            </a:pPr>
            <a:r>
              <a:rPr lang="en" sz="800">
                <a:latin typeface="Arial"/>
                <a:ea typeface="Arial"/>
                <a:cs typeface="Arial"/>
                <a:sym typeface="Arial"/>
              </a:rPr>
              <a:t>endeavors.</a:t>
            </a:r>
            <a:endParaRPr sz="800">
              <a:latin typeface="Arial"/>
              <a:ea typeface="Arial"/>
              <a:cs typeface="Arial"/>
              <a:sym typeface="Arial"/>
            </a:endParaRPr>
          </a:p>
          <a:p>
            <a:pPr marL="685800" lvl="0" indent="-215900" algn="l" rtl="0">
              <a:lnSpc>
                <a:spcPct val="115000"/>
              </a:lnSpc>
              <a:spcBef>
                <a:spcPts val="900"/>
              </a:spcBef>
              <a:spcAft>
                <a:spcPts val="0"/>
              </a:spcAft>
              <a:buClr>
                <a:schemeClr val="lt1"/>
              </a:buClr>
              <a:buSzPts val="800"/>
              <a:buFont typeface="Arial"/>
              <a:buChar char="●"/>
            </a:pPr>
            <a:r>
              <a:rPr lang="en" sz="800">
                <a:latin typeface="Arial"/>
                <a:ea typeface="Arial"/>
                <a:cs typeface="Arial"/>
                <a:sym typeface="Arial"/>
              </a:rPr>
              <a:t>Benefits: Able to encompass and process all areas of the business and able to provide future proofing features at a reduced cost of ownership post implementation.</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Schedule: 1/8/2024 - 6/13/2024.</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Development Efforts: Current and future business model has been ingested and documented to align with the new information technology system. Data processing, security and etc.</a:t>
            </a:r>
            <a:endParaRPr sz="800">
              <a:latin typeface="Arial"/>
              <a:ea typeface="Arial"/>
              <a:cs typeface="Arial"/>
              <a:sym typeface="Arial"/>
            </a:endParaRPr>
          </a:p>
          <a:p>
            <a:pPr marL="342900" lvl="0" indent="-215900" algn="l" rtl="0">
              <a:lnSpc>
                <a:spcPct val="100000"/>
              </a:lnSpc>
              <a:spcBef>
                <a:spcPts val="900"/>
              </a:spcBef>
              <a:spcAft>
                <a:spcPts val="0"/>
              </a:spcAft>
              <a:buClr>
                <a:schemeClr val="lt1"/>
              </a:buClr>
              <a:buSzPts val="800"/>
              <a:buFont typeface="Arial"/>
              <a:buAutoNum type="arabicPeriod"/>
            </a:pPr>
            <a:r>
              <a:rPr lang="en" sz="800" b="1" u="sng">
                <a:latin typeface="Arial"/>
                <a:ea typeface="Arial"/>
                <a:cs typeface="Arial"/>
                <a:sym typeface="Arial"/>
              </a:rPr>
              <a:t>System Components</a:t>
            </a:r>
            <a:r>
              <a:rPr lang="en" sz="800">
                <a:latin typeface="Arial"/>
                <a:ea typeface="Arial"/>
                <a:cs typeface="Arial"/>
                <a:sym typeface="Arial"/>
              </a:rPr>
              <a:t> - All relevant system components of the new system.</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Databases - AWS Microsoft SQL Server to hold several databases (Accounting, Operations, Sales, Customers).</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User Interface - Video recording of the working UI/UX, completing various processes within the system to demonstrate easeasibility.</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Network - Star network topology will implemented and refreshed to confirm fast packet sending and receiving on various devices.</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Security - System access will be segregated based on real life job functions, access request will need to be submitted, reviewed and approved by the IT Department.</a:t>
            </a:r>
            <a:endParaRPr sz="800" b="1" u="sng">
              <a:latin typeface="Arial"/>
              <a:ea typeface="Arial"/>
              <a:cs typeface="Arial"/>
              <a:sym typeface="Arial"/>
            </a:endParaRPr>
          </a:p>
          <a:p>
            <a:pPr marL="342900" lvl="0" indent="-215900" algn="l" rtl="0">
              <a:lnSpc>
                <a:spcPct val="115000"/>
              </a:lnSpc>
              <a:spcBef>
                <a:spcPts val="900"/>
              </a:spcBef>
              <a:spcAft>
                <a:spcPts val="0"/>
              </a:spcAft>
              <a:buClr>
                <a:schemeClr val="lt1"/>
              </a:buClr>
              <a:buSzPts val="800"/>
              <a:buFont typeface="Arial"/>
              <a:buAutoNum type="arabicPeriod"/>
            </a:pPr>
            <a:r>
              <a:rPr lang="en" sz="800" b="1" u="sng">
                <a:latin typeface="Arial"/>
                <a:ea typeface="Arial"/>
                <a:cs typeface="Arial"/>
                <a:sym typeface="Arial"/>
              </a:rPr>
              <a:t>System Environment</a:t>
            </a:r>
            <a:r>
              <a:rPr lang="en" sz="800">
                <a:latin typeface="Arial"/>
                <a:ea typeface="Arial"/>
                <a:cs typeface="Arial"/>
                <a:sym typeface="Arial"/>
              </a:rPr>
              <a:t> - Operational environment of the system.</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Constraints  - Minimal constraints as tested, system is multithreaded, multiple functions can be executed at the same time as long as they are not dependant on each other.</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Hardware - Information system can be access via a desktop computer or laptop. Devices have to be on Personal Trainer’s VPN in order for the user to acquire access.</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Processing Schedules - Batch scheduling for all sales and transaction will be ran at 11:00PM and take on average 15 minutes, batch file will be automatically backed up, then updated across the database.</a:t>
            </a:r>
            <a:endParaRPr sz="800">
              <a:latin typeface="Arial"/>
              <a:ea typeface="Arial"/>
              <a:cs typeface="Arial"/>
              <a:sym typeface="Arial"/>
            </a:endParaRPr>
          </a:p>
          <a:p>
            <a:pPr marL="342900" lvl="0" indent="-215900" algn="l" rtl="0">
              <a:lnSpc>
                <a:spcPct val="115000"/>
              </a:lnSpc>
              <a:spcBef>
                <a:spcPts val="900"/>
              </a:spcBef>
              <a:spcAft>
                <a:spcPts val="0"/>
              </a:spcAft>
              <a:buClr>
                <a:schemeClr val="lt1"/>
              </a:buClr>
              <a:buSzPts val="800"/>
              <a:buFont typeface="Arial"/>
              <a:buAutoNum type="arabicPeriod"/>
            </a:pPr>
            <a:r>
              <a:rPr lang="en" sz="800" b="1" u="sng">
                <a:latin typeface="Arial"/>
                <a:ea typeface="Arial"/>
                <a:cs typeface="Arial"/>
                <a:sym typeface="Arial"/>
              </a:rPr>
              <a:t>Implementation Requirement</a:t>
            </a:r>
            <a:r>
              <a:rPr lang="en" sz="800">
                <a:latin typeface="Arial"/>
                <a:ea typeface="Arial"/>
                <a:cs typeface="Arial"/>
                <a:sym typeface="Arial"/>
              </a:rPr>
              <a:t> - Implementation Plan</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Environment &amp; Access Set Up - UAT and PROD environment will be set up for use. Relevant access will be granted to individuals in both environments.</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Managerial Communication - Roll out schedule is shared with facility managers.</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User Training - Training will be conducted in one week, during business hours, daily operation functions will be mimicked in UAT. System trainer will be on site for guidance.</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Roll Out - There will be a hard cutover during week 2, operations should be completed in the new system, the old system will be available as last resort for back up. Roll out will be facility by facility.</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Office Hours &amp; Support Communication - There will be a dedicated office hour time as well as email address to discuss any outstanding or urgent issues.</a:t>
            </a:r>
            <a:endParaRPr sz="800">
              <a:latin typeface="Arial"/>
              <a:ea typeface="Arial"/>
              <a:cs typeface="Arial"/>
              <a:sym typeface="Arial"/>
            </a:endParaRPr>
          </a:p>
          <a:p>
            <a:pPr marL="342900" lvl="0" indent="-215900" algn="l" rtl="0">
              <a:lnSpc>
                <a:spcPct val="115000"/>
              </a:lnSpc>
              <a:spcBef>
                <a:spcPts val="900"/>
              </a:spcBef>
              <a:spcAft>
                <a:spcPts val="0"/>
              </a:spcAft>
              <a:buClr>
                <a:schemeClr val="lt1"/>
              </a:buClr>
              <a:buSzPts val="800"/>
              <a:buFont typeface="Arial"/>
              <a:buAutoNum type="arabicPeriod"/>
            </a:pPr>
            <a:r>
              <a:rPr lang="en" sz="800" b="1" u="sng">
                <a:latin typeface="Arial"/>
                <a:ea typeface="Arial"/>
                <a:cs typeface="Arial"/>
                <a:sym typeface="Arial"/>
              </a:rPr>
              <a:t>Time and Cost Estimates</a:t>
            </a:r>
            <a:r>
              <a:rPr lang="en" sz="800">
                <a:latin typeface="Arial"/>
                <a:ea typeface="Arial"/>
                <a:cs typeface="Arial"/>
                <a:sym typeface="Arial"/>
              </a:rPr>
              <a:t> - Schedule &amp; Costs associated with the project.</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Schedule: 1/8/2024 - 6/13/2024, encompassess all facilities, toronto facility will be last.</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System Cost To Date: $5,000.</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Projected System Cost (Excluding Staffing): $25,000.</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Staffing Requirements: New IT Team, one IT Manager ($85K / Yearly), two System Programmers ($75K / Yearly), &amp; one Support Specialist ($65K / Yearly). Two Contract Trainers at ($35 Per Hours) for the duration of the initial roll out.</a:t>
            </a:r>
            <a:endParaRPr sz="8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0"/>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latin typeface="Arial"/>
                <a:ea typeface="Arial"/>
                <a:cs typeface="Arial"/>
                <a:sym typeface="Arial"/>
              </a:rPr>
              <a:t>Case Study #11</a:t>
            </a:r>
            <a:endParaRPr sz="2800">
              <a:latin typeface="Arial"/>
              <a:ea typeface="Arial"/>
              <a:cs typeface="Arial"/>
              <a:sym typeface="Arial"/>
            </a:endParaRPr>
          </a:p>
          <a:p>
            <a:pPr marL="0" lvl="0" indent="0" algn="l" rtl="0">
              <a:spcBef>
                <a:spcPts val="0"/>
              </a:spcBef>
              <a:spcAft>
                <a:spcPts val="0"/>
              </a:spcAft>
              <a:buNone/>
            </a:pPr>
            <a:r>
              <a:rPr lang="en" sz="2800">
                <a:latin typeface="Arial"/>
                <a:ea typeface="Arial"/>
                <a:cs typeface="Arial"/>
                <a:sym typeface="Arial"/>
              </a:rPr>
              <a:t>(Personal Trainer)</a:t>
            </a:r>
            <a:endParaRPr sz="28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1"/>
          <p:cNvSpPr txBox="1">
            <a:spLocks noGrp="1"/>
          </p:cNvSpPr>
          <p:nvPr>
            <p:ph type="title"/>
          </p:nvPr>
        </p:nvSpPr>
        <p:spPr>
          <a:xfrm>
            <a:off x="195581" y="41250"/>
            <a:ext cx="8884200" cy="188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400"/>
              <a:buFont typeface="Play"/>
              <a:buNone/>
            </a:pPr>
            <a:br>
              <a:rPr lang="en" sz="1500">
                <a:latin typeface="Arial"/>
                <a:ea typeface="Arial"/>
                <a:cs typeface="Arial"/>
                <a:sym typeface="Arial"/>
              </a:rPr>
            </a:br>
            <a:r>
              <a:rPr lang="en" sz="1500">
                <a:latin typeface="Arial"/>
                <a:ea typeface="Arial"/>
                <a:cs typeface="Arial"/>
                <a:sym typeface="Arial"/>
              </a:rPr>
              <a:t>Personal Trainer Testing Plan – Unit, Integration &amp; System Testing</a:t>
            </a:r>
            <a:endParaRPr sz="1500">
              <a:latin typeface="Arial"/>
              <a:ea typeface="Arial"/>
              <a:cs typeface="Arial"/>
              <a:sym typeface="Arial"/>
            </a:endParaRPr>
          </a:p>
        </p:txBody>
      </p:sp>
      <p:sp>
        <p:nvSpPr>
          <p:cNvPr id="405" name="Google Shape;405;p51"/>
          <p:cNvSpPr txBox="1">
            <a:spLocks noGrp="1"/>
          </p:cNvSpPr>
          <p:nvPr>
            <p:ph type="body" idx="1"/>
          </p:nvPr>
        </p:nvSpPr>
        <p:spPr>
          <a:xfrm>
            <a:off x="628650" y="648433"/>
            <a:ext cx="7886700" cy="4406100"/>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1200"/>
              </a:spcAft>
              <a:buClr>
                <a:schemeClr val="dk1"/>
              </a:buClr>
              <a:buSzPts val="2100"/>
              <a:buNone/>
            </a:pPr>
            <a:endParaRPr/>
          </a:p>
        </p:txBody>
      </p:sp>
      <p:sp>
        <p:nvSpPr>
          <p:cNvPr id="406" name="Google Shape;406;p51"/>
          <p:cNvSpPr/>
          <p:nvPr/>
        </p:nvSpPr>
        <p:spPr>
          <a:xfrm>
            <a:off x="4048761" y="882656"/>
            <a:ext cx="1046400" cy="612300"/>
          </a:xfrm>
          <a:prstGeom prst="flowChartConnector">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Desk Checking</a:t>
            </a:r>
            <a:endParaRPr sz="1100"/>
          </a:p>
        </p:txBody>
      </p:sp>
      <p:sp>
        <p:nvSpPr>
          <p:cNvPr id="407" name="Google Shape;407;p51"/>
          <p:cNvSpPr/>
          <p:nvPr/>
        </p:nvSpPr>
        <p:spPr>
          <a:xfrm>
            <a:off x="4048763" y="1957538"/>
            <a:ext cx="1046400" cy="585000"/>
          </a:xfrm>
          <a:prstGeom prst="flowChartConnector">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Code Review</a:t>
            </a:r>
            <a:endParaRPr sz="1100"/>
          </a:p>
        </p:txBody>
      </p:sp>
      <p:sp>
        <p:nvSpPr>
          <p:cNvPr id="408" name="Google Shape;408;p51"/>
          <p:cNvSpPr/>
          <p:nvPr/>
        </p:nvSpPr>
        <p:spPr>
          <a:xfrm>
            <a:off x="4070924" y="2979366"/>
            <a:ext cx="1002300" cy="578400"/>
          </a:xfrm>
          <a:prstGeom prst="flowChartConnector">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Check-in</a:t>
            </a:r>
            <a:endParaRPr sz="1100"/>
          </a:p>
        </p:txBody>
      </p:sp>
      <p:sp>
        <p:nvSpPr>
          <p:cNvPr id="409" name="Google Shape;409;p51"/>
          <p:cNvSpPr/>
          <p:nvPr/>
        </p:nvSpPr>
        <p:spPr>
          <a:xfrm>
            <a:off x="3988199" y="4001138"/>
            <a:ext cx="1002300" cy="578400"/>
          </a:xfrm>
          <a:prstGeom prst="flowChartConnector">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Trainees</a:t>
            </a:r>
            <a:endParaRPr sz="1100"/>
          </a:p>
        </p:txBody>
      </p:sp>
      <p:sp>
        <p:nvSpPr>
          <p:cNvPr id="410" name="Google Shape;410;p51"/>
          <p:cNvSpPr/>
          <p:nvPr/>
        </p:nvSpPr>
        <p:spPr>
          <a:xfrm>
            <a:off x="5546193" y="3925706"/>
            <a:ext cx="1086900" cy="578400"/>
          </a:xfrm>
          <a:prstGeom prst="flowChartConnector">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Instructors</a:t>
            </a:r>
            <a:endParaRPr sz="1100"/>
          </a:p>
        </p:txBody>
      </p:sp>
      <p:sp>
        <p:nvSpPr>
          <p:cNvPr id="411" name="Google Shape;411;p51"/>
          <p:cNvSpPr/>
          <p:nvPr/>
        </p:nvSpPr>
        <p:spPr>
          <a:xfrm>
            <a:off x="2502730" y="4001119"/>
            <a:ext cx="1136400" cy="578400"/>
          </a:xfrm>
          <a:prstGeom prst="flowChartConnector">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Employees</a:t>
            </a:r>
            <a:endParaRPr sz="1100"/>
          </a:p>
        </p:txBody>
      </p:sp>
      <p:sp>
        <p:nvSpPr>
          <p:cNvPr id="412" name="Google Shape;412;p51"/>
          <p:cNvSpPr/>
          <p:nvPr/>
        </p:nvSpPr>
        <p:spPr>
          <a:xfrm>
            <a:off x="4503966" y="1562432"/>
            <a:ext cx="136200" cy="347100"/>
          </a:xfrm>
          <a:prstGeom prst="upDownArrow">
            <a:avLst>
              <a:gd name="adj1" fmla="val 50000"/>
              <a:gd name="adj2" fmla="val 50000"/>
            </a:avLst>
          </a:prstGeom>
          <a:solidFill>
            <a:srgbClr val="E59DD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3" name="Google Shape;413;p51"/>
          <p:cNvSpPr/>
          <p:nvPr/>
        </p:nvSpPr>
        <p:spPr>
          <a:xfrm rot="-4080409">
            <a:off x="5330492" y="3229628"/>
            <a:ext cx="149801" cy="911844"/>
          </a:xfrm>
          <a:prstGeom prst="upDownArrow">
            <a:avLst>
              <a:gd name="adj1" fmla="val 50000"/>
              <a:gd name="adj2" fmla="val 50000"/>
            </a:avLst>
          </a:prstGeom>
          <a:solidFill>
            <a:srgbClr val="E59DD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4" name="Google Shape;414;p51"/>
          <p:cNvSpPr/>
          <p:nvPr/>
        </p:nvSpPr>
        <p:spPr>
          <a:xfrm rot="3540994">
            <a:off x="3544593" y="3229702"/>
            <a:ext cx="149770" cy="911687"/>
          </a:xfrm>
          <a:prstGeom prst="upDownArrow">
            <a:avLst>
              <a:gd name="adj1" fmla="val 50000"/>
              <a:gd name="adj2" fmla="val 50000"/>
            </a:avLst>
          </a:prstGeom>
          <a:solidFill>
            <a:srgbClr val="E59DD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5" name="Google Shape;415;p51"/>
          <p:cNvSpPr/>
          <p:nvPr/>
        </p:nvSpPr>
        <p:spPr>
          <a:xfrm>
            <a:off x="4504003" y="2584145"/>
            <a:ext cx="136200" cy="347100"/>
          </a:xfrm>
          <a:prstGeom prst="upDownArrow">
            <a:avLst>
              <a:gd name="adj1" fmla="val 50000"/>
              <a:gd name="adj2" fmla="val 50000"/>
            </a:avLst>
          </a:prstGeom>
          <a:solidFill>
            <a:srgbClr val="E59DD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6" name="Google Shape;416;p51"/>
          <p:cNvSpPr/>
          <p:nvPr/>
        </p:nvSpPr>
        <p:spPr>
          <a:xfrm>
            <a:off x="4497210" y="3605907"/>
            <a:ext cx="149700" cy="347100"/>
          </a:xfrm>
          <a:prstGeom prst="upDownArrow">
            <a:avLst>
              <a:gd name="adj1" fmla="val 50000"/>
              <a:gd name="adj2" fmla="val 50000"/>
            </a:avLst>
          </a:prstGeom>
          <a:solidFill>
            <a:srgbClr val="E59DD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2"/>
          <p:cNvSpPr txBox="1">
            <a:spLocks noGrp="1"/>
          </p:cNvSpPr>
          <p:nvPr>
            <p:ph type="title"/>
          </p:nvPr>
        </p:nvSpPr>
        <p:spPr>
          <a:xfrm>
            <a:off x="628650" y="52913"/>
            <a:ext cx="7886700" cy="3723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2400"/>
              <a:buFont typeface="Play"/>
              <a:buNone/>
            </a:pPr>
            <a:br>
              <a:rPr lang="en" sz="1500">
                <a:latin typeface="Arial"/>
                <a:ea typeface="Arial"/>
                <a:cs typeface="Arial"/>
                <a:sym typeface="Arial"/>
              </a:rPr>
            </a:br>
            <a:r>
              <a:rPr lang="en" sz="1500">
                <a:latin typeface="Arial"/>
                <a:ea typeface="Arial"/>
                <a:cs typeface="Arial"/>
                <a:sym typeface="Arial"/>
              </a:rPr>
              <a:t>Personal Trainer Testing Plan – Unit, Integration &amp; System Testing</a:t>
            </a:r>
            <a:endParaRPr sz="1500">
              <a:solidFill>
                <a:srgbClr val="808080"/>
              </a:solidFill>
              <a:latin typeface="Arial"/>
              <a:ea typeface="Arial"/>
              <a:cs typeface="Arial"/>
              <a:sym typeface="Arial"/>
            </a:endParaRPr>
          </a:p>
          <a:p>
            <a:pPr marL="0" lvl="0" indent="0" algn="l" rtl="0">
              <a:lnSpc>
                <a:spcPct val="90000"/>
              </a:lnSpc>
              <a:spcBef>
                <a:spcPts val="0"/>
              </a:spcBef>
              <a:spcAft>
                <a:spcPts val="0"/>
              </a:spcAft>
              <a:buClr>
                <a:schemeClr val="dk1"/>
              </a:buClr>
              <a:buSzPts val="3300"/>
              <a:buFont typeface="Play"/>
              <a:buNone/>
            </a:pPr>
            <a:endParaRPr sz="1500">
              <a:latin typeface="Arial"/>
              <a:ea typeface="Arial"/>
              <a:cs typeface="Arial"/>
              <a:sym typeface="Arial"/>
            </a:endParaRPr>
          </a:p>
        </p:txBody>
      </p:sp>
      <p:sp>
        <p:nvSpPr>
          <p:cNvPr id="422" name="Google Shape;422;p52"/>
          <p:cNvSpPr txBox="1">
            <a:spLocks noGrp="1"/>
          </p:cNvSpPr>
          <p:nvPr>
            <p:ph type="body" idx="1"/>
          </p:nvPr>
        </p:nvSpPr>
        <p:spPr>
          <a:xfrm>
            <a:off x="628650" y="926987"/>
            <a:ext cx="7886700" cy="37059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1200"/>
              </a:spcAft>
              <a:buClr>
                <a:schemeClr val="dk1"/>
              </a:buClr>
              <a:buSzPts val="1100"/>
              <a:buNone/>
            </a:pPr>
            <a:endParaRPr/>
          </a:p>
        </p:txBody>
      </p:sp>
      <p:sp>
        <p:nvSpPr>
          <p:cNvPr id="423" name="Google Shape;423;p52"/>
          <p:cNvSpPr/>
          <p:nvPr/>
        </p:nvSpPr>
        <p:spPr>
          <a:xfrm>
            <a:off x="1101993" y="2603949"/>
            <a:ext cx="782400" cy="768900"/>
          </a:xfrm>
          <a:prstGeom prst="flowChartConnector">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Sign-in</a:t>
            </a:r>
            <a:endParaRPr sz="1100"/>
          </a:p>
        </p:txBody>
      </p:sp>
      <p:sp>
        <p:nvSpPr>
          <p:cNvPr id="424" name="Google Shape;424;p52"/>
          <p:cNvSpPr/>
          <p:nvPr/>
        </p:nvSpPr>
        <p:spPr>
          <a:xfrm>
            <a:off x="2242893" y="2603944"/>
            <a:ext cx="850500" cy="768900"/>
          </a:xfrm>
          <a:prstGeom prst="flowChartConnector">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Sign-out</a:t>
            </a:r>
            <a:endParaRPr sz="1100"/>
          </a:p>
        </p:txBody>
      </p:sp>
      <p:sp>
        <p:nvSpPr>
          <p:cNvPr id="425" name="Google Shape;425;p52"/>
          <p:cNvSpPr/>
          <p:nvPr/>
        </p:nvSpPr>
        <p:spPr>
          <a:xfrm>
            <a:off x="3647776" y="2603944"/>
            <a:ext cx="925800" cy="768900"/>
          </a:xfrm>
          <a:prstGeom prst="flowChartConnector">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Ind</a:t>
            </a:r>
            <a:r>
              <a:rPr lang="en" sz="800" b="1">
                <a:solidFill>
                  <a:schemeClr val="dk1"/>
                </a:solidFill>
              </a:rPr>
              <a:t>ividual</a:t>
            </a:r>
            <a:r>
              <a:rPr lang="en" sz="800" b="1" i="0" u="none" strike="noStrike" cap="none">
                <a:solidFill>
                  <a:schemeClr val="dk1"/>
                </a:solidFill>
                <a:latin typeface="Arial"/>
                <a:ea typeface="Arial"/>
                <a:cs typeface="Arial"/>
                <a:sym typeface="Arial"/>
              </a:rPr>
              <a:t> Training</a:t>
            </a:r>
            <a:endParaRPr sz="1100"/>
          </a:p>
        </p:txBody>
      </p:sp>
      <p:sp>
        <p:nvSpPr>
          <p:cNvPr id="426" name="Google Shape;426;p52"/>
          <p:cNvSpPr/>
          <p:nvPr/>
        </p:nvSpPr>
        <p:spPr>
          <a:xfrm>
            <a:off x="4832734" y="2603949"/>
            <a:ext cx="850500" cy="768900"/>
          </a:xfrm>
          <a:prstGeom prst="flowChartConnector">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Group </a:t>
            </a:r>
            <a:endParaRPr sz="14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 sz="800" b="1">
                <a:solidFill>
                  <a:schemeClr val="dk1"/>
                </a:solidFill>
              </a:rPr>
              <a:t>C</a:t>
            </a:r>
            <a:r>
              <a:rPr lang="en" sz="800" b="1" i="0" u="none" strike="noStrike" cap="none">
                <a:solidFill>
                  <a:schemeClr val="dk1"/>
                </a:solidFill>
                <a:latin typeface="Arial"/>
                <a:ea typeface="Arial"/>
                <a:cs typeface="Arial"/>
                <a:sym typeface="Arial"/>
              </a:rPr>
              <a:t>lass</a:t>
            </a:r>
            <a:endParaRPr sz="1400" b="0" i="0" u="none" strike="noStrike" cap="none">
              <a:solidFill>
                <a:schemeClr val="dk1"/>
              </a:solidFill>
              <a:latin typeface="Arial"/>
              <a:ea typeface="Arial"/>
              <a:cs typeface="Arial"/>
              <a:sym typeface="Arial"/>
            </a:endParaRPr>
          </a:p>
        </p:txBody>
      </p:sp>
      <p:sp>
        <p:nvSpPr>
          <p:cNvPr id="427" name="Google Shape;427;p52"/>
          <p:cNvSpPr/>
          <p:nvPr/>
        </p:nvSpPr>
        <p:spPr>
          <a:xfrm>
            <a:off x="6087582" y="2603944"/>
            <a:ext cx="987000" cy="768900"/>
          </a:xfrm>
          <a:prstGeom prst="flowChartConnector">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Schedule</a:t>
            </a:r>
            <a:endParaRPr sz="1100"/>
          </a:p>
        </p:txBody>
      </p:sp>
      <p:sp>
        <p:nvSpPr>
          <p:cNvPr id="428" name="Google Shape;428;p52"/>
          <p:cNvSpPr/>
          <p:nvPr/>
        </p:nvSpPr>
        <p:spPr>
          <a:xfrm>
            <a:off x="7422581" y="2603944"/>
            <a:ext cx="1047000" cy="768900"/>
          </a:xfrm>
          <a:prstGeom prst="flowChartConnector">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Report</a:t>
            </a:r>
            <a:r>
              <a:rPr lang="en" sz="800" b="1">
                <a:solidFill>
                  <a:schemeClr val="dk1"/>
                </a:solidFill>
              </a:rPr>
              <a:t> Preparation</a:t>
            </a:r>
            <a:endParaRPr sz="1100"/>
          </a:p>
        </p:txBody>
      </p:sp>
      <p:sp>
        <p:nvSpPr>
          <p:cNvPr id="429" name="Google Shape;429;p52"/>
          <p:cNvSpPr/>
          <p:nvPr/>
        </p:nvSpPr>
        <p:spPr>
          <a:xfrm rot="1201928">
            <a:off x="1583384" y="1658535"/>
            <a:ext cx="149760" cy="911736"/>
          </a:xfrm>
          <a:prstGeom prst="upDownArrow">
            <a:avLst>
              <a:gd name="adj1" fmla="val 50000"/>
              <a:gd name="adj2" fmla="val 50000"/>
            </a:avLst>
          </a:prstGeom>
          <a:solidFill>
            <a:srgbClr val="E59DD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0" name="Google Shape;430;p52"/>
          <p:cNvSpPr/>
          <p:nvPr/>
        </p:nvSpPr>
        <p:spPr>
          <a:xfrm rot="-1143107">
            <a:off x="2470879" y="1692693"/>
            <a:ext cx="149806" cy="911539"/>
          </a:xfrm>
          <a:prstGeom prst="upDownArrow">
            <a:avLst>
              <a:gd name="adj1" fmla="val 50000"/>
              <a:gd name="adj2" fmla="val 50000"/>
            </a:avLst>
          </a:prstGeom>
          <a:solidFill>
            <a:srgbClr val="E59DD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1" name="Google Shape;431;p52"/>
          <p:cNvSpPr/>
          <p:nvPr/>
        </p:nvSpPr>
        <p:spPr>
          <a:xfrm rot="1260767">
            <a:off x="4187411" y="1692738"/>
            <a:ext cx="149759" cy="911649"/>
          </a:xfrm>
          <a:prstGeom prst="upDownArrow">
            <a:avLst>
              <a:gd name="adj1" fmla="val 50000"/>
              <a:gd name="adj2" fmla="val 50000"/>
            </a:avLst>
          </a:prstGeom>
          <a:solidFill>
            <a:srgbClr val="E59DD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2" name="Google Shape;432;p52"/>
          <p:cNvSpPr/>
          <p:nvPr/>
        </p:nvSpPr>
        <p:spPr>
          <a:xfrm rot="-1201928">
            <a:off x="5004943" y="1692615"/>
            <a:ext cx="149760" cy="911839"/>
          </a:xfrm>
          <a:prstGeom prst="upDownArrow">
            <a:avLst>
              <a:gd name="adj1" fmla="val 50000"/>
              <a:gd name="adj2" fmla="val 50000"/>
            </a:avLst>
          </a:prstGeom>
          <a:solidFill>
            <a:srgbClr val="E59DD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3" name="Google Shape;433;p52"/>
          <p:cNvSpPr/>
          <p:nvPr/>
        </p:nvSpPr>
        <p:spPr>
          <a:xfrm rot="1260767">
            <a:off x="6638599" y="1658556"/>
            <a:ext cx="149759" cy="911649"/>
          </a:xfrm>
          <a:prstGeom prst="upDownArrow">
            <a:avLst>
              <a:gd name="adj1" fmla="val 50000"/>
              <a:gd name="adj2" fmla="val 50000"/>
            </a:avLst>
          </a:prstGeom>
          <a:solidFill>
            <a:srgbClr val="E59DD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4" name="Google Shape;434;p52"/>
          <p:cNvSpPr/>
          <p:nvPr/>
        </p:nvSpPr>
        <p:spPr>
          <a:xfrm rot="-1859006">
            <a:off x="7550429" y="1658573"/>
            <a:ext cx="149770" cy="911687"/>
          </a:xfrm>
          <a:prstGeom prst="upDownArrow">
            <a:avLst>
              <a:gd name="adj1" fmla="val 50000"/>
              <a:gd name="adj2" fmla="val 50000"/>
            </a:avLst>
          </a:prstGeom>
          <a:solidFill>
            <a:srgbClr val="E59DD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5" name="Google Shape;435;p52"/>
          <p:cNvSpPr/>
          <p:nvPr/>
        </p:nvSpPr>
        <p:spPr>
          <a:xfrm>
            <a:off x="1619062" y="1160288"/>
            <a:ext cx="1047000" cy="578400"/>
          </a:xfrm>
          <a:prstGeom prst="flowChartConnector">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Employees</a:t>
            </a:r>
            <a:endParaRPr sz="1100"/>
          </a:p>
        </p:txBody>
      </p:sp>
      <p:sp>
        <p:nvSpPr>
          <p:cNvPr id="436" name="Google Shape;436;p52"/>
          <p:cNvSpPr/>
          <p:nvPr/>
        </p:nvSpPr>
        <p:spPr>
          <a:xfrm>
            <a:off x="4252047" y="1160284"/>
            <a:ext cx="836700" cy="578400"/>
          </a:xfrm>
          <a:prstGeom prst="flowChartConnector">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Trainees</a:t>
            </a:r>
            <a:endParaRPr sz="1100"/>
          </a:p>
        </p:txBody>
      </p:sp>
      <p:sp>
        <p:nvSpPr>
          <p:cNvPr id="437" name="Google Shape;437;p52"/>
          <p:cNvSpPr/>
          <p:nvPr/>
        </p:nvSpPr>
        <p:spPr>
          <a:xfrm>
            <a:off x="6640107" y="1160288"/>
            <a:ext cx="1047000" cy="578400"/>
          </a:xfrm>
          <a:prstGeom prst="flowChartConnector">
            <a:avLst/>
          </a:prstGeom>
          <a:solidFill>
            <a:srgbClr val="C7EDFC"/>
          </a:solidFill>
          <a:ln w="19050" cap="flat" cmpd="sng">
            <a:solidFill>
              <a:srgbClr val="08283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b="1" i="0" u="none" strike="noStrike" cap="none">
                <a:solidFill>
                  <a:schemeClr val="dk1"/>
                </a:solidFill>
                <a:latin typeface="Arial"/>
                <a:ea typeface="Arial"/>
                <a:cs typeface="Arial"/>
                <a:sym typeface="Arial"/>
              </a:rPr>
              <a:t>Instructors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93400"/>
            <a:ext cx="7038900" cy="48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2000" b="1">
                <a:solidFill>
                  <a:srgbClr val="F2F2F2"/>
                </a:solidFill>
                <a:latin typeface="Arial"/>
                <a:ea typeface="Arial"/>
                <a:cs typeface="Arial"/>
                <a:sym typeface="Arial"/>
              </a:rPr>
              <a:t>Options For Developing A New System (</a:t>
            </a:r>
            <a:r>
              <a:rPr lang="en" sz="2000">
                <a:solidFill>
                  <a:srgbClr val="F2F2F2"/>
                </a:solidFill>
                <a:latin typeface="Arial"/>
                <a:ea typeface="Arial"/>
                <a:cs typeface="Arial"/>
                <a:sym typeface="Arial"/>
              </a:rPr>
              <a:t>CTD</a:t>
            </a:r>
            <a:r>
              <a:rPr lang="en" sz="2000" b="1">
                <a:solidFill>
                  <a:srgbClr val="F2F2F2"/>
                </a:solidFill>
                <a:latin typeface="Arial"/>
                <a:ea typeface="Arial"/>
                <a:cs typeface="Arial"/>
                <a:sym typeface="Arial"/>
              </a:rPr>
              <a:t>)</a:t>
            </a:r>
            <a:endParaRPr sz="2000"/>
          </a:p>
        </p:txBody>
      </p:sp>
      <p:pic>
        <p:nvPicPr>
          <p:cNvPr id="159" name="Google Shape;159;p17"/>
          <p:cNvPicPr preferRelativeResize="0"/>
          <p:nvPr/>
        </p:nvPicPr>
        <p:blipFill rotWithShape="1">
          <a:blip r:embed="rId3">
            <a:alphaModFix/>
          </a:blip>
          <a:srcRect/>
          <a:stretch/>
        </p:blipFill>
        <p:spPr>
          <a:xfrm>
            <a:off x="2210763" y="636075"/>
            <a:ext cx="4722469" cy="42628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3"/>
          <p:cNvSpPr txBox="1">
            <a:spLocks noGrp="1"/>
          </p:cNvSpPr>
          <p:nvPr>
            <p:ph type="title"/>
          </p:nvPr>
        </p:nvSpPr>
        <p:spPr>
          <a:xfrm>
            <a:off x="628650" y="120319"/>
            <a:ext cx="7886700" cy="249000"/>
          </a:xfrm>
          <a:prstGeom prst="rect">
            <a:avLst/>
          </a:prstGeom>
          <a:noFill/>
          <a:ln>
            <a:noFill/>
          </a:ln>
        </p:spPr>
        <p:txBody>
          <a:bodyPr spcFirstLastPara="1" wrap="square" lIns="68575" tIns="34275" rIns="68575" bIns="34275" anchor="ctr" anchorCtr="0">
            <a:normAutofit fontScale="90000"/>
          </a:bodyPr>
          <a:lstStyle/>
          <a:p>
            <a:pPr marL="0" lvl="0" indent="0" algn="ctr" rtl="0">
              <a:lnSpc>
                <a:spcPct val="90000"/>
              </a:lnSpc>
              <a:spcBef>
                <a:spcPts val="0"/>
              </a:spcBef>
              <a:spcAft>
                <a:spcPts val="0"/>
              </a:spcAft>
              <a:buClr>
                <a:schemeClr val="dk1"/>
              </a:buClr>
              <a:buSzPct val="160000"/>
              <a:buFont typeface="Play"/>
              <a:buNone/>
            </a:pPr>
            <a:br>
              <a:rPr lang="en" sz="1500">
                <a:latin typeface="Arial"/>
                <a:ea typeface="Arial"/>
                <a:cs typeface="Arial"/>
                <a:sym typeface="Arial"/>
              </a:rPr>
            </a:br>
            <a:r>
              <a:rPr lang="en" sz="1500">
                <a:latin typeface="Arial"/>
                <a:ea typeface="Arial"/>
                <a:cs typeface="Arial"/>
                <a:sym typeface="Arial"/>
              </a:rPr>
              <a:t>Frequently Asked Questions (FAQs)</a:t>
            </a:r>
            <a:endParaRPr sz="1500">
              <a:latin typeface="Arial"/>
              <a:ea typeface="Arial"/>
              <a:cs typeface="Arial"/>
              <a:sym typeface="Arial"/>
            </a:endParaRPr>
          </a:p>
        </p:txBody>
      </p:sp>
      <p:sp>
        <p:nvSpPr>
          <p:cNvPr id="443" name="Google Shape;443;p53"/>
          <p:cNvSpPr txBox="1">
            <a:spLocks noGrp="1"/>
          </p:cNvSpPr>
          <p:nvPr>
            <p:ph type="body" idx="1"/>
          </p:nvPr>
        </p:nvSpPr>
        <p:spPr>
          <a:xfrm>
            <a:off x="628650" y="1369219"/>
            <a:ext cx="7886700" cy="35016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Font typeface="Arial"/>
              <a:buChar char="●"/>
            </a:pPr>
            <a:r>
              <a:rPr lang="en">
                <a:latin typeface="Arial"/>
                <a:ea typeface="Arial"/>
                <a:cs typeface="Arial"/>
                <a:sym typeface="Arial"/>
              </a:rPr>
              <a:t>How do I upgrade my membership?</a:t>
            </a:r>
            <a:endParaRPr>
              <a:latin typeface="Arial"/>
              <a:ea typeface="Arial"/>
              <a:cs typeface="Arial"/>
              <a:sym typeface="Arial"/>
            </a:endParaRPr>
          </a:p>
          <a:p>
            <a:pPr marL="520700" lvl="1" indent="-1460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Upgrading your membership can be done online or at any super center in person.</a:t>
            </a:r>
            <a:endParaRPr>
              <a:latin typeface="Arial"/>
              <a:ea typeface="Arial"/>
              <a:cs typeface="Arial"/>
              <a:sym typeface="Arial"/>
            </a:endParaRPr>
          </a:p>
          <a:p>
            <a:pPr marL="520700" lvl="1" indent="-76200" algn="l" rtl="0">
              <a:lnSpc>
                <a:spcPct val="90000"/>
              </a:lnSpc>
              <a:spcBef>
                <a:spcPts val="400"/>
              </a:spcBef>
              <a:spcAft>
                <a:spcPts val="0"/>
              </a:spcAft>
              <a:buClr>
                <a:schemeClr val="dk1"/>
              </a:buClr>
              <a:buSzPts val="1500"/>
              <a:buFont typeface="Courier New"/>
              <a:buNone/>
            </a:pPr>
            <a:endParaRPr sz="1500" b="1"/>
          </a:p>
          <a:p>
            <a:pPr marL="177800" lvl="0" indent="-127000" algn="l" rtl="0">
              <a:lnSpc>
                <a:spcPct val="90000"/>
              </a:lnSpc>
              <a:spcBef>
                <a:spcPts val="800"/>
              </a:spcBef>
              <a:spcAft>
                <a:spcPts val="0"/>
              </a:spcAft>
              <a:buClr>
                <a:schemeClr val="dk1"/>
              </a:buClr>
              <a:buSzPts val="1400"/>
              <a:buFont typeface="Arial"/>
              <a:buChar char="●"/>
            </a:pPr>
            <a:r>
              <a:rPr lang="en" sz="1400">
                <a:latin typeface="Arial"/>
                <a:ea typeface="Arial"/>
                <a:cs typeface="Arial"/>
                <a:sym typeface="Arial"/>
              </a:rPr>
              <a:t>How do I downgrade my membership?</a:t>
            </a:r>
            <a:endParaRPr sz="1400">
              <a:latin typeface="Arial"/>
              <a:ea typeface="Arial"/>
              <a:cs typeface="Arial"/>
              <a:sym typeface="Arial"/>
            </a:endParaRPr>
          </a:p>
          <a:p>
            <a:pPr marL="520700" lvl="1" indent="-1460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Inquire within the super center and our staff can downgrade your membership with explanation of loss of benefits</a:t>
            </a:r>
            <a:endParaRPr>
              <a:latin typeface="Arial"/>
              <a:ea typeface="Arial"/>
              <a:cs typeface="Arial"/>
              <a:sym typeface="Arial"/>
            </a:endParaRPr>
          </a:p>
          <a:p>
            <a:pPr marL="520700" lvl="1" indent="-165100" algn="l" rtl="0">
              <a:lnSpc>
                <a:spcPct val="90000"/>
              </a:lnSpc>
              <a:spcBef>
                <a:spcPts val="400"/>
              </a:spcBef>
              <a:spcAft>
                <a:spcPts val="0"/>
              </a:spcAft>
              <a:buSzPts val="1400"/>
              <a:buChar char="o"/>
            </a:pPr>
            <a:endParaRPr b="1"/>
          </a:p>
          <a:p>
            <a:pPr marL="177800" lvl="0" indent="-127000" algn="l" rtl="0">
              <a:lnSpc>
                <a:spcPct val="90000"/>
              </a:lnSpc>
              <a:spcBef>
                <a:spcPts val="800"/>
              </a:spcBef>
              <a:spcAft>
                <a:spcPts val="0"/>
              </a:spcAft>
              <a:buClr>
                <a:schemeClr val="dk1"/>
              </a:buClr>
              <a:buSzPts val="1400"/>
              <a:buFont typeface="Arial"/>
              <a:buChar char="●"/>
            </a:pPr>
            <a:r>
              <a:rPr lang="en" sz="1400">
                <a:latin typeface="Arial"/>
                <a:ea typeface="Arial"/>
                <a:cs typeface="Arial"/>
                <a:sym typeface="Arial"/>
              </a:rPr>
              <a:t>How do I log in to my Personal Trainer account online?</a:t>
            </a:r>
            <a:endParaRPr sz="1400">
              <a:latin typeface="Arial"/>
              <a:ea typeface="Arial"/>
              <a:cs typeface="Arial"/>
              <a:sym typeface="Arial"/>
            </a:endParaRPr>
          </a:p>
          <a:p>
            <a:pPr marL="520700" lvl="1" indent="-1460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By clicking PersonalTrainer.com and sign in or sign up</a:t>
            </a:r>
            <a:endParaRPr>
              <a:latin typeface="Arial"/>
              <a:ea typeface="Arial"/>
              <a:cs typeface="Arial"/>
              <a:sym typeface="Arial"/>
            </a:endParaRPr>
          </a:p>
          <a:p>
            <a:pPr marL="520700" lvl="1" indent="-63500" algn="l" rtl="0">
              <a:lnSpc>
                <a:spcPct val="90000"/>
              </a:lnSpc>
              <a:spcBef>
                <a:spcPts val="400"/>
              </a:spcBef>
              <a:spcAft>
                <a:spcPts val="0"/>
              </a:spcAft>
              <a:buClr>
                <a:schemeClr val="dk1"/>
              </a:buClr>
              <a:buSzPts val="1800"/>
              <a:buFont typeface="Courier New"/>
              <a:buNone/>
            </a:pPr>
            <a:endParaRPr/>
          </a:p>
          <a:p>
            <a:pPr marL="520700" lvl="1" indent="-63500" algn="l" rtl="0">
              <a:lnSpc>
                <a:spcPct val="90000"/>
              </a:lnSpc>
              <a:spcBef>
                <a:spcPts val="400"/>
              </a:spcBef>
              <a:spcAft>
                <a:spcPts val="0"/>
              </a:spcAft>
              <a:buClr>
                <a:schemeClr val="dk1"/>
              </a:buClr>
              <a:buSzPts val="1800"/>
              <a:buFont typeface="Courier New"/>
              <a:buNone/>
            </a:pPr>
            <a:endParaRPr/>
          </a:p>
          <a:p>
            <a:pPr marL="520700" lvl="1" indent="-63500" algn="l" rtl="0">
              <a:lnSpc>
                <a:spcPct val="90000"/>
              </a:lnSpc>
              <a:spcBef>
                <a:spcPts val="400"/>
              </a:spcBef>
              <a:spcAft>
                <a:spcPts val="1200"/>
              </a:spcAft>
              <a:buClr>
                <a:schemeClr val="dk1"/>
              </a:buClr>
              <a:buSzPts val="1800"/>
              <a:buFont typeface="Courier New"/>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4"/>
          <p:cNvSpPr txBox="1">
            <a:spLocks noGrp="1"/>
          </p:cNvSpPr>
          <p:nvPr>
            <p:ph type="title"/>
          </p:nvPr>
        </p:nvSpPr>
        <p:spPr>
          <a:xfrm>
            <a:off x="628650" y="116456"/>
            <a:ext cx="7886700" cy="329400"/>
          </a:xfrm>
          <a:prstGeom prst="rect">
            <a:avLst/>
          </a:prstGeom>
          <a:noFill/>
          <a:ln>
            <a:noFill/>
          </a:ln>
        </p:spPr>
        <p:txBody>
          <a:bodyPr spcFirstLastPara="1" wrap="square" lIns="68575" tIns="34275" rIns="68575" bIns="34275" anchor="ctr" anchorCtr="0">
            <a:normAutofit fontScale="90000"/>
          </a:bodyPr>
          <a:lstStyle/>
          <a:p>
            <a:pPr marL="0" lvl="0" indent="0" algn="ctr" rtl="0">
              <a:spcBef>
                <a:spcPts val="0"/>
              </a:spcBef>
              <a:spcAft>
                <a:spcPts val="0"/>
              </a:spcAft>
              <a:buClr>
                <a:schemeClr val="dk1"/>
              </a:buClr>
              <a:buSzPct val="160000"/>
              <a:buFont typeface="Play"/>
              <a:buNone/>
            </a:pPr>
            <a:br>
              <a:rPr lang="en" sz="1500">
                <a:latin typeface="Arial"/>
                <a:ea typeface="Arial"/>
                <a:cs typeface="Arial"/>
                <a:sym typeface="Arial"/>
              </a:rPr>
            </a:br>
            <a:r>
              <a:rPr lang="en" sz="1500">
                <a:latin typeface="Arial"/>
                <a:ea typeface="Arial"/>
                <a:cs typeface="Arial"/>
                <a:sym typeface="Arial"/>
              </a:rPr>
              <a:t>Frequently Asked Questions (FAQs)</a:t>
            </a:r>
            <a:endParaRPr sz="1500">
              <a:latin typeface="Arial"/>
              <a:ea typeface="Arial"/>
              <a:cs typeface="Arial"/>
              <a:sym typeface="Arial"/>
            </a:endParaRPr>
          </a:p>
          <a:p>
            <a:pPr marL="0" lvl="0" indent="0" algn="l" rtl="0">
              <a:lnSpc>
                <a:spcPct val="90000"/>
              </a:lnSpc>
              <a:spcBef>
                <a:spcPts val="0"/>
              </a:spcBef>
              <a:spcAft>
                <a:spcPts val="0"/>
              </a:spcAft>
              <a:buClr>
                <a:schemeClr val="dk1"/>
              </a:buClr>
              <a:buSzPct val="100000"/>
              <a:buFont typeface="Play"/>
              <a:buNone/>
            </a:pPr>
            <a:endParaRPr sz="2400"/>
          </a:p>
        </p:txBody>
      </p:sp>
      <p:sp>
        <p:nvSpPr>
          <p:cNvPr id="449" name="Google Shape;449;p54"/>
          <p:cNvSpPr txBox="1">
            <a:spLocks noGrp="1"/>
          </p:cNvSpPr>
          <p:nvPr>
            <p:ph type="body" idx="1"/>
          </p:nvPr>
        </p:nvSpPr>
        <p:spPr>
          <a:xfrm>
            <a:off x="587829" y="1090273"/>
            <a:ext cx="7927500" cy="3841800"/>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0"/>
              </a:spcAft>
              <a:buClr>
                <a:schemeClr val="dk1"/>
              </a:buClr>
              <a:buSzPts val="2100"/>
              <a:buNone/>
            </a:pPr>
            <a:endParaRPr/>
          </a:p>
          <a:p>
            <a:pPr marL="177800" lvl="0" indent="-127000" algn="l" rtl="0">
              <a:lnSpc>
                <a:spcPct val="90000"/>
              </a:lnSpc>
              <a:spcBef>
                <a:spcPts val="800"/>
              </a:spcBef>
              <a:spcAft>
                <a:spcPts val="0"/>
              </a:spcAft>
              <a:buClr>
                <a:schemeClr val="dk1"/>
              </a:buClr>
              <a:buSzPts val="1400"/>
              <a:buFont typeface="Arial"/>
              <a:buChar char="●"/>
            </a:pPr>
            <a:r>
              <a:rPr lang="en" sz="1400">
                <a:latin typeface="Arial"/>
                <a:ea typeface="Arial"/>
                <a:cs typeface="Arial"/>
                <a:sym typeface="Arial"/>
              </a:rPr>
              <a:t>Do you offer group classes or personal training?</a:t>
            </a:r>
            <a:endParaRPr sz="1400">
              <a:latin typeface="Arial"/>
              <a:ea typeface="Arial"/>
              <a:cs typeface="Arial"/>
              <a:sym typeface="Arial"/>
            </a:endParaRPr>
          </a:p>
          <a:p>
            <a:pPr marL="520700" lvl="1" indent="-1460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Personal Trainer offers several focused fitness training sessions led by certified fitness instructors </a:t>
            </a:r>
            <a:endParaRPr>
              <a:latin typeface="Arial"/>
              <a:ea typeface="Arial"/>
              <a:cs typeface="Arial"/>
              <a:sym typeface="Arial"/>
            </a:endParaRPr>
          </a:p>
          <a:p>
            <a:pPr marL="520700" lvl="1" indent="-1460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In small group or individual workout per request</a:t>
            </a:r>
            <a:endParaRPr>
              <a:latin typeface="Arial"/>
              <a:ea typeface="Arial"/>
              <a:cs typeface="Arial"/>
              <a:sym typeface="Arial"/>
            </a:endParaRPr>
          </a:p>
          <a:p>
            <a:pPr marL="520700" lvl="1" indent="-76200" algn="l" rtl="0">
              <a:lnSpc>
                <a:spcPct val="90000"/>
              </a:lnSpc>
              <a:spcBef>
                <a:spcPts val="400"/>
              </a:spcBef>
              <a:spcAft>
                <a:spcPts val="0"/>
              </a:spcAft>
              <a:buClr>
                <a:schemeClr val="dk1"/>
              </a:buClr>
              <a:buSzPts val="1500"/>
              <a:buFont typeface="Courier New"/>
              <a:buNone/>
            </a:pPr>
            <a:endParaRPr sz="1500" b="1">
              <a:solidFill>
                <a:srgbClr val="414142"/>
              </a:solidFill>
              <a:latin typeface="Arial"/>
              <a:ea typeface="Arial"/>
              <a:cs typeface="Arial"/>
              <a:sym typeface="Arial"/>
            </a:endParaRPr>
          </a:p>
          <a:p>
            <a:pPr marL="177800" lvl="0" indent="-127000" algn="l" rtl="0">
              <a:lnSpc>
                <a:spcPct val="90000"/>
              </a:lnSpc>
              <a:spcBef>
                <a:spcPts val="800"/>
              </a:spcBef>
              <a:spcAft>
                <a:spcPts val="0"/>
              </a:spcAft>
              <a:buClr>
                <a:schemeClr val="dk1"/>
              </a:buClr>
              <a:buSzPts val="1400"/>
              <a:buFont typeface="Arial"/>
              <a:buChar char="●"/>
            </a:pPr>
            <a:r>
              <a:rPr lang="en" sz="1400">
                <a:latin typeface="Arial"/>
                <a:ea typeface="Arial"/>
                <a:cs typeface="Arial"/>
                <a:sym typeface="Arial"/>
              </a:rPr>
              <a:t>How old do I have to be a member?</a:t>
            </a:r>
            <a:endParaRPr sz="1400">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Starting from teenager age of 13-year-old</a:t>
            </a:r>
            <a:endParaRPr>
              <a:latin typeface="Arial"/>
              <a:ea typeface="Arial"/>
              <a:cs typeface="Arial"/>
              <a:sym typeface="Arial"/>
            </a:endParaRPr>
          </a:p>
          <a:p>
            <a:pPr marL="177800" lvl="0" indent="-38100" algn="l" rtl="0">
              <a:lnSpc>
                <a:spcPct val="90000"/>
              </a:lnSpc>
              <a:spcBef>
                <a:spcPts val="800"/>
              </a:spcBef>
              <a:spcAft>
                <a:spcPts val="0"/>
              </a:spcAft>
              <a:buClr>
                <a:schemeClr val="dk1"/>
              </a:buClr>
              <a:buSzPts val="2100"/>
              <a:buNone/>
            </a:pPr>
            <a:endParaRPr>
              <a:latin typeface="Arial"/>
              <a:ea typeface="Arial"/>
              <a:cs typeface="Arial"/>
              <a:sym typeface="Arial"/>
            </a:endParaRPr>
          </a:p>
          <a:p>
            <a:pPr marL="177800" lvl="0" indent="-127000" algn="l" rtl="0">
              <a:lnSpc>
                <a:spcPct val="90000"/>
              </a:lnSpc>
              <a:spcBef>
                <a:spcPts val="800"/>
              </a:spcBef>
              <a:spcAft>
                <a:spcPts val="0"/>
              </a:spcAft>
              <a:buClr>
                <a:schemeClr val="dk1"/>
              </a:buClr>
              <a:buSzPts val="1400"/>
              <a:buFont typeface="Arial"/>
              <a:buChar char="●"/>
            </a:pPr>
            <a:r>
              <a:rPr lang="en" sz="1400">
                <a:latin typeface="Arial"/>
                <a:ea typeface="Arial"/>
                <a:cs typeface="Arial"/>
                <a:sym typeface="Arial"/>
              </a:rPr>
              <a:t>When is my monthly fee due?</a:t>
            </a:r>
            <a:endParaRPr sz="1400">
              <a:latin typeface="Arial"/>
              <a:ea typeface="Arial"/>
              <a:cs typeface="Arial"/>
              <a:sym typeface="Arial"/>
            </a:endParaRPr>
          </a:p>
          <a:p>
            <a:pPr marL="520700" lvl="1" indent="-1460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The first of the month every month with the option to prepay annually</a:t>
            </a:r>
            <a:endParaRPr>
              <a:latin typeface="Arial"/>
              <a:ea typeface="Arial"/>
              <a:cs typeface="Arial"/>
              <a:sym typeface="Arial"/>
            </a:endParaRPr>
          </a:p>
          <a:p>
            <a:pPr marL="520700" lvl="1" indent="-63500" algn="l" rtl="0">
              <a:lnSpc>
                <a:spcPct val="90000"/>
              </a:lnSpc>
              <a:spcBef>
                <a:spcPts val="400"/>
              </a:spcBef>
              <a:spcAft>
                <a:spcPts val="0"/>
              </a:spcAft>
              <a:buClr>
                <a:schemeClr val="dk1"/>
              </a:buClr>
              <a:buSzPts val="1800"/>
              <a:buFont typeface="Courier New"/>
              <a:buNone/>
            </a:pPr>
            <a:endParaRPr/>
          </a:p>
          <a:p>
            <a:pPr marL="177800" lvl="0" indent="-38100" algn="l" rtl="0">
              <a:lnSpc>
                <a:spcPct val="90000"/>
              </a:lnSpc>
              <a:spcBef>
                <a:spcPts val="800"/>
              </a:spcBef>
              <a:spcAft>
                <a:spcPts val="0"/>
              </a:spcAft>
              <a:buClr>
                <a:schemeClr val="dk1"/>
              </a:buClr>
              <a:buSzPts val="2100"/>
              <a:buNone/>
            </a:pPr>
            <a:endParaRPr/>
          </a:p>
          <a:p>
            <a:pPr marL="177800" lvl="0" indent="-38100" algn="l" rtl="0">
              <a:lnSpc>
                <a:spcPct val="90000"/>
              </a:lnSpc>
              <a:spcBef>
                <a:spcPts val="800"/>
              </a:spcBef>
              <a:spcAft>
                <a:spcPts val="1200"/>
              </a:spcAft>
              <a:buClr>
                <a:schemeClr val="dk1"/>
              </a:buClr>
              <a:buSzPts val="21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5"/>
          <p:cNvSpPr txBox="1">
            <a:spLocks noGrp="1"/>
          </p:cNvSpPr>
          <p:nvPr>
            <p:ph type="title"/>
          </p:nvPr>
        </p:nvSpPr>
        <p:spPr>
          <a:xfrm>
            <a:off x="628650" y="125006"/>
            <a:ext cx="7886700" cy="432900"/>
          </a:xfrm>
          <a:prstGeom prst="rect">
            <a:avLst/>
          </a:prstGeom>
          <a:noFill/>
          <a:ln>
            <a:noFill/>
          </a:ln>
        </p:spPr>
        <p:txBody>
          <a:bodyPr spcFirstLastPara="1" wrap="square" lIns="68575" tIns="34275" rIns="68575" bIns="34275" anchor="ctr" anchorCtr="0">
            <a:normAutofit fontScale="90000"/>
          </a:bodyPr>
          <a:lstStyle/>
          <a:p>
            <a:pPr marL="0" lvl="0" indent="0" algn="ctr" rtl="0">
              <a:spcBef>
                <a:spcPts val="0"/>
              </a:spcBef>
              <a:spcAft>
                <a:spcPts val="0"/>
              </a:spcAft>
              <a:buClr>
                <a:schemeClr val="dk1"/>
              </a:buClr>
              <a:buSzPct val="160000"/>
              <a:buFont typeface="Play"/>
              <a:buNone/>
            </a:pPr>
            <a:br>
              <a:rPr lang="en" sz="1500">
                <a:latin typeface="Arial"/>
                <a:ea typeface="Arial"/>
                <a:cs typeface="Arial"/>
                <a:sym typeface="Arial"/>
              </a:rPr>
            </a:br>
            <a:r>
              <a:rPr lang="en" sz="1500">
                <a:latin typeface="Arial"/>
                <a:ea typeface="Arial"/>
                <a:cs typeface="Arial"/>
                <a:sym typeface="Arial"/>
              </a:rPr>
              <a:t>Frequently Asked Questions (FAQs)</a:t>
            </a:r>
            <a:endParaRPr sz="1500">
              <a:latin typeface="Arial"/>
              <a:ea typeface="Arial"/>
              <a:cs typeface="Arial"/>
              <a:sym typeface="Arial"/>
            </a:endParaRPr>
          </a:p>
          <a:p>
            <a:pPr marL="0" lvl="0" indent="0" algn="l" rtl="0">
              <a:lnSpc>
                <a:spcPct val="90000"/>
              </a:lnSpc>
              <a:spcBef>
                <a:spcPts val="0"/>
              </a:spcBef>
              <a:spcAft>
                <a:spcPts val="0"/>
              </a:spcAft>
              <a:buClr>
                <a:schemeClr val="dk1"/>
              </a:buClr>
              <a:buSzPct val="137500"/>
              <a:buFont typeface="Play"/>
              <a:buNone/>
            </a:pPr>
            <a:endParaRPr sz="2400"/>
          </a:p>
        </p:txBody>
      </p:sp>
      <p:sp>
        <p:nvSpPr>
          <p:cNvPr id="455" name="Google Shape;455;p55"/>
          <p:cNvSpPr txBox="1">
            <a:spLocks noGrp="1"/>
          </p:cNvSpPr>
          <p:nvPr>
            <p:ph type="body" idx="1"/>
          </p:nvPr>
        </p:nvSpPr>
        <p:spPr>
          <a:xfrm>
            <a:off x="628650" y="1369219"/>
            <a:ext cx="8111400" cy="3495000"/>
          </a:xfrm>
          <a:prstGeom prst="rect">
            <a:avLst/>
          </a:prstGeom>
          <a:noFill/>
          <a:ln>
            <a:noFill/>
          </a:ln>
        </p:spPr>
        <p:txBody>
          <a:bodyPr spcFirstLastPara="1" wrap="square" lIns="68575" tIns="34275" rIns="68575" bIns="34275" anchor="t" anchorCtr="0">
            <a:normAutofit/>
          </a:bodyPr>
          <a:lstStyle/>
          <a:p>
            <a:pPr marL="177800" lvl="0" indent="-127000" algn="l" rtl="0">
              <a:lnSpc>
                <a:spcPct val="90000"/>
              </a:lnSpc>
              <a:spcBef>
                <a:spcPts val="0"/>
              </a:spcBef>
              <a:spcAft>
                <a:spcPts val="0"/>
              </a:spcAft>
              <a:buClr>
                <a:schemeClr val="dk1"/>
              </a:buClr>
              <a:buSzPts val="1400"/>
              <a:buChar char="●"/>
            </a:pPr>
            <a:r>
              <a:rPr lang="en" sz="1400">
                <a:latin typeface="Arial"/>
                <a:ea typeface="Arial"/>
                <a:cs typeface="Arial"/>
                <a:sym typeface="Arial"/>
              </a:rPr>
              <a:t>Does Personal Trainer have any other policies?</a:t>
            </a:r>
            <a:endParaRPr sz="1400">
              <a:solidFill>
                <a:srgbClr val="808080"/>
              </a:solidFill>
              <a:latin typeface="Arial"/>
              <a:ea typeface="Arial"/>
              <a:cs typeface="Arial"/>
              <a:sym typeface="Arial"/>
            </a:endParaRPr>
          </a:p>
          <a:p>
            <a:pPr marL="520700" lvl="1" indent="-1460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Yes, Persona Trainer policies can be found on our website, policies page</a:t>
            </a:r>
            <a:endParaRPr>
              <a:latin typeface="Arial"/>
              <a:ea typeface="Arial"/>
              <a:cs typeface="Arial"/>
              <a:sym typeface="Arial"/>
            </a:endParaRPr>
          </a:p>
          <a:p>
            <a:pPr marL="520700" lvl="1" indent="-63500" algn="l" rtl="0">
              <a:lnSpc>
                <a:spcPct val="90000"/>
              </a:lnSpc>
              <a:spcBef>
                <a:spcPts val="400"/>
              </a:spcBef>
              <a:spcAft>
                <a:spcPts val="0"/>
              </a:spcAft>
              <a:buClr>
                <a:schemeClr val="dk1"/>
              </a:buClr>
              <a:buSzPts val="1800"/>
              <a:buFont typeface="Courier New"/>
              <a:buNone/>
            </a:pPr>
            <a:endParaRPr>
              <a:solidFill>
                <a:srgbClr val="808080"/>
              </a:solidFill>
              <a:latin typeface="Arial"/>
              <a:ea typeface="Arial"/>
              <a:cs typeface="Arial"/>
              <a:sym typeface="Arial"/>
            </a:endParaRPr>
          </a:p>
          <a:p>
            <a:pPr marL="177800" lvl="0" indent="-127000" algn="l" rtl="0">
              <a:lnSpc>
                <a:spcPct val="90000"/>
              </a:lnSpc>
              <a:spcBef>
                <a:spcPts val="800"/>
              </a:spcBef>
              <a:spcAft>
                <a:spcPts val="0"/>
              </a:spcAft>
              <a:buClr>
                <a:schemeClr val="dk1"/>
              </a:buClr>
              <a:buSzPts val="1400"/>
              <a:buFont typeface="Courier New"/>
              <a:buChar char="o"/>
            </a:pPr>
            <a:r>
              <a:rPr lang="en" sz="1400">
                <a:latin typeface="Arial"/>
                <a:ea typeface="Arial"/>
                <a:cs typeface="Arial"/>
                <a:sym typeface="Arial"/>
              </a:rPr>
              <a:t>Does Personal Trainer have a program for children?</a:t>
            </a:r>
            <a:endParaRPr sz="1400">
              <a:solidFill>
                <a:srgbClr val="808080"/>
              </a:solidFill>
              <a:latin typeface="Arial"/>
              <a:ea typeface="Arial"/>
              <a:cs typeface="Arial"/>
              <a:sym typeface="Arial"/>
            </a:endParaRPr>
          </a:p>
          <a:p>
            <a:pPr marL="520700" lvl="1" indent="-1460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Age appropriate training are offered for teenagers starting 13 y/o </a:t>
            </a:r>
            <a:endParaRPr>
              <a:latin typeface="Arial"/>
              <a:ea typeface="Arial"/>
              <a:cs typeface="Arial"/>
              <a:sym typeface="Arial"/>
            </a:endParaRPr>
          </a:p>
          <a:p>
            <a:pPr marL="520700" lvl="1" indent="-63500" algn="l" rtl="0">
              <a:lnSpc>
                <a:spcPct val="90000"/>
              </a:lnSpc>
              <a:spcBef>
                <a:spcPts val="400"/>
              </a:spcBef>
              <a:spcAft>
                <a:spcPts val="0"/>
              </a:spcAft>
              <a:buClr>
                <a:schemeClr val="dk1"/>
              </a:buClr>
              <a:buSzPts val="1800"/>
              <a:buFont typeface="Courier New"/>
              <a:buNone/>
            </a:pPr>
            <a:endParaRPr>
              <a:solidFill>
                <a:srgbClr val="808080"/>
              </a:solidFill>
              <a:latin typeface="Arial"/>
              <a:ea typeface="Arial"/>
              <a:cs typeface="Arial"/>
              <a:sym typeface="Arial"/>
            </a:endParaRPr>
          </a:p>
          <a:p>
            <a:pPr marL="177800" lvl="0" indent="-127000" algn="l" rtl="0">
              <a:lnSpc>
                <a:spcPct val="90000"/>
              </a:lnSpc>
              <a:spcBef>
                <a:spcPts val="800"/>
              </a:spcBef>
              <a:spcAft>
                <a:spcPts val="0"/>
              </a:spcAft>
              <a:buClr>
                <a:schemeClr val="dk1"/>
              </a:buClr>
              <a:buSzPts val="1400"/>
              <a:buFont typeface="Courier New"/>
              <a:buChar char="o"/>
            </a:pPr>
            <a:r>
              <a:rPr lang="en" sz="1400">
                <a:latin typeface="Arial"/>
                <a:ea typeface="Arial"/>
                <a:cs typeface="Arial"/>
                <a:sym typeface="Arial"/>
              </a:rPr>
              <a:t>Can I use my Personal Training membership at a different center?</a:t>
            </a:r>
            <a:endParaRPr sz="1400">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Yes, all our super centers honor your membership</a:t>
            </a:r>
            <a:endParaRPr>
              <a:latin typeface="Arial"/>
              <a:ea typeface="Arial"/>
              <a:cs typeface="Arial"/>
              <a:sym typeface="Arial"/>
            </a:endParaRPr>
          </a:p>
          <a:p>
            <a:pPr marL="177800" lvl="0" indent="-177800" algn="l" rtl="0">
              <a:lnSpc>
                <a:spcPct val="90000"/>
              </a:lnSpc>
              <a:spcBef>
                <a:spcPts val="400"/>
              </a:spcBef>
              <a:spcAft>
                <a:spcPts val="0"/>
              </a:spcAft>
              <a:buSzPts val="1400"/>
              <a:buFont typeface="Arial"/>
              <a:buChar char="o"/>
            </a:pPr>
            <a:endParaRPr>
              <a:latin typeface="Arial"/>
              <a:ea typeface="Arial"/>
              <a:cs typeface="Arial"/>
              <a:sym typeface="Arial"/>
            </a:endParaRPr>
          </a:p>
          <a:p>
            <a:pPr marL="177800" lvl="0" indent="-127000" algn="l" rtl="0">
              <a:lnSpc>
                <a:spcPct val="90000"/>
              </a:lnSpc>
              <a:spcBef>
                <a:spcPts val="800"/>
              </a:spcBef>
              <a:spcAft>
                <a:spcPts val="0"/>
              </a:spcAft>
              <a:buClr>
                <a:schemeClr val="dk1"/>
              </a:buClr>
              <a:buSzPts val="1400"/>
              <a:buFont typeface="Arial"/>
              <a:buChar char="o"/>
            </a:pPr>
            <a:r>
              <a:rPr lang="en" sz="1400">
                <a:latin typeface="Arial"/>
                <a:ea typeface="Arial"/>
                <a:cs typeface="Arial"/>
                <a:sym typeface="Arial"/>
              </a:rPr>
              <a:t>How do I cancel my membership?</a:t>
            </a:r>
            <a:endParaRPr sz="1400">
              <a:latin typeface="Arial"/>
              <a:ea typeface="Arial"/>
              <a:cs typeface="Arial"/>
              <a:sym typeface="Arial"/>
            </a:endParaRPr>
          </a:p>
          <a:p>
            <a:pPr marL="520700" lvl="1" indent="-1460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Contact your home location to confirm the cancellation policy or visit our website</a:t>
            </a:r>
            <a:endParaRPr>
              <a:latin typeface="Arial"/>
              <a:ea typeface="Arial"/>
              <a:cs typeface="Arial"/>
              <a:sym typeface="Arial"/>
            </a:endParaRPr>
          </a:p>
          <a:p>
            <a:pPr marL="177800" lvl="0" indent="-38100" algn="l" rtl="0">
              <a:lnSpc>
                <a:spcPct val="90000"/>
              </a:lnSpc>
              <a:spcBef>
                <a:spcPts val="800"/>
              </a:spcBef>
              <a:spcAft>
                <a:spcPts val="1200"/>
              </a:spcAft>
              <a:buClr>
                <a:schemeClr val="dk1"/>
              </a:buClr>
              <a:buSzPts val="21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6"/>
          <p:cNvSpPr txBox="1">
            <a:spLocks noGrp="1"/>
          </p:cNvSpPr>
          <p:nvPr>
            <p:ph type="title"/>
          </p:nvPr>
        </p:nvSpPr>
        <p:spPr>
          <a:xfrm>
            <a:off x="628650" y="110306"/>
            <a:ext cx="7886700" cy="394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Play"/>
              <a:buNone/>
            </a:pPr>
            <a:r>
              <a:rPr lang="en" sz="1400">
                <a:latin typeface="Arial"/>
                <a:ea typeface="Arial"/>
                <a:cs typeface="Arial"/>
                <a:sym typeface="Arial"/>
              </a:rPr>
              <a:t>Changeover Method (Piolet)</a:t>
            </a:r>
            <a:endParaRPr sz="1400">
              <a:latin typeface="Arial"/>
              <a:ea typeface="Arial"/>
              <a:cs typeface="Arial"/>
              <a:sym typeface="Arial"/>
            </a:endParaRPr>
          </a:p>
        </p:txBody>
      </p:sp>
      <p:sp>
        <p:nvSpPr>
          <p:cNvPr id="461" name="Google Shape;461;p56"/>
          <p:cNvSpPr txBox="1">
            <a:spLocks noGrp="1"/>
          </p:cNvSpPr>
          <p:nvPr>
            <p:ph type="body" idx="1"/>
          </p:nvPr>
        </p:nvSpPr>
        <p:spPr>
          <a:xfrm>
            <a:off x="181744" y="504956"/>
            <a:ext cx="8831700" cy="44826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rgbClr val="000000"/>
              </a:buClr>
              <a:buSzPts val="1000"/>
              <a:buNone/>
            </a:pPr>
            <a:endParaRPr sz="900">
              <a:latin typeface="Arial"/>
              <a:ea typeface="Arial"/>
              <a:cs typeface="Arial"/>
              <a:sym typeface="Arial"/>
            </a:endParaRPr>
          </a:p>
          <a:p>
            <a:pPr marL="0" lvl="0" indent="0" algn="l" rtl="0">
              <a:lnSpc>
                <a:spcPct val="100000"/>
              </a:lnSpc>
              <a:spcBef>
                <a:spcPts val="0"/>
              </a:spcBef>
              <a:spcAft>
                <a:spcPts val="0"/>
              </a:spcAft>
              <a:buClr>
                <a:srgbClr val="000000"/>
              </a:buClr>
              <a:buSzPts val="1000"/>
              <a:buNone/>
            </a:pPr>
            <a:r>
              <a:rPr lang="en" sz="900">
                <a:latin typeface="Arial"/>
                <a:ea typeface="Arial"/>
                <a:cs typeface="Arial"/>
                <a:sym typeface="Arial"/>
              </a:rPr>
              <a:t>DATE: 2/24/2024</a:t>
            </a:r>
            <a:endParaRPr sz="900">
              <a:latin typeface="Arial"/>
              <a:ea typeface="Arial"/>
              <a:cs typeface="Arial"/>
              <a:sym typeface="Arial"/>
            </a:endParaRPr>
          </a:p>
          <a:p>
            <a:pPr marL="0" lvl="0" indent="0" algn="l" rtl="0">
              <a:lnSpc>
                <a:spcPct val="100000"/>
              </a:lnSpc>
              <a:spcBef>
                <a:spcPts val="0"/>
              </a:spcBef>
              <a:spcAft>
                <a:spcPts val="0"/>
              </a:spcAft>
              <a:buClr>
                <a:srgbClr val="000000"/>
              </a:buClr>
              <a:buSzPts val="1000"/>
              <a:buNone/>
            </a:pPr>
            <a:endParaRPr sz="900">
              <a:latin typeface="Arial"/>
              <a:ea typeface="Arial"/>
              <a:cs typeface="Arial"/>
              <a:sym typeface="Arial"/>
            </a:endParaRPr>
          </a:p>
          <a:p>
            <a:pPr marL="0" lvl="0" indent="0" algn="l" rtl="0">
              <a:lnSpc>
                <a:spcPct val="100000"/>
              </a:lnSpc>
              <a:spcBef>
                <a:spcPts val="0"/>
              </a:spcBef>
              <a:spcAft>
                <a:spcPts val="0"/>
              </a:spcAft>
              <a:buClr>
                <a:srgbClr val="000000"/>
              </a:buClr>
              <a:buSzPts val="1000"/>
              <a:buNone/>
            </a:pPr>
            <a:r>
              <a:rPr lang="en" sz="900">
                <a:latin typeface="Arial"/>
                <a:ea typeface="Arial"/>
                <a:cs typeface="Arial"/>
                <a:sym typeface="Arial"/>
              </a:rPr>
              <a:t>ITEM: Change Over Method</a:t>
            </a:r>
            <a:endParaRPr sz="900">
              <a:latin typeface="Arial"/>
              <a:ea typeface="Arial"/>
              <a:cs typeface="Arial"/>
              <a:sym typeface="Arial"/>
            </a:endParaRPr>
          </a:p>
          <a:p>
            <a:pPr marL="0" lvl="0" indent="0" algn="l" rtl="0">
              <a:lnSpc>
                <a:spcPct val="100000"/>
              </a:lnSpc>
              <a:spcBef>
                <a:spcPts val="0"/>
              </a:spcBef>
              <a:spcAft>
                <a:spcPts val="0"/>
              </a:spcAft>
              <a:buClr>
                <a:srgbClr val="000000"/>
              </a:buClr>
              <a:buSzPts val="1000"/>
              <a:buNone/>
            </a:pPr>
            <a:endParaRPr sz="900">
              <a:latin typeface="Arial"/>
              <a:ea typeface="Arial"/>
              <a:cs typeface="Arial"/>
              <a:sym typeface="Arial"/>
            </a:endParaRPr>
          </a:p>
          <a:p>
            <a:pPr marL="342900" lvl="0" indent="0" algn="l" rtl="0">
              <a:lnSpc>
                <a:spcPct val="100000"/>
              </a:lnSpc>
              <a:spcBef>
                <a:spcPts val="0"/>
              </a:spcBef>
              <a:spcAft>
                <a:spcPts val="0"/>
              </a:spcAft>
              <a:buClr>
                <a:srgbClr val="000000"/>
              </a:buClr>
              <a:buSzPts val="1000"/>
              <a:buNone/>
            </a:pPr>
            <a:r>
              <a:rPr lang="en" sz="900">
                <a:latin typeface="Arial"/>
                <a:ea typeface="Arial"/>
                <a:cs typeface="Arial"/>
                <a:sym typeface="Arial"/>
              </a:rPr>
              <a:t>Narrative: The proper changeover method that is selected is crucial in ensuring a successful rollout and continued operation of a new Information Technology System. The method should coincide with the project’s time schedule as well as the risk tolerance of the stakeholders.</a:t>
            </a:r>
            <a:endParaRPr sz="900">
              <a:latin typeface="Arial"/>
              <a:ea typeface="Arial"/>
              <a:cs typeface="Arial"/>
              <a:sym typeface="Arial"/>
            </a:endParaRPr>
          </a:p>
          <a:p>
            <a:pPr marL="342900" lvl="0" indent="0" algn="l" rtl="0">
              <a:lnSpc>
                <a:spcPct val="100000"/>
              </a:lnSpc>
              <a:spcBef>
                <a:spcPts val="0"/>
              </a:spcBef>
              <a:spcAft>
                <a:spcPts val="0"/>
              </a:spcAft>
              <a:buClr>
                <a:srgbClr val="000000"/>
              </a:buClr>
              <a:buSzPts val="1000"/>
              <a:buNone/>
            </a:pPr>
            <a:endParaRPr sz="900" b="1" u="sng">
              <a:latin typeface="Arial"/>
              <a:ea typeface="Arial"/>
              <a:cs typeface="Arial"/>
              <a:sym typeface="Arial"/>
            </a:endParaRPr>
          </a:p>
          <a:p>
            <a:pPr marL="342900" lvl="0" indent="0" algn="l" rtl="0">
              <a:lnSpc>
                <a:spcPct val="115000"/>
              </a:lnSpc>
              <a:spcBef>
                <a:spcPts val="900"/>
              </a:spcBef>
              <a:spcAft>
                <a:spcPts val="0"/>
              </a:spcAft>
              <a:buNone/>
            </a:pPr>
            <a:r>
              <a:rPr lang="en" sz="900">
                <a:latin typeface="Arial"/>
                <a:ea typeface="Arial"/>
                <a:cs typeface="Arial"/>
                <a:sym typeface="Arial"/>
              </a:rPr>
              <a:t>Chanover Method Selection (Piolet) - The change over method  that will be used is the Pilot Method. The Pilot Method focuses on implementing the new system at a specific location for a duration of time. One implementation is completed at that location, the implementation team will then travel to the next designated location for the implementation.</a:t>
            </a:r>
            <a:endParaRPr sz="900">
              <a:latin typeface="Arial"/>
              <a:ea typeface="Arial"/>
              <a:cs typeface="Arial"/>
              <a:sym typeface="Arial"/>
            </a:endParaRPr>
          </a:p>
          <a:p>
            <a:pPr marL="342900" lvl="0" indent="0" algn="l" rtl="0">
              <a:lnSpc>
                <a:spcPct val="100000"/>
              </a:lnSpc>
              <a:spcBef>
                <a:spcPts val="900"/>
              </a:spcBef>
              <a:spcAft>
                <a:spcPts val="0"/>
              </a:spcAft>
              <a:buNone/>
            </a:pPr>
            <a:r>
              <a:rPr lang="en" sz="900" b="1" u="sng">
                <a:latin typeface="Arial"/>
                <a:ea typeface="Arial"/>
                <a:cs typeface="Arial"/>
                <a:sym typeface="Arial"/>
              </a:rPr>
              <a:t>Locations</a:t>
            </a:r>
            <a:r>
              <a:rPr lang="en" sz="900" b="1">
                <a:latin typeface="Arial"/>
                <a:ea typeface="Arial"/>
                <a:cs typeface="Arial"/>
                <a:sym typeface="Arial"/>
              </a:rPr>
              <a:t> </a:t>
            </a:r>
            <a:r>
              <a:rPr lang="en" sz="900">
                <a:latin typeface="Arial"/>
                <a:ea typeface="Arial"/>
                <a:cs typeface="Arial"/>
                <a:sym typeface="Arial"/>
              </a:rPr>
              <a:t>- The Pilot Method will be implemented at the  Personal Trainer Toronto “Super Center”  location. After that, the team will travel to the next location until full implementation.</a:t>
            </a:r>
            <a:endParaRPr sz="900">
              <a:latin typeface="Arial"/>
              <a:ea typeface="Arial"/>
              <a:cs typeface="Arial"/>
              <a:sym typeface="Arial"/>
            </a:endParaRPr>
          </a:p>
          <a:p>
            <a:pPr marL="342900" lvl="0" indent="0" algn="l" rtl="0">
              <a:lnSpc>
                <a:spcPct val="100000"/>
              </a:lnSpc>
              <a:spcBef>
                <a:spcPts val="900"/>
              </a:spcBef>
              <a:spcAft>
                <a:spcPts val="0"/>
              </a:spcAft>
              <a:buNone/>
            </a:pPr>
            <a:endParaRPr sz="900">
              <a:latin typeface="Arial"/>
              <a:ea typeface="Arial"/>
              <a:cs typeface="Arial"/>
              <a:sym typeface="Arial"/>
            </a:endParaRPr>
          </a:p>
          <a:p>
            <a:pPr marL="342900" lvl="0" indent="-222250" algn="l" rtl="0">
              <a:lnSpc>
                <a:spcPct val="115000"/>
              </a:lnSpc>
              <a:spcBef>
                <a:spcPts val="900"/>
              </a:spcBef>
              <a:spcAft>
                <a:spcPts val="0"/>
              </a:spcAft>
              <a:buClr>
                <a:schemeClr val="lt1"/>
              </a:buClr>
              <a:buSzPts val="900"/>
              <a:buFont typeface="Arial"/>
              <a:buAutoNum type="arabicPeriod"/>
            </a:pPr>
            <a:r>
              <a:rPr lang="en" sz="900" b="1" u="sng">
                <a:latin typeface="Arial"/>
                <a:ea typeface="Arial"/>
                <a:cs typeface="Arial"/>
                <a:sym typeface="Arial"/>
              </a:rPr>
              <a:t>Reason #1</a:t>
            </a:r>
            <a:r>
              <a:rPr lang="en" sz="900" b="1">
                <a:latin typeface="Arial"/>
                <a:ea typeface="Arial"/>
                <a:cs typeface="Arial"/>
                <a:sym typeface="Arial"/>
              </a:rPr>
              <a:t> </a:t>
            </a:r>
            <a:r>
              <a:rPr lang="en" sz="900">
                <a:latin typeface="Arial"/>
                <a:ea typeface="Arial"/>
                <a:cs typeface="Arial"/>
                <a:sym typeface="Arial"/>
              </a:rPr>
              <a:t>- The supercenter is a fresh slate as they do not have an existing system. Therefore there will be no issues with changeover due to the fact in essence, this their first system.</a:t>
            </a:r>
            <a:endParaRPr sz="900">
              <a:latin typeface="Arial"/>
              <a:ea typeface="Arial"/>
              <a:cs typeface="Arial"/>
              <a:sym typeface="Arial"/>
            </a:endParaRPr>
          </a:p>
          <a:p>
            <a:pPr marL="342900" lvl="0" indent="-222250" algn="l" rtl="0">
              <a:lnSpc>
                <a:spcPct val="115000"/>
              </a:lnSpc>
              <a:spcBef>
                <a:spcPts val="900"/>
              </a:spcBef>
              <a:spcAft>
                <a:spcPts val="0"/>
              </a:spcAft>
              <a:buClr>
                <a:schemeClr val="lt1"/>
              </a:buClr>
              <a:buSzPts val="900"/>
              <a:buFont typeface="Arial"/>
              <a:buAutoNum type="arabicPeriod"/>
            </a:pPr>
            <a:r>
              <a:rPr lang="en" sz="900" b="1" u="sng">
                <a:latin typeface="Arial"/>
                <a:ea typeface="Arial"/>
                <a:cs typeface="Arial"/>
                <a:sym typeface="Arial"/>
              </a:rPr>
              <a:t>Reason #2</a:t>
            </a:r>
            <a:r>
              <a:rPr lang="en" sz="900" b="1">
                <a:latin typeface="Arial"/>
                <a:ea typeface="Arial"/>
                <a:cs typeface="Arial"/>
                <a:sym typeface="Arial"/>
              </a:rPr>
              <a:t> </a:t>
            </a:r>
            <a:r>
              <a:rPr lang="en" sz="900">
                <a:latin typeface="Arial"/>
                <a:ea typeface="Arial"/>
                <a:cs typeface="Arial"/>
                <a:sym typeface="Arial"/>
              </a:rPr>
              <a:t>- Presents an opportunity to see how the system responds and reacts in a high volume environment.</a:t>
            </a:r>
            <a:endParaRPr sz="900">
              <a:latin typeface="Arial"/>
              <a:ea typeface="Arial"/>
              <a:cs typeface="Arial"/>
              <a:sym typeface="Arial"/>
            </a:endParaRPr>
          </a:p>
          <a:p>
            <a:pPr marL="342900" lvl="0" indent="-222250" algn="l" rtl="0">
              <a:lnSpc>
                <a:spcPct val="115000"/>
              </a:lnSpc>
              <a:spcBef>
                <a:spcPts val="900"/>
              </a:spcBef>
              <a:spcAft>
                <a:spcPts val="0"/>
              </a:spcAft>
              <a:buClr>
                <a:schemeClr val="lt1"/>
              </a:buClr>
              <a:buSzPts val="900"/>
              <a:buFont typeface="Arial"/>
              <a:buAutoNum type="arabicPeriod"/>
            </a:pPr>
            <a:r>
              <a:rPr lang="en" sz="900" b="1" u="sng">
                <a:latin typeface="Arial"/>
                <a:ea typeface="Arial"/>
                <a:cs typeface="Arial"/>
                <a:sym typeface="Arial"/>
              </a:rPr>
              <a:t>Reason #3</a:t>
            </a:r>
            <a:r>
              <a:rPr lang="en" sz="900" b="1">
                <a:latin typeface="Arial"/>
                <a:ea typeface="Arial"/>
                <a:cs typeface="Arial"/>
                <a:sym typeface="Arial"/>
              </a:rPr>
              <a:t> </a:t>
            </a:r>
            <a:r>
              <a:rPr lang="en" sz="900">
                <a:latin typeface="Arial"/>
                <a:ea typeface="Arial"/>
                <a:cs typeface="Arial"/>
                <a:sym typeface="Arial"/>
              </a:rPr>
              <a:t>- Presents an opportunity for the implementation team to only focus on one location at a time, presenting better opportunities for discovery, troubleshooting and quicker response times in regards to patches and changes.</a:t>
            </a:r>
            <a:endParaRPr sz="900">
              <a:latin typeface="Arial"/>
              <a:ea typeface="Arial"/>
              <a:cs typeface="Arial"/>
              <a:sym typeface="Arial"/>
            </a:endParaRPr>
          </a:p>
          <a:p>
            <a:pPr marL="342900" lvl="0" indent="-222250" algn="l" rtl="0">
              <a:lnSpc>
                <a:spcPct val="115000"/>
              </a:lnSpc>
              <a:spcBef>
                <a:spcPts val="900"/>
              </a:spcBef>
              <a:spcAft>
                <a:spcPts val="0"/>
              </a:spcAft>
              <a:buClr>
                <a:schemeClr val="lt1"/>
              </a:buClr>
              <a:buSzPts val="900"/>
              <a:buFont typeface="Arial"/>
              <a:buAutoNum type="arabicPeriod"/>
            </a:pPr>
            <a:r>
              <a:rPr lang="en" sz="900" b="1" u="sng">
                <a:latin typeface="Arial"/>
                <a:ea typeface="Arial"/>
                <a:cs typeface="Arial"/>
                <a:sym typeface="Arial"/>
              </a:rPr>
              <a:t>Reason #4</a:t>
            </a:r>
            <a:r>
              <a:rPr lang="en" sz="900" b="1">
                <a:latin typeface="Arial"/>
                <a:ea typeface="Arial"/>
                <a:cs typeface="Arial"/>
                <a:sym typeface="Arial"/>
              </a:rPr>
              <a:t> </a:t>
            </a:r>
            <a:r>
              <a:rPr lang="en" sz="900">
                <a:latin typeface="Arial"/>
                <a:ea typeface="Arial"/>
                <a:cs typeface="Arial"/>
                <a:sym typeface="Arial"/>
              </a:rPr>
              <a:t>- Solutions are implemented per each location will provide a repository of past issues and solutions, improving the overall support of the system.</a:t>
            </a:r>
            <a:endParaRPr sz="9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7"/>
          <p:cNvSpPr txBox="1">
            <a:spLocks noGrp="1"/>
          </p:cNvSpPr>
          <p:nvPr>
            <p:ph type="title"/>
          </p:nvPr>
        </p:nvSpPr>
        <p:spPr>
          <a:xfrm>
            <a:off x="628650" y="273844"/>
            <a:ext cx="7886700" cy="30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3300"/>
              <a:buFont typeface="Play"/>
              <a:buNone/>
            </a:pPr>
            <a:r>
              <a:rPr lang="en" sz="1400">
                <a:latin typeface="Arial"/>
                <a:ea typeface="Arial"/>
                <a:cs typeface="Arial"/>
                <a:sym typeface="Arial"/>
              </a:rPr>
              <a:t>Post Implementation Evaluation</a:t>
            </a:r>
            <a:endParaRPr sz="1400">
              <a:latin typeface="Arial"/>
              <a:ea typeface="Arial"/>
              <a:cs typeface="Arial"/>
              <a:sym typeface="Arial"/>
            </a:endParaRPr>
          </a:p>
          <a:p>
            <a:pPr marL="0" lvl="0" indent="0" algn="l" rtl="0">
              <a:lnSpc>
                <a:spcPct val="90000"/>
              </a:lnSpc>
              <a:spcBef>
                <a:spcPts val="0"/>
              </a:spcBef>
              <a:spcAft>
                <a:spcPts val="0"/>
              </a:spcAft>
              <a:buClr>
                <a:schemeClr val="dk1"/>
              </a:buClr>
              <a:buSzPts val="3300"/>
              <a:buFont typeface="Play"/>
              <a:buNone/>
            </a:pPr>
            <a:endParaRPr/>
          </a:p>
        </p:txBody>
      </p:sp>
      <p:sp>
        <p:nvSpPr>
          <p:cNvPr id="467" name="Google Shape;467;p57"/>
          <p:cNvSpPr txBox="1">
            <a:spLocks noGrp="1"/>
          </p:cNvSpPr>
          <p:nvPr>
            <p:ph type="body" idx="1"/>
          </p:nvPr>
        </p:nvSpPr>
        <p:spPr>
          <a:xfrm>
            <a:off x="166350" y="400819"/>
            <a:ext cx="8906100" cy="4680900"/>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rgbClr val="000000"/>
              </a:buClr>
              <a:buSzPts val="1000"/>
              <a:buFont typeface="Arial"/>
              <a:buNone/>
            </a:pPr>
            <a:endParaRPr sz="900">
              <a:latin typeface="Arial"/>
              <a:ea typeface="Arial"/>
              <a:cs typeface="Arial"/>
              <a:sym typeface="Arial"/>
            </a:endParaRPr>
          </a:p>
          <a:p>
            <a:pPr marL="0" lvl="0" indent="0" algn="l" rtl="0">
              <a:lnSpc>
                <a:spcPct val="100000"/>
              </a:lnSpc>
              <a:spcBef>
                <a:spcPts val="0"/>
              </a:spcBef>
              <a:spcAft>
                <a:spcPts val="0"/>
              </a:spcAft>
              <a:buClr>
                <a:srgbClr val="000000"/>
              </a:buClr>
              <a:buSzPts val="1000"/>
              <a:buFont typeface="Arial"/>
              <a:buNone/>
            </a:pPr>
            <a:r>
              <a:rPr lang="en" sz="900">
                <a:latin typeface="Arial"/>
                <a:ea typeface="Arial"/>
                <a:cs typeface="Arial"/>
                <a:sym typeface="Arial"/>
              </a:rPr>
              <a:t>DATE: 2/24/2024</a:t>
            </a:r>
            <a:endParaRPr sz="900">
              <a:latin typeface="Arial"/>
              <a:ea typeface="Arial"/>
              <a:cs typeface="Arial"/>
              <a:sym typeface="Arial"/>
            </a:endParaRPr>
          </a:p>
          <a:p>
            <a:pPr marL="0" lvl="0" indent="0" algn="l" rtl="0">
              <a:lnSpc>
                <a:spcPct val="100000"/>
              </a:lnSpc>
              <a:spcBef>
                <a:spcPts val="0"/>
              </a:spcBef>
              <a:spcAft>
                <a:spcPts val="0"/>
              </a:spcAft>
              <a:buClr>
                <a:srgbClr val="000000"/>
              </a:buClr>
              <a:buSzPts val="1000"/>
              <a:buFont typeface="Arial"/>
              <a:buNone/>
            </a:pPr>
            <a:endParaRPr sz="900">
              <a:latin typeface="Arial"/>
              <a:ea typeface="Arial"/>
              <a:cs typeface="Arial"/>
              <a:sym typeface="Arial"/>
            </a:endParaRPr>
          </a:p>
          <a:p>
            <a:pPr marL="0" lvl="0" indent="0" algn="l" rtl="0">
              <a:lnSpc>
                <a:spcPct val="100000"/>
              </a:lnSpc>
              <a:spcBef>
                <a:spcPts val="0"/>
              </a:spcBef>
              <a:spcAft>
                <a:spcPts val="0"/>
              </a:spcAft>
              <a:buClr>
                <a:srgbClr val="000000"/>
              </a:buClr>
              <a:buSzPts val="1000"/>
              <a:buFont typeface="Arial"/>
              <a:buNone/>
            </a:pPr>
            <a:r>
              <a:rPr lang="en" sz="900">
                <a:latin typeface="Arial"/>
                <a:ea typeface="Arial"/>
                <a:cs typeface="Arial"/>
                <a:sym typeface="Arial"/>
              </a:rPr>
              <a:t>ITEM: Post Implementation Evaluation</a:t>
            </a:r>
            <a:endParaRPr sz="900">
              <a:latin typeface="Arial"/>
              <a:ea typeface="Arial"/>
              <a:cs typeface="Arial"/>
              <a:sym typeface="Arial"/>
            </a:endParaRPr>
          </a:p>
          <a:p>
            <a:pPr marL="0" lvl="0" indent="0" algn="l" rtl="0">
              <a:lnSpc>
                <a:spcPct val="100000"/>
              </a:lnSpc>
              <a:spcBef>
                <a:spcPts val="0"/>
              </a:spcBef>
              <a:spcAft>
                <a:spcPts val="0"/>
              </a:spcAft>
              <a:buClr>
                <a:srgbClr val="000000"/>
              </a:buClr>
              <a:buSzPts val="1000"/>
              <a:buFont typeface="Arial"/>
              <a:buNone/>
            </a:pPr>
            <a:endParaRPr sz="900">
              <a:latin typeface="Arial"/>
              <a:ea typeface="Arial"/>
              <a:cs typeface="Arial"/>
              <a:sym typeface="Arial"/>
            </a:endParaRPr>
          </a:p>
          <a:p>
            <a:pPr marL="342900" lvl="0" indent="0" algn="l" rtl="0">
              <a:lnSpc>
                <a:spcPct val="100000"/>
              </a:lnSpc>
              <a:spcBef>
                <a:spcPts val="0"/>
              </a:spcBef>
              <a:spcAft>
                <a:spcPts val="0"/>
              </a:spcAft>
              <a:buClr>
                <a:srgbClr val="000000"/>
              </a:buClr>
              <a:buSzPts val="1000"/>
              <a:buFont typeface="Arial"/>
              <a:buNone/>
            </a:pPr>
            <a:r>
              <a:rPr lang="en" sz="900">
                <a:latin typeface="Arial"/>
                <a:ea typeface="Arial"/>
                <a:cs typeface="Arial"/>
                <a:sym typeface="Arial"/>
              </a:rPr>
              <a:t>Narrative: Post implementation evaluation should be performed in order to gauge the overall effectiveness of the system post implementation as well as feed on the implementation it self.</a:t>
            </a:r>
            <a:endParaRPr sz="900">
              <a:latin typeface="Arial"/>
              <a:ea typeface="Arial"/>
              <a:cs typeface="Arial"/>
              <a:sym typeface="Arial"/>
            </a:endParaRPr>
          </a:p>
          <a:p>
            <a:pPr marL="342900" lvl="0" indent="0" algn="l" rtl="0">
              <a:lnSpc>
                <a:spcPct val="100000"/>
              </a:lnSpc>
              <a:spcBef>
                <a:spcPts val="0"/>
              </a:spcBef>
              <a:spcAft>
                <a:spcPts val="0"/>
              </a:spcAft>
              <a:buClr>
                <a:srgbClr val="000000"/>
              </a:buClr>
              <a:buSzPts val="1000"/>
              <a:buFont typeface="Arial"/>
              <a:buNone/>
            </a:pPr>
            <a:endParaRPr sz="900" b="1" u="sng">
              <a:latin typeface="Arial"/>
              <a:ea typeface="Arial"/>
              <a:cs typeface="Arial"/>
              <a:sym typeface="Arial"/>
            </a:endParaRPr>
          </a:p>
          <a:p>
            <a:pPr marL="342900" lvl="0" indent="0" algn="l" rtl="0">
              <a:lnSpc>
                <a:spcPct val="115000"/>
              </a:lnSpc>
              <a:spcBef>
                <a:spcPts val="900"/>
              </a:spcBef>
              <a:spcAft>
                <a:spcPts val="0"/>
              </a:spcAft>
              <a:buNone/>
            </a:pPr>
            <a:r>
              <a:rPr lang="en" sz="900">
                <a:latin typeface="Arial"/>
                <a:ea typeface="Arial"/>
                <a:cs typeface="Arial"/>
                <a:sym typeface="Arial"/>
              </a:rPr>
              <a:t>Post Implementation Evaluation (Personal Trainer) - A post implementation evaluation will be conducted in order to assess the overall quality of the new information technology system. The evaluation will be conducted with the following parameters.</a:t>
            </a:r>
            <a:endParaRPr sz="900">
              <a:latin typeface="Arial"/>
              <a:ea typeface="Arial"/>
              <a:cs typeface="Arial"/>
              <a:sym typeface="Arial"/>
            </a:endParaRPr>
          </a:p>
          <a:p>
            <a:pPr marL="342900" lvl="0" indent="-222250" algn="l" rtl="0">
              <a:lnSpc>
                <a:spcPct val="115000"/>
              </a:lnSpc>
              <a:spcBef>
                <a:spcPts val="900"/>
              </a:spcBef>
              <a:spcAft>
                <a:spcPts val="0"/>
              </a:spcAft>
              <a:buClr>
                <a:schemeClr val="lt1"/>
              </a:buClr>
              <a:buSzPts val="900"/>
              <a:buFont typeface="Arial"/>
              <a:buAutoNum type="arabicPeriod"/>
            </a:pPr>
            <a:r>
              <a:rPr lang="en" sz="900" b="1" u="sng">
                <a:latin typeface="Arial"/>
                <a:ea typeface="Arial"/>
                <a:cs typeface="Arial"/>
                <a:sym typeface="Arial"/>
              </a:rPr>
              <a:t>Parameter  #1</a:t>
            </a:r>
            <a:r>
              <a:rPr lang="en" sz="900" b="1">
                <a:latin typeface="Arial"/>
                <a:ea typeface="Arial"/>
                <a:cs typeface="Arial"/>
                <a:sym typeface="Arial"/>
              </a:rPr>
              <a:t> </a:t>
            </a:r>
            <a:r>
              <a:rPr lang="en" sz="900">
                <a:latin typeface="Arial"/>
                <a:ea typeface="Arial"/>
                <a:cs typeface="Arial"/>
                <a:sym typeface="Arial"/>
              </a:rPr>
              <a:t>- The evaluation will be conducted by a third party evaluator in order to emphasize objectivity and non bias interdynamics.</a:t>
            </a:r>
            <a:endParaRPr sz="900">
              <a:latin typeface="Arial"/>
              <a:ea typeface="Arial"/>
              <a:cs typeface="Arial"/>
              <a:sym typeface="Arial"/>
            </a:endParaRPr>
          </a:p>
          <a:p>
            <a:pPr marL="342900" lvl="0" indent="-222250" algn="l" rtl="0">
              <a:lnSpc>
                <a:spcPct val="115000"/>
              </a:lnSpc>
              <a:spcBef>
                <a:spcPts val="900"/>
              </a:spcBef>
              <a:spcAft>
                <a:spcPts val="0"/>
              </a:spcAft>
              <a:buClr>
                <a:schemeClr val="lt1"/>
              </a:buClr>
              <a:buSzPts val="900"/>
              <a:buFont typeface="Arial"/>
              <a:buAutoNum type="arabicPeriod"/>
            </a:pPr>
            <a:r>
              <a:rPr lang="en" sz="900" b="1" u="sng">
                <a:latin typeface="Arial"/>
                <a:ea typeface="Arial"/>
                <a:cs typeface="Arial"/>
                <a:sym typeface="Arial"/>
              </a:rPr>
              <a:t>Parameter #2</a:t>
            </a:r>
            <a:r>
              <a:rPr lang="en" sz="900" b="1">
                <a:latin typeface="Arial"/>
                <a:ea typeface="Arial"/>
                <a:cs typeface="Arial"/>
                <a:sym typeface="Arial"/>
              </a:rPr>
              <a:t> </a:t>
            </a:r>
            <a:r>
              <a:rPr lang="en" sz="900">
                <a:latin typeface="Arial"/>
                <a:ea typeface="Arial"/>
                <a:cs typeface="Arial"/>
                <a:sym typeface="Arial"/>
              </a:rPr>
              <a:t>- The evaluation will be completed via a Google web form, asking the user various questions related to the roll out of the system as well as the system itself. Is the system easy to use? Does the system enable you to complete various tasks related to day to day operations of the organization? Do you feel as though you were well trained?</a:t>
            </a:r>
            <a:endParaRPr sz="900">
              <a:latin typeface="Arial"/>
              <a:ea typeface="Arial"/>
              <a:cs typeface="Arial"/>
              <a:sym typeface="Arial"/>
            </a:endParaRPr>
          </a:p>
          <a:p>
            <a:pPr marL="342900" lvl="0" indent="-222250" algn="l" rtl="0">
              <a:lnSpc>
                <a:spcPct val="115000"/>
              </a:lnSpc>
              <a:spcBef>
                <a:spcPts val="900"/>
              </a:spcBef>
              <a:spcAft>
                <a:spcPts val="0"/>
              </a:spcAft>
              <a:buClr>
                <a:schemeClr val="lt1"/>
              </a:buClr>
              <a:buSzPts val="900"/>
              <a:buFont typeface="Arial"/>
              <a:buAutoNum type="arabicPeriod"/>
            </a:pPr>
            <a:r>
              <a:rPr lang="en" sz="900" b="1" u="sng">
                <a:latin typeface="Arial"/>
                <a:ea typeface="Arial"/>
                <a:cs typeface="Arial"/>
                <a:sym typeface="Arial"/>
              </a:rPr>
              <a:t>Parameter #3</a:t>
            </a:r>
            <a:r>
              <a:rPr lang="en" sz="900" b="1">
                <a:latin typeface="Arial"/>
                <a:ea typeface="Arial"/>
                <a:cs typeface="Arial"/>
                <a:sym typeface="Arial"/>
              </a:rPr>
              <a:t> </a:t>
            </a:r>
            <a:r>
              <a:rPr lang="en" sz="900">
                <a:latin typeface="Arial"/>
                <a:ea typeface="Arial"/>
                <a:cs typeface="Arial"/>
                <a:sym typeface="Arial"/>
              </a:rPr>
              <a:t>- The responses will be anonymous. Some questions will have a grading scale with a range of one to five, as well as an open ended text box if users would like to provide more details on their responses.</a:t>
            </a:r>
            <a:endParaRPr sz="900">
              <a:latin typeface="Arial"/>
              <a:ea typeface="Arial"/>
              <a:cs typeface="Arial"/>
              <a:sym typeface="Arial"/>
            </a:endParaRPr>
          </a:p>
          <a:p>
            <a:pPr marL="342900" lvl="0" indent="-222250" algn="l" rtl="0">
              <a:lnSpc>
                <a:spcPct val="115000"/>
              </a:lnSpc>
              <a:spcBef>
                <a:spcPts val="900"/>
              </a:spcBef>
              <a:spcAft>
                <a:spcPts val="0"/>
              </a:spcAft>
              <a:buClr>
                <a:schemeClr val="lt1"/>
              </a:buClr>
              <a:buSzPts val="900"/>
              <a:buFont typeface="Arial"/>
              <a:buAutoNum type="arabicPeriod"/>
            </a:pPr>
            <a:r>
              <a:rPr lang="en" sz="900" b="1" u="sng">
                <a:latin typeface="Arial"/>
                <a:ea typeface="Arial"/>
                <a:cs typeface="Arial"/>
                <a:sym typeface="Arial"/>
              </a:rPr>
              <a:t>Parameter  #4</a:t>
            </a:r>
            <a:r>
              <a:rPr lang="en" sz="900" b="1">
                <a:latin typeface="Arial"/>
                <a:ea typeface="Arial"/>
                <a:cs typeface="Arial"/>
                <a:sym typeface="Arial"/>
              </a:rPr>
              <a:t> </a:t>
            </a:r>
            <a:r>
              <a:rPr lang="en" sz="900">
                <a:latin typeface="Arial"/>
                <a:ea typeface="Arial"/>
                <a:cs typeface="Arial"/>
                <a:sym typeface="Arial"/>
              </a:rPr>
              <a:t>- After the evaluation is completed, the third party evaluator will then meet with the stakeholders of the project and provide the data from the Google web form questionnaire. From there, management will decide on the next appropriate steps based on the provided feedback data.</a:t>
            </a:r>
            <a:endParaRPr sz="900"/>
          </a:p>
          <a:p>
            <a:pPr marL="177800" lvl="0" indent="-38100" algn="l" rtl="0">
              <a:lnSpc>
                <a:spcPct val="90000"/>
              </a:lnSpc>
              <a:spcBef>
                <a:spcPts val="0"/>
              </a:spcBef>
              <a:spcAft>
                <a:spcPts val="1200"/>
              </a:spcAft>
              <a:buClr>
                <a:schemeClr val="dk1"/>
              </a:buClr>
              <a:buSzPts val="21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8"/>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latin typeface="Arial"/>
                <a:ea typeface="Arial"/>
                <a:cs typeface="Arial"/>
                <a:sym typeface="Arial"/>
              </a:rPr>
              <a:t>Case Study #12</a:t>
            </a:r>
            <a:endParaRPr sz="2800">
              <a:latin typeface="Arial"/>
              <a:ea typeface="Arial"/>
              <a:cs typeface="Arial"/>
              <a:sym typeface="Arial"/>
            </a:endParaRPr>
          </a:p>
          <a:p>
            <a:pPr marL="0" lvl="0" indent="0" algn="l" rtl="0">
              <a:spcBef>
                <a:spcPts val="0"/>
              </a:spcBef>
              <a:spcAft>
                <a:spcPts val="0"/>
              </a:spcAft>
              <a:buNone/>
            </a:pPr>
            <a:r>
              <a:rPr lang="en" sz="2800">
                <a:latin typeface="Arial"/>
                <a:ea typeface="Arial"/>
                <a:cs typeface="Arial"/>
                <a:sym typeface="Arial"/>
              </a:rPr>
              <a:t>(Personal Trainer)</a:t>
            </a:r>
            <a:endParaRPr sz="2800">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9"/>
          <p:cNvSpPr txBox="1">
            <a:spLocks noGrp="1"/>
          </p:cNvSpPr>
          <p:nvPr>
            <p:ph type="title"/>
          </p:nvPr>
        </p:nvSpPr>
        <p:spPr>
          <a:xfrm>
            <a:off x="628650" y="62194"/>
            <a:ext cx="7886700" cy="3072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Play"/>
              <a:buNone/>
            </a:pPr>
            <a:br>
              <a:rPr lang="en" sz="1900">
                <a:latin typeface="Arial"/>
                <a:ea typeface="Arial"/>
                <a:cs typeface="Arial"/>
                <a:sym typeface="Arial"/>
              </a:rPr>
            </a:br>
            <a:r>
              <a:rPr lang="en" sz="1900">
                <a:latin typeface="Arial"/>
                <a:ea typeface="Arial"/>
                <a:cs typeface="Arial"/>
                <a:sym typeface="Arial"/>
              </a:rPr>
              <a:t>System Slowness Causes</a:t>
            </a:r>
            <a:endParaRPr sz="1900">
              <a:latin typeface="Arial"/>
              <a:ea typeface="Arial"/>
              <a:cs typeface="Arial"/>
              <a:sym typeface="Arial"/>
            </a:endParaRPr>
          </a:p>
        </p:txBody>
      </p:sp>
      <p:sp>
        <p:nvSpPr>
          <p:cNvPr id="479" name="Google Shape;479;p59"/>
          <p:cNvSpPr txBox="1">
            <a:spLocks noGrp="1"/>
          </p:cNvSpPr>
          <p:nvPr>
            <p:ph type="body" idx="1"/>
          </p:nvPr>
        </p:nvSpPr>
        <p:spPr>
          <a:xfrm>
            <a:off x="310219" y="583312"/>
            <a:ext cx="8695800" cy="4417800"/>
          </a:xfrm>
          <a:prstGeom prst="rect">
            <a:avLst/>
          </a:prstGeom>
          <a:noFill/>
          <a:ln>
            <a:noFill/>
          </a:ln>
        </p:spPr>
        <p:txBody>
          <a:bodyPr spcFirstLastPara="1" wrap="square" lIns="68575" tIns="34275" rIns="68575" bIns="34275" anchor="t" anchorCtr="0">
            <a:noAutofit/>
          </a:bodyPr>
          <a:lstStyle/>
          <a:p>
            <a:pPr marL="177800" lvl="0" indent="-165100" algn="l" rtl="0">
              <a:lnSpc>
                <a:spcPct val="90000"/>
              </a:lnSpc>
              <a:spcBef>
                <a:spcPts val="0"/>
              </a:spcBef>
              <a:spcAft>
                <a:spcPts val="0"/>
              </a:spcAft>
              <a:buClr>
                <a:schemeClr val="lt1"/>
              </a:buClr>
              <a:buSzPts val="1400"/>
              <a:buFont typeface="Arial"/>
              <a:buChar char="-"/>
            </a:pPr>
            <a:r>
              <a:rPr lang="en" sz="1400" b="1">
                <a:latin typeface="Arial"/>
                <a:ea typeface="Arial"/>
                <a:cs typeface="Arial"/>
                <a:sym typeface="Arial"/>
              </a:rPr>
              <a:t>Network Traffic</a:t>
            </a:r>
            <a:endParaRPr sz="1400" b="1">
              <a:latin typeface="Arial"/>
              <a:ea typeface="Arial"/>
              <a:cs typeface="Arial"/>
              <a:sym typeface="Arial"/>
            </a:endParaRPr>
          </a:p>
          <a:p>
            <a:pPr marL="520700" lvl="1" indent="-1587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When all users happen to be online simultaneously.</a:t>
            </a:r>
            <a:endParaRPr>
              <a:latin typeface="Arial"/>
              <a:ea typeface="Arial"/>
              <a:cs typeface="Arial"/>
              <a:sym typeface="Arial"/>
            </a:endParaRPr>
          </a:p>
          <a:p>
            <a:pPr marL="520700" lvl="0" indent="0" algn="l" rtl="0">
              <a:lnSpc>
                <a:spcPct val="90000"/>
              </a:lnSpc>
              <a:spcBef>
                <a:spcPts val="400"/>
              </a:spcBef>
              <a:spcAft>
                <a:spcPts val="0"/>
              </a:spcAft>
              <a:buNone/>
            </a:pPr>
            <a:endParaRPr sz="1500" b="1">
              <a:latin typeface="Times New Roman"/>
              <a:ea typeface="Times New Roman"/>
              <a:cs typeface="Times New Roman"/>
              <a:sym typeface="Times New Roman"/>
            </a:endParaRPr>
          </a:p>
          <a:p>
            <a:pPr marL="177800" lvl="0" indent="-165100" algn="l" rtl="0">
              <a:lnSpc>
                <a:spcPct val="90000"/>
              </a:lnSpc>
              <a:spcBef>
                <a:spcPts val="800"/>
              </a:spcBef>
              <a:spcAft>
                <a:spcPts val="0"/>
              </a:spcAft>
              <a:buClr>
                <a:schemeClr val="lt1"/>
              </a:buClr>
              <a:buSzPts val="1400"/>
              <a:buFont typeface="Arial"/>
              <a:buChar char="-"/>
            </a:pPr>
            <a:r>
              <a:rPr lang="en" sz="1400" b="1">
                <a:latin typeface="Arial"/>
                <a:ea typeface="Arial"/>
                <a:cs typeface="Arial"/>
                <a:sym typeface="Arial"/>
              </a:rPr>
              <a:t>Software Bugs</a:t>
            </a:r>
            <a:endParaRPr sz="1400" b="1">
              <a:latin typeface="Times New Roman"/>
              <a:ea typeface="Times New Roman"/>
              <a:cs typeface="Times New Roman"/>
              <a:sym typeface="Times New Roman"/>
            </a:endParaRPr>
          </a:p>
          <a:p>
            <a:pPr marL="520700" lvl="1" indent="-158750" algn="l" rtl="0">
              <a:spcBef>
                <a:spcPts val="0"/>
              </a:spcBef>
              <a:spcAft>
                <a:spcPts val="0"/>
              </a:spcAft>
              <a:buClr>
                <a:schemeClr val="lt1"/>
              </a:buClr>
              <a:buSzPts val="1100"/>
              <a:buFont typeface="Arial"/>
              <a:buChar char="o"/>
            </a:pPr>
            <a:r>
              <a:rPr lang="en">
                <a:latin typeface="Arial"/>
                <a:ea typeface="Arial"/>
                <a:cs typeface="Arial"/>
                <a:sym typeface="Arial"/>
              </a:rPr>
              <a:t>Undetected software issues that need to be fixed.</a:t>
            </a:r>
            <a:endParaRPr>
              <a:latin typeface="Arial"/>
              <a:ea typeface="Arial"/>
              <a:cs typeface="Arial"/>
              <a:sym typeface="Arial"/>
            </a:endParaRPr>
          </a:p>
          <a:p>
            <a:pPr marL="520700" lvl="0" indent="0" algn="l" rtl="0">
              <a:spcBef>
                <a:spcPts val="800"/>
              </a:spcBef>
              <a:spcAft>
                <a:spcPts val="0"/>
              </a:spcAft>
              <a:buNone/>
            </a:pPr>
            <a:endParaRPr sz="1500" b="1">
              <a:latin typeface="Times New Roman"/>
              <a:ea typeface="Times New Roman"/>
              <a:cs typeface="Times New Roman"/>
              <a:sym typeface="Times New Roman"/>
            </a:endParaRPr>
          </a:p>
          <a:p>
            <a:pPr marL="177800" lvl="0" indent="-165100" algn="l" rtl="0">
              <a:lnSpc>
                <a:spcPct val="90000"/>
              </a:lnSpc>
              <a:spcBef>
                <a:spcPts val="800"/>
              </a:spcBef>
              <a:spcAft>
                <a:spcPts val="0"/>
              </a:spcAft>
              <a:buClr>
                <a:schemeClr val="lt1"/>
              </a:buClr>
              <a:buSzPts val="1400"/>
              <a:buFont typeface="Arial"/>
              <a:buChar char="-"/>
            </a:pPr>
            <a:r>
              <a:rPr lang="en" sz="1400" b="1">
                <a:latin typeface="Arial"/>
                <a:ea typeface="Arial"/>
                <a:cs typeface="Arial"/>
                <a:sym typeface="Arial"/>
              </a:rPr>
              <a:t> Server Overload</a:t>
            </a:r>
            <a:endParaRPr sz="1400">
              <a:latin typeface="Arial"/>
              <a:ea typeface="Arial"/>
              <a:cs typeface="Arial"/>
              <a:sym typeface="Arial"/>
            </a:endParaRPr>
          </a:p>
          <a:p>
            <a:pPr marL="520700" lvl="1" indent="-1587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When too many requests overwhelm the server.</a:t>
            </a:r>
            <a:endParaRPr>
              <a:latin typeface="Arial"/>
              <a:ea typeface="Arial"/>
              <a:cs typeface="Arial"/>
              <a:sym typeface="Arial"/>
            </a:endParaRPr>
          </a:p>
          <a:p>
            <a:pPr marL="520700" lvl="0" indent="0" algn="l" rtl="0">
              <a:lnSpc>
                <a:spcPct val="90000"/>
              </a:lnSpc>
              <a:spcBef>
                <a:spcPts val="400"/>
              </a:spcBef>
              <a:spcAft>
                <a:spcPts val="0"/>
              </a:spcAft>
              <a:buNone/>
            </a:pPr>
            <a:endParaRPr sz="1500" b="1">
              <a:latin typeface="Times New Roman"/>
              <a:ea typeface="Times New Roman"/>
              <a:cs typeface="Times New Roman"/>
              <a:sym typeface="Times New Roman"/>
            </a:endParaRPr>
          </a:p>
          <a:p>
            <a:pPr marL="177800" lvl="0" indent="-165100" algn="l" rtl="0">
              <a:lnSpc>
                <a:spcPct val="90000"/>
              </a:lnSpc>
              <a:spcBef>
                <a:spcPts val="800"/>
              </a:spcBef>
              <a:spcAft>
                <a:spcPts val="0"/>
              </a:spcAft>
              <a:buClr>
                <a:schemeClr val="lt1"/>
              </a:buClr>
              <a:buSzPts val="1400"/>
              <a:buFont typeface="Arial"/>
              <a:buChar char="-"/>
            </a:pPr>
            <a:r>
              <a:rPr lang="en" sz="1400" b="1">
                <a:latin typeface="Arial"/>
                <a:ea typeface="Arial"/>
                <a:cs typeface="Arial"/>
                <a:sym typeface="Arial"/>
              </a:rPr>
              <a:t> Hardware Issues</a:t>
            </a:r>
            <a:endParaRPr sz="1400">
              <a:latin typeface="Arial"/>
              <a:ea typeface="Arial"/>
              <a:cs typeface="Arial"/>
              <a:sym typeface="Arial"/>
            </a:endParaRPr>
          </a:p>
          <a:p>
            <a:pPr marL="520700" lvl="1" indent="-1587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Broken or legacy equipment.</a:t>
            </a:r>
            <a:endParaRPr>
              <a:latin typeface="Arial"/>
              <a:ea typeface="Arial"/>
              <a:cs typeface="Arial"/>
              <a:sym typeface="Arial"/>
            </a:endParaRPr>
          </a:p>
          <a:p>
            <a:pPr marL="520700" lvl="0" indent="0" algn="l" rtl="0">
              <a:lnSpc>
                <a:spcPct val="90000"/>
              </a:lnSpc>
              <a:spcBef>
                <a:spcPts val="400"/>
              </a:spcBef>
              <a:spcAft>
                <a:spcPts val="0"/>
              </a:spcAft>
              <a:buNone/>
            </a:pPr>
            <a:endParaRPr>
              <a:latin typeface="Arial"/>
              <a:ea typeface="Arial"/>
              <a:cs typeface="Arial"/>
              <a:sym typeface="Arial"/>
            </a:endParaRPr>
          </a:p>
          <a:p>
            <a:pPr marL="177800" lvl="0" indent="-165100" algn="l" rtl="0">
              <a:lnSpc>
                <a:spcPct val="90000"/>
              </a:lnSpc>
              <a:spcBef>
                <a:spcPts val="800"/>
              </a:spcBef>
              <a:spcAft>
                <a:spcPts val="0"/>
              </a:spcAft>
              <a:buClr>
                <a:schemeClr val="lt1"/>
              </a:buClr>
              <a:buSzPts val="1400"/>
              <a:buFont typeface="Calibri"/>
              <a:buChar char="-"/>
            </a:pPr>
            <a:r>
              <a:rPr lang="en" sz="1400" b="1">
                <a:latin typeface="Arial"/>
                <a:ea typeface="Arial"/>
                <a:cs typeface="Arial"/>
                <a:sym typeface="Arial"/>
              </a:rPr>
              <a:t> Malware</a:t>
            </a:r>
            <a:endParaRPr sz="1400" b="1">
              <a:latin typeface="Arial"/>
              <a:ea typeface="Arial"/>
              <a:cs typeface="Arial"/>
              <a:sym typeface="Arial"/>
            </a:endParaRPr>
          </a:p>
          <a:p>
            <a:pPr marL="520700" lvl="1" indent="-1587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Bad actors embed viruses, worms.</a:t>
            </a:r>
            <a:endParaRPr>
              <a:latin typeface="Arial"/>
              <a:ea typeface="Arial"/>
              <a:cs typeface="Arial"/>
              <a:sym typeface="Arial"/>
            </a:endParaRPr>
          </a:p>
          <a:p>
            <a:pPr marL="520700" lvl="0" indent="0" algn="l" rtl="0">
              <a:lnSpc>
                <a:spcPct val="90000"/>
              </a:lnSpc>
              <a:spcBef>
                <a:spcPts val="400"/>
              </a:spcBef>
              <a:spcAft>
                <a:spcPts val="0"/>
              </a:spcAft>
              <a:buNone/>
            </a:pPr>
            <a:endParaRPr>
              <a:latin typeface="Arial"/>
              <a:ea typeface="Arial"/>
              <a:cs typeface="Arial"/>
              <a:sym typeface="Arial"/>
            </a:endParaRPr>
          </a:p>
          <a:p>
            <a:pPr marL="177800" lvl="0" indent="-165100" algn="l" rtl="0">
              <a:lnSpc>
                <a:spcPct val="90000"/>
              </a:lnSpc>
              <a:spcBef>
                <a:spcPts val="800"/>
              </a:spcBef>
              <a:spcAft>
                <a:spcPts val="0"/>
              </a:spcAft>
              <a:buClr>
                <a:schemeClr val="lt1"/>
              </a:buClr>
              <a:buSzPts val="1400"/>
              <a:buFont typeface="Arial"/>
              <a:buChar char="-"/>
            </a:pPr>
            <a:r>
              <a:rPr lang="en" sz="1400" b="1">
                <a:latin typeface="Arial"/>
                <a:ea typeface="Arial"/>
                <a:cs typeface="Arial"/>
                <a:sym typeface="Arial"/>
              </a:rPr>
              <a:t> Server Specification</a:t>
            </a:r>
            <a:endParaRPr sz="1400">
              <a:latin typeface="Arial"/>
              <a:ea typeface="Arial"/>
              <a:cs typeface="Arial"/>
              <a:sym typeface="Arial"/>
            </a:endParaRPr>
          </a:p>
          <a:p>
            <a:pPr marL="520700" lvl="1" indent="-1587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Incorrect or bad hosting/server.</a:t>
            </a:r>
            <a:endParaRPr>
              <a:latin typeface="Arial"/>
              <a:ea typeface="Arial"/>
              <a:cs typeface="Arial"/>
              <a:sym typeface="Arial"/>
            </a:endParaRPr>
          </a:p>
          <a:p>
            <a:pPr marL="520700" lvl="1" indent="-88900" algn="l" rtl="0">
              <a:lnSpc>
                <a:spcPct val="90000"/>
              </a:lnSpc>
              <a:spcBef>
                <a:spcPts val="400"/>
              </a:spcBef>
              <a:spcAft>
                <a:spcPts val="0"/>
              </a:spcAft>
              <a:buClr>
                <a:schemeClr val="dk1"/>
              </a:buClr>
              <a:buSzPts val="1500"/>
              <a:buFont typeface="Courier New"/>
              <a:buNone/>
            </a:pPr>
            <a:endParaRPr sz="1500" b="1">
              <a:solidFill>
                <a:srgbClr val="000000"/>
              </a:solidFill>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800"/>
              <a:buNone/>
            </a:pPr>
            <a:endParaRPr sz="1800" b="1">
              <a:solidFill>
                <a:srgbClr val="707478"/>
              </a:solidFill>
              <a:latin typeface="Times New Roman"/>
              <a:ea typeface="Times New Roman"/>
              <a:cs typeface="Times New Roman"/>
              <a:sym typeface="Times New Roman"/>
            </a:endParaRPr>
          </a:p>
          <a:p>
            <a:pPr marL="177800" lvl="0" indent="-76200" algn="l" rtl="0">
              <a:lnSpc>
                <a:spcPct val="90000"/>
              </a:lnSpc>
              <a:spcBef>
                <a:spcPts val="800"/>
              </a:spcBef>
              <a:spcAft>
                <a:spcPts val="1200"/>
              </a:spcAft>
              <a:buClr>
                <a:schemeClr val="dk1"/>
              </a:buClr>
              <a:buSzPts val="1800"/>
              <a:buFont typeface="Calibri"/>
              <a:buNone/>
            </a:pPr>
            <a:endParaRPr sz="1800" b="1">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0"/>
          <p:cNvSpPr txBox="1">
            <a:spLocks noGrp="1"/>
          </p:cNvSpPr>
          <p:nvPr>
            <p:ph type="title"/>
          </p:nvPr>
        </p:nvSpPr>
        <p:spPr>
          <a:xfrm>
            <a:off x="669469" y="62193"/>
            <a:ext cx="7886700" cy="3420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Play"/>
              <a:buNone/>
            </a:pPr>
            <a:br>
              <a:rPr lang="en" sz="1900">
                <a:latin typeface="Arial"/>
                <a:ea typeface="Arial"/>
                <a:cs typeface="Arial"/>
                <a:sym typeface="Arial"/>
              </a:rPr>
            </a:br>
            <a:r>
              <a:rPr lang="en" sz="1900">
                <a:latin typeface="Arial"/>
                <a:ea typeface="Arial"/>
                <a:cs typeface="Arial"/>
                <a:sym typeface="Arial"/>
              </a:rPr>
              <a:t>System Slowness Causes</a:t>
            </a:r>
            <a:endParaRPr sz="1900">
              <a:latin typeface="Arial"/>
              <a:ea typeface="Arial"/>
              <a:cs typeface="Arial"/>
              <a:sym typeface="Arial"/>
            </a:endParaRPr>
          </a:p>
        </p:txBody>
      </p:sp>
      <p:sp>
        <p:nvSpPr>
          <p:cNvPr id="485" name="Google Shape;485;p60"/>
          <p:cNvSpPr txBox="1">
            <a:spLocks noGrp="1"/>
          </p:cNvSpPr>
          <p:nvPr>
            <p:ph type="body" idx="1"/>
          </p:nvPr>
        </p:nvSpPr>
        <p:spPr>
          <a:xfrm>
            <a:off x="156694" y="556125"/>
            <a:ext cx="8877300" cy="4459500"/>
          </a:xfrm>
          <a:prstGeom prst="rect">
            <a:avLst/>
          </a:prstGeom>
          <a:noFill/>
          <a:ln>
            <a:noFill/>
          </a:ln>
        </p:spPr>
        <p:txBody>
          <a:bodyPr spcFirstLastPara="1" wrap="square" lIns="68575" tIns="34275" rIns="68575" bIns="34275" anchor="t" anchorCtr="0">
            <a:noAutofit/>
          </a:bodyPr>
          <a:lstStyle/>
          <a:p>
            <a:pPr marL="177800" lvl="0" indent="0" algn="l" rtl="0">
              <a:lnSpc>
                <a:spcPct val="90000"/>
              </a:lnSpc>
              <a:spcBef>
                <a:spcPts val="0"/>
              </a:spcBef>
              <a:spcAft>
                <a:spcPts val="0"/>
              </a:spcAft>
              <a:buNone/>
            </a:pPr>
            <a:r>
              <a:rPr lang="en" sz="1400" b="1">
                <a:latin typeface="Arial"/>
                <a:ea typeface="Arial"/>
                <a:cs typeface="Arial"/>
                <a:sym typeface="Arial"/>
              </a:rPr>
              <a:t>- Network bandwidth and throughput</a:t>
            </a:r>
            <a:endParaRPr sz="1400" b="1">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Non fiber optic options may contribute for system slowness.</a:t>
            </a:r>
            <a:endParaRPr>
              <a:latin typeface="Arial"/>
              <a:ea typeface="Arial"/>
              <a:cs typeface="Arial"/>
              <a:sym typeface="Arial"/>
            </a:endParaRPr>
          </a:p>
          <a:p>
            <a:pPr marL="520700" lvl="0" indent="0" algn="l" rtl="0">
              <a:lnSpc>
                <a:spcPct val="90000"/>
              </a:lnSpc>
              <a:spcBef>
                <a:spcPts val="400"/>
              </a:spcBef>
              <a:spcAft>
                <a:spcPts val="0"/>
              </a:spcAft>
              <a:buNone/>
            </a:pPr>
            <a:endParaRPr b="1">
              <a:latin typeface="Arial"/>
              <a:ea typeface="Arial"/>
              <a:cs typeface="Arial"/>
              <a:sym typeface="Arial"/>
            </a:endParaRPr>
          </a:p>
          <a:p>
            <a:pPr marL="177800" lvl="0" indent="0" algn="l" rtl="0">
              <a:lnSpc>
                <a:spcPct val="90000"/>
              </a:lnSpc>
              <a:spcBef>
                <a:spcPts val="800"/>
              </a:spcBef>
              <a:spcAft>
                <a:spcPts val="0"/>
              </a:spcAft>
              <a:buNone/>
            </a:pPr>
            <a:r>
              <a:rPr lang="en" sz="1400" b="1">
                <a:latin typeface="Arial"/>
                <a:ea typeface="Arial"/>
                <a:cs typeface="Arial"/>
                <a:sym typeface="Arial"/>
              </a:rPr>
              <a:t>- Website build quality</a:t>
            </a:r>
            <a:endParaRPr sz="1400">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Designing issues of the website.</a:t>
            </a:r>
            <a:endParaRPr>
              <a:latin typeface="Arial"/>
              <a:ea typeface="Arial"/>
              <a:cs typeface="Arial"/>
              <a:sym typeface="Arial"/>
            </a:endParaRPr>
          </a:p>
          <a:p>
            <a:pPr marL="520700" lvl="0" indent="0" algn="l" rtl="0">
              <a:lnSpc>
                <a:spcPct val="90000"/>
              </a:lnSpc>
              <a:spcBef>
                <a:spcPts val="400"/>
              </a:spcBef>
              <a:spcAft>
                <a:spcPts val="0"/>
              </a:spcAft>
              <a:buNone/>
            </a:pPr>
            <a:endParaRPr b="1">
              <a:latin typeface="Times New Roman"/>
              <a:ea typeface="Times New Roman"/>
              <a:cs typeface="Times New Roman"/>
              <a:sym typeface="Times New Roman"/>
            </a:endParaRPr>
          </a:p>
          <a:p>
            <a:pPr marL="177800" lvl="0" indent="0" algn="l" rtl="0">
              <a:lnSpc>
                <a:spcPct val="90000"/>
              </a:lnSpc>
              <a:spcBef>
                <a:spcPts val="800"/>
              </a:spcBef>
              <a:spcAft>
                <a:spcPts val="0"/>
              </a:spcAft>
              <a:buNone/>
            </a:pPr>
            <a:r>
              <a:rPr lang="en" sz="1400" b="1">
                <a:latin typeface="Arial"/>
                <a:ea typeface="Arial"/>
                <a:cs typeface="Arial"/>
                <a:sym typeface="Arial"/>
              </a:rPr>
              <a:t>- Database queries</a:t>
            </a:r>
            <a:endParaRPr>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Frequent than usual requests may cause slowness.</a:t>
            </a:r>
            <a:endParaRPr>
              <a:latin typeface="Arial"/>
              <a:ea typeface="Arial"/>
              <a:cs typeface="Arial"/>
              <a:sym typeface="Arial"/>
            </a:endParaRPr>
          </a:p>
          <a:p>
            <a:pPr marL="520700" lvl="0" indent="0" algn="l" rtl="0">
              <a:lnSpc>
                <a:spcPct val="90000"/>
              </a:lnSpc>
              <a:spcBef>
                <a:spcPts val="400"/>
              </a:spcBef>
              <a:spcAft>
                <a:spcPts val="0"/>
              </a:spcAft>
              <a:buNone/>
            </a:pPr>
            <a:endParaRPr b="1">
              <a:latin typeface="Times New Roman"/>
              <a:ea typeface="Times New Roman"/>
              <a:cs typeface="Times New Roman"/>
              <a:sym typeface="Times New Roman"/>
            </a:endParaRPr>
          </a:p>
          <a:p>
            <a:pPr marL="177800" lvl="0" indent="0" algn="l" rtl="0">
              <a:lnSpc>
                <a:spcPct val="90000"/>
              </a:lnSpc>
              <a:spcBef>
                <a:spcPts val="800"/>
              </a:spcBef>
              <a:spcAft>
                <a:spcPts val="0"/>
              </a:spcAft>
              <a:buNone/>
            </a:pPr>
            <a:r>
              <a:rPr lang="en" sz="1400" b="1">
                <a:latin typeface="Arial"/>
                <a:ea typeface="Arial"/>
                <a:cs typeface="Arial"/>
                <a:sym typeface="Arial"/>
              </a:rPr>
              <a:t>- Pages and data not being cached</a:t>
            </a:r>
            <a:endParaRPr sz="1400" b="1">
              <a:latin typeface="Arial"/>
              <a:ea typeface="Arial"/>
              <a:cs typeface="Arial"/>
              <a:sym typeface="Arial"/>
            </a:endParaRPr>
          </a:p>
          <a:p>
            <a:pPr marL="520700" lvl="1" indent="-133350" algn="l" rtl="0">
              <a:spcBef>
                <a:spcPts val="400"/>
              </a:spcBef>
              <a:spcAft>
                <a:spcPts val="0"/>
              </a:spcAft>
              <a:buClr>
                <a:schemeClr val="lt1"/>
              </a:buClr>
              <a:buSzPts val="1100"/>
              <a:buFont typeface="Arial"/>
              <a:buChar char="o"/>
            </a:pPr>
            <a:r>
              <a:rPr lang="en">
                <a:latin typeface="Arial"/>
                <a:ea typeface="Arial"/>
                <a:cs typeface="Arial"/>
                <a:sym typeface="Arial"/>
              </a:rPr>
              <a:t>Cache misses, or resources are not found in the cache.</a:t>
            </a:r>
            <a:endParaRPr>
              <a:latin typeface="Arial"/>
              <a:ea typeface="Arial"/>
              <a:cs typeface="Arial"/>
              <a:sym typeface="Arial"/>
            </a:endParaRPr>
          </a:p>
          <a:p>
            <a:pPr marL="177800" lvl="0" indent="0" algn="l" rtl="0">
              <a:lnSpc>
                <a:spcPct val="90000"/>
              </a:lnSpc>
              <a:spcBef>
                <a:spcPts val="800"/>
              </a:spcBef>
              <a:spcAft>
                <a:spcPts val="0"/>
              </a:spcAft>
              <a:buNone/>
            </a:pPr>
            <a:endParaRPr sz="1400" b="1">
              <a:latin typeface="Arial"/>
              <a:ea typeface="Arial"/>
              <a:cs typeface="Arial"/>
              <a:sym typeface="Arial"/>
            </a:endParaRPr>
          </a:p>
          <a:p>
            <a:pPr marL="177800" lvl="0" indent="0" algn="l" rtl="0">
              <a:lnSpc>
                <a:spcPct val="90000"/>
              </a:lnSpc>
              <a:spcBef>
                <a:spcPts val="800"/>
              </a:spcBef>
              <a:spcAft>
                <a:spcPts val="0"/>
              </a:spcAft>
              <a:buNone/>
            </a:pPr>
            <a:endParaRPr/>
          </a:p>
          <a:p>
            <a:pPr marL="520700" lvl="1" indent="-76200" algn="l" rtl="0">
              <a:lnSpc>
                <a:spcPct val="90000"/>
              </a:lnSpc>
              <a:spcBef>
                <a:spcPts val="400"/>
              </a:spcBef>
              <a:spcAft>
                <a:spcPts val="0"/>
              </a:spcAft>
              <a:buClr>
                <a:schemeClr val="dk1"/>
              </a:buClr>
              <a:buSzPts val="1500"/>
              <a:buFont typeface="Courier New"/>
              <a:buNone/>
            </a:pPr>
            <a:endParaRPr sz="1500" b="1">
              <a:latin typeface="Times New Roman"/>
              <a:ea typeface="Times New Roman"/>
              <a:cs typeface="Times New Roman"/>
              <a:sym typeface="Times New Roman"/>
            </a:endParaRPr>
          </a:p>
          <a:p>
            <a:pPr marL="177800" lvl="0" indent="-63500" algn="l" rtl="0">
              <a:lnSpc>
                <a:spcPct val="90000"/>
              </a:lnSpc>
              <a:spcBef>
                <a:spcPts val="800"/>
              </a:spcBef>
              <a:spcAft>
                <a:spcPts val="1200"/>
              </a:spcAft>
              <a:buClr>
                <a:schemeClr val="dk1"/>
              </a:buClr>
              <a:buSzPts val="1800"/>
              <a:buNone/>
            </a:pPr>
            <a:endParaRPr sz="1800" b="1">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1"/>
          <p:cNvSpPr txBox="1">
            <a:spLocks noGrp="1"/>
          </p:cNvSpPr>
          <p:nvPr>
            <p:ph type="title"/>
          </p:nvPr>
        </p:nvSpPr>
        <p:spPr>
          <a:xfrm>
            <a:off x="560606" y="62192"/>
            <a:ext cx="7886700" cy="4257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Play"/>
              <a:buNone/>
            </a:pPr>
            <a:br>
              <a:rPr lang="en" sz="1900">
                <a:latin typeface="Arial"/>
                <a:ea typeface="Arial"/>
                <a:cs typeface="Arial"/>
                <a:sym typeface="Arial"/>
              </a:rPr>
            </a:br>
            <a:r>
              <a:rPr lang="en" sz="1900">
                <a:latin typeface="Arial"/>
                <a:ea typeface="Arial"/>
                <a:cs typeface="Arial"/>
                <a:sym typeface="Arial"/>
              </a:rPr>
              <a:t>Causes of Network Slowdown at Personal Trainer</a:t>
            </a:r>
            <a:endParaRPr sz="1900">
              <a:latin typeface="Arial"/>
              <a:ea typeface="Arial"/>
              <a:cs typeface="Arial"/>
              <a:sym typeface="Arial"/>
            </a:endParaRPr>
          </a:p>
        </p:txBody>
      </p:sp>
      <p:sp>
        <p:nvSpPr>
          <p:cNvPr id="491" name="Google Shape;491;p61"/>
          <p:cNvSpPr txBox="1">
            <a:spLocks noGrp="1"/>
          </p:cNvSpPr>
          <p:nvPr>
            <p:ph type="body" idx="1"/>
          </p:nvPr>
        </p:nvSpPr>
        <p:spPr>
          <a:xfrm>
            <a:off x="163669" y="641456"/>
            <a:ext cx="8891400" cy="4375800"/>
          </a:xfrm>
          <a:prstGeom prst="rect">
            <a:avLst/>
          </a:prstGeom>
          <a:noFill/>
          <a:ln>
            <a:noFill/>
          </a:ln>
        </p:spPr>
        <p:txBody>
          <a:bodyPr spcFirstLastPara="1" wrap="square" lIns="68575" tIns="34275" rIns="68575" bIns="34275" anchor="t" anchorCtr="0">
            <a:noAutofit/>
          </a:bodyPr>
          <a:lstStyle/>
          <a:p>
            <a:pPr marL="342900" lvl="0" indent="-254000" algn="l" rtl="0">
              <a:lnSpc>
                <a:spcPct val="90000"/>
              </a:lnSpc>
              <a:spcBef>
                <a:spcPts val="0"/>
              </a:spcBef>
              <a:spcAft>
                <a:spcPts val="0"/>
              </a:spcAft>
              <a:buSzPts val="1400"/>
              <a:buFont typeface="Arial"/>
              <a:buChar char="-"/>
            </a:pPr>
            <a:r>
              <a:rPr lang="en" sz="1400" b="1">
                <a:latin typeface="Arial"/>
                <a:ea typeface="Arial"/>
                <a:cs typeface="Arial"/>
                <a:sym typeface="Arial"/>
              </a:rPr>
              <a:t>- High latency</a:t>
            </a:r>
            <a:endParaRPr sz="1400" b="1">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Close background running applications.</a:t>
            </a:r>
            <a:endParaRPr>
              <a:latin typeface="Arial"/>
              <a:ea typeface="Arial"/>
              <a:cs typeface="Arial"/>
              <a:sym typeface="Arial"/>
            </a:endParaRPr>
          </a:p>
          <a:p>
            <a:pPr marL="342900" lvl="0" indent="-254000" algn="l" rtl="0">
              <a:lnSpc>
                <a:spcPct val="90000"/>
              </a:lnSpc>
              <a:spcBef>
                <a:spcPts val="0"/>
              </a:spcBef>
              <a:spcAft>
                <a:spcPts val="0"/>
              </a:spcAft>
              <a:buSzPts val="1400"/>
              <a:buChar char="-"/>
            </a:pPr>
            <a:endParaRPr/>
          </a:p>
          <a:p>
            <a:pPr marL="342900" lvl="0" indent="-254000" algn="l" rtl="0">
              <a:lnSpc>
                <a:spcPct val="90000"/>
              </a:lnSpc>
              <a:spcBef>
                <a:spcPts val="0"/>
              </a:spcBef>
              <a:spcAft>
                <a:spcPts val="0"/>
              </a:spcAft>
              <a:buSzPts val="1400"/>
              <a:buFont typeface="Arial"/>
              <a:buChar char="-"/>
            </a:pPr>
            <a:r>
              <a:rPr lang="en" sz="1400" b="1">
                <a:latin typeface="Arial"/>
                <a:ea typeface="Arial"/>
                <a:cs typeface="Arial"/>
                <a:sym typeface="Arial"/>
              </a:rPr>
              <a:t>- Internet plan</a:t>
            </a:r>
            <a:endParaRPr sz="1400" b="1">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Possible data bandwidth cap at facility location.</a:t>
            </a:r>
            <a:endParaRPr>
              <a:latin typeface="Arial"/>
              <a:ea typeface="Arial"/>
              <a:cs typeface="Arial"/>
              <a:sym typeface="Arial"/>
            </a:endParaRPr>
          </a:p>
          <a:p>
            <a:pPr marL="520700" lvl="0" indent="0" algn="l" rtl="0">
              <a:lnSpc>
                <a:spcPct val="90000"/>
              </a:lnSpc>
              <a:spcBef>
                <a:spcPts val="400"/>
              </a:spcBef>
              <a:spcAft>
                <a:spcPts val="0"/>
              </a:spcAft>
              <a:buNone/>
            </a:pPr>
            <a:endParaRPr>
              <a:latin typeface="Arial"/>
              <a:ea typeface="Arial"/>
              <a:cs typeface="Arial"/>
              <a:sym typeface="Arial"/>
            </a:endParaRPr>
          </a:p>
          <a:p>
            <a:pPr marL="342900" lvl="0" indent="-254000" algn="l" rtl="0">
              <a:lnSpc>
                <a:spcPct val="90000"/>
              </a:lnSpc>
              <a:spcBef>
                <a:spcPts val="800"/>
              </a:spcBef>
              <a:spcAft>
                <a:spcPts val="0"/>
              </a:spcAft>
              <a:buSzPts val="1400"/>
              <a:buFont typeface="Arial"/>
              <a:buChar char="-"/>
            </a:pPr>
            <a:r>
              <a:rPr lang="en" sz="1400" b="1">
                <a:latin typeface="Arial"/>
                <a:ea typeface="Arial"/>
                <a:cs typeface="Arial"/>
                <a:sym typeface="Arial"/>
              </a:rPr>
              <a:t>- Outdated devices</a:t>
            </a:r>
            <a:endParaRPr sz="1400" b="1">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Legacy hardware that may need to be fully upgraded.</a:t>
            </a:r>
            <a:endParaRPr>
              <a:latin typeface="Arial"/>
              <a:ea typeface="Arial"/>
              <a:cs typeface="Arial"/>
              <a:sym typeface="Arial"/>
            </a:endParaRPr>
          </a:p>
          <a:p>
            <a:pPr marL="520700" lvl="0" indent="0" algn="l" rtl="0">
              <a:lnSpc>
                <a:spcPct val="90000"/>
              </a:lnSpc>
              <a:spcBef>
                <a:spcPts val="400"/>
              </a:spcBef>
              <a:spcAft>
                <a:spcPts val="0"/>
              </a:spcAft>
              <a:buNone/>
            </a:pPr>
            <a:endParaRPr/>
          </a:p>
          <a:p>
            <a:pPr marL="342900" lvl="0" indent="-254000" algn="l" rtl="0">
              <a:lnSpc>
                <a:spcPct val="90000"/>
              </a:lnSpc>
              <a:spcBef>
                <a:spcPts val="800"/>
              </a:spcBef>
              <a:spcAft>
                <a:spcPts val="0"/>
              </a:spcAft>
              <a:buSzPts val="1400"/>
              <a:buFont typeface="Arial"/>
              <a:buChar char="-"/>
            </a:pPr>
            <a:r>
              <a:rPr lang="en" sz="1400" b="1">
                <a:latin typeface="Arial"/>
                <a:ea typeface="Arial"/>
                <a:cs typeface="Arial"/>
                <a:sym typeface="Arial"/>
              </a:rPr>
              <a:t>- Provider network congestion</a:t>
            </a:r>
            <a:endParaRPr sz="1400" b="1">
              <a:latin typeface="Arial"/>
              <a:ea typeface="Arial"/>
              <a:cs typeface="Arial"/>
              <a:sym typeface="Arial"/>
            </a:endParaRPr>
          </a:p>
          <a:p>
            <a:pPr marL="520700" lvl="1" indent="-133350" algn="l" rtl="0">
              <a:lnSpc>
                <a:spcPct val="90000"/>
              </a:lnSpc>
              <a:spcBef>
                <a:spcPts val="400"/>
              </a:spcBef>
              <a:spcAft>
                <a:spcPts val="1200"/>
              </a:spcAft>
              <a:buClr>
                <a:schemeClr val="lt1"/>
              </a:buClr>
              <a:buSzPts val="1100"/>
              <a:buFont typeface="Arial"/>
              <a:buChar char="o"/>
            </a:pPr>
            <a:r>
              <a:rPr lang="en">
                <a:latin typeface="Arial"/>
                <a:ea typeface="Arial"/>
                <a:cs typeface="Arial"/>
                <a:sym typeface="Arial"/>
              </a:rPr>
              <a:t>Issues at Personal Trainer's ISP (Internet Service Provider)</a:t>
            </a:r>
            <a:endParaRPr>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2"/>
          <p:cNvSpPr txBox="1">
            <a:spLocks noGrp="1"/>
          </p:cNvSpPr>
          <p:nvPr>
            <p:ph type="title"/>
          </p:nvPr>
        </p:nvSpPr>
        <p:spPr>
          <a:xfrm>
            <a:off x="628650" y="97087"/>
            <a:ext cx="7886700" cy="3231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Play"/>
              <a:buNone/>
            </a:pPr>
            <a:br>
              <a:rPr lang="en" sz="1900"/>
            </a:br>
            <a:br>
              <a:rPr lang="en" sz="1900">
                <a:latin typeface="Arial"/>
                <a:ea typeface="Arial"/>
                <a:cs typeface="Arial"/>
                <a:sym typeface="Arial"/>
              </a:rPr>
            </a:br>
            <a:r>
              <a:rPr lang="en" sz="1900">
                <a:latin typeface="Arial"/>
                <a:ea typeface="Arial"/>
                <a:cs typeface="Arial"/>
                <a:sym typeface="Arial"/>
              </a:rPr>
              <a:t>Causes of Network Slowdown at Personal Trainer</a:t>
            </a:r>
            <a:endParaRPr sz="1900">
              <a:latin typeface="Arial"/>
              <a:ea typeface="Arial"/>
              <a:cs typeface="Arial"/>
              <a:sym typeface="Arial"/>
            </a:endParaRPr>
          </a:p>
          <a:p>
            <a:pPr marL="0" lvl="0" indent="0" algn="l" rtl="0">
              <a:lnSpc>
                <a:spcPct val="90000"/>
              </a:lnSpc>
              <a:spcBef>
                <a:spcPts val="0"/>
              </a:spcBef>
              <a:spcAft>
                <a:spcPts val="0"/>
              </a:spcAft>
              <a:buClr>
                <a:schemeClr val="dk1"/>
              </a:buClr>
              <a:buSzPts val="3300"/>
              <a:buFont typeface="Play"/>
              <a:buNone/>
            </a:pPr>
            <a:endParaRPr sz="2700"/>
          </a:p>
        </p:txBody>
      </p:sp>
      <p:sp>
        <p:nvSpPr>
          <p:cNvPr id="497" name="Google Shape;497;p62"/>
          <p:cNvSpPr txBox="1">
            <a:spLocks noGrp="1"/>
          </p:cNvSpPr>
          <p:nvPr>
            <p:ph type="body" idx="1"/>
          </p:nvPr>
        </p:nvSpPr>
        <p:spPr>
          <a:xfrm>
            <a:off x="93881" y="732169"/>
            <a:ext cx="9003000" cy="4313100"/>
          </a:xfrm>
          <a:prstGeom prst="rect">
            <a:avLst/>
          </a:prstGeom>
          <a:noFill/>
          <a:ln>
            <a:noFill/>
          </a:ln>
        </p:spPr>
        <p:txBody>
          <a:bodyPr spcFirstLastPara="1" wrap="square" lIns="68575" tIns="34275" rIns="68575" bIns="34275" anchor="t" anchorCtr="0">
            <a:noAutofit/>
          </a:bodyPr>
          <a:lstStyle/>
          <a:p>
            <a:pPr marL="177800" lvl="0" indent="-127000" algn="l" rtl="0">
              <a:lnSpc>
                <a:spcPct val="90000"/>
              </a:lnSpc>
              <a:spcBef>
                <a:spcPts val="0"/>
              </a:spcBef>
              <a:spcAft>
                <a:spcPts val="0"/>
              </a:spcAft>
              <a:buClr>
                <a:schemeClr val="lt1"/>
              </a:buClr>
              <a:buSzPts val="1400"/>
              <a:buFont typeface="Arial"/>
              <a:buChar char="●"/>
            </a:pPr>
            <a:r>
              <a:rPr lang="en" sz="1400" b="1">
                <a:latin typeface="Arial"/>
                <a:ea typeface="Arial"/>
                <a:cs typeface="Arial"/>
                <a:sym typeface="Arial"/>
              </a:rPr>
              <a:t>Wireless Signal Interference and Noise</a:t>
            </a:r>
            <a:endParaRPr sz="1400" b="1">
              <a:latin typeface="Arial"/>
              <a:ea typeface="Arial"/>
              <a:cs typeface="Arial"/>
              <a:sym typeface="Arial"/>
            </a:endParaRPr>
          </a:p>
          <a:p>
            <a:pPr marL="520700" lvl="1" indent="-1079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Wi-Fi access points interference with different access point frequencies.</a:t>
            </a:r>
            <a:endParaRPr>
              <a:latin typeface="Arial"/>
              <a:ea typeface="Arial"/>
              <a:cs typeface="Arial"/>
              <a:sym typeface="Arial"/>
            </a:endParaRPr>
          </a:p>
          <a:p>
            <a:pPr marL="520700" lvl="0" indent="0" algn="l" rtl="0">
              <a:lnSpc>
                <a:spcPct val="90000"/>
              </a:lnSpc>
              <a:spcBef>
                <a:spcPts val="400"/>
              </a:spcBef>
              <a:spcAft>
                <a:spcPts val="0"/>
              </a:spcAft>
              <a:buNone/>
            </a:pPr>
            <a:endParaRPr>
              <a:latin typeface="Arial"/>
              <a:ea typeface="Arial"/>
              <a:cs typeface="Arial"/>
              <a:sym typeface="Arial"/>
            </a:endParaRPr>
          </a:p>
          <a:p>
            <a:pPr marL="177800" lvl="0" indent="-127000" algn="l" rtl="0">
              <a:lnSpc>
                <a:spcPct val="90000"/>
              </a:lnSpc>
              <a:spcBef>
                <a:spcPts val="800"/>
              </a:spcBef>
              <a:spcAft>
                <a:spcPts val="0"/>
              </a:spcAft>
              <a:buClr>
                <a:schemeClr val="lt1"/>
              </a:buClr>
              <a:buSzPts val="1400"/>
              <a:buFont typeface="Arial"/>
              <a:buChar char="●"/>
            </a:pPr>
            <a:r>
              <a:rPr lang="en" sz="1400" b="1">
                <a:latin typeface="Arial"/>
                <a:ea typeface="Arial"/>
                <a:cs typeface="Arial"/>
                <a:sym typeface="Arial"/>
              </a:rPr>
              <a:t>Network device configuration</a:t>
            </a:r>
            <a:endParaRPr sz="1400" b="1">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Configuration mismatch or issues.</a:t>
            </a:r>
            <a:endParaRPr>
              <a:latin typeface="Arial"/>
              <a:ea typeface="Arial"/>
              <a:cs typeface="Arial"/>
              <a:sym typeface="Arial"/>
            </a:endParaRPr>
          </a:p>
          <a:p>
            <a:pPr marL="0" lvl="0" indent="0" algn="l" rtl="0">
              <a:lnSpc>
                <a:spcPct val="90000"/>
              </a:lnSpc>
              <a:spcBef>
                <a:spcPts val="400"/>
              </a:spcBef>
              <a:spcAft>
                <a:spcPts val="0"/>
              </a:spcAft>
              <a:buNone/>
            </a:pPr>
            <a:endParaRPr>
              <a:latin typeface="Arial"/>
              <a:ea typeface="Arial"/>
              <a:cs typeface="Arial"/>
              <a:sym typeface="Arial"/>
            </a:endParaRPr>
          </a:p>
          <a:p>
            <a:pPr marL="177800" lvl="0" indent="-127000" algn="l" rtl="0">
              <a:lnSpc>
                <a:spcPct val="90000"/>
              </a:lnSpc>
              <a:spcBef>
                <a:spcPts val="800"/>
              </a:spcBef>
              <a:spcAft>
                <a:spcPts val="0"/>
              </a:spcAft>
              <a:buClr>
                <a:schemeClr val="lt1"/>
              </a:buClr>
              <a:buSzPts val="1400"/>
              <a:buFont typeface="Arial"/>
              <a:buChar char="●"/>
            </a:pPr>
            <a:r>
              <a:rPr lang="en" sz="1400" b="1">
                <a:latin typeface="Arial"/>
                <a:ea typeface="Arial"/>
                <a:cs typeface="Arial"/>
                <a:sym typeface="Arial"/>
              </a:rPr>
              <a:t>Unreliable Internet Service Provider</a:t>
            </a:r>
            <a:endParaRPr sz="1400" b="1">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 Physical infrastructure, or an upstream transmission line that may be damaged or disabled.</a:t>
            </a:r>
            <a:endParaRPr>
              <a:latin typeface="Arial"/>
              <a:ea typeface="Arial"/>
              <a:cs typeface="Arial"/>
              <a:sym typeface="Arial"/>
            </a:endParaRPr>
          </a:p>
          <a:p>
            <a:pPr marL="0" lvl="0" indent="0" algn="l" rtl="0">
              <a:lnSpc>
                <a:spcPct val="90000"/>
              </a:lnSpc>
              <a:spcBef>
                <a:spcPts val="400"/>
              </a:spcBef>
              <a:spcAft>
                <a:spcPts val="0"/>
              </a:spcAft>
              <a:buNone/>
            </a:pPr>
            <a:endParaRPr>
              <a:latin typeface="Arial"/>
              <a:ea typeface="Arial"/>
              <a:cs typeface="Arial"/>
              <a:sym typeface="Arial"/>
            </a:endParaRPr>
          </a:p>
          <a:p>
            <a:pPr marL="177800" lvl="0" indent="-127000" algn="l" rtl="0">
              <a:lnSpc>
                <a:spcPct val="90000"/>
              </a:lnSpc>
              <a:spcBef>
                <a:spcPts val="800"/>
              </a:spcBef>
              <a:spcAft>
                <a:spcPts val="0"/>
              </a:spcAft>
              <a:buClr>
                <a:schemeClr val="lt1"/>
              </a:buClr>
              <a:buSzPts val="1400"/>
              <a:buFont typeface="Arial"/>
              <a:buChar char="●"/>
            </a:pPr>
            <a:r>
              <a:rPr lang="en" sz="1400" b="1">
                <a:latin typeface="Arial"/>
                <a:ea typeface="Arial"/>
                <a:cs typeface="Arial"/>
                <a:sym typeface="Arial"/>
              </a:rPr>
              <a:t>Insufficient Bandwidth</a:t>
            </a:r>
            <a:endParaRPr sz="1400" b="1">
              <a:latin typeface="Arial"/>
              <a:ea typeface="Arial"/>
              <a:cs typeface="Arial"/>
              <a:sym typeface="Arial"/>
            </a:endParaRPr>
          </a:p>
          <a:p>
            <a:pPr marL="520700" lvl="1" indent="-133350" algn="l" rtl="0">
              <a:lnSpc>
                <a:spcPct val="90000"/>
              </a:lnSpc>
              <a:spcBef>
                <a:spcPts val="400"/>
              </a:spcBef>
              <a:spcAft>
                <a:spcPts val="0"/>
              </a:spcAft>
              <a:buClr>
                <a:schemeClr val="lt1"/>
              </a:buClr>
              <a:buSzPts val="1100"/>
              <a:buFont typeface="Arial"/>
              <a:buChar char="o"/>
            </a:pPr>
            <a:r>
              <a:rPr lang="en">
                <a:latin typeface="Arial"/>
                <a:ea typeface="Arial"/>
                <a:cs typeface="Arial"/>
                <a:sym typeface="Arial"/>
              </a:rPr>
              <a:t>Initial incorrect estimate of users may result in insufficiency of bandwidth due to the amount of nodes using the network at the same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93400"/>
            <a:ext cx="7038900" cy="48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2000" b="1">
                <a:solidFill>
                  <a:srgbClr val="F2F2F2"/>
                </a:solidFill>
                <a:latin typeface="Arial"/>
                <a:ea typeface="Arial"/>
                <a:cs typeface="Arial"/>
                <a:sym typeface="Arial"/>
              </a:rPr>
              <a:t>Options For Developing A New System (</a:t>
            </a:r>
            <a:r>
              <a:rPr lang="en" sz="2000">
                <a:solidFill>
                  <a:srgbClr val="F2F2F2"/>
                </a:solidFill>
                <a:latin typeface="Arial"/>
                <a:ea typeface="Arial"/>
                <a:cs typeface="Arial"/>
                <a:sym typeface="Arial"/>
              </a:rPr>
              <a:t>CTD</a:t>
            </a:r>
            <a:r>
              <a:rPr lang="en" sz="2000" b="1">
                <a:solidFill>
                  <a:srgbClr val="F2F2F2"/>
                </a:solidFill>
                <a:latin typeface="Arial"/>
                <a:ea typeface="Arial"/>
                <a:cs typeface="Arial"/>
                <a:sym typeface="Arial"/>
              </a:rPr>
              <a:t>)</a:t>
            </a:r>
            <a:endParaRPr sz="2000"/>
          </a:p>
        </p:txBody>
      </p:sp>
      <p:pic>
        <p:nvPicPr>
          <p:cNvPr id="165" name="Google Shape;165;p18"/>
          <p:cNvPicPr preferRelativeResize="0"/>
          <p:nvPr/>
        </p:nvPicPr>
        <p:blipFill rotWithShape="1">
          <a:blip r:embed="rId3">
            <a:alphaModFix/>
          </a:blip>
          <a:srcRect/>
          <a:stretch/>
        </p:blipFill>
        <p:spPr>
          <a:xfrm>
            <a:off x="2210763" y="651425"/>
            <a:ext cx="4722469" cy="42628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3"/>
          <p:cNvSpPr txBox="1">
            <a:spLocks noGrp="1"/>
          </p:cNvSpPr>
          <p:nvPr>
            <p:ph type="title"/>
          </p:nvPr>
        </p:nvSpPr>
        <p:spPr>
          <a:xfrm>
            <a:off x="628650" y="115781"/>
            <a:ext cx="7886700" cy="2598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Play"/>
              <a:buNone/>
            </a:pPr>
            <a:r>
              <a:rPr lang="en" sz="1900">
                <a:latin typeface="Arial"/>
                <a:ea typeface="Arial"/>
                <a:cs typeface="Arial"/>
                <a:sym typeface="Arial"/>
              </a:rPr>
              <a:t>Cost Benefits Future Costs and Benefits</a:t>
            </a:r>
            <a:endParaRPr sz="1900">
              <a:latin typeface="Arial"/>
              <a:ea typeface="Arial"/>
              <a:cs typeface="Arial"/>
              <a:sym typeface="Arial"/>
            </a:endParaRPr>
          </a:p>
        </p:txBody>
      </p:sp>
      <p:sp>
        <p:nvSpPr>
          <p:cNvPr id="503" name="Google Shape;503;p63"/>
          <p:cNvSpPr txBox="1">
            <a:spLocks noGrp="1"/>
          </p:cNvSpPr>
          <p:nvPr>
            <p:ph type="body" idx="1"/>
          </p:nvPr>
        </p:nvSpPr>
        <p:spPr>
          <a:xfrm>
            <a:off x="58613" y="486900"/>
            <a:ext cx="9025200" cy="4594200"/>
          </a:xfrm>
          <a:prstGeom prst="rect">
            <a:avLst/>
          </a:prstGeom>
          <a:noFill/>
          <a:ln>
            <a:noFill/>
          </a:ln>
        </p:spPr>
        <p:txBody>
          <a:bodyPr spcFirstLastPara="1" wrap="square" lIns="68575" tIns="34275" rIns="68575" bIns="34275" anchor="t" anchorCtr="0">
            <a:normAutofit fontScale="92500"/>
          </a:bodyPr>
          <a:lstStyle/>
          <a:p>
            <a:pPr marL="342900" lvl="0" indent="-247332" algn="l" rtl="0">
              <a:lnSpc>
                <a:spcPct val="90000"/>
              </a:lnSpc>
              <a:spcBef>
                <a:spcPts val="0"/>
              </a:spcBef>
              <a:spcAft>
                <a:spcPts val="0"/>
              </a:spcAft>
              <a:buClr>
                <a:schemeClr val="lt1"/>
              </a:buClr>
              <a:buSzPct val="100000"/>
              <a:buFont typeface="Arial"/>
              <a:buChar char="●"/>
            </a:pPr>
            <a:r>
              <a:rPr lang="en" sz="1400">
                <a:latin typeface="Arial"/>
                <a:ea typeface="Arial"/>
                <a:cs typeface="Arial"/>
                <a:sym typeface="Arial"/>
              </a:rPr>
              <a:t>Should system cost be monitored mow that the system is fully operational?</a:t>
            </a:r>
            <a:endParaRPr sz="1400">
              <a:latin typeface="Arial"/>
              <a:ea typeface="Arial"/>
              <a:cs typeface="Arial"/>
              <a:sym typeface="Arial"/>
            </a:endParaRPr>
          </a:p>
          <a:p>
            <a:pPr marL="0" lvl="0" indent="0" algn="l" rtl="0">
              <a:lnSpc>
                <a:spcPct val="90000"/>
              </a:lnSpc>
              <a:spcBef>
                <a:spcPts val="1200"/>
              </a:spcBef>
              <a:spcAft>
                <a:spcPts val="0"/>
              </a:spcAft>
              <a:buNone/>
            </a:pPr>
            <a:endParaRPr sz="1400">
              <a:latin typeface="Arial"/>
              <a:ea typeface="Arial"/>
              <a:cs typeface="Arial"/>
              <a:sym typeface="Arial"/>
            </a:endParaRPr>
          </a:p>
          <a:p>
            <a:pPr marL="0" lvl="0" indent="0" algn="l" rtl="0">
              <a:lnSpc>
                <a:spcPct val="90000"/>
              </a:lnSpc>
              <a:spcBef>
                <a:spcPts val="1200"/>
              </a:spcBef>
              <a:spcAft>
                <a:spcPts val="0"/>
              </a:spcAft>
              <a:buNone/>
            </a:pPr>
            <a:endParaRPr sz="1400">
              <a:latin typeface="Arial"/>
              <a:ea typeface="Arial"/>
              <a:cs typeface="Arial"/>
              <a:sym typeface="Arial"/>
            </a:endParaRPr>
          </a:p>
          <a:p>
            <a:pPr marL="342900" lvl="0" indent="-247332" algn="l" rtl="0">
              <a:lnSpc>
                <a:spcPct val="90000"/>
              </a:lnSpc>
              <a:spcBef>
                <a:spcPts val="1200"/>
              </a:spcBef>
              <a:spcAft>
                <a:spcPts val="0"/>
              </a:spcAft>
              <a:buClr>
                <a:schemeClr val="lt1"/>
              </a:buClr>
              <a:buSzPct val="100000"/>
              <a:buFont typeface="Arial"/>
              <a:buChar char="●"/>
            </a:pPr>
            <a:r>
              <a:rPr lang="en" sz="1400">
                <a:latin typeface="Arial"/>
                <a:ea typeface="Arial"/>
                <a:cs typeface="Arial"/>
                <a:sym typeface="Arial"/>
              </a:rPr>
              <a:t>System cost should still be monitored now that the system is fully operational.</a:t>
            </a:r>
            <a:endParaRPr sz="1400">
              <a:latin typeface="Arial"/>
              <a:ea typeface="Arial"/>
              <a:cs typeface="Arial"/>
              <a:sym typeface="Arial"/>
            </a:endParaRPr>
          </a:p>
          <a:p>
            <a:pPr marL="0" lvl="0" indent="0" algn="l" rtl="0">
              <a:lnSpc>
                <a:spcPct val="90000"/>
              </a:lnSpc>
              <a:spcBef>
                <a:spcPts val="1200"/>
              </a:spcBef>
              <a:spcAft>
                <a:spcPts val="0"/>
              </a:spcAft>
              <a:buNone/>
            </a:pPr>
            <a:endParaRPr sz="1400">
              <a:latin typeface="Arial"/>
              <a:ea typeface="Arial"/>
              <a:cs typeface="Arial"/>
              <a:sym typeface="Arial"/>
            </a:endParaRPr>
          </a:p>
          <a:p>
            <a:pPr marL="0" lvl="0" indent="0" algn="l" rtl="0">
              <a:lnSpc>
                <a:spcPct val="90000"/>
              </a:lnSpc>
              <a:spcBef>
                <a:spcPts val="1200"/>
              </a:spcBef>
              <a:spcAft>
                <a:spcPts val="0"/>
              </a:spcAft>
              <a:buNone/>
            </a:pPr>
            <a:endParaRPr sz="1400">
              <a:latin typeface="Arial"/>
              <a:ea typeface="Arial"/>
              <a:cs typeface="Arial"/>
              <a:sym typeface="Arial"/>
            </a:endParaRPr>
          </a:p>
          <a:p>
            <a:pPr marL="342900" lvl="0" indent="-247332" algn="l" rtl="0">
              <a:lnSpc>
                <a:spcPct val="150000"/>
              </a:lnSpc>
              <a:spcBef>
                <a:spcPts val="1200"/>
              </a:spcBef>
              <a:spcAft>
                <a:spcPts val="0"/>
              </a:spcAft>
              <a:buClr>
                <a:schemeClr val="lt1"/>
              </a:buClr>
              <a:buSzPct val="100000"/>
              <a:buFont typeface="Arial"/>
              <a:buChar char="●"/>
            </a:pPr>
            <a:r>
              <a:rPr lang="en" sz="1400">
                <a:latin typeface="Arial"/>
                <a:ea typeface="Arial"/>
                <a:cs typeface="Arial"/>
                <a:sym typeface="Arial"/>
              </a:rPr>
              <a:t>Future cost are relevant from the standpoint of forecasting what cost will be incurred. Tracking future cost will present a deeper financial analysis on the overall future cost for the system compared to the predetermined budget. Deciphering whether or not that future cost coincides with the initial pre determined estimate.</a:t>
            </a:r>
            <a:endParaRPr sz="1400">
              <a:latin typeface="Arial"/>
              <a:ea typeface="Arial"/>
              <a:cs typeface="Arial"/>
              <a:sym typeface="Arial"/>
            </a:endParaRPr>
          </a:p>
          <a:p>
            <a:pPr marL="0" lvl="0" indent="0" algn="l" rtl="0">
              <a:lnSpc>
                <a:spcPct val="150000"/>
              </a:lnSpc>
              <a:spcBef>
                <a:spcPts val="1200"/>
              </a:spcBef>
              <a:spcAft>
                <a:spcPts val="0"/>
              </a:spcAft>
              <a:buNone/>
            </a:pPr>
            <a:endParaRPr sz="1400">
              <a:latin typeface="Arial"/>
              <a:ea typeface="Arial"/>
              <a:cs typeface="Arial"/>
              <a:sym typeface="Arial"/>
            </a:endParaRPr>
          </a:p>
          <a:p>
            <a:pPr marL="342900" lvl="0" indent="-247332" algn="l" rtl="0">
              <a:lnSpc>
                <a:spcPct val="150000"/>
              </a:lnSpc>
              <a:spcBef>
                <a:spcPts val="1200"/>
              </a:spcBef>
              <a:spcAft>
                <a:spcPts val="0"/>
              </a:spcAft>
              <a:buClr>
                <a:schemeClr val="lt1"/>
              </a:buClr>
              <a:buSzPct val="100000"/>
              <a:buFont typeface="Arial"/>
              <a:buChar char="●"/>
            </a:pPr>
            <a:r>
              <a:rPr lang="en" sz="1400">
                <a:latin typeface="Arial"/>
                <a:ea typeface="Arial"/>
                <a:cs typeface="Arial"/>
                <a:sym typeface="Arial"/>
              </a:rPr>
              <a:t>Benefits should also be considered and track in order to accurately judge the overall effectiveness of the new information technology system compared to the old one. Quantitative data that can be compared against the old system will enable us to accurately judge on a scale how effective the new system is compared to the old one.</a:t>
            </a:r>
            <a:endParaRPr sz="1400">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4"/>
          <p:cNvSpPr txBox="1">
            <a:spLocks noGrp="1"/>
          </p:cNvSpPr>
          <p:nvPr>
            <p:ph type="title"/>
          </p:nvPr>
        </p:nvSpPr>
        <p:spPr>
          <a:xfrm>
            <a:off x="628650" y="78675"/>
            <a:ext cx="7886700" cy="2229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Play"/>
              <a:buNone/>
            </a:pPr>
            <a:r>
              <a:rPr lang="en" sz="1900">
                <a:latin typeface="Arial"/>
                <a:ea typeface="Arial"/>
                <a:cs typeface="Arial"/>
                <a:sym typeface="Arial"/>
              </a:rPr>
              <a:t>Personal Trainer Checklist</a:t>
            </a:r>
            <a:endParaRPr sz="1900">
              <a:latin typeface="Arial"/>
              <a:ea typeface="Arial"/>
              <a:cs typeface="Arial"/>
              <a:sym typeface="Arial"/>
            </a:endParaRPr>
          </a:p>
        </p:txBody>
      </p:sp>
      <p:sp>
        <p:nvSpPr>
          <p:cNvPr id="509" name="Google Shape;509;p64"/>
          <p:cNvSpPr txBox="1">
            <a:spLocks noGrp="1"/>
          </p:cNvSpPr>
          <p:nvPr>
            <p:ph type="body" idx="1"/>
          </p:nvPr>
        </p:nvSpPr>
        <p:spPr>
          <a:xfrm>
            <a:off x="80869" y="338456"/>
            <a:ext cx="9025200" cy="47502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rgbClr val="000000"/>
              </a:buClr>
              <a:buSzPts val="1000"/>
              <a:buFont typeface="Arial"/>
              <a:buNone/>
            </a:pPr>
            <a:r>
              <a:rPr lang="en" sz="800">
                <a:latin typeface="Arial"/>
                <a:ea typeface="Arial"/>
                <a:cs typeface="Arial"/>
                <a:sym typeface="Arial"/>
              </a:rPr>
              <a:t>DATE: 2/25/2024</a:t>
            </a:r>
            <a:endParaRPr sz="800">
              <a:latin typeface="Arial"/>
              <a:ea typeface="Arial"/>
              <a:cs typeface="Arial"/>
              <a:sym typeface="Arial"/>
            </a:endParaRPr>
          </a:p>
          <a:p>
            <a:pPr marL="0" lvl="0" indent="0" algn="l" rtl="0">
              <a:lnSpc>
                <a:spcPct val="100000"/>
              </a:lnSpc>
              <a:spcBef>
                <a:spcPts val="0"/>
              </a:spcBef>
              <a:spcAft>
                <a:spcPts val="0"/>
              </a:spcAft>
              <a:buClr>
                <a:srgbClr val="000000"/>
              </a:buClr>
              <a:buSzPts val="1000"/>
              <a:buFont typeface="Arial"/>
              <a:buNone/>
            </a:pPr>
            <a:endParaRPr sz="800">
              <a:latin typeface="Arial"/>
              <a:ea typeface="Arial"/>
              <a:cs typeface="Arial"/>
              <a:sym typeface="Arial"/>
            </a:endParaRPr>
          </a:p>
          <a:p>
            <a:pPr marL="0" lvl="0" indent="0" algn="l" rtl="0">
              <a:lnSpc>
                <a:spcPct val="100000"/>
              </a:lnSpc>
              <a:spcBef>
                <a:spcPts val="0"/>
              </a:spcBef>
              <a:spcAft>
                <a:spcPts val="0"/>
              </a:spcAft>
              <a:buClr>
                <a:srgbClr val="000000"/>
              </a:buClr>
              <a:buSzPts val="1000"/>
              <a:buFont typeface="Arial"/>
              <a:buNone/>
            </a:pPr>
            <a:r>
              <a:rPr lang="en" sz="800">
                <a:latin typeface="Arial"/>
                <a:ea typeface="Arial"/>
                <a:cs typeface="Arial"/>
                <a:sym typeface="Arial"/>
              </a:rPr>
              <a:t>ITEM: Personal Trainer Checklist</a:t>
            </a:r>
            <a:endParaRPr sz="800">
              <a:latin typeface="Arial"/>
              <a:ea typeface="Arial"/>
              <a:cs typeface="Arial"/>
              <a:sym typeface="Arial"/>
            </a:endParaRPr>
          </a:p>
          <a:p>
            <a:pPr marL="0" lvl="0" indent="0" algn="l" rtl="0">
              <a:lnSpc>
                <a:spcPct val="100000"/>
              </a:lnSpc>
              <a:spcBef>
                <a:spcPts val="0"/>
              </a:spcBef>
              <a:spcAft>
                <a:spcPts val="0"/>
              </a:spcAft>
              <a:buClr>
                <a:srgbClr val="000000"/>
              </a:buClr>
              <a:buSzPts val="1000"/>
              <a:buFont typeface="Arial"/>
              <a:buNone/>
            </a:pPr>
            <a:endParaRPr sz="800">
              <a:latin typeface="Arial"/>
              <a:ea typeface="Arial"/>
              <a:cs typeface="Arial"/>
              <a:sym typeface="Arial"/>
            </a:endParaRPr>
          </a:p>
          <a:p>
            <a:pPr marL="342900" lvl="0" indent="0" algn="l" rtl="0">
              <a:lnSpc>
                <a:spcPct val="100000"/>
              </a:lnSpc>
              <a:spcBef>
                <a:spcPts val="0"/>
              </a:spcBef>
              <a:spcAft>
                <a:spcPts val="0"/>
              </a:spcAft>
              <a:buClr>
                <a:srgbClr val="000000"/>
              </a:buClr>
              <a:buSzPts val="1000"/>
              <a:buNone/>
            </a:pPr>
            <a:r>
              <a:rPr lang="en" sz="800">
                <a:latin typeface="Arial"/>
                <a:ea typeface="Arial"/>
                <a:cs typeface="Arial"/>
                <a:sym typeface="Arial"/>
              </a:rPr>
              <a:t>Narrative: The following security checklist should be completed as soon as possible and on a daily occurrence in order to ensure overall security stability and compliance. This checklist contains six different sections where security measures are implemented and emphasized with the implementation of the new system.</a:t>
            </a:r>
            <a:endParaRPr sz="800">
              <a:latin typeface="Arial"/>
              <a:ea typeface="Arial"/>
              <a:cs typeface="Arial"/>
              <a:sym typeface="Arial"/>
            </a:endParaRPr>
          </a:p>
          <a:p>
            <a:pPr marL="342900" lvl="0" indent="0" algn="l" rtl="0">
              <a:lnSpc>
                <a:spcPct val="100000"/>
              </a:lnSpc>
              <a:spcBef>
                <a:spcPts val="0"/>
              </a:spcBef>
              <a:spcAft>
                <a:spcPts val="0"/>
              </a:spcAft>
              <a:buClr>
                <a:srgbClr val="000000"/>
              </a:buClr>
              <a:buSzPts val="1000"/>
              <a:buNone/>
            </a:pPr>
            <a:endParaRPr sz="800">
              <a:latin typeface="Arial"/>
              <a:ea typeface="Arial"/>
              <a:cs typeface="Arial"/>
              <a:sym typeface="Arial"/>
            </a:endParaRPr>
          </a:p>
          <a:p>
            <a:pPr marL="342900" lvl="0" indent="-215900" algn="l" rtl="0">
              <a:lnSpc>
                <a:spcPct val="115000"/>
              </a:lnSpc>
              <a:spcBef>
                <a:spcPts val="900"/>
              </a:spcBef>
              <a:spcAft>
                <a:spcPts val="0"/>
              </a:spcAft>
              <a:buClr>
                <a:schemeClr val="lt1"/>
              </a:buClr>
              <a:buSzPts val="800"/>
              <a:buFont typeface="Arial"/>
              <a:buAutoNum type="arabicPeriod"/>
            </a:pPr>
            <a:r>
              <a:rPr lang="en" sz="800" b="1" u="sng">
                <a:latin typeface="Arial"/>
                <a:ea typeface="Arial"/>
                <a:cs typeface="Arial"/>
                <a:sym typeface="Arial"/>
              </a:rPr>
              <a:t>Physical</a:t>
            </a:r>
            <a:r>
              <a:rPr lang="en" sz="800" b="1">
                <a:latin typeface="Arial"/>
                <a:ea typeface="Arial"/>
                <a:cs typeface="Arial"/>
                <a:sym typeface="Arial"/>
              </a:rPr>
              <a:t>:</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Security Locks - Kensington security locks will be in place on all employees computers and tablets that are on the floor of the facility.</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USB Exception - All USB ports will be locked on all user’s computers to prevent threat actors from transferring viruses or malware via a flash drive.</a:t>
            </a:r>
            <a:endParaRPr sz="800">
              <a:latin typeface="Arial"/>
              <a:ea typeface="Arial"/>
              <a:cs typeface="Arial"/>
              <a:sym typeface="Arial"/>
            </a:endParaRPr>
          </a:p>
          <a:p>
            <a:pPr marL="342900" lvl="0" indent="-215900" algn="l" rtl="0">
              <a:lnSpc>
                <a:spcPct val="115000"/>
              </a:lnSpc>
              <a:spcBef>
                <a:spcPts val="900"/>
              </a:spcBef>
              <a:spcAft>
                <a:spcPts val="0"/>
              </a:spcAft>
              <a:buClr>
                <a:schemeClr val="lt1"/>
              </a:buClr>
              <a:buSzPts val="800"/>
              <a:buFont typeface="Arial"/>
              <a:buAutoNum type="arabicPeriod"/>
            </a:pPr>
            <a:r>
              <a:rPr lang="en" sz="800" b="1" u="sng">
                <a:latin typeface="Arial"/>
                <a:ea typeface="Arial"/>
                <a:cs typeface="Arial"/>
                <a:sym typeface="Arial"/>
              </a:rPr>
              <a:t>Network Security</a:t>
            </a:r>
            <a:r>
              <a:rPr lang="en" sz="800" b="1">
                <a:latin typeface="Arial"/>
                <a:ea typeface="Arial"/>
                <a:cs typeface="Arial"/>
                <a:sym typeface="Arial"/>
              </a:rPr>
              <a:t> </a:t>
            </a:r>
            <a:r>
              <a:rPr lang="en" sz="800">
                <a:latin typeface="Arial"/>
                <a:ea typeface="Arial"/>
                <a:cs typeface="Arial"/>
                <a:sym typeface="Arial"/>
              </a:rPr>
              <a:t>- </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Private &amp; Guest Network - The network will be segregated into a private network &amp; a guest network. Employee devices will only connect to the private network. That network will also be hidden. Gym goers will be able to access the guest network via a captive portal that will require gym goers information.</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Firewalls - Firewalls will be installed and configured at each facility to prevent unauthorized access to the private network.</a:t>
            </a:r>
            <a:endParaRPr sz="800">
              <a:latin typeface="Arial"/>
              <a:ea typeface="Arial"/>
              <a:cs typeface="Arial"/>
              <a:sym typeface="Arial"/>
            </a:endParaRPr>
          </a:p>
          <a:p>
            <a:pPr marL="342900" lvl="0" indent="-215900" algn="l" rtl="0">
              <a:lnSpc>
                <a:spcPct val="115000"/>
              </a:lnSpc>
              <a:spcBef>
                <a:spcPts val="900"/>
              </a:spcBef>
              <a:spcAft>
                <a:spcPts val="0"/>
              </a:spcAft>
              <a:buClr>
                <a:schemeClr val="lt1"/>
              </a:buClr>
              <a:buSzPts val="800"/>
              <a:buFont typeface="Arial"/>
              <a:buAutoNum type="arabicPeriod"/>
            </a:pPr>
            <a:r>
              <a:rPr lang="en" sz="800" b="1" u="sng">
                <a:latin typeface="Arial"/>
                <a:ea typeface="Arial"/>
                <a:cs typeface="Arial"/>
                <a:sym typeface="Arial"/>
              </a:rPr>
              <a:t>Application Security</a:t>
            </a:r>
            <a:r>
              <a:rPr lang="en" sz="800" b="1">
                <a:latin typeface="Arial"/>
                <a:ea typeface="Arial"/>
                <a:cs typeface="Arial"/>
                <a:sym typeface="Arial"/>
              </a:rPr>
              <a:t> </a:t>
            </a:r>
            <a:r>
              <a:rPr lang="en" sz="800">
                <a:latin typeface="Arial"/>
                <a:ea typeface="Arial"/>
                <a:cs typeface="Arial"/>
                <a:sym typeface="Arial"/>
              </a:rPr>
              <a:t>- </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Application Permissions - Access to the application will be permissioned based, request will be completed via ticket to the IT department where it will be reviewed.</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Software Logs - Text logs will be configured to track the day to day operations of the application, tracking any abnormalities and errors.</a:t>
            </a:r>
            <a:endParaRPr sz="800">
              <a:latin typeface="Arial"/>
              <a:ea typeface="Arial"/>
              <a:cs typeface="Arial"/>
              <a:sym typeface="Arial"/>
            </a:endParaRPr>
          </a:p>
          <a:p>
            <a:pPr marL="342900" lvl="0" indent="-215900" algn="l" rtl="0">
              <a:lnSpc>
                <a:spcPct val="115000"/>
              </a:lnSpc>
              <a:spcBef>
                <a:spcPts val="900"/>
              </a:spcBef>
              <a:spcAft>
                <a:spcPts val="0"/>
              </a:spcAft>
              <a:buClr>
                <a:schemeClr val="lt1"/>
              </a:buClr>
              <a:buSzPts val="800"/>
              <a:buFont typeface="Arial"/>
              <a:buAutoNum type="arabicPeriod"/>
            </a:pPr>
            <a:r>
              <a:rPr lang="en" sz="800" b="1" u="sng">
                <a:latin typeface="Arial"/>
                <a:ea typeface="Arial"/>
                <a:cs typeface="Arial"/>
                <a:sym typeface="Arial"/>
              </a:rPr>
              <a:t>File Security</a:t>
            </a:r>
            <a:r>
              <a:rPr lang="en" sz="800" b="1">
                <a:latin typeface="Arial"/>
                <a:ea typeface="Arial"/>
                <a:cs typeface="Arial"/>
                <a:sym typeface="Arial"/>
              </a:rPr>
              <a:t> </a:t>
            </a:r>
            <a:r>
              <a:rPr lang="en" sz="800">
                <a:latin typeface="Arial"/>
                <a:ea typeface="Arial"/>
                <a:cs typeface="Arial"/>
                <a:sym typeface="Arial"/>
              </a:rPr>
              <a:t>- </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Permissions - Depending on the file or folder on the share drive, users will either have read or read and write permissions. Modify and execute permissions are only granted to the IT department.</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User Groups - All users will have an AD account that holds all of their permissions. Their security groups will relate to what files and folders they can access on the file share drive.</a:t>
            </a:r>
            <a:endParaRPr sz="800">
              <a:latin typeface="Arial"/>
              <a:ea typeface="Arial"/>
              <a:cs typeface="Arial"/>
              <a:sym typeface="Arial"/>
            </a:endParaRPr>
          </a:p>
          <a:p>
            <a:pPr marL="342900" lvl="0" indent="-215900" algn="l" rtl="0">
              <a:lnSpc>
                <a:spcPct val="115000"/>
              </a:lnSpc>
              <a:spcBef>
                <a:spcPts val="900"/>
              </a:spcBef>
              <a:spcAft>
                <a:spcPts val="0"/>
              </a:spcAft>
              <a:buClr>
                <a:schemeClr val="lt1"/>
              </a:buClr>
              <a:buSzPts val="800"/>
              <a:buFont typeface="Arial"/>
              <a:buAutoNum type="arabicPeriod"/>
            </a:pPr>
            <a:r>
              <a:rPr lang="en" sz="800" b="1" u="sng">
                <a:latin typeface="Arial"/>
                <a:ea typeface="Arial"/>
                <a:cs typeface="Arial"/>
                <a:sym typeface="Arial"/>
              </a:rPr>
              <a:t>User Security</a:t>
            </a:r>
            <a:endParaRPr sz="800" b="1" u="sng">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Identity Management - All users will have an AD account that they will use to access company applications. Their usernames will not change.</a:t>
            </a:r>
            <a:endParaRPr sz="800">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a:latin typeface="Arial"/>
                <a:ea typeface="Arial"/>
                <a:cs typeface="Arial"/>
                <a:sym typeface="Arial"/>
              </a:rPr>
              <a:t>Passwords - Passwords will expire every 60 days, in addition, OKTA MFA will be enabled for every user to promote multi authentication in regards to signing in.</a:t>
            </a:r>
            <a:endParaRPr sz="800">
              <a:latin typeface="Arial"/>
              <a:ea typeface="Arial"/>
              <a:cs typeface="Arial"/>
              <a:sym typeface="Arial"/>
            </a:endParaRPr>
          </a:p>
          <a:p>
            <a:pPr marL="342900" lvl="0" indent="-215900" algn="l" rtl="0">
              <a:lnSpc>
                <a:spcPct val="115000"/>
              </a:lnSpc>
              <a:spcBef>
                <a:spcPts val="900"/>
              </a:spcBef>
              <a:spcAft>
                <a:spcPts val="0"/>
              </a:spcAft>
              <a:buClr>
                <a:schemeClr val="lt1"/>
              </a:buClr>
              <a:buSzPts val="800"/>
              <a:buFont typeface="Arial"/>
              <a:buAutoNum type="arabicPeriod"/>
            </a:pPr>
            <a:r>
              <a:rPr lang="en" sz="800" b="1" u="sng">
                <a:latin typeface="Arial"/>
                <a:ea typeface="Arial"/>
                <a:cs typeface="Arial"/>
                <a:sym typeface="Arial"/>
              </a:rPr>
              <a:t>Procedural Security</a:t>
            </a:r>
            <a:r>
              <a:rPr lang="en" sz="800" b="1">
                <a:latin typeface="Arial"/>
                <a:ea typeface="Arial"/>
                <a:cs typeface="Arial"/>
                <a:sym typeface="Arial"/>
              </a:rPr>
              <a:t> -</a:t>
            </a:r>
            <a:endParaRPr sz="800" b="1">
              <a:latin typeface="Arial"/>
              <a:ea typeface="Arial"/>
              <a:cs typeface="Arial"/>
              <a:sym typeface="Arial"/>
            </a:endParaRPr>
          </a:p>
          <a:p>
            <a:pPr marL="685800" lvl="0" indent="-215900" algn="l" rtl="0">
              <a:lnSpc>
                <a:spcPct val="115000"/>
              </a:lnSpc>
              <a:spcBef>
                <a:spcPts val="0"/>
              </a:spcBef>
              <a:spcAft>
                <a:spcPts val="0"/>
              </a:spcAft>
              <a:buClr>
                <a:schemeClr val="lt1"/>
              </a:buClr>
              <a:buSzPts val="800"/>
              <a:buFont typeface="Arial"/>
              <a:buChar char="●"/>
            </a:pPr>
            <a:r>
              <a:rPr lang="en" sz="800" b="1">
                <a:latin typeface="Arial"/>
                <a:ea typeface="Arial"/>
                <a:cs typeface="Arial"/>
                <a:sym typeface="Arial"/>
              </a:rPr>
              <a:t>IT Policy - All users will receive a new IT policy that corresponds with the use of the new system. What they are allowed to do and what they are not allowed to do. After reviews, each user will sign this document stating that they agree to the terms and conditions. This document will be referenced if the user breaks any of the policies listed.</a:t>
            </a:r>
            <a:endParaRPr sz="800" b="1">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93400"/>
            <a:ext cx="7038900" cy="4824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33333"/>
              <a:buNone/>
            </a:pPr>
            <a:r>
              <a:rPr lang="en" sz="2000" b="1">
                <a:solidFill>
                  <a:srgbClr val="EBEBEB"/>
                </a:solidFill>
                <a:latin typeface="Arial"/>
                <a:ea typeface="Arial"/>
                <a:cs typeface="Arial"/>
                <a:sym typeface="Arial"/>
              </a:rPr>
              <a:t>Specific Issues &amp; Options To Consider</a:t>
            </a:r>
            <a:endParaRPr sz="2000"/>
          </a:p>
        </p:txBody>
      </p:sp>
      <p:pic>
        <p:nvPicPr>
          <p:cNvPr id="171" name="Google Shape;171;p19"/>
          <p:cNvPicPr preferRelativeResize="0"/>
          <p:nvPr/>
        </p:nvPicPr>
        <p:blipFill rotWithShape="1">
          <a:blip r:embed="rId3">
            <a:alphaModFix/>
          </a:blip>
          <a:srcRect/>
          <a:stretch/>
        </p:blipFill>
        <p:spPr>
          <a:xfrm>
            <a:off x="1401776" y="1252925"/>
            <a:ext cx="7238177" cy="3345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93400"/>
            <a:ext cx="7038900" cy="48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2000" b="1">
                <a:solidFill>
                  <a:srgbClr val="F2F2F2"/>
                </a:solidFill>
                <a:latin typeface="Arial"/>
                <a:ea typeface="Arial"/>
                <a:cs typeface="Arial"/>
                <a:sym typeface="Arial"/>
              </a:rPr>
              <a:t>Main Elements Of The System Requirement Document</a:t>
            </a:r>
            <a:endParaRPr sz="2000"/>
          </a:p>
        </p:txBody>
      </p:sp>
      <p:pic>
        <p:nvPicPr>
          <p:cNvPr id="177" name="Google Shape;177;p20"/>
          <p:cNvPicPr preferRelativeResize="0"/>
          <p:nvPr/>
        </p:nvPicPr>
        <p:blipFill rotWithShape="1">
          <a:blip r:embed="rId3">
            <a:alphaModFix/>
          </a:blip>
          <a:srcRect/>
          <a:stretch/>
        </p:blipFill>
        <p:spPr>
          <a:xfrm>
            <a:off x="2002275" y="575800"/>
            <a:ext cx="5629351" cy="426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93400"/>
            <a:ext cx="7038900" cy="48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2000" b="1">
                <a:solidFill>
                  <a:srgbClr val="F2F2F2"/>
                </a:solidFill>
                <a:latin typeface="Arial"/>
                <a:ea typeface="Arial"/>
                <a:cs typeface="Arial"/>
                <a:sym typeface="Arial"/>
              </a:rPr>
              <a:t>Main Elements Of The System Requirement Document</a:t>
            </a:r>
            <a:endParaRPr sz="2000"/>
          </a:p>
        </p:txBody>
      </p:sp>
      <p:pic>
        <p:nvPicPr>
          <p:cNvPr id="183" name="Google Shape;183;p21"/>
          <p:cNvPicPr preferRelativeResize="0"/>
          <p:nvPr/>
        </p:nvPicPr>
        <p:blipFill rotWithShape="1">
          <a:blip r:embed="rId3">
            <a:alphaModFix/>
          </a:blip>
          <a:srcRect/>
          <a:stretch/>
        </p:blipFill>
        <p:spPr>
          <a:xfrm>
            <a:off x="2239213" y="575800"/>
            <a:ext cx="4665585" cy="4262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93400"/>
            <a:ext cx="7038900" cy="48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2000" b="1">
                <a:solidFill>
                  <a:srgbClr val="F2F2F2"/>
                </a:solidFill>
                <a:latin typeface="Arial"/>
                <a:ea typeface="Arial"/>
                <a:cs typeface="Arial"/>
                <a:sym typeface="Arial"/>
              </a:rPr>
              <a:t>Main Elements Of The System Requirement Document</a:t>
            </a:r>
            <a:endParaRPr sz="2000"/>
          </a:p>
        </p:txBody>
      </p:sp>
      <p:pic>
        <p:nvPicPr>
          <p:cNvPr id="189" name="Google Shape;189;p22"/>
          <p:cNvPicPr preferRelativeResize="0"/>
          <p:nvPr/>
        </p:nvPicPr>
        <p:blipFill rotWithShape="1">
          <a:blip r:embed="rId3">
            <a:alphaModFix/>
          </a:blip>
          <a:srcRect/>
          <a:stretch/>
        </p:blipFill>
        <p:spPr>
          <a:xfrm>
            <a:off x="2239213" y="575800"/>
            <a:ext cx="4665585" cy="4262901"/>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2088</TotalTime>
  <Words>3868</Words>
  <Application>Microsoft Macintosh PowerPoint</Application>
  <PresentationFormat>On-screen Show (16:9)</PresentationFormat>
  <Paragraphs>406</Paragraphs>
  <Slides>51</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Noto Sans Symbols</vt:lpstr>
      <vt:lpstr>Courier New</vt:lpstr>
      <vt:lpstr>Lato</vt:lpstr>
      <vt:lpstr>Montserrat</vt:lpstr>
      <vt:lpstr>Roboto</vt:lpstr>
      <vt:lpstr>Arial</vt:lpstr>
      <vt:lpstr>Play</vt:lpstr>
      <vt:lpstr>Times New Roman</vt:lpstr>
      <vt:lpstr>Calibri</vt:lpstr>
      <vt:lpstr>Focus</vt:lpstr>
      <vt:lpstr>BIS 403 - Applied Systems Design College: Peirce College Professor: Robert Heubner Group Members: J. Sherif &amp; M. Morrison  Case Study: Personal Trainer Final Presentation Date: 2/25/2024   </vt:lpstr>
      <vt:lpstr>Case Study #7 (Personal Trainer)</vt:lpstr>
      <vt:lpstr>List of Options For Developing A New System</vt:lpstr>
      <vt:lpstr>Options For Developing A New System (CTD)</vt:lpstr>
      <vt:lpstr>Options For Developing A New System (CTD)</vt:lpstr>
      <vt:lpstr>Specific Issues &amp; Options To Consider</vt:lpstr>
      <vt:lpstr>Main Elements Of The System Requirement Document</vt:lpstr>
      <vt:lpstr>Main Elements Of The System Requirement Document</vt:lpstr>
      <vt:lpstr>Main Elements Of The System Requirement Document</vt:lpstr>
      <vt:lpstr>Utilization Of Visual Aids</vt:lpstr>
      <vt:lpstr>Total Cost Of Ownership</vt:lpstr>
      <vt:lpstr>Financial Analysis Tools (Pros &amp; Cons)</vt:lpstr>
      <vt:lpstr>Optimal Tool To Calculate TCO</vt:lpstr>
      <vt:lpstr>Case Study #8 (Personal Trainer)</vt:lpstr>
      <vt:lpstr>Personal Trainer Switch Board</vt:lpstr>
      <vt:lpstr>Personal Trainer Storyboard</vt:lpstr>
      <vt:lpstr>Personal Trainer Online Registration Form</vt:lpstr>
      <vt:lpstr>Paper Source Document (Fitness Class Sign Up)</vt:lpstr>
      <vt:lpstr>BumbleBee Software Data Protection &amp; Security Controls (Memo)</vt:lpstr>
      <vt:lpstr>Case Study #9 (Personal Trainer)</vt:lpstr>
      <vt:lpstr> Normalization in Data Design Context</vt:lpstr>
      <vt:lpstr>Normalization in Data Design Context (ctd)</vt:lpstr>
      <vt:lpstr> Personal Trainer - ERD</vt:lpstr>
      <vt:lpstr>Personal Trainer Database Design</vt:lpstr>
      <vt:lpstr>Personal Trainer 3NF Database Design</vt:lpstr>
      <vt:lpstr>Personal Trainer 3NF Database Design (Employee Table SQL Screenshot)</vt:lpstr>
      <vt:lpstr>Personal Trainer 3NF Database Design (Facility Table SQL Screenshot)</vt:lpstr>
      <vt:lpstr>Personal Trainer 3NF Database Design (Membership Type Table SQL Screenshot)</vt:lpstr>
      <vt:lpstr>Case Study #10 (Personal Trainer)</vt:lpstr>
      <vt:lpstr>Advantages of Internet-based Architecture</vt:lpstr>
      <vt:lpstr>  Advantages of Internet-based Architecture </vt:lpstr>
      <vt:lpstr> Advantages of Internet-based Architecture  </vt:lpstr>
      <vt:lpstr>To increase Internet marketing </vt:lpstr>
      <vt:lpstr> To increase Internet marketing </vt:lpstr>
      <vt:lpstr>Software &amp; Hardware Infrastructure (POS)</vt:lpstr>
      <vt:lpstr>System Design Specification Outline</vt:lpstr>
      <vt:lpstr>Case Study #11 (Personal Trainer)</vt:lpstr>
      <vt:lpstr> Personal Trainer Testing Plan – Unit, Integration &amp; System Testing</vt:lpstr>
      <vt:lpstr> Personal Trainer Testing Plan – Unit, Integration &amp; System Testing </vt:lpstr>
      <vt:lpstr> Frequently Asked Questions (FAQs)</vt:lpstr>
      <vt:lpstr> Frequently Asked Questions (FAQs) </vt:lpstr>
      <vt:lpstr> Frequently Asked Questions (FAQs) </vt:lpstr>
      <vt:lpstr>Changeover Method (Piolet)</vt:lpstr>
      <vt:lpstr>Post Implementation Evaluation </vt:lpstr>
      <vt:lpstr>Case Study #12 (Personal Trainer)</vt:lpstr>
      <vt:lpstr> System Slowness Causes</vt:lpstr>
      <vt:lpstr> System Slowness Causes</vt:lpstr>
      <vt:lpstr> Causes of Network Slowdown at Personal Trainer</vt:lpstr>
      <vt:lpstr>  Causes of Network Slowdown at Personal Trainer </vt:lpstr>
      <vt:lpstr>Cost Benefits Future Costs and Benefits</vt:lpstr>
      <vt:lpstr>Personal Trainer Checklist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BIS 403 - Applied Systems Design College: Peirce College Professor: Robert Heubner Group Members: J. Sherif &amp; M. Morrison  Case Study: Personal Trainer Final Presentation Date: 2/25/2024   </dc:title>
  <cp:lastModifiedBy>morrese morrison</cp:lastModifiedBy>
  <cp:revision>2</cp:revision>
  <dcterms:modified xsi:type="dcterms:W3CDTF">2024-02-29T10:18:20Z</dcterms:modified>
</cp:coreProperties>
</file>