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Noto Sans Symbols" pitchFamily="2"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01GxT0rgiYLImI87zrilfWTDND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33DBAD-5F8A-42C7-AE85-A7FF96BBD3A3}">
  <a:tblStyle styleId="{DD33DBAD-5F8A-42C7-AE85-A7FF96BBD3A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7ED"/>
          </a:solidFill>
        </a:fill>
      </a:tcStyle>
    </a:wholeTbl>
    <a:band1H>
      <a:tcTxStyle/>
      <a:tcStyle>
        <a:tcBdr/>
        <a:fill>
          <a:solidFill>
            <a:srgbClr val="DFF0DA"/>
          </a:solidFill>
        </a:fill>
      </a:tcStyle>
    </a:band1H>
    <a:band2H>
      <a:tcTxStyle/>
      <a:tcStyle>
        <a:tcBdr/>
      </a:tcStyle>
    </a:band2H>
    <a:band1V>
      <a:tcTxStyle/>
      <a:tcStyle>
        <a:tcBdr/>
        <a:fill>
          <a:solidFill>
            <a:srgbClr val="DFF0D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b1c26f5062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b1c26f506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b1c26f5062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b1c26f506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b1c26f5062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b1c26f506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b1c26f5062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b1c26f506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b1c26f506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b1c26f5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b1c26f5062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b1c26f506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b1c26f5062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b1c26f50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8"/>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8"/>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8"/>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20" name="Google Shape;20;p8"/>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8"/>
          <p:cNvSpPr txBox="1"/>
          <p:nvPr/>
        </p:nvSpPr>
        <p:spPr>
          <a:xfrm>
            <a:off x="2194943"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17"/>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txBox="1"/>
          <p:nvPr/>
        </p:nvSpPr>
        <p:spPr>
          <a:xfrm>
            <a:off x="2194236"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02" name="Google Shape;102;p17"/>
          <p:cNvSpPr txBox="1">
            <a:spLocks noGrp="1"/>
          </p:cNvSpPr>
          <p:nvPr>
            <p:ph type="title"/>
          </p:nvPr>
        </p:nvSpPr>
        <p:spPr>
          <a:xfrm>
            <a:off x="2611808" y="808056"/>
            <a:ext cx="795409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7"/>
          <p:cNvSpPr txBox="1">
            <a:spLocks noGrp="1"/>
          </p:cNvSpPr>
          <p:nvPr>
            <p:ph type="body" idx="1"/>
          </p:nvPr>
        </p:nvSpPr>
        <p:spPr>
          <a:xfrm rot="5400000">
            <a:off x="4672955" y="152760"/>
            <a:ext cx="3997828" cy="7796540"/>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04" name="Google Shape;104;p17"/>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7"/>
        <p:cNvGrpSpPr/>
        <p:nvPr/>
      </p:nvGrpSpPr>
      <p:grpSpPr>
        <a:xfrm>
          <a:off x="0" y="0"/>
          <a:ext cx="0" cy="0"/>
          <a:chOff x="0" y="0"/>
          <a:chExt cx="0" cy="0"/>
        </a:xfrm>
      </p:grpSpPr>
      <p:sp>
        <p:nvSpPr>
          <p:cNvPr id="108" name="Google Shape;108;p18"/>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txBox="1"/>
          <p:nvPr/>
        </p:nvSpPr>
        <p:spPr>
          <a:xfrm rot="5400000">
            <a:off x="10337141" y="416061"/>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11" name="Google Shape;111;p18"/>
          <p:cNvSpPr txBox="1">
            <a:spLocks noGrp="1"/>
          </p:cNvSpPr>
          <p:nvPr>
            <p:ph type="title"/>
          </p:nvPr>
        </p:nvSpPr>
        <p:spPr>
          <a:xfrm rot="5400000">
            <a:off x="7280577" y="2764621"/>
            <a:ext cx="5244126" cy="13265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8"/>
          <p:cNvSpPr txBox="1">
            <a:spLocks noGrp="1"/>
          </p:cNvSpPr>
          <p:nvPr>
            <p:ph type="body" idx="1"/>
          </p:nvPr>
        </p:nvSpPr>
        <p:spPr>
          <a:xfrm rot="5400000">
            <a:off x="3302436" y="276725"/>
            <a:ext cx="5079534" cy="6466903"/>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13" name="Google Shape;113;p18"/>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8"/>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8"/>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9"/>
          <p:cNvSpPr/>
          <p:nvPr/>
        </p:nvSpPr>
        <p:spPr>
          <a:xfrm>
            <a:off x="1007533" y="0"/>
            <a:ext cx="7934348"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9"/>
          <p:cNvSpPr/>
          <p:nvPr/>
        </p:nvSpPr>
        <p:spPr>
          <a:xfrm>
            <a:off x="8941881"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9"/>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9"/>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lvl1pPr lvl="0" algn="r">
              <a:lnSpc>
                <a:spcPct val="120000"/>
              </a:lnSpc>
              <a:spcBef>
                <a:spcPts val="1000"/>
              </a:spcBef>
              <a:spcAft>
                <a:spcPts val="0"/>
              </a:spcAft>
              <a:buSzPts val="1620"/>
              <a:buNone/>
              <a:defRPr sz="1800" b="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a:endParaRPr/>
          </a:p>
        </p:txBody>
      </p:sp>
      <p:sp>
        <p:nvSpPr>
          <p:cNvPr id="29" name="Google Shape;29;p9"/>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9"/>
          <p:cNvSpPr txBox="1"/>
          <p:nvPr/>
        </p:nvSpPr>
        <p:spPr>
          <a:xfrm>
            <a:off x="2191282" y="3262852"/>
            <a:ext cx="41563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b="0" i="0" u="none" strike="noStrike" cap="none">
                <a:solidFill>
                  <a:schemeClr val="accent6"/>
                </a:solidFill>
                <a:latin typeface="Noto Sans Symbols"/>
                <a:ea typeface="Noto Sans Symbols"/>
                <a:cs typeface="Noto Sans Symbols"/>
                <a:sym typeface="Noto Sans Symbols"/>
              </a:rPr>
              <a:t>◤</a:t>
            </a:r>
            <a:endParaRPr sz="24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10"/>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0"/>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0"/>
          <p:cNvSpPr txBox="1"/>
          <p:nvPr/>
        </p:nvSpPr>
        <p:spPr>
          <a:xfrm>
            <a:off x="2191843" y="296258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37" name="Google Shape;37;p10"/>
          <p:cNvSpPr txBox="1">
            <a:spLocks noGrp="1"/>
          </p:cNvSpPr>
          <p:nvPr>
            <p:ph type="title"/>
          </p:nvPr>
        </p:nvSpPr>
        <p:spPr>
          <a:xfrm>
            <a:off x="2609873" y="3147254"/>
            <a:ext cx="7956560" cy="1424746"/>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2773968" y="2268786"/>
            <a:ext cx="7791931" cy="878468"/>
          </a:xfrm>
          <a:prstGeom prst="rect">
            <a:avLst/>
          </a:prstGeom>
          <a:noFill/>
          <a:ln>
            <a:noFill/>
          </a:ln>
        </p:spPr>
        <p:txBody>
          <a:bodyPr spcFirstLastPara="1" wrap="square" lIns="91425" tIns="0" rIns="91425" bIns="45700" anchor="b" anchorCtr="0">
            <a:normAutofit/>
          </a:bodyPr>
          <a:lstStyle>
            <a:lvl1pPr marL="457200" lvl="0" indent="-228600" algn="r">
              <a:lnSpc>
                <a:spcPct val="120000"/>
              </a:lnSpc>
              <a:spcBef>
                <a:spcPts val="1000"/>
              </a:spcBef>
              <a:spcAft>
                <a:spcPts val="0"/>
              </a:spcAft>
              <a:buSzPts val="1620"/>
              <a:buNone/>
              <a:defRPr sz="1800">
                <a:solidFill>
                  <a:schemeClr val="lt1"/>
                </a:solidFill>
              </a:defRPr>
            </a:lvl1pPr>
            <a:lvl2pPr marL="914400" lvl="1" indent="-228600" algn="l">
              <a:lnSpc>
                <a:spcPct val="120000"/>
              </a:lnSpc>
              <a:spcBef>
                <a:spcPts val="600"/>
              </a:spcBef>
              <a:spcAft>
                <a:spcPts val="0"/>
              </a:spcAft>
              <a:buSzPts val="1620"/>
              <a:buNone/>
              <a:defRPr sz="1800">
                <a:solidFill>
                  <a:schemeClr val="lt1"/>
                </a:solidFill>
              </a:defRPr>
            </a:lvl2pPr>
            <a:lvl3pPr marL="1371600" lvl="2" indent="-228600" algn="l">
              <a:lnSpc>
                <a:spcPct val="120000"/>
              </a:lnSpc>
              <a:spcBef>
                <a:spcPts val="600"/>
              </a:spcBef>
              <a:spcAft>
                <a:spcPts val="0"/>
              </a:spcAft>
              <a:buSzPts val="1620"/>
              <a:buNone/>
              <a:defRPr sz="1800">
                <a:solidFill>
                  <a:schemeClr val="lt1"/>
                </a:solidFill>
              </a:defRPr>
            </a:lvl3pPr>
            <a:lvl4pPr marL="1828800" lvl="3" indent="-228600" algn="l">
              <a:lnSpc>
                <a:spcPct val="120000"/>
              </a:lnSpc>
              <a:spcBef>
                <a:spcPts val="600"/>
              </a:spcBef>
              <a:spcAft>
                <a:spcPts val="0"/>
              </a:spcAft>
              <a:buSzPts val="1440"/>
              <a:buNone/>
              <a:defRPr sz="1600">
                <a:solidFill>
                  <a:schemeClr val="lt1"/>
                </a:solidFill>
              </a:defRPr>
            </a:lvl4pPr>
            <a:lvl5pPr marL="2286000" lvl="4" indent="-228600" algn="l">
              <a:lnSpc>
                <a:spcPct val="120000"/>
              </a:lnSpc>
              <a:spcBef>
                <a:spcPts val="600"/>
              </a:spcBef>
              <a:spcAft>
                <a:spcPts val="0"/>
              </a:spcAft>
              <a:buSzPts val="1440"/>
              <a:buNone/>
              <a:defRPr sz="1600">
                <a:solidFill>
                  <a:schemeClr val="lt1"/>
                </a:solidFill>
              </a:defRPr>
            </a:lvl5pPr>
            <a:lvl6pPr marL="2743200" lvl="5" indent="-228600" algn="l">
              <a:lnSpc>
                <a:spcPct val="120000"/>
              </a:lnSpc>
              <a:spcBef>
                <a:spcPts val="600"/>
              </a:spcBef>
              <a:spcAft>
                <a:spcPts val="0"/>
              </a:spcAft>
              <a:buSzPts val="1440"/>
              <a:buNone/>
              <a:defRPr sz="1600">
                <a:solidFill>
                  <a:schemeClr val="lt1"/>
                </a:solidFill>
              </a:defRPr>
            </a:lvl6pPr>
            <a:lvl7pPr marL="3200400" lvl="6" indent="-228600" algn="l">
              <a:lnSpc>
                <a:spcPct val="120000"/>
              </a:lnSpc>
              <a:spcBef>
                <a:spcPts val="600"/>
              </a:spcBef>
              <a:spcAft>
                <a:spcPts val="0"/>
              </a:spcAft>
              <a:buSzPts val="1440"/>
              <a:buNone/>
              <a:defRPr sz="1600">
                <a:solidFill>
                  <a:schemeClr val="lt1"/>
                </a:solidFill>
              </a:defRPr>
            </a:lvl7pPr>
            <a:lvl8pPr marL="3657600" lvl="7" indent="-228600" algn="l">
              <a:lnSpc>
                <a:spcPct val="120000"/>
              </a:lnSpc>
              <a:spcBef>
                <a:spcPts val="600"/>
              </a:spcBef>
              <a:spcAft>
                <a:spcPts val="0"/>
              </a:spcAft>
              <a:buSzPts val="1440"/>
              <a:buNone/>
              <a:defRPr sz="1600">
                <a:solidFill>
                  <a:schemeClr val="lt1"/>
                </a:solidFill>
              </a:defRPr>
            </a:lvl8pPr>
            <a:lvl9pPr marL="4114800" lvl="8" indent="-228600" algn="l">
              <a:lnSpc>
                <a:spcPct val="120000"/>
              </a:lnSpc>
              <a:spcBef>
                <a:spcPts val="600"/>
              </a:spcBef>
              <a:spcAft>
                <a:spcPts val="600"/>
              </a:spcAft>
              <a:buSzPts val="1440"/>
              <a:buNone/>
              <a:defRPr sz="1600">
                <a:solidFill>
                  <a:schemeClr val="lt1"/>
                </a:solidFill>
              </a:defRPr>
            </a:lvl9pPr>
          </a:lstStyle>
          <a:p>
            <a:endParaRPr/>
          </a:p>
        </p:txBody>
      </p:sp>
      <p:sp>
        <p:nvSpPr>
          <p:cNvPr id="39" name="Google Shape;39;p10"/>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0"/>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0"/>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1"/>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1"/>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1"/>
          <p:cNvSpPr txBox="1">
            <a:spLocks noGrp="1"/>
          </p:cNvSpPr>
          <p:nvPr>
            <p:ph type="title"/>
          </p:nvPr>
        </p:nvSpPr>
        <p:spPr>
          <a:xfrm>
            <a:off x="2609873" y="805817"/>
            <a:ext cx="7950984" cy="1081705"/>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1"/>
          <p:cNvSpPr txBox="1">
            <a:spLocks noGrp="1"/>
          </p:cNvSpPr>
          <p:nvPr>
            <p:ph type="body" idx="1"/>
          </p:nvPr>
        </p:nvSpPr>
        <p:spPr>
          <a:xfrm>
            <a:off x="2605374" y="2052116"/>
            <a:ext cx="3891960" cy="3997828"/>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7" name="Google Shape;47;p11"/>
          <p:cNvSpPr txBox="1">
            <a:spLocks noGrp="1"/>
          </p:cNvSpPr>
          <p:nvPr>
            <p:ph type="body" idx="2"/>
          </p:nvPr>
        </p:nvSpPr>
        <p:spPr>
          <a:xfrm>
            <a:off x="6666636" y="2052114"/>
            <a:ext cx="3894222" cy="3997829"/>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8" name="Google Shape;48;p1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11"/>
          <p:cNvSpPr txBox="1"/>
          <p:nvPr/>
        </p:nvSpPr>
        <p:spPr>
          <a:xfrm>
            <a:off x="2196172" y="641223"/>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2"/>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2"/>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2"/>
          <p:cNvSpPr txBox="1"/>
          <p:nvPr/>
        </p:nvSpPr>
        <p:spPr>
          <a:xfrm>
            <a:off x="2193650" y="636424"/>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56" name="Google Shape;56;p12"/>
          <p:cNvSpPr txBox="1">
            <a:spLocks noGrp="1"/>
          </p:cNvSpPr>
          <p:nvPr>
            <p:ph type="title"/>
          </p:nvPr>
        </p:nvSpPr>
        <p:spPr>
          <a:xfrm>
            <a:off x="2609873" y="805818"/>
            <a:ext cx="7956560" cy="1078348"/>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2609285" y="2052115"/>
            <a:ext cx="3896467"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58" name="Google Shape;58;p12"/>
          <p:cNvSpPr txBox="1">
            <a:spLocks noGrp="1"/>
          </p:cNvSpPr>
          <p:nvPr>
            <p:ph type="body" idx="2"/>
          </p:nvPr>
        </p:nvSpPr>
        <p:spPr>
          <a:xfrm>
            <a:off x="2609285" y="2851331"/>
            <a:ext cx="3893623"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59" name="Google Shape;59;p12"/>
          <p:cNvSpPr txBox="1">
            <a:spLocks noGrp="1"/>
          </p:cNvSpPr>
          <p:nvPr>
            <p:ph type="body" idx="3"/>
          </p:nvPr>
        </p:nvSpPr>
        <p:spPr>
          <a:xfrm>
            <a:off x="6666634" y="2052115"/>
            <a:ext cx="3899798"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60" name="Google Shape;60;p12"/>
          <p:cNvSpPr txBox="1">
            <a:spLocks noGrp="1"/>
          </p:cNvSpPr>
          <p:nvPr>
            <p:ph type="body" idx="4"/>
          </p:nvPr>
        </p:nvSpPr>
        <p:spPr>
          <a:xfrm>
            <a:off x="6666635" y="2851331"/>
            <a:ext cx="3899798"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61" name="Google Shape;61;p1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13"/>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3"/>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3"/>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13"/>
          <p:cNvSpPr txBox="1"/>
          <p:nvPr/>
        </p:nvSpPr>
        <p:spPr>
          <a:xfrm>
            <a:off x="2196172" y="64122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4"/>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15"/>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txBox="1"/>
          <p:nvPr/>
        </p:nvSpPr>
        <p:spPr>
          <a:xfrm>
            <a:off x="1554154"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82" name="Google Shape;82;p15"/>
          <p:cNvSpPr txBox="1">
            <a:spLocks noGrp="1"/>
          </p:cNvSpPr>
          <p:nvPr>
            <p:ph type="title"/>
          </p:nvPr>
        </p:nvSpPr>
        <p:spPr>
          <a:xfrm>
            <a:off x="1970323" y="1282451"/>
            <a:ext cx="2664361" cy="190324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5"/>
          <p:cNvSpPr txBox="1">
            <a:spLocks noGrp="1"/>
          </p:cNvSpPr>
          <p:nvPr>
            <p:ph type="body" idx="1"/>
          </p:nvPr>
        </p:nvSpPr>
        <p:spPr>
          <a:xfrm>
            <a:off x="5120154" y="805818"/>
            <a:ext cx="5446278" cy="5244126"/>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84" name="Google Shape;84;p15"/>
          <p:cNvSpPr txBox="1">
            <a:spLocks noGrp="1"/>
          </p:cNvSpPr>
          <p:nvPr>
            <p:ph type="body" idx="2"/>
          </p:nvPr>
        </p:nvSpPr>
        <p:spPr>
          <a:xfrm>
            <a:off x="1970322" y="3186154"/>
            <a:ext cx="2664361" cy="238639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40"/>
              <a:buNone/>
              <a:defRPr sz="16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85" name="Google Shape;85;p15"/>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5"/>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5"/>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Google Shape;89;p16"/>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a:spLocks noGrp="1"/>
          </p:cNvSpPr>
          <p:nvPr>
            <p:ph type="pic" idx="2"/>
          </p:nvPr>
        </p:nvSpPr>
        <p:spPr>
          <a:xfrm>
            <a:off x="6747062" y="3229"/>
            <a:ext cx="4629734" cy="6858000"/>
          </a:xfrm>
          <a:prstGeom prst="rect">
            <a:avLst/>
          </a:prstGeom>
          <a:solidFill>
            <a:schemeClr val="lt1">
              <a:alpha val="9803"/>
            </a:schemeClr>
          </a:solidFill>
          <a:ln>
            <a:noFill/>
          </a:ln>
        </p:spPr>
      </p:sp>
      <p:sp>
        <p:nvSpPr>
          <p:cNvPr id="92" name="Google Shape;92;p16"/>
          <p:cNvSpPr txBox="1"/>
          <p:nvPr/>
        </p:nvSpPr>
        <p:spPr>
          <a:xfrm>
            <a:off x="1554686"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93" name="Google Shape;93;p16"/>
          <p:cNvSpPr txBox="1">
            <a:spLocks noGrp="1"/>
          </p:cNvSpPr>
          <p:nvPr>
            <p:ph type="title"/>
          </p:nvPr>
        </p:nvSpPr>
        <p:spPr>
          <a:xfrm>
            <a:off x="1971241" y="1282452"/>
            <a:ext cx="3970986" cy="19004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6"/>
          <p:cNvSpPr txBox="1">
            <a:spLocks noGrp="1"/>
          </p:cNvSpPr>
          <p:nvPr>
            <p:ph type="body" idx="1"/>
          </p:nvPr>
        </p:nvSpPr>
        <p:spPr>
          <a:xfrm>
            <a:off x="1970322" y="3182928"/>
            <a:ext cx="3971874" cy="238639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20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95" name="Google Shape;95;p16"/>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6"/>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pic>
        <p:nvPicPr>
          <p:cNvPr id="6" name="Google Shape;6;p7"/>
          <p:cNvPicPr preferRelativeResize="0"/>
          <p:nvPr/>
        </p:nvPicPr>
        <p:blipFill rotWithShape="1">
          <a:blip r:embed="rId14">
            <a:alphaModFix/>
          </a:blip>
          <a:srcRect/>
          <a:stretch/>
        </p:blipFill>
        <p:spPr>
          <a:xfrm>
            <a:off x="2831794" y="2105202"/>
            <a:ext cx="9360205" cy="4752798"/>
          </a:xfrm>
          <a:prstGeom prst="rect">
            <a:avLst/>
          </a:prstGeom>
          <a:noFill/>
          <a:ln>
            <a:noFill/>
          </a:ln>
        </p:spPr>
      </p:pic>
      <p:pic>
        <p:nvPicPr>
          <p:cNvPr id="7" name="Google Shape;7;p7"/>
          <p:cNvPicPr preferRelativeResize="0"/>
          <p:nvPr/>
        </p:nvPicPr>
        <p:blipFill rotWithShape="1">
          <a:blip r:embed="rId15">
            <a:alphaModFix/>
          </a:blip>
          <a:srcRect/>
          <a:stretch/>
        </p:blipFill>
        <p:spPr>
          <a:xfrm>
            <a:off x="0" y="0"/>
            <a:ext cx="12189867" cy="6858000"/>
          </a:xfrm>
          <a:prstGeom prst="rect">
            <a:avLst/>
          </a:prstGeom>
          <a:noFill/>
          <a:ln>
            <a:noFill/>
          </a:ln>
        </p:spPr>
      </p:pic>
      <p:sp>
        <p:nvSpPr>
          <p:cNvPr id="8" name="Google Shape;8;p7"/>
          <p:cNvSpPr/>
          <p:nvPr/>
        </p:nvSpPr>
        <p:spPr>
          <a:xfrm>
            <a:off x="0" y="0"/>
            <a:ext cx="964174"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7"/>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11" name="Google Shape;11;p7"/>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 name="Google Shape;12;p7"/>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7"/>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b="0" i="0" u="none" strike="noStrike" cap="none">
                <a:solidFill>
                  <a:schemeClr val="lt1"/>
                </a:solidFill>
                <a:latin typeface="Arial"/>
                <a:ea typeface="Arial"/>
                <a:cs typeface="Arial"/>
                <a:sym typeface="Arial"/>
              </a:defRPr>
            </a:lvl1pPr>
            <a:lvl2pPr marL="0" marR="0" lvl="1" indent="0" algn="r" rtl="0">
              <a:spcBef>
                <a:spcPts val="0"/>
              </a:spcBef>
              <a:buNone/>
              <a:defRPr sz="1800" b="0" i="0" u="none" strike="noStrike" cap="none">
                <a:solidFill>
                  <a:schemeClr val="lt1"/>
                </a:solidFill>
                <a:latin typeface="Arial"/>
                <a:ea typeface="Arial"/>
                <a:cs typeface="Arial"/>
                <a:sym typeface="Arial"/>
              </a:defRPr>
            </a:lvl2pPr>
            <a:lvl3pPr marL="0" marR="0" lvl="2" indent="0" algn="r" rtl="0">
              <a:spcBef>
                <a:spcPts val="0"/>
              </a:spcBef>
              <a:buNone/>
              <a:defRPr sz="1800" b="0" i="0" u="none" strike="noStrike" cap="none">
                <a:solidFill>
                  <a:schemeClr val="lt1"/>
                </a:solidFill>
                <a:latin typeface="Arial"/>
                <a:ea typeface="Arial"/>
                <a:cs typeface="Arial"/>
                <a:sym typeface="Arial"/>
              </a:defRPr>
            </a:lvl3pPr>
            <a:lvl4pPr marL="0" marR="0" lvl="3" indent="0" algn="r" rtl="0">
              <a:spcBef>
                <a:spcPts val="0"/>
              </a:spcBef>
              <a:buNone/>
              <a:defRPr sz="1800" b="0" i="0" u="none" strike="noStrike" cap="none">
                <a:solidFill>
                  <a:schemeClr val="lt1"/>
                </a:solidFill>
                <a:latin typeface="Arial"/>
                <a:ea typeface="Arial"/>
                <a:cs typeface="Arial"/>
                <a:sym typeface="Arial"/>
              </a:defRPr>
            </a:lvl4pPr>
            <a:lvl5pPr marL="0" marR="0" lvl="4" indent="0" algn="r" rtl="0">
              <a:spcBef>
                <a:spcPts val="0"/>
              </a:spcBef>
              <a:buNone/>
              <a:defRPr sz="1800" b="0" i="0" u="none" strike="noStrike" cap="none">
                <a:solidFill>
                  <a:schemeClr val="lt1"/>
                </a:solidFill>
                <a:latin typeface="Arial"/>
                <a:ea typeface="Arial"/>
                <a:cs typeface="Arial"/>
                <a:sym typeface="Arial"/>
              </a:defRPr>
            </a:lvl5pPr>
            <a:lvl6pPr marL="0" marR="0" lvl="5" indent="0" algn="r" rtl="0">
              <a:spcBef>
                <a:spcPts val="0"/>
              </a:spcBef>
              <a:buNone/>
              <a:defRPr sz="1800" b="0" i="0" u="none" strike="noStrike" cap="none">
                <a:solidFill>
                  <a:schemeClr val="lt1"/>
                </a:solidFill>
                <a:latin typeface="Arial"/>
                <a:ea typeface="Arial"/>
                <a:cs typeface="Arial"/>
                <a:sym typeface="Arial"/>
              </a:defRPr>
            </a:lvl6pPr>
            <a:lvl7pPr marL="0" marR="0" lvl="6" indent="0" algn="r" rtl="0">
              <a:spcBef>
                <a:spcPts val="0"/>
              </a:spcBef>
              <a:buNone/>
              <a:defRPr sz="1800" b="0" i="0" u="none" strike="noStrike" cap="none">
                <a:solidFill>
                  <a:schemeClr val="lt1"/>
                </a:solidFill>
                <a:latin typeface="Arial"/>
                <a:ea typeface="Arial"/>
                <a:cs typeface="Arial"/>
                <a:sym typeface="Arial"/>
              </a:defRPr>
            </a:lvl7pPr>
            <a:lvl8pPr marL="0" marR="0" lvl="7" indent="0" algn="r" rtl="0">
              <a:spcBef>
                <a:spcPts val="0"/>
              </a:spcBef>
              <a:buNone/>
              <a:defRPr sz="1800" b="0" i="0" u="none" strike="noStrike" cap="none">
                <a:solidFill>
                  <a:schemeClr val="lt1"/>
                </a:solidFill>
                <a:latin typeface="Arial"/>
                <a:ea typeface="Arial"/>
                <a:cs typeface="Arial"/>
                <a:sym typeface="Arial"/>
              </a:defRPr>
            </a:lvl8pPr>
            <a:lvl9pPr marL="0" marR="0" lvl="8" indent="0" algn="r" rtl="0">
              <a:spcBef>
                <a:spcPts val="0"/>
              </a:spcBef>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7"/>
          <p:cNvSpPr/>
          <p:nvPr/>
        </p:nvSpPr>
        <p:spPr>
          <a:xfrm>
            <a:off x="962042" y="0"/>
            <a:ext cx="45719"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9"/>
        <p:cNvGrpSpPr/>
        <p:nvPr/>
      </p:nvGrpSpPr>
      <p:grpSpPr>
        <a:xfrm>
          <a:off x="0" y="0"/>
          <a:ext cx="0" cy="0"/>
          <a:chOff x="0" y="0"/>
          <a:chExt cx="0" cy="0"/>
        </a:xfrm>
      </p:grpSpPr>
      <p:sp>
        <p:nvSpPr>
          <p:cNvPr id="120" name="Google Shape;120;p1"/>
          <p:cNvSpPr/>
          <p:nvPr/>
        </p:nvSpPr>
        <p:spPr>
          <a:xfrm>
            <a:off x="0" y="-1"/>
            <a:ext cx="12192000" cy="6858001"/>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1" name="Google Shape;121;p1"/>
          <p:cNvSpPr/>
          <p:nvPr/>
        </p:nvSpPr>
        <p:spPr>
          <a:xfrm>
            <a:off x="0" y="0"/>
            <a:ext cx="12192000" cy="6858001"/>
          </a:xfrm>
          <a:prstGeom prst="rect">
            <a:avLst/>
          </a:prstGeom>
          <a:gradFill>
            <a:gsLst>
              <a:gs pos="0">
                <a:srgbClr val="4B6C62">
                  <a:alpha val="74901"/>
                </a:srgbClr>
              </a:gs>
              <a:gs pos="100000">
                <a:srgbClr val="08664C">
                  <a:alpha val="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22" name="Google Shape;122;p1"/>
          <p:cNvPicPr preferRelativeResize="0"/>
          <p:nvPr/>
        </p:nvPicPr>
        <p:blipFill rotWithShape="1">
          <a:blip r:embed="rId4">
            <a:alphaModFix/>
          </a:blip>
          <a:srcRect/>
          <a:stretch/>
        </p:blipFill>
        <p:spPr>
          <a:xfrm>
            <a:off x="2831794" y="2105202"/>
            <a:ext cx="9360205" cy="4752798"/>
          </a:xfrm>
          <a:prstGeom prst="rect">
            <a:avLst/>
          </a:prstGeom>
          <a:noFill/>
          <a:ln>
            <a:noFill/>
          </a:ln>
        </p:spPr>
      </p:pic>
      <p:pic>
        <p:nvPicPr>
          <p:cNvPr id="123" name="Google Shape;123;p1"/>
          <p:cNvPicPr preferRelativeResize="0"/>
          <p:nvPr/>
        </p:nvPicPr>
        <p:blipFill rotWithShape="1">
          <a:blip r:embed="rId5">
            <a:alphaModFix/>
          </a:blip>
          <a:srcRect/>
          <a:stretch/>
        </p:blipFill>
        <p:spPr>
          <a:xfrm>
            <a:off x="0" y="0"/>
            <a:ext cx="12189867" cy="6858000"/>
          </a:xfrm>
          <a:prstGeom prst="rect">
            <a:avLst/>
          </a:prstGeom>
          <a:noFill/>
          <a:ln>
            <a:noFill/>
          </a:ln>
        </p:spPr>
      </p:pic>
      <p:sp>
        <p:nvSpPr>
          <p:cNvPr id="124" name="Google Shape;124;p1"/>
          <p:cNvSpPr/>
          <p:nvPr/>
        </p:nvSpPr>
        <p:spPr>
          <a:xfrm>
            <a:off x="953542" y="0"/>
            <a:ext cx="11236326" cy="6858000"/>
          </a:xfrm>
          <a:prstGeom prst="rect">
            <a:avLst/>
          </a:prstGeom>
          <a:gradFill>
            <a:gsLst>
              <a:gs pos="0">
                <a:srgbClr val="1F2D29">
                  <a:alpha val="0"/>
                </a:srgbClr>
              </a:gs>
              <a:gs pos="100000">
                <a:schemeClr val="dk2"/>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txBox="1">
            <a:spLocks noGrp="1"/>
          </p:cNvSpPr>
          <p:nvPr>
            <p:ph type="title"/>
          </p:nvPr>
        </p:nvSpPr>
        <p:spPr>
          <a:xfrm>
            <a:off x="986860" y="1051441"/>
            <a:ext cx="7396645" cy="295501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600"/>
              <a:buFont typeface="Arial"/>
              <a:buNone/>
            </a:pPr>
            <a:r>
              <a:rPr lang="en-US" sz="2600" b="1"/>
              <a:t>BIS 403</a:t>
            </a:r>
            <a:br>
              <a:rPr lang="en-US" sz="2600" b="1"/>
            </a:br>
            <a:r>
              <a:rPr lang="en-US" sz="2600" b="1"/>
              <a:t>Applied Systems Design</a:t>
            </a:r>
            <a:br>
              <a:rPr lang="en-US" sz="2600" b="1"/>
            </a:br>
            <a:r>
              <a:rPr lang="en-US" sz="2600" b="1"/>
              <a:t>Peirce College</a:t>
            </a:r>
            <a:br>
              <a:rPr lang="en-US" sz="2600" b="1"/>
            </a:br>
            <a:r>
              <a:rPr lang="en-US" sz="2600" b="1"/>
              <a:t>Professor: Robert Heubner</a:t>
            </a:r>
            <a:br>
              <a:rPr lang="en-US" sz="2600" b="1"/>
            </a:br>
            <a:r>
              <a:rPr lang="en-US" sz="2600" b="1"/>
              <a:t>Teammates: J. Sherif and M. Morrison </a:t>
            </a:r>
            <a:br>
              <a:rPr lang="en-US" sz="2600" b="1"/>
            </a:br>
            <a:r>
              <a:rPr lang="en-US" sz="2600" b="1"/>
              <a:t>Case Study: Personal Trainer</a:t>
            </a:r>
            <a:br>
              <a:rPr lang="en-US" sz="2600" b="1"/>
            </a:br>
            <a:endParaRPr sz="2600"/>
          </a:p>
        </p:txBody>
      </p:sp>
      <p:sp>
        <p:nvSpPr>
          <p:cNvPr id="126" name="Google Shape;126;p1"/>
          <p:cNvSpPr/>
          <p:nvPr/>
        </p:nvSpPr>
        <p:spPr>
          <a:xfrm>
            <a:off x="0" y="0"/>
            <a:ext cx="959909" cy="6858000"/>
          </a:xfrm>
          <a:prstGeom prst="rect">
            <a:avLst/>
          </a:prstGeom>
          <a:solidFill>
            <a:srgbClr val="2F4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p:nvPr/>
        </p:nvSpPr>
        <p:spPr>
          <a:xfrm rot="10800000">
            <a:off x="1115262" y="1317286"/>
            <a:ext cx="239869" cy="239869"/>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8" name="Google Shape;128;p1"/>
          <p:cNvSpPr txBox="1">
            <a:spLocks noGrp="1"/>
          </p:cNvSpPr>
          <p:nvPr>
            <p:ph type="body" idx="1"/>
          </p:nvPr>
        </p:nvSpPr>
        <p:spPr>
          <a:xfrm>
            <a:off x="5469904" y="2012503"/>
            <a:ext cx="5443114" cy="3890903"/>
          </a:xfrm>
          <a:prstGeom prst="rect">
            <a:avLst/>
          </a:prstGeom>
          <a:noFill/>
          <a:ln>
            <a:noFill/>
          </a:ln>
        </p:spPr>
        <p:txBody>
          <a:bodyPr spcFirstLastPara="1" wrap="square" lIns="91425" tIns="45700" rIns="91425" bIns="45700" anchor="t" anchorCtr="0">
            <a:normAutofit fontScale="92500" lnSpcReduction="10000"/>
          </a:bodyPr>
          <a:lstStyle/>
          <a:p>
            <a:pPr marL="344170" lvl="0" indent="-249015" algn="l" rtl="0">
              <a:lnSpc>
                <a:spcPct val="120000"/>
              </a:lnSpc>
              <a:spcBef>
                <a:spcPts val="0"/>
              </a:spcBef>
              <a:spcAft>
                <a:spcPts val="0"/>
              </a:spcAft>
              <a:buSzPct val="90000"/>
              <a:buFont typeface="Arial"/>
              <a:buNone/>
            </a:pPr>
            <a:endParaRPr sz="1800" b="1">
              <a:latin typeface="Arial"/>
              <a:ea typeface="Arial"/>
              <a:cs typeface="Arial"/>
              <a:sym typeface="Arial"/>
            </a:endParaRPr>
          </a:p>
          <a:p>
            <a:pPr marL="344170" lvl="0" indent="-249015" algn="l" rtl="0">
              <a:lnSpc>
                <a:spcPct val="120000"/>
              </a:lnSpc>
              <a:spcBef>
                <a:spcPts val="933"/>
              </a:spcBef>
              <a:spcAft>
                <a:spcPts val="0"/>
              </a:spcAft>
              <a:buSzPct val="90000"/>
              <a:buFont typeface="Arial"/>
              <a:buNone/>
            </a:pPr>
            <a:endParaRPr sz="1800" b="1">
              <a:latin typeface="Arial"/>
              <a:ea typeface="Arial"/>
              <a:cs typeface="Arial"/>
              <a:sym typeface="Arial"/>
            </a:endParaRPr>
          </a:p>
          <a:p>
            <a:pPr marL="344170" lvl="0" indent="-249015" algn="l" rtl="0">
              <a:lnSpc>
                <a:spcPct val="120000"/>
              </a:lnSpc>
              <a:spcBef>
                <a:spcPts val="933"/>
              </a:spcBef>
              <a:spcAft>
                <a:spcPts val="0"/>
              </a:spcAft>
              <a:buSzPct val="90000"/>
              <a:buFont typeface="Arial"/>
              <a:buNone/>
            </a:pPr>
            <a:endParaRPr sz="1800" b="1">
              <a:latin typeface="Arial"/>
              <a:ea typeface="Arial"/>
              <a:cs typeface="Arial"/>
              <a:sym typeface="Arial"/>
            </a:endParaRPr>
          </a:p>
          <a:p>
            <a:pPr marL="344170" lvl="0" indent="-249015" algn="l" rtl="0">
              <a:lnSpc>
                <a:spcPct val="120000"/>
              </a:lnSpc>
              <a:spcBef>
                <a:spcPts val="933"/>
              </a:spcBef>
              <a:spcAft>
                <a:spcPts val="0"/>
              </a:spcAft>
              <a:buSzPct val="90000"/>
              <a:buFont typeface="Arial"/>
              <a:buNone/>
            </a:pPr>
            <a:endParaRPr sz="1800" b="1">
              <a:latin typeface="Arial"/>
              <a:ea typeface="Arial"/>
              <a:cs typeface="Arial"/>
              <a:sym typeface="Arial"/>
            </a:endParaRPr>
          </a:p>
          <a:p>
            <a:pPr marL="344170" lvl="0" indent="-249015" algn="l" rtl="0">
              <a:lnSpc>
                <a:spcPct val="120000"/>
              </a:lnSpc>
              <a:spcBef>
                <a:spcPts val="933"/>
              </a:spcBef>
              <a:spcAft>
                <a:spcPts val="0"/>
              </a:spcAft>
              <a:buSzPct val="90000"/>
              <a:buFont typeface="Arial"/>
              <a:buNone/>
            </a:pPr>
            <a:endParaRPr sz="1800" b="1">
              <a:latin typeface="Arial"/>
              <a:ea typeface="Arial"/>
              <a:cs typeface="Arial"/>
              <a:sym typeface="Arial"/>
            </a:endParaRPr>
          </a:p>
          <a:p>
            <a:pPr marL="344170" lvl="0" indent="-249015" algn="l" rtl="0">
              <a:lnSpc>
                <a:spcPct val="120000"/>
              </a:lnSpc>
              <a:spcBef>
                <a:spcPts val="933"/>
              </a:spcBef>
              <a:spcAft>
                <a:spcPts val="0"/>
              </a:spcAft>
              <a:buSzPct val="90000"/>
              <a:buFont typeface="Arial"/>
              <a:buNone/>
            </a:pPr>
            <a:endParaRPr sz="1800" b="1">
              <a:latin typeface="Arial"/>
              <a:ea typeface="Arial"/>
              <a:cs typeface="Arial"/>
              <a:sym typeface="Arial"/>
            </a:endParaRPr>
          </a:p>
          <a:p>
            <a:pPr marL="344170" lvl="0" indent="-344170" algn="l" rtl="0">
              <a:lnSpc>
                <a:spcPct val="120000"/>
              </a:lnSpc>
              <a:spcBef>
                <a:spcPts val="933"/>
              </a:spcBef>
              <a:spcAft>
                <a:spcPts val="0"/>
              </a:spcAft>
              <a:buSzPct val="90000"/>
              <a:buFont typeface="Arial"/>
              <a:buChar char="▪"/>
            </a:pPr>
            <a:r>
              <a:rPr lang="en-US" sz="1800" b="1">
                <a:latin typeface="Arial"/>
                <a:ea typeface="Arial"/>
                <a:cs typeface="Arial"/>
                <a:sym typeface="Arial"/>
              </a:rPr>
              <a:t>Tasks 1&amp;2, completed by Jilalo Sherif</a:t>
            </a:r>
            <a:endParaRPr sz="1800">
              <a:latin typeface="Arial"/>
              <a:ea typeface="Arial"/>
              <a:cs typeface="Arial"/>
              <a:sym typeface="Arial"/>
            </a:endParaRPr>
          </a:p>
          <a:p>
            <a:pPr marL="344170" lvl="0" indent="-344170" algn="l" rtl="0">
              <a:lnSpc>
                <a:spcPct val="120000"/>
              </a:lnSpc>
              <a:spcBef>
                <a:spcPts val="933"/>
              </a:spcBef>
              <a:spcAft>
                <a:spcPts val="0"/>
              </a:spcAft>
              <a:buSzPct val="90000"/>
              <a:buFont typeface="Arial"/>
              <a:buChar char="▪"/>
            </a:pPr>
            <a:r>
              <a:rPr lang="en-US" sz="1800" b="1">
                <a:latin typeface="Arial"/>
                <a:ea typeface="Arial"/>
                <a:cs typeface="Arial"/>
                <a:sym typeface="Arial"/>
              </a:rPr>
              <a:t>Tasks 3&amp;4, completed by Morrese Morrison</a:t>
            </a:r>
            <a:endParaRPr sz="1800">
              <a:latin typeface="Arial"/>
              <a:ea typeface="Arial"/>
              <a:cs typeface="Arial"/>
              <a:sym typeface="Arial"/>
            </a:endParaRPr>
          </a:p>
          <a:p>
            <a:pPr marL="344170" lvl="0" indent="-344170" algn="l" rtl="0">
              <a:lnSpc>
                <a:spcPct val="120000"/>
              </a:lnSpc>
              <a:spcBef>
                <a:spcPts val="933"/>
              </a:spcBef>
              <a:spcAft>
                <a:spcPts val="0"/>
              </a:spcAft>
              <a:buSzPct val="90000"/>
              <a:buFont typeface="Arial"/>
              <a:buChar char="▪"/>
            </a:pPr>
            <a:r>
              <a:rPr lang="en-US" sz="1800" b="1">
                <a:latin typeface="Arial"/>
                <a:ea typeface="Arial"/>
                <a:cs typeface="Arial"/>
                <a:sym typeface="Arial"/>
              </a:rPr>
              <a:t>Chapter Three Case Study</a:t>
            </a:r>
            <a:endParaRPr sz="1800">
              <a:latin typeface="Arial"/>
              <a:ea typeface="Arial"/>
              <a:cs typeface="Arial"/>
              <a:sym typeface="Arial"/>
            </a:endParaRPr>
          </a:p>
          <a:p>
            <a:pPr marL="344170" lvl="0" indent="-249015" algn="l" rtl="0">
              <a:lnSpc>
                <a:spcPct val="120000"/>
              </a:lnSpc>
              <a:spcBef>
                <a:spcPts val="1600"/>
              </a:spcBef>
              <a:spcAft>
                <a:spcPts val="0"/>
              </a:spcAft>
              <a:buSzPct val="90000"/>
              <a:buNone/>
            </a:pP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2b1c26f5062_0_15"/>
          <p:cNvSpPr txBox="1">
            <a:spLocks noGrp="1"/>
          </p:cNvSpPr>
          <p:nvPr>
            <p:ph type="title"/>
          </p:nvPr>
        </p:nvSpPr>
        <p:spPr>
          <a:xfrm>
            <a:off x="2611608" y="845131"/>
            <a:ext cx="7958400" cy="10773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1100"/>
              <a:buFont typeface="Arial"/>
              <a:buNone/>
            </a:pPr>
            <a:r>
              <a:rPr lang="en-US"/>
              <a:t>Operational Feasibility</a:t>
            </a:r>
            <a:endParaRPr/>
          </a:p>
          <a:p>
            <a:pPr marL="0" lvl="0" indent="0" algn="r" rtl="0">
              <a:spcBef>
                <a:spcPts val="0"/>
              </a:spcBef>
              <a:spcAft>
                <a:spcPts val="0"/>
              </a:spcAft>
              <a:buNone/>
            </a:pPr>
            <a:endParaRPr/>
          </a:p>
        </p:txBody>
      </p:sp>
      <p:sp>
        <p:nvSpPr>
          <p:cNvPr id="182" name="Google Shape;182;g2b1c26f5062_0_15"/>
          <p:cNvSpPr txBox="1">
            <a:spLocks noGrp="1"/>
          </p:cNvSpPr>
          <p:nvPr>
            <p:ph type="body" idx="1"/>
          </p:nvPr>
        </p:nvSpPr>
        <p:spPr>
          <a:xfrm>
            <a:off x="1091750" y="1372750"/>
            <a:ext cx="10068900" cy="5359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sz="1800"/>
              <a:t>Operational Feasibility Definition - How well a proposed system solves problems &amp; takes advantage of business opportunities.</a:t>
            </a:r>
            <a:endParaRPr sz="1800"/>
          </a:p>
          <a:p>
            <a:pPr marL="457200" lvl="0" indent="0" algn="l" rtl="0">
              <a:spcBef>
                <a:spcPts val="1000"/>
              </a:spcBef>
              <a:spcAft>
                <a:spcPts val="0"/>
              </a:spcAft>
              <a:buNone/>
            </a:pPr>
            <a:endParaRPr sz="1800"/>
          </a:p>
          <a:p>
            <a:pPr marL="457200" lvl="0" indent="-342900" algn="l" rtl="0">
              <a:spcBef>
                <a:spcPts val="1000"/>
              </a:spcBef>
              <a:spcAft>
                <a:spcPts val="0"/>
              </a:spcAft>
              <a:buSzPts val="1800"/>
              <a:buChar char="●"/>
            </a:pPr>
            <a:r>
              <a:rPr lang="en-US" sz="1800"/>
              <a:t>Listed below are two questions that will help determine operational feasibility of the new system:</a:t>
            </a:r>
            <a:endParaRPr sz="1800"/>
          </a:p>
          <a:p>
            <a:pPr marL="0" lvl="0" indent="0" algn="l" rtl="0">
              <a:spcBef>
                <a:spcPts val="1000"/>
              </a:spcBef>
              <a:spcAft>
                <a:spcPts val="0"/>
              </a:spcAft>
              <a:buNone/>
            </a:pPr>
            <a:endParaRPr sz="1800"/>
          </a:p>
          <a:p>
            <a:pPr marL="914400" lvl="0" indent="-342900" algn="l" rtl="0">
              <a:spcBef>
                <a:spcPts val="1000"/>
              </a:spcBef>
              <a:spcAft>
                <a:spcPts val="0"/>
              </a:spcAft>
              <a:buSzPts val="1800"/>
              <a:buAutoNum type="arabicPeriod"/>
            </a:pPr>
            <a:r>
              <a:rPr lang="en-US" sz="1800"/>
              <a:t>Question #1: Will this proposed system have the ability to handle a large amount of transactions, tasks and traffic at scale without degrading performance on a day to day basis?</a:t>
            </a:r>
            <a:endParaRPr sz="1800"/>
          </a:p>
          <a:p>
            <a:pPr marL="914400" lvl="0" indent="0" algn="l" rtl="0">
              <a:spcBef>
                <a:spcPts val="1000"/>
              </a:spcBef>
              <a:spcAft>
                <a:spcPts val="0"/>
              </a:spcAft>
              <a:buNone/>
            </a:pPr>
            <a:endParaRPr sz="1800"/>
          </a:p>
          <a:p>
            <a:pPr marL="914400" lvl="0" indent="-342900" algn="l" rtl="0">
              <a:spcBef>
                <a:spcPts val="1000"/>
              </a:spcBef>
              <a:spcAft>
                <a:spcPts val="0"/>
              </a:spcAft>
              <a:buSzPts val="1800"/>
              <a:buAutoNum type="arabicPeriod"/>
            </a:pPr>
            <a:r>
              <a:rPr lang="en-US" sz="1800"/>
              <a:t>Question #2: Will the new system put any strain on the customer? In regards to billing &amp; payment, membership renewal, membership sign up, or day to day use from their end?</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b1c26f5062_0_10"/>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US"/>
              <a:t>Economic Feasibility</a:t>
            </a:r>
            <a:endParaRPr/>
          </a:p>
        </p:txBody>
      </p:sp>
      <p:sp>
        <p:nvSpPr>
          <p:cNvPr id="188" name="Google Shape;188;g2b1c26f5062_0_10"/>
          <p:cNvSpPr txBox="1">
            <a:spLocks noGrp="1"/>
          </p:cNvSpPr>
          <p:nvPr>
            <p:ph type="body" idx="1"/>
          </p:nvPr>
        </p:nvSpPr>
        <p:spPr>
          <a:xfrm>
            <a:off x="1063950" y="1372750"/>
            <a:ext cx="10198800" cy="5386500"/>
          </a:xfrm>
          <a:prstGeom prst="rect">
            <a:avLst/>
          </a:prstGeom>
        </p:spPr>
        <p:txBody>
          <a:bodyPr spcFirstLastPara="1" wrap="square" lIns="91425" tIns="45700" rIns="91425" bIns="45700" anchor="t" anchorCtr="0">
            <a:normAutofit fontScale="92500"/>
          </a:bodyPr>
          <a:lstStyle/>
          <a:p>
            <a:pPr marL="457200" lvl="0" indent="-340201" algn="l" rtl="0">
              <a:spcBef>
                <a:spcPts val="1000"/>
              </a:spcBef>
              <a:spcAft>
                <a:spcPts val="0"/>
              </a:spcAft>
              <a:buSzPct val="100000"/>
              <a:buChar char="●"/>
            </a:pPr>
            <a:r>
              <a:rPr lang="en-US" sz="1900"/>
              <a:t>Economic Feasibility Definition - A quantitative measurement on how the proposed system may bring an economic benefit as opposed to the total cost of ownership.</a:t>
            </a:r>
            <a:endParaRPr sz="1900"/>
          </a:p>
          <a:p>
            <a:pPr marL="457200" lvl="0" indent="0" algn="l" rtl="0">
              <a:spcBef>
                <a:spcPts val="1000"/>
              </a:spcBef>
              <a:spcAft>
                <a:spcPts val="0"/>
              </a:spcAft>
              <a:buClr>
                <a:schemeClr val="dk1"/>
              </a:buClr>
              <a:buSzPct val="57894"/>
              <a:buFont typeface="Arial"/>
              <a:buNone/>
            </a:pPr>
            <a:endParaRPr sz="1900"/>
          </a:p>
          <a:p>
            <a:pPr marL="457200" lvl="0" indent="-340201" algn="l" rtl="0">
              <a:spcBef>
                <a:spcPts val="1000"/>
              </a:spcBef>
              <a:spcAft>
                <a:spcPts val="0"/>
              </a:spcAft>
              <a:buSzPct val="100000"/>
              <a:buChar char="●"/>
            </a:pPr>
            <a:r>
              <a:rPr lang="en-US" sz="1900"/>
              <a:t>Listed below are two questions that will help determine economic feasibility of the new system:</a:t>
            </a:r>
            <a:endParaRPr sz="1900"/>
          </a:p>
          <a:p>
            <a:pPr marL="457200" lvl="0" indent="0" algn="l" rtl="0">
              <a:spcBef>
                <a:spcPts val="1000"/>
              </a:spcBef>
              <a:spcAft>
                <a:spcPts val="0"/>
              </a:spcAft>
              <a:buNone/>
            </a:pPr>
            <a:endParaRPr sz="1900"/>
          </a:p>
          <a:p>
            <a:pPr marL="914400" lvl="0" indent="-340201" algn="l" rtl="0">
              <a:spcBef>
                <a:spcPts val="1000"/>
              </a:spcBef>
              <a:spcAft>
                <a:spcPts val="0"/>
              </a:spcAft>
              <a:buSzPct val="100000"/>
              <a:buAutoNum type="arabicPeriod"/>
            </a:pPr>
            <a:r>
              <a:rPr lang="en-US" sz="1900"/>
              <a:t>Question #1: What is the overall cost of building and implementing this system as well as a rough estimate of quarterly operating cost (Licensing, Hardware &amp; Software Upgrade)?</a:t>
            </a:r>
            <a:endParaRPr sz="1900"/>
          </a:p>
          <a:p>
            <a:pPr marL="1828800" lvl="0" indent="0" algn="l" rtl="0">
              <a:spcBef>
                <a:spcPts val="1000"/>
              </a:spcBef>
              <a:spcAft>
                <a:spcPts val="0"/>
              </a:spcAft>
              <a:buNone/>
            </a:pPr>
            <a:endParaRPr sz="1900"/>
          </a:p>
          <a:p>
            <a:pPr marL="914400" lvl="0" indent="-340201" algn="l" rtl="0">
              <a:spcBef>
                <a:spcPts val="1000"/>
              </a:spcBef>
              <a:spcAft>
                <a:spcPts val="0"/>
              </a:spcAft>
              <a:buSzPct val="100000"/>
              <a:buAutoNum type="arabicPeriod"/>
            </a:pPr>
            <a:r>
              <a:rPr lang="en-US" sz="1900"/>
              <a:t>Question #2: Is the cost of the new system outweighed by better operating expenses as well as provide Personal Trainer with the ability to execute on current and future market opportunities within the industry?</a:t>
            </a:r>
            <a:endParaRPr sz="1900"/>
          </a:p>
          <a:p>
            <a:pPr marL="914400" lvl="0" indent="0" algn="l" rtl="0">
              <a:spcBef>
                <a:spcPts val="1000"/>
              </a:spcBef>
              <a:spcAft>
                <a:spcPts val="0"/>
              </a:spcAft>
              <a:buClr>
                <a:schemeClr val="dk1"/>
              </a:buClr>
              <a:buSzPct val="55000"/>
              <a:buFont typeface="Arial"/>
              <a:buNone/>
            </a:pPr>
            <a:endParaRPr/>
          </a:p>
          <a:p>
            <a:pPr marL="1828800" lvl="0" indent="0" algn="l" rtl="0">
              <a:spcBef>
                <a:spcPts val="1000"/>
              </a:spcBef>
              <a:spcAft>
                <a:spcPts val="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b1c26f5062_0_20"/>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US"/>
              <a:t>Technical Feasibility</a:t>
            </a:r>
            <a:endParaRPr/>
          </a:p>
        </p:txBody>
      </p:sp>
      <p:sp>
        <p:nvSpPr>
          <p:cNvPr id="194" name="Google Shape;194;g2b1c26f5062_0_20"/>
          <p:cNvSpPr txBox="1">
            <a:spLocks noGrp="1"/>
          </p:cNvSpPr>
          <p:nvPr>
            <p:ph type="body" idx="1"/>
          </p:nvPr>
        </p:nvSpPr>
        <p:spPr>
          <a:xfrm>
            <a:off x="1091750" y="1354225"/>
            <a:ext cx="10189500" cy="54237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sz="1800"/>
              <a:t>Technical Feasibility Definition - Resources required to develop or implement an existing solution within an organization.</a:t>
            </a:r>
            <a:endParaRPr sz="1800"/>
          </a:p>
          <a:p>
            <a:pPr marL="457200" lvl="0" indent="0" algn="l" rtl="0">
              <a:spcBef>
                <a:spcPts val="1000"/>
              </a:spcBef>
              <a:spcAft>
                <a:spcPts val="0"/>
              </a:spcAft>
              <a:buClr>
                <a:schemeClr val="dk1"/>
              </a:buClr>
              <a:buSzPts val="1100"/>
              <a:buFont typeface="Arial"/>
              <a:buNone/>
            </a:pPr>
            <a:endParaRPr sz="1800"/>
          </a:p>
          <a:p>
            <a:pPr marL="457200" lvl="0" indent="-342900" algn="l" rtl="0">
              <a:spcBef>
                <a:spcPts val="1000"/>
              </a:spcBef>
              <a:spcAft>
                <a:spcPts val="0"/>
              </a:spcAft>
              <a:buSzPts val="1800"/>
              <a:buChar char="●"/>
            </a:pPr>
            <a:r>
              <a:rPr lang="en-US" sz="1800"/>
              <a:t>Listed below are two questions that will help determine technical feasibility of the new system:</a:t>
            </a:r>
            <a:endParaRPr sz="1800"/>
          </a:p>
          <a:p>
            <a:pPr marL="0" lvl="0" indent="0" algn="l" rtl="0">
              <a:spcBef>
                <a:spcPts val="1000"/>
              </a:spcBef>
              <a:spcAft>
                <a:spcPts val="0"/>
              </a:spcAft>
              <a:buNone/>
            </a:pPr>
            <a:endParaRPr sz="1800"/>
          </a:p>
          <a:p>
            <a:pPr marL="914400" lvl="0" indent="-342900" algn="l" rtl="0">
              <a:spcBef>
                <a:spcPts val="1000"/>
              </a:spcBef>
              <a:spcAft>
                <a:spcPts val="0"/>
              </a:spcAft>
              <a:buSzPts val="1800"/>
              <a:buAutoNum type="arabicPeriod"/>
            </a:pPr>
            <a:r>
              <a:rPr lang="en-US" sz="1800"/>
              <a:t>Question #1: Will the current hardware, software &amp; network infrastructure be able to handle the proposed system (Staff Computers, Network Gear, VPN Configuration)?</a:t>
            </a:r>
            <a:endParaRPr sz="1800"/>
          </a:p>
          <a:p>
            <a:pPr marL="1828800" lvl="0" indent="0" algn="l" rtl="0">
              <a:spcBef>
                <a:spcPts val="1000"/>
              </a:spcBef>
              <a:spcAft>
                <a:spcPts val="0"/>
              </a:spcAft>
              <a:buNone/>
            </a:pPr>
            <a:endParaRPr sz="1800"/>
          </a:p>
          <a:p>
            <a:pPr marL="914400" lvl="0" indent="-342900" algn="l" rtl="0">
              <a:spcBef>
                <a:spcPts val="1000"/>
              </a:spcBef>
              <a:spcAft>
                <a:spcPts val="0"/>
              </a:spcAft>
              <a:buSzPts val="1800"/>
              <a:buAutoNum type="arabicPeriod"/>
            </a:pPr>
            <a:r>
              <a:rPr lang="en-US" sz="1800"/>
              <a:t>Question #2: How will this system be supported on a day to day basis as well as for possible future organizational integration with other business products (Technical Support Staff, Network Team, Development Team)?</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2b1c26f5062_0_25"/>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US"/>
              <a:t>Schedule Feasibility</a:t>
            </a:r>
            <a:endParaRPr/>
          </a:p>
        </p:txBody>
      </p:sp>
      <p:sp>
        <p:nvSpPr>
          <p:cNvPr id="200" name="Google Shape;200;g2b1c26f5062_0_25"/>
          <p:cNvSpPr txBox="1">
            <a:spLocks noGrp="1"/>
          </p:cNvSpPr>
          <p:nvPr>
            <p:ph type="body" idx="1"/>
          </p:nvPr>
        </p:nvSpPr>
        <p:spPr>
          <a:xfrm>
            <a:off x="1073200" y="1474750"/>
            <a:ext cx="10263600" cy="53217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sz="1800"/>
              <a:t>Schedule Feasibility Definition -  The timeline of the implementation in an acceptable time frame</a:t>
            </a:r>
            <a:endParaRPr sz="1800"/>
          </a:p>
          <a:p>
            <a:pPr marL="457200" lvl="0" indent="0" algn="l" rtl="0">
              <a:spcBef>
                <a:spcPts val="1000"/>
              </a:spcBef>
              <a:spcAft>
                <a:spcPts val="0"/>
              </a:spcAft>
              <a:buClr>
                <a:schemeClr val="dk1"/>
              </a:buClr>
              <a:buSzPts val="1100"/>
              <a:buFont typeface="Arial"/>
              <a:buNone/>
            </a:pPr>
            <a:endParaRPr sz="1800"/>
          </a:p>
          <a:p>
            <a:pPr marL="457200" lvl="0" indent="-342900" algn="l" rtl="0">
              <a:spcBef>
                <a:spcPts val="1000"/>
              </a:spcBef>
              <a:spcAft>
                <a:spcPts val="0"/>
              </a:spcAft>
              <a:buSzPts val="1800"/>
              <a:buChar char="●"/>
            </a:pPr>
            <a:r>
              <a:rPr lang="en-US" sz="1800"/>
              <a:t>Listed below are two questions that will help determine schedule feasibility of the new system:</a:t>
            </a:r>
            <a:endParaRPr sz="1800"/>
          </a:p>
          <a:p>
            <a:pPr marL="457200" lvl="0" indent="0" algn="l" rtl="0">
              <a:spcBef>
                <a:spcPts val="1000"/>
              </a:spcBef>
              <a:spcAft>
                <a:spcPts val="0"/>
              </a:spcAft>
              <a:buNone/>
            </a:pPr>
            <a:endParaRPr sz="1800"/>
          </a:p>
          <a:p>
            <a:pPr marL="914400" lvl="0" indent="-342900" algn="l" rtl="0">
              <a:spcBef>
                <a:spcPts val="1000"/>
              </a:spcBef>
              <a:spcAft>
                <a:spcPts val="0"/>
              </a:spcAft>
              <a:buSzPts val="1800"/>
              <a:buAutoNum type="arabicPeriod"/>
            </a:pPr>
            <a:r>
              <a:rPr lang="en-US" sz="1800"/>
              <a:t>Question #1: Are there any outlining risks that may affect the time to completion of the implementation?</a:t>
            </a:r>
            <a:endParaRPr sz="1800"/>
          </a:p>
          <a:p>
            <a:pPr marL="0" lvl="0" indent="0" algn="l" rtl="0">
              <a:spcBef>
                <a:spcPts val="1000"/>
              </a:spcBef>
              <a:spcAft>
                <a:spcPts val="0"/>
              </a:spcAft>
              <a:buNone/>
            </a:pPr>
            <a:endParaRPr sz="1800"/>
          </a:p>
          <a:p>
            <a:pPr marL="914400" lvl="0" indent="-342900" algn="l" rtl="0">
              <a:spcBef>
                <a:spcPts val="1000"/>
              </a:spcBef>
              <a:spcAft>
                <a:spcPts val="0"/>
              </a:spcAft>
              <a:buSzPts val="1800"/>
              <a:buAutoNum type="arabicPeriod"/>
            </a:pPr>
            <a:r>
              <a:rPr lang="en-US" sz="1800"/>
              <a:t>Question #2: What is the proposed timeline for completion?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
          <p:cNvSpPr txBox="1">
            <a:spLocks noGrp="1"/>
          </p:cNvSpPr>
          <p:nvPr>
            <p:ph type="title"/>
          </p:nvPr>
        </p:nvSpPr>
        <p:spPr>
          <a:xfrm>
            <a:off x="2611808" y="808056"/>
            <a:ext cx="4519562"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Tasks and Duration</a:t>
            </a:r>
            <a:endParaRPr/>
          </a:p>
        </p:txBody>
      </p:sp>
      <p:graphicFrame>
        <p:nvGraphicFramePr>
          <p:cNvPr id="134" name="Google Shape;134;p2"/>
          <p:cNvGraphicFramePr/>
          <p:nvPr>
            <p:extLst>
              <p:ext uri="{D42A27DB-BD31-4B8C-83A1-F6EECF244321}">
                <p14:modId xmlns:p14="http://schemas.microsoft.com/office/powerpoint/2010/main" val="1032962763"/>
              </p:ext>
            </p:extLst>
          </p:nvPr>
        </p:nvGraphicFramePr>
        <p:xfrm>
          <a:off x="1232647" y="1765738"/>
          <a:ext cx="6650112" cy="4470892"/>
        </p:xfrm>
        <a:graphic>
          <a:graphicData uri="http://schemas.openxmlformats.org/drawingml/2006/table">
            <a:tbl>
              <a:tblPr firstRow="1" bandRow="1">
                <a:noFill/>
                <a:tableStyleId>{DD33DBAD-5F8A-42C7-AE85-A7FF96BBD3A3}</a:tableStyleId>
              </a:tblPr>
              <a:tblGrid>
                <a:gridCol w="537875">
                  <a:extLst>
                    <a:ext uri="{9D8B030D-6E8A-4147-A177-3AD203B41FA5}">
                      <a16:colId xmlns:a16="http://schemas.microsoft.com/office/drawing/2014/main" val="20000"/>
                    </a:ext>
                  </a:extLst>
                </a:gridCol>
                <a:gridCol w="4733375">
                  <a:extLst>
                    <a:ext uri="{9D8B030D-6E8A-4147-A177-3AD203B41FA5}">
                      <a16:colId xmlns:a16="http://schemas.microsoft.com/office/drawing/2014/main" val="20001"/>
                    </a:ext>
                  </a:extLst>
                </a:gridCol>
                <a:gridCol w="1378862">
                  <a:extLst>
                    <a:ext uri="{9D8B030D-6E8A-4147-A177-3AD203B41FA5}">
                      <a16:colId xmlns:a16="http://schemas.microsoft.com/office/drawing/2014/main" val="20002"/>
                    </a:ext>
                  </a:extLst>
                </a:gridCol>
              </a:tblGrid>
              <a:tr h="421772">
                <a:tc>
                  <a:txBody>
                    <a:bodyPr/>
                    <a:lstStyle/>
                    <a:p>
                      <a:pPr marL="0" marR="0" lvl="0" indent="0" algn="l" rtl="0">
                        <a:spcBef>
                          <a:spcPts val="0"/>
                        </a:spcBef>
                        <a:spcAft>
                          <a:spcPts val="0"/>
                        </a:spcAft>
                        <a:buNone/>
                      </a:pPr>
                      <a:r>
                        <a:rPr lang="en-US" sz="1800" u="none" strike="noStrike" cap="none"/>
                        <a:t>#</a:t>
                      </a:r>
                      <a:endParaRPr/>
                    </a:p>
                  </a:txBody>
                  <a:tcPr marL="91450" marR="91450" marT="45725" marB="45725"/>
                </a:tc>
                <a:tc>
                  <a:txBody>
                    <a:bodyPr/>
                    <a:lstStyle/>
                    <a:p>
                      <a:pPr marL="0" marR="0" lvl="0" indent="0" algn="l" rtl="0">
                        <a:spcBef>
                          <a:spcPts val="0"/>
                        </a:spcBef>
                        <a:spcAft>
                          <a:spcPts val="0"/>
                        </a:spcAft>
                        <a:buNone/>
                      </a:pPr>
                      <a:r>
                        <a:rPr lang="en-US" sz="1800" dirty="0"/>
                        <a:t>Task</a:t>
                      </a:r>
                      <a:endParaRPr dirty="0"/>
                    </a:p>
                  </a:txBody>
                  <a:tcPr marL="91450" marR="91450" marT="45725" marB="45725"/>
                </a:tc>
                <a:tc>
                  <a:txBody>
                    <a:bodyPr/>
                    <a:lstStyle/>
                    <a:p>
                      <a:pPr marL="0" marR="0" lvl="0" indent="0" algn="l" rtl="0">
                        <a:spcBef>
                          <a:spcPts val="0"/>
                        </a:spcBef>
                        <a:spcAft>
                          <a:spcPts val="0"/>
                        </a:spcAft>
                        <a:buNone/>
                      </a:pPr>
                      <a:r>
                        <a:rPr lang="en-US" sz="1800"/>
                        <a:t>Duration</a:t>
                      </a:r>
                      <a:endParaRPr/>
                    </a:p>
                  </a:txBody>
                  <a:tcPr marL="91450" marR="91450" marT="45725" marB="45725"/>
                </a:tc>
                <a:extLst>
                  <a:ext uri="{0D108BD9-81ED-4DB2-BD59-A6C34878D82A}">
                    <a16:rowId xmlns:a16="http://schemas.microsoft.com/office/drawing/2014/main" val="10000"/>
                  </a:ext>
                </a:extLst>
              </a:tr>
              <a:tr h="6454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lnSpc>
                          <a:spcPct val="100000"/>
                        </a:lnSpc>
                        <a:spcBef>
                          <a:spcPts val="0"/>
                        </a:spcBef>
                        <a:spcAft>
                          <a:spcPts val="0"/>
                        </a:spcAft>
                        <a:buClr>
                          <a:schemeClr val="lt1"/>
                        </a:buClr>
                        <a:buSzPts val="1800"/>
                        <a:buFont typeface="Arial"/>
                        <a:buNone/>
                      </a:pPr>
                      <a:r>
                        <a:rPr lang="en-US" sz="1800" i="0"/>
                        <a:t>Choosing the Right Location</a:t>
                      </a:r>
                      <a:endParaRPr sz="1800"/>
                    </a:p>
                    <a:p>
                      <a:pPr marL="0" marR="0" lvl="0" indent="0" algn="l" rtl="0">
                        <a:spcBef>
                          <a:spcPts val="0"/>
                        </a:spcBef>
                        <a:spcAft>
                          <a:spcPts val="0"/>
                        </a:spcAft>
                        <a:buClr>
                          <a:schemeClr val="lt1"/>
                        </a:buClr>
                        <a:buSzPts val="1800"/>
                        <a:buFont typeface="Arial"/>
                        <a:buNone/>
                      </a:pPr>
                      <a:endParaRPr sz="1800"/>
                    </a:p>
                  </a:txBody>
                  <a:tcPr marL="91450" marR="91450" marT="45725" marB="45725"/>
                </a:tc>
                <a:tc>
                  <a:txBody>
                    <a:bodyPr/>
                    <a:lstStyle/>
                    <a:p>
                      <a:pPr marL="0" marR="0" lvl="0" indent="0" algn="l" rtl="0">
                        <a:spcBef>
                          <a:spcPts val="0"/>
                        </a:spcBef>
                        <a:spcAft>
                          <a:spcPts val="0"/>
                        </a:spcAft>
                        <a:buNone/>
                      </a:pPr>
                      <a:r>
                        <a:rPr lang="en-US" sz="1800"/>
                        <a:t>5 days</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a:solidFill>
                            <a:srgbClr val="000000"/>
                          </a:solidFill>
                          <a:latin typeface="Calibri"/>
                          <a:ea typeface="Calibri"/>
                          <a:cs typeface="Calibri"/>
                          <a:sym typeface="Calibri"/>
                        </a:rPr>
                        <a:t>Plan and Design, Budgeting, and  Scheduling</a:t>
                      </a:r>
                      <a:endParaRPr sz="1800"/>
                    </a:p>
                  </a:txBody>
                  <a:tcPr marL="91450" marR="91450" marT="45725" marB="45725"/>
                </a:tc>
                <a:tc>
                  <a:txBody>
                    <a:bodyPr/>
                    <a:lstStyle/>
                    <a:p>
                      <a:pPr marL="0" marR="0" lvl="0" indent="0" algn="l" rtl="0">
                        <a:spcBef>
                          <a:spcPts val="0"/>
                        </a:spcBef>
                        <a:spcAft>
                          <a:spcPts val="0"/>
                        </a:spcAft>
                        <a:buNone/>
                      </a:pPr>
                      <a:r>
                        <a:rPr lang="en-US" sz="1800"/>
                        <a:t>7 days</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Clr>
                          <a:srgbClr val="000000"/>
                        </a:buClr>
                        <a:buSzPts val="1800"/>
                        <a:buFont typeface="Calibri"/>
                        <a:buNone/>
                      </a:pPr>
                      <a:r>
                        <a:rPr lang="en-US" sz="1800" b="0" i="0" u="none" strike="noStrike">
                          <a:solidFill>
                            <a:srgbClr val="000000"/>
                          </a:solidFill>
                          <a:latin typeface="Calibri"/>
                          <a:ea typeface="Calibri"/>
                          <a:cs typeface="Calibri"/>
                          <a:sym typeface="Calibri"/>
                        </a:rPr>
                        <a:t>Blue print preparation</a:t>
                      </a:r>
                      <a:endParaRPr sz="1800"/>
                    </a:p>
                    <a:p>
                      <a:pPr marL="0" marR="0" lvl="0" indent="0" algn="l" rtl="0">
                        <a:spcBef>
                          <a:spcPts val="0"/>
                        </a:spcBef>
                        <a:spcAft>
                          <a:spcPts val="0"/>
                        </a:spcAft>
                        <a:buClr>
                          <a:schemeClr val="lt1"/>
                        </a:buClr>
                        <a:buSzPts val="1800"/>
                        <a:buFont typeface="Arial"/>
                        <a:buNone/>
                      </a:pPr>
                      <a:endParaRPr sz="1800"/>
                    </a:p>
                  </a:txBody>
                  <a:tcPr marL="91450" marR="91450" marT="45725" marB="45725"/>
                </a:tc>
                <a:tc>
                  <a:txBody>
                    <a:bodyPr/>
                    <a:lstStyle/>
                    <a:p>
                      <a:pPr marL="0" marR="0" lvl="0" indent="0" algn="l" rtl="0">
                        <a:spcBef>
                          <a:spcPts val="0"/>
                        </a:spcBef>
                        <a:spcAft>
                          <a:spcPts val="0"/>
                        </a:spcAft>
                        <a:buNone/>
                      </a:pPr>
                      <a:r>
                        <a:rPr lang="en-US" sz="1800"/>
                        <a:t>5 days</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Clr>
                          <a:schemeClr val="lt1"/>
                        </a:buClr>
                        <a:buSzPts val="1800"/>
                        <a:buFont typeface="Arial"/>
                        <a:buNone/>
                      </a:pPr>
                      <a:r>
                        <a:rPr lang="en-US" sz="1800"/>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a:solidFill>
                            <a:srgbClr val="000000"/>
                          </a:solidFill>
                          <a:latin typeface="Calibri"/>
                          <a:ea typeface="Calibri"/>
                          <a:cs typeface="Calibri"/>
                          <a:sym typeface="Calibri"/>
                        </a:rPr>
                        <a:t>Contractor Selection</a:t>
                      </a:r>
                      <a:endParaRPr/>
                    </a:p>
                    <a:p>
                      <a:pPr marL="0" marR="0" lvl="0" indent="0" algn="l" rtl="0">
                        <a:spcBef>
                          <a:spcPts val="0"/>
                        </a:spcBef>
                        <a:spcAft>
                          <a:spcPts val="0"/>
                        </a:spcAft>
                        <a:buClr>
                          <a:schemeClr val="lt1"/>
                        </a:buClr>
                        <a:buSzPts val="1800"/>
                        <a:buFont typeface="Arial"/>
                        <a:buNone/>
                      </a:pPr>
                      <a:endParaRPr sz="1800"/>
                    </a:p>
                  </a:txBody>
                  <a:tcPr marL="91450" marR="91450" marT="45725" marB="45725"/>
                </a:tc>
                <a:tc>
                  <a:txBody>
                    <a:bodyPr/>
                    <a:lstStyle/>
                    <a:p>
                      <a:pPr marL="0" marR="0" lvl="0" indent="0" algn="l" rtl="0">
                        <a:spcBef>
                          <a:spcPts val="0"/>
                        </a:spcBef>
                        <a:spcAft>
                          <a:spcPts val="0"/>
                        </a:spcAft>
                        <a:buClr>
                          <a:schemeClr val="lt1"/>
                        </a:buClr>
                        <a:buSzPts val="1800"/>
                        <a:buFont typeface="Arial"/>
                        <a:buNone/>
                      </a:pPr>
                      <a:r>
                        <a:rPr lang="en-US" sz="1800"/>
                        <a:t>5 days</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Clr>
                          <a:schemeClr val="lt1"/>
                        </a:buClr>
                        <a:buSzPts val="1800"/>
                        <a:buFont typeface="Arial"/>
                        <a:buNone/>
                      </a:pPr>
                      <a:r>
                        <a:rPr lang="en-US" sz="1800"/>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a:solidFill>
                            <a:srgbClr val="000000"/>
                          </a:solidFill>
                          <a:latin typeface="Calibri"/>
                          <a:ea typeface="Calibri"/>
                          <a:cs typeface="Calibri"/>
                          <a:sym typeface="Calibri"/>
                        </a:rPr>
                        <a:t>Actual Construction</a:t>
                      </a:r>
                      <a:endParaRPr/>
                    </a:p>
                    <a:p>
                      <a:pPr marL="0" marR="0" lvl="0" indent="0" algn="l" rtl="0">
                        <a:spcBef>
                          <a:spcPts val="0"/>
                        </a:spcBef>
                        <a:spcAft>
                          <a:spcPts val="0"/>
                        </a:spcAft>
                        <a:buClr>
                          <a:schemeClr val="lt1"/>
                        </a:buClr>
                        <a:buSzPts val="1800"/>
                        <a:buFont typeface="Arial"/>
                        <a:buNone/>
                      </a:pPr>
                      <a:endParaRPr sz="1800"/>
                    </a:p>
                  </a:txBody>
                  <a:tcPr marL="91450" marR="91450" marT="45725" marB="45725"/>
                </a:tc>
                <a:tc>
                  <a:txBody>
                    <a:bodyPr/>
                    <a:lstStyle/>
                    <a:p>
                      <a:pPr marL="0" marR="0" lvl="0" indent="0" algn="l" rtl="0">
                        <a:spcBef>
                          <a:spcPts val="0"/>
                        </a:spcBef>
                        <a:spcAft>
                          <a:spcPts val="0"/>
                        </a:spcAft>
                        <a:buClr>
                          <a:schemeClr val="lt1"/>
                        </a:buClr>
                        <a:buSzPts val="1800"/>
                        <a:buFont typeface="Arial"/>
                        <a:buNone/>
                      </a:pPr>
                      <a:r>
                        <a:rPr lang="en-US" sz="1800"/>
                        <a:t>60 days </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Clr>
                          <a:schemeClr val="lt1"/>
                        </a:buClr>
                        <a:buSzPts val="1800"/>
                        <a:buFont typeface="Arial"/>
                        <a:buNone/>
                      </a:pPr>
                      <a:r>
                        <a:rPr lang="en-US" sz="1800"/>
                        <a:t>6</a:t>
                      </a:r>
                      <a:endParaRPr/>
                    </a:p>
                  </a:txBody>
                  <a:tcPr marL="91450" marR="91450" marT="45725" marB="45725"/>
                </a:tc>
                <a:tc>
                  <a:txBody>
                    <a:bodyPr/>
                    <a:lstStyle/>
                    <a:p>
                      <a:pPr marL="0" marR="0" lvl="0" indent="0" algn="l" rtl="0">
                        <a:spcBef>
                          <a:spcPts val="0"/>
                        </a:spcBef>
                        <a:spcAft>
                          <a:spcPts val="0"/>
                        </a:spcAft>
                        <a:buClr>
                          <a:srgbClr val="000000"/>
                        </a:buClr>
                        <a:buSzPts val="1800"/>
                        <a:buFont typeface="Calibri"/>
                        <a:buNone/>
                      </a:pPr>
                      <a:r>
                        <a:rPr lang="en-US" sz="1800" b="0" i="0" u="none" strike="noStrike">
                          <a:solidFill>
                            <a:srgbClr val="000000"/>
                          </a:solidFill>
                          <a:latin typeface="Calibri"/>
                          <a:ea typeface="Calibri"/>
                          <a:cs typeface="Calibri"/>
                          <a:sym typeface="Calibri"/>
                        </a:rPr>
                        <a:t>Safety review</a:t>
                      </a:r>
                      <a:endParaRPr/>
                    </a:p>
                  </a:txBody>
                  <a:tcPr marL="91450" marR="91450" marT="45725" marB="45725"/>
                </a:tc>
                <a:tc>
                  <a:txBody>
                    <a:bodyPr/>
                    <a:lstStyle/>
                    <a:p>
                      <a:pPr marL="0" marR="0" lvl="0" indent="0" algn="l" rtl="0">
                        <a:spcBef>
                          <a:spcPts val="0"/>
                        </a:spcBef>
                        <a:spcAft>
                          <a:spcPts val="0"/>
                        </a:spcAft>
                        <a:buClr>
                          <a:schemeClr val="lt1"/>
                        </a:buClr>
                        <a:buSzPts val="1800"/>
                        <a:buFont typeface="Arial"/>
                        <a:buNone/>
                      </a:pPr>
                      <a:r>
                        <a:rPr lang="en-US" sz="1800"/>
                        <a:t>5</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Clr>
                          <a:srgbClr val="000000"/>
                        </a:buClr>
                        <a:buSzPts val="1800"/>
                        <a:buFont typeface="Calibri"/>
                        <a:buNone/>
                      </a:pPr>
                      <a:r>
                        <a:rPr lang="en-US" sz="1800" b="0" i="0" u="none" strike="noStrike">
                          <a:solidFill>
                            <a:srgbClr val="000000"/>
                          </a:solidFill>
                          <a:latin typeface="Calibri"/>
                          <a:ea typeface="Calibri"/>
                          <a:cs typeface="Calibri"/>
                          <a:sym typeface="Calibri"/>
                        </a:rPr>
                        <a:t>Furnishing the gym</a:t>
                      </a:r>
                      <a:endParaRPr sz="1800"/>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Grand Opening</a:t>
                      </a:r>
                      <a:endParaRPr/>
                    </a:p>
                  </a:txBody>
                  <a:tcPr marL="91450" marR="91450" marT="45725" marB="45725"/>
                </a:tc>
                <a:tc>
                  <a:txBody>
                    <a:bodyPr/>
                    <a:lstStyle/>
                    <a:p>
                      <a:pPr marL="0" marR="0" lvl="0" indent="0" algn="l" rtl="0">
                        <a:spcBef>
                          <a:spcPts val="0"/>
                        </a:spcBef>
                        <a:spcAft>
                          <a:spcPts val="0"/>
                        </a:spcAft>
                        <a:buNone/>
                      </a:pPr>
                      <a:r>
                        <a:rPr lang="en-US" sz="1800" dirty="0"/>
                        <a:t>1</a:t>
                      </a:r>
                      <a:endParaRPr dirty="0"/>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
          <p:cNvSpPr txBox="1">
            <a:spLocks noGrp="1"/>
          </p:cNvSpPr>
          <p:nvPr>
            <p:ph type="title"/>
          </p:nvPr>
        </p:nvSpPr>
        <p:spPr>
          <a:xfrm>
            <a:off x="2611808" y="808056"/>
            <a:ext cx="4519562"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Dependent Tasks</a:t>
            </a:r>
            <a:endParaRPr/>
          </a:p>
        </p:txBody>
      </p:sp>
      <p:sp>
        <p:nvSpPr>
          <p:cNvPr id="140" name="Google Shape;140;p3"/>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t" anchorCtr="0">
            <a:normAutofit/>
          </a:bodyPr>
          <a:lstStyle/>
          <a:p>
            <a:pPr marL="344488" lvl="0" indent="-344488" algn="l" rtl="0">
              <a:lnSpc>
                <a:spcPct val="120000"/>
              </a:lnSpc>
              <a:spcBef>
                <a:spcPts val="0"/>
              </a:spcBef>
              <a:spcAft>
                <a:spcPts val="0"/>
              </a:spcAft>
              <a:buSzPts val="1800"/>
              <a:buChar char="▪"/>
            </a:pPr>
            <a:r>
              <a:rPr lang="en-US"/>
              <a:t>Task 2 and 3 (Plan and Design) depend on </a:t>
            </a:r>
            <a:endParaRPr/>
          </a:p>
          <a:p>
            <a:pPr marL="0" lvl="0" indent="0" algn="l" rtl="0">
              <a:lnSpc>
                <a:spcPct val="120000"/>
              </a:lnSpc>
              <a:spcBef>
                <a:spcPts val="1600"/>
              </a:spcBef>
              <a:spcAft>
                <a:spcPts val="0"/>
              </a:spcAft>
              <a:buSzPts val="1800"/>
              <a:buNone/>
            </a:pPr>
            <a:r>
              <a:rPr lang="en-US"/>
              <a:t>Task 1 (Location selection) that includes</a:t>
            </a:r>
            <a:endParaRPr/>
          </a:p>
          <a:p>
            <a:pPr marL="0" lvl="0" indent="0" algn="l" rtl="0">
              <a:lnSpc>
                <a:spcPct val="120000"/>
              </a:lnSpc>
              <a:spcBef>
                <a:spcPts val="1600"/>
              </a:spcBef>
              <a:spcAft>
                <a:spcPts val="0"/>
              </a:spcAft>
              <a:buSzPts val="1800"/>
              <a:buNone/>
            </a:pPr>
            <a:r>
              <a:rPr lang="en-US"/>
              <a:t>*Researching a location</a:t>
            </a:r>
            <a:endParaRPr/>
          </a:p>
          <a:p>
            <a:pPr marL="0" lvl="0" indent="0" algn="l" rtl="0">
              <a:lnSpc>
                <a:spcPct val="120000"/>
              </a:lnSpc>
              <a:spcBef>
                <a:spcPts val="1600"/>
              </a:spcBef>
              <a:spcAft>
                <a:spcPts val="0"/>
              </a:spcAft>
              <a:buSzPts val="1800"/>
              <a:buNone/>
            </a:pPr>
            <a:r>
              <a:rPr lang="en-US"/>
              <a:t>*Concentration of target audience</a:t>
            </a:r>
            <a:endParaRPr/>
          </a:p>
          <a:p>
            <a:pPr marL="0" lvl="0" indent="0" algn="l" rtl="0">
              <a:lnSpc>
                <a:spcPct val="120000"/>
              </a:lnSpc>
              <a:spcBef>
                <a:spcPts val="1600"/>
              </a:spcBef>
              <a:spcAft>
                <a:spcPts val="0"/>
              </a:spcAft>
              <a:buSzPts val="1800"/>
              <a:buNone/>
            </a:pPr>
            <a:r>
              <a:rPr lang="en-US"/>
              <a:t>*Competition</a:t>
            </a:r>
            <a:endParaRPr/>
          </a:p>
          <a:p>
            <a:pPr marL="0" lvl="0" indent="0" algn="l" rtl="0">
              <a:lnSpc>
                <a:spcPct val="120000"/>
              </a:lnSpc>
              <a:spcBef>
                <a:spcPts val="1600"/>
              </a:spcBef>
              <a:spcAft>
                <a:spcPts val="0"/>
              </a:spcAft>
              <a:buSzPts val="1800"/>
              <a:buNone/>
            </a:pPr>
            <a:r>
              <a:rPr lang="en-US"/>
              <a:t>*Market Gap</a:t>
            </a:r>
            <a:endParaRPr/>
          </a:p>
          <a:p>
            <a:pPr marL="0" lvl="0" indent="0" algn="l" rtl="0">
              <a:lnSpc>
                <a:spcPct val="120000"/>
              </a:lnSpc>
              <a:spcBef>
                <a:spcPts val="1600"/>
              </a:spcBef>
              <a:spcAft>
                <a:spcPts val="0"/>
              </a:spcAft>
              <a:buSzPts val="1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4"/>
          <p:cNvSpPr txBox="1">
            <a:spLocks noGrp="1"/>
          </p:cNvSpPr>
          <p:nvPr>
            <p:ph type="title"/>
          </p:nvPr>
        </p:nvSpPr>
        <p:spPr>
          <a:xfrm>
            <a:off x="2611808" y="808056"/>
            <a:ext cx="4636793"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Dependent Tasks</a:t>
            </a:r>
            <a:endParaRPr/>
          </a:p>
        </p:txBody>
      </p:sp>
      <p:sp>
        <p:nvSpPr>
          <p:cNvPr id="146" name="Google Shape;146;p4"/>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t" anchorCtr="0">
            <a:normAutofit/>
          </a:bodyPr>
          <a:lstStyle/>
          <a:p>
            <a:pPr marL="344488" lvl="0" indent="-344488" algn="l" rtl="0">
              <a:lnSpc>
                <a:spcPct val="120000"/>
              </a:lnSpc>
              <a:spcBef>
                <a:spcPts val="0"/>
              </a:spcBef>
              <a:spcAft>
                <a:spcPts val="0"/>
              </a:spcAft>
              <a:buSzPts val="1800"/>
              <a:buChar char="▪"/>
            </a:pPr>
            <a:r>
              <a:rPr lang="en-US"/>
              <a:t>Tasks 4 and 5 (Contractor selection and actual Construction)</a:t>
            </a:r>
            <a:endParaRPr/>
          </a:p>
          <a:p>
            <a:pPr marL="0" lvl="0" indent="0" algn="l" rtl="0">
              <a:lnSpc>
                <a:spcPct val="120000"/>
              </a:lnSpc>
              <a:spcBef>
                <a:spcPts val="1600"/>
              </a:spcBef>
              <a:spcAft>
                <a:spcPts val="0"/>
              </a:spcAft>
              <a:buSzPts val="1800"/>
              <a:buNone/>
            </a:pPr>
            <a:r>
              <a:rPr lang="en-US"/>
              <a:t>depend on Task 2 and 3 that include</a:t>
            </a:r>
            <a:endParaRPr/>
          </a:p>
          <a:p>
            <a:pPr marL="0" lvl="0" indent="0" algn="l" rtl="0">
              <a:lnSpc>
                <a:spcPct val="120000"/>
              </a:lnSpc>
              <a:spcBef>
                <a:spcPts val="1600"/>
              </a:spcBef>
              <a:spcAft>
                <a:spcPts val="0"/>
              </a:spcAft>
              <a:buSzPts val="1800"/>
              <a:buNone/>
            </a:pPr>
            <a:r>
              <a:rPr lang="en-US"/>
              <a:t>*Contractor prior performance review</a:t>
            </a:r>
            <a:endParaRPr/>
          </a:p>
          <a:p>
            <a:pPr marL="0" lvl="0" indent="0" algn="l" rtl="0">
              <a:lnSpc>
                <a:spcPct val="120000"/>
              </a:lnSpc>
              <a:spcBef>
                <a:spcPts val="1600"/>
              </a:spcBef>
              <a:spcAft>
                <a:spcPts val="0"/>
              </a:spcAft>
              <a:buSzPts val="1800"/>
              <a:buNone/>
            </a:pPr>
            <a:r>
              <a:rPr lang="en-US"/>
              <a:t>*Management approval</a:t>
            </a:r>
            <a:endParaRPr/>
          </a:p>
          <a:p>
            <a:pPr marL="0" lvl="0" indent="0" algn="l" rtl="0">
              <a:lnSpc>
                <a:spcPct val="120000"/>
              </a:lnSpc>
              <a:spcBef>
                <a:spcPts val="1600"/>
              </a:spcBef>
              <a:spcAft>
                <a:spcPts val="0"/>
              </a:spcAft>
              <a:buSzPts val="1800"/>
              <a:buNone/>
            </a:pPr>
            <a:r>
              <a:rPr lang="en-US"/>
              <a:t>*Zoning License</a:t>
            </a:r>
            <a:endParaRPr/>
          </a:p>
          <a:p>
            <a:pPr marL="0" lvl="0" indent="0" algn="l" rtl="0">
              <a:lnSpc>
                <a:spcPct val="120000"/>
              </a:lnSpc>
              <a:spcBef>
                <a:spcPts val="1600"/>
              </a:spcBef>
              <a:spcAft>
                <a:spcPts val="0"/>
              </a:spcAft>
              <a:buSzPts val="1800"/>
              <a:buNone/>
            </a:pPr>
            <a:r>
              <a:rPr lang="en-US"/>
              <a:t>*Regulatory requirements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5"/>
          <p:cNvSpPr txBox="1">
            <a:spLocks noGrp="1"/>
          </p:cNvSpPr>
          <p:nvPr>
            <p:ph type="title"/>
          </p:nvPr>
        </p:nvSpPr>
        <p:spPr>
          <a:xfrm>
            <a:off x="2611808" y="808056"/>
            <a:ext cx="4744255"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Dependent Tasks</a:t>
            </a:r>
            <a:endParaRPr/>
          </a:p>
        </p:txBody>
      </p:sp>
      <p:sp>
        <p:nvSpPr>
          <p:cNvPr id="152" name="Google Shape;152;p5"/>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t" anchorCtr="0">
            <a:normAutofit/>
          </a:bodyPr>
          <a:lstStyle/>
          <a:p>
            <a:pPr marL="344488" lvl="0" indent="-344488" algn="l" rtl="0">
              <a:lnSpc>
                <a:spcPct val="120000"/>
              </a:lnSpc>
              <a:spcBef>
                <a:spcPts val="0"/>
              </a:spcBef>
              <a:spcAft>
                <a:spcPts val="0"/>
              </a:spcAft>
              <a:buSzPts val="1800"/>
              <a:buChar char="▪"/>
            </a:pPr>
            <a:r>
              <a:rPr lang="en-US"/>
              <a:t>Task 7 (Furnishing the supercenter) depends on</a:t>
            </a:r>
            <a:endParaRPr/>
          </a:p>
          <a:p>
            <a:pPr marL="0" lvl="0" indent="0" algn="l" rtl="0">
              <a:lnSpc>
                <a:spcPct val="120000"/>
              </a:lnSpc>
              <a:spcBef>
                <a:spcPts val="1600"/>
              </a:spcBef>
              <a:spcAft>
                <a:spcPts val="0"/>
              </a:spcAft>
              <a:buSzPts val="1800"/>
              <a:buNone/>
            </a:pPr>
            <a:r>
              <a:rPr lang="en-US"/>
              <a:t>Tasks 5 &amp; 6 that include:</a:t>
            </a:r>
            <a:endParaRPr/>
          </a:p>
          <a:p>
            <a:pPr marL="0" lvl="0" indent="0" algn="l" rtl="0">
              <a:lnSpc>
                <a:spcPct val="120000"/>
              </a:lnSpc>
              <a:spcBef>
                <a:spcPts val="1600"/>
              </a:spcBef>
              <a:spcAft>
                <a:spcPts val="0"/>
              </a:spcAft>
              <a:buSzPts val="1800"/>
              <a:buNone/>
            </a:pPr>
            <a:r>
              <a:rPr lang="en-US"/>
              <a:t>*Completion of the construction</a:t>
            </a:r>
            <a:endParaRPr/>
          </a:p>
          <a:p>
            <a:pPr marL="0" lvl="0" indent="0" algn="l" rtl="0">
              <a:lnSpc>
                <a:spcPct val="120000"/>
              </a:lnSpc>
              <a:spcBef>
                <a:spcPts val="1600"/>
              </a:spcBef>
              <a:spcAft>
                <a:spcPts val="0"/>
              </a:spcAft>
              <a:buSzPts val="1800"/>
              <a:buNone/>
            </a:pPr>
            <a:r>
              <a:rPr lang="en-US"/>
              <a:t>*Purchase, delivery and installation of equipment</a:t>
            </a:r>
            <a:endParaRPr/>
          </a:p>
          <a:p>
            <a:pPr marL="0" lvl="0" indent="0" algn="l" rtl="0">
              <a:lnSpc>
                <a:spcPct val="120000"/>
              </a:lnSpc>
              <a:spcBef>
                <a:spcPts val="1600"/>
              </a:spcBef>
              <a:spcAft>
                <a:spcPts val="0"/>
              </a:spcAft>
              <a:buSzPts val="1800"/>
              <a:buNone/>
            </a:pPr>
            <a:r>
              <a:rPr lang="en-US"/>
              <a:t>*Safety Walkthrough</a:t>
            </a:r>
            <a:endParaRPr/>
          </a:p>
          <a:p>
            <a:pPr marL="0" lvl="0" indent="0" algn="l" rtl="0">
              <a:lnSpc>
                <a:spcPct val="120000"/>
              </a:lnSpc>
              <a:spcBef>
                <a:spcPts val="1600"/>
              </a:spcBef>
              <a:spcAft>
                <a:spcPts val="0"/>
              </a:spcAft>
              <a:buSzPts val="1800"/>
              <a:buNone/>
            </a:pPr>
            <a:r>
              <a:rPr lang="en-US"/>
              <a:t>*Fire drill</a:t>
            </a:r>
            <a:endParaRPr/>
          </a:p>
          <a:p>
            <a:pPr marL="0" lvl="0" indent="0" algn="l" rtl="0">
              <a:lnSpc>
                <a:spcPct val="120000"/>
              </a:lnSpc>
              <a:spcBef>
                <a:spcPts val="1600"/>
              </a:spcBef>
              <a:spcAft>
                <a:spcPts val="0"/>
              </a:spcAft>
              <a:buSzPts val="1800"/>
              <a:buNone/>
            </a:pPr>
            <a:endParaRPr/>
          </a:p>
          <a:p>
            <a:pPr marL="0" lvl="0" indent="0" algn="l" rtl="0">
              <a:lnSpc>
                <a:spcPct val="120000"/>
              </a:lnSpc>
              <a:spcBef>
                <a:spcPts val="1600"/>
              </a:spcBef>
              <a:spcAft>
                <a:spcPts val="0"/>
              </a:spcAft>
              <a:buSzPts val="1800"/>
              <a:buNone/>
            </a:pPr>
            <a:endParaRPr/>
          </a:p>
          <a:p>
            <a:pPr marL="344488" lvl="0" indent="-230188" algn="l" rtl="0">
              <a:lnSpc>
                <a:spcPct val="120000"/>
              </a:lnSpc>
              <a:spcBef>
                <a:spcPts val="160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2611808" y="808056"/>
            <a:ext cx="3562178"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Dependent Tasks</a:t>
            </a:r>
            <a:endParaRPr/>
          </a:p>
        </p:txBody>
      </p:sp>
      <p:sp>
        <p:nvSpPr>
          <p:cNvPr id="158" name="Google Shape;158;p6"/>
          <p:cNvSpPr txBox="1">
            <a:spLocks noGrp="1"/>
          </p:cNvSpPr>
          <p:nvPr>
            <p:ph type="body" idx="1"/>
          </p:nvPr>
        </p:nvSpPr>
        <p:spPr>
          <a:xfrm>
            <a:off x="838200" y="1825625"/>
            <a:ext cx="10515600" cy="4978867"/>
          </a:xfrm>
          <a:prstGeom prst="rect">
            <a:avLst/>
          </a:prstGeom>
          <a:noFill/>
          <a:ln>
            <a:noFill/>
          </a:ln>
        </p:spPr>
        <p:txBody>
          <a:bodyPr spcFirstLastPara="1" wrap="square" lIns="91425" tIns="45700" rIns="91425" bIns="45700" anchor="t" anchorCtr="0">
            <a:normAutofit fontScale="92500" lnSpcReduction="20000"/>
          </a:bodyPr>
          <a:lstStyle/>
          <a:p>
            <a:pPr marL="344170" lvl="0" indent="-344170" algn="l" rtl="0">
              <a:lnSpc>
                <a:spcPct val="120000"/>
              </a:lnSpc>
              <a:spcBef>
                <a:spcPts val="0"/>
              </a:spcBef>
              <a:spcAft>
                <a:spcPts val="0"/>
              </a:spcAft>
              <a:buSzPct val="90000"/>
              <a:buChar char="▪"/>
            </a:pPr>
            <a:r>
              <a:rPr lang="en-US"/>
              <a:t>Task 8 (Grand Opening) depends on the successful</a:t>
            </a:r>
            <a:endParaRPr/>
          </a:p>
          <a:p>
            <a:pPr marL="0" lvl="0" indent="0" algn="l" rtl="0">
              <a:lnSpc>
                <a:spcPct val="120000"/>
              </a:lnSpc>
              <a:spcBef>
                <a:spcPts val="1600"/>
              </a:spcBef>
              <a:spcAft>
                <a:spcPts val="0"/>
              </a:spcAft>
              <a:buSzPct val="90000"/>
              <a:buNone/>
            </a:pPr>
            <a:r>
              <a:rPr lang="en-US"/>
              <a:t>    completion of all tasks (1 - 7) that are predecessors:</a:t>
            </a:r>
            <a:endParaRPr/>
          </a:p>
          <a:p>
            <a:pPr marL="0" lvl="0" indent="0" algn="l" rtl="0">
              <a:lnSpc>
                <a:spcPct val="120000"/>
              </a:lnSpc>
              <a:spcBef>
                <a:spcPts val="1600"/>
              </a:spcBef>
              <a:spcAft>
                <a:spcPts val="0"/>
              </a:spcAft>
              <a:buSzPct val="90000"/>
              <a:buNone/>
            </a:pPr>
            <a:r>
              <a:rPr lang="en-US"/>
              <a:t> * Choosing the right location</a:t>
            </a:r>
            <a:endParaRPr/>
          </a:p>
          <a:p>
            <a:pPr marL="0" lvl="0" indent="0" algn="l" rtl="0">
              <a:lnSpc>
                <a:spcPct val="120000"/>
              </a:lnSpc>
              <a:spcBef>
                <a:spcPts val="1600"/>
              </a:spcBef>
              <a:spcAft>
                <a:spcPts val="0"/>
              </a:spcAft>
              <a:buSzPct val="90000"/>
              <a:buNone/>
            </a:pPr>
            <a:r>
              <a:rPr lang="en-US"/>
              <a:t> * Planning, designing, budgeting and scheduling</a:t>
            </a:r>
            <a:endParaRPr/>
          </a:p>
          <a:p>
            <a:pPr marL="0" lvl="0" indent="0" algn="l" rtl="0">
              <a:lnSpc>
                <a:spcPct val="120000"/>
              </a:lnSpc>
              <a:spcBef>
                <a:spcPts val="1600"/>
              </a:spcBef>
              <a:spcAft>
                <a:spcPts val="0"/>
              </a:spcAft>
              <a:buSzPct val="90000"/>
              <a:buNone/>
            </a:pPr>
            <a:r>
              <a:rPr lang="en-US"/>
              <a:t> * Blue print prep</a:t>
            </a:r>
            <a:endParaRPr/>
          </a:p>
          <a:p>
            <a:pPr marL="0" lvl="0" indent="0" algn="l" rtl="0">
              <a:lnSpc>
                <a:spcPct val="120000"/>
              </a:lnSpc>
              <a:spcBef>
                <a:spcPts val="1600"/>
              </a:spcBef>
              <a:spcAft>
                <a:spcPts val="0"/>
              </a:spcAft>
              <a:buSzPct val="90000"/>
              <a:buNone/>
            </a:pPr>
            <a:r>
              <a:rPr lang="en-US"/>
              <a:t> * Contractor selection</a:t>
            </a:r>
            <a:endParaRPr/>
          </a:p>
          <a:p>
            <a:pPr marL="0" lvl="0" indent="0" algn="l" rtl="0">
              <a:lnSpc>
                <a:spcPct val="120000"/>
              </a:lnSpc>
              <a:spcBef>
                <a:spcPts val="1600"/>
              </a:spcBef>
              <a:spcAft>
                <a:spcPts val="0"/>
              </a:spcAft>
              <a:buSzPct val="90000"/>
              <a:buNone/>
            </a:pPr>
            <a:r>
              <a:rPr lang="en-US"/>
              <a:t> * Actual construction</a:t>
            </a:r>
            <a:endParaRPr/>
          </a:p>
          <a:p>
            <a:pPr marL="0" lvl="0" indent="0" algn="l" rtl="0">
              <a:lnSpc>
                <a:spcPct val="120000"/>
              </a:lnSpc>
              <a:spcBef>
                <a:spcPts val="1600"/>
              </a:spcBef>
              <a:spcAft>
                <a:spcPts val="0"/>
              </a:spcAft>
              <a:buSzPct val="90000"/>
              <a:buNone/>
            </a:pPr>
            <a:r>
              <a:rPr lang="en-US"/>
              <a:t> * Safety review</a:t>
            </a:r>
            <a:endParaRPr/>
          </a:p>
          <a:p>
            <a:pPr marL="0" lvl="0" indent="0" algn="l" rtl="0">
              <a:lnSpc>
                <a:spcPct val="120000"/>
              </a:lnSpc>
              <a:spcBef>
                <a:spcPts val="1600"/>
              </a:spcBef>
              <a:spcAft>
                <a:spcPts val="0"/>
              </a:spcAft>
              <a:buSzPct val="90000"/>
              <a:buNone/>
            </a:pPr>
            <a:r>
              <a:rPr lang="en-US"/>
              <a:t> * Furnishing the supercenter</a:t>
            </a:r>
            <a:endParaRPr/>
          </a:p>
          <a:p>
            <a:pPr marL="0" lvl="0" indent="0" algn="l" rtl="0">
              <a:lnSpc>
                <a:spcPct val="120000"/>
              </a:lnSpc>
              <a:spcBef>
                <a:spcPts val="1600"/>
              </a:spcBef>
              <a:spcAft>
                <a:spcPts val="0"/>
              </a:spcAft>
              <a:buSzPct val="90000"/>
              <a:buNone/>
            </a:pPr>
            <a:r>
              <a:rPr lang="en-US"/>
              <a:t> * Grand opening</a:t>
            </a:r>
            <a:endParaRPr/>
          </a:p>
          <a:p>
            <a:pPr marL="0" lvl="0" indent="0" algn="l" rtl="0">
              <a:lnSpc>
                <a:spcPct val="120000"/>
              </a:lnSpc>
              <a:spcBef>
                <a:spcPts val="1600"/>
              </a:spcBef>
              <a:spcAft>
                <a:spcPts val="0"/>
              </a:spcAft>
              <a:buSzPct val="90000"/>
              <a:buNone/>
            </a:pPr>
            <a:endParaRPr/>
          </a:p>
          <a:p>
            <a:pPr marL="0" lvl="0" indent="0" algn="l" rtl="0">
              <a:lnSpc>
                <a:spcPct val="120000"/>
              </a:lnSpc>
              <a:spcBef>
                <a:spcPts val="1600"/>
              </a:spcBef>
              <a:spcAft>
                <a:spcPts val="0"/>
              </a:spcAft>
              <a:buSzPct val="90000"/>
              <a:buNone/>
            </a:pPr>
            <a:endParaRPr/>
          </a:p>
          <a:p>
            <a:pPr marL="0" lvl="0" indent="0" algn="l" rtl="0">
              <a:lnSpc>
                <a:spcPct val="120000"/>
              </a:lnSpc>
              <a:spcBef>
                <a:spcPts val="1600"/>
              </a:spcBef>
              <a:spcAft>
                <a:spcPts val="0"/>
              </a:spcAft>
              <a:buSzPct val="90000"/>
              <a:buNone/>
            </a:pPr>
            <a:endParaRPr/>
          </a:p>
          <a:p>
            <a:pPr marL="0" lvl="0" indent="0" algn="l" rtl="0">
              <a:lnSpc>
                <a:spcPct val="120000"/>
              </a:lnSpc>
              <a:spcBef>
                <a:spcPts val="1600"/>
              </a:spcBef>
              <a:spcAft>
                <a:spcPts val="0"/>
              </a:spcAft>
              <a:buSzPct val="90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2b1c26f5062_0_0"/>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rmAutofit/>
          </a:bodyPr>
          <a:lstStyle/>
          <a:p>
            <a:pPr marL="457200" lvl="0" indent="0" algn="ctr" rtl="0">
              <a:spcBef>
                <a:spcPts val="0"/>
              </a:spcBef>
              <a:spcAft>
                <a:spcPts val="0"/>
              </a:spcAft>
              <a:buNone/>
            </a:pPr>
            <a:r>
              <a:rPr lang="en-US"/>
              <a:t>Fact Finding Technique #1 (Observe Operations)</a:t>
            </a:r>
            <a:endParaRPr/>
          </a:p>
        </p:txBody>
      </p:sp>
      <p:sp>
        <p:nvSpPr>
          <p:cNvPr id="164" name="Google Shape;164;g2b1c26f5062_0_0"/>
          <p:cNvSpPr txBox="1">
            <a:spLocks noGrp="1"/>
          </p:cNvSpPr>
          <p:nvPr>
            <p:ph type="body" idx="1"/>
          </p:nvPr>
        </p:nvSpPr>
        <p:spPr>
          <a:xfrm>
            <a:off x="2773600" y="1885350"/>
            <a:ext cx="7796400" cy="4827900"/>
          </a:xfrm>
          <a:prstGeom prst="rect">
            <a:avLst/>
          </a:prstGeom>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SzPts val="1800"/>
              <a:buChar char="●"/>
            </a:pPr>
            <a:r>
              <a:rPr lang="en-US" sz="1800"/>
              <a:t>During the preliminary investigation, both Susan &amp; Gray should consider observing current day to day operations at other Personal Trainer locations for the below listed reasons:</a:t>
            </a:r>
            <a:endParaRPr sz="1800"/>
          </a:p>
          <a:p>
            <a:pPr marL="457200" lvl="0" indent="0" algn="l" rtl="0">
              <a:spcBef>
                <a:spcPts val="1000"/>
              </a:spcBef>
              <a:spcAft>
                <a:spcPts val="0"/>
              </a:spcAft>
              <a:buNone/>
            </a:pPr>
            <a:endParaRPr sz="1800"/>
          </a:p>
          <a:p>
            <a:pPr marL="914400" lvl="0" indent="-342900" algn="l" rtl="0">
              <a:spcBef>
                <a:spcPts val="1000"/>
              </a:spcBef>
              <a:spcAft>
                <a:spcPts val="0"/>
              </a:spcAft>
              <a:buSzPts val="1800"/>
              <a:buAutoNum type="arabicPeriod"/>
            </a:pPr>
            <a:r>
              <a:rPr lang="en-US" sz="1800"/>
              <a:t>To get a sense of how staff interacts with the current system, with different volumes of gym goers at a facility on a day to day basis.</a:t>
            </a:r>
            <a:endParaRPr sz="1800"/>
          </a:p>
          <a:p>
            <a:pPr marL="2286000" lvl="0" indent="0" algn="l" rtl="0">
              <a:spcBef>
                <a:spcPts val="1000"/>
              </a:spcBef>
              <a:spcAft>
                <a:spcPts val="0"/>
              </a:spcAft>
              <a:buNone/>
            </a:pPr>
            <a:endParaRPr sz="1800"/>
          </a:p>
          <a:p>
            <a:pPr marL="914400" lvl="0" indent="-342900" algn="l" rtl="0">
              <a:spcBef>
                <a:spcPts val="1000"/>
              </a:spcBef>
              <a:spcAft>
                <a:spcPts val="0"/>
              </a:spcAft>
              <a:buSzPts val="1800"/>
              <a:buAutoNum type="arabicPeriod"/>
            </a:pPr>
            <a:r>
              <a:rPr lang="en-US" sz="1800"/>
              <a:t>To observe if the current system serves the needs of the current customers and whether or not the staff can effectively execute on current needs, or if the current system has bottlenecks in certain scenarios.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b1c26f5062_0_30"/>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1100"/>
              <a:buFont typeface="Arial"/>
              <a:buNone/>
            </a:pPr>
            <a:r>
              <a:rPr lang="en-US"/>
              <a:t>Fact Finding Technique #2 (Conduct A User Survey)</a:t>
            </a:r>
            <a:endParaRPr/>
          </a:p>
        </p:txBody>
      </p:sp>
      <p:sp>
        <p:nvSpPr>
          <p:cNvPr id="170" name="Google Shape;170;g2b1c26f5062_0_30"/>
          <p:cNvSpPr txBox="1">
            <a:spLocks noGrp="1"/>
          </p:cNvSpPr>
          <p:nvPr>
            <p:ph type="body" idx="1"/>
          </p:nvPr>
        </p:nvSpPr>
        <p:spPr>
          <a:xfrm>
            <a:off x="2773600" y="1885350"/>
            <a:ext cx="7796400" cy="4837200"/>
          </a:xfrm>
          <a:prstGeom prst="rect">
            <a:avLst/>
          </a:prstGeom>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SzPts val="1800"/>
              <a:buChar char="●"/>
            </a:pPr>
            <a:r>
              <a:rPr lang="en-US" sz="1800"/>
              <a:t>During the preliminary investigation, both Susan &amp; Gray should also consider conducting a user survey at a high volume Personal Trainer facility for the following reasons:</a:t>
            </a:r>
            <a:endParaRPr sz="1800"/>
          </a:p>
          <a:p>
            <a:pPr marL="0" lvl="0" indent="0" algn="l" rtl="0">
              <a:spcBef>
                <a:spcPts val="1000"/>
              </a:spcBef>
              <a:spcAft>
                <a:spcPts val="0"/>
              </a:spcAft>
              <a:buNone/>
            </a:pPr>
            <a:endParaRPr sz="1800"/>
          </a:p>
          <a:p>
            <a:pPr marL="914400" lvl="0" indent="-342900" algn="l" rtl="0">
              <a:spcBef>
                <a:spcPts val="1000"/>
              </a:spcBef>
              <a:spcAft>
                <a:spcPts val="0"/>
              </a:spcAft>
              <a:buSzPts val="1800"/>
              <a:buAutoNum type="arabicPeriod"/>
            </a:pPr>
            <a:r>
              <a:rPr lang="en-US" sz="1800"/>
              <a:t>To discover any issues the user may encounter with the current system when dealing with a high volume of gym goers.</a:t>
            </a:r>
            <a:endParaRPr sz="1800"/>
          </a:p>
          <a:p>
            <a:pPr marL="0" lvl="0" indent="0" algn="l" rtl="0">
              <a:spcBef>
                <a:spcPts val="1000"/>
              </a:spcBef>
              <a:spcAft>
                <a:spcPts val="0"/>
              </a:spcAft>
              <a:buNone/>
            </a:pPr>
            <a:endParaRPr sz="1800"/>
          </a:p>
          <a:p>
            <a:pPr marL="914400" lvl="0" indent="-342900" algn="l" rtl="0">
              <a:spcBef>
                <a:spcPts val="1000"/>
              </a:spcBef>
              <a:spcAft>
                <a:spcPts val="0"/>
              </a:spcAft>
              <a:buSzPts val="1800"/>
              <a:buAutoNum type="arabicPeriod"/>
            </a:pPr>
            <a:r>
              <a:rPr lang="en-US" sz="1800"/>
              <a:t>To discover if the user has to deal with minor system inconveniences on a day to day basis that may potentially affect the user’s overall productivity and experience.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2b1c26f5062_0_5"/>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US"/>
              <a:t>Employee Survey Questions</a:t>
            </a:r>
            <a:endParaRPr/>
          </a:p>
        </p:txBody>
      </p:sp>
      <p:sp>
        <p:nvSpPr>
          <p:cNvPr id="176" name="Google Shape;176;g2b1c26f5062_0_5"/>
          <p:cNvSpPr txBox="1">
            <a:spLocks noGrp="1"/>
          </p:cNvSpPr>
          <p:nvPr>
            <p:ph type="body" idx="1"/>
          </p:nvPr>
        </p:nvSpPr>
        <p:spPr>
          <a:xfrm>
            <a:off x="2773600" y="1697250"/>
            <a:ext cx="7796400" cy="49326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sz="1800"/>
              <a:t>Listed below are the three employee survey questions that will be included in the user survey.</a:t>
            </a:r>
            <a:endParaRPr sz="1800"/>
          </a:p>
          <a:p>
            <a:pPr marL="0" lvl="0" indent="0" algn="l" rtl="0">
              <a:spcBef>
                <a:spcPts val="1000"/>
              </a:spcBef>
              <a:spcAft>
                <a:spcPts val="0"/>
              </a:spcAft>
              <a:buNone/>
            </a:pPr>
            <a:endParaRPr sz="1800"/>
          </a:p>
          <a:p>
            <a:pPr marL="914400" lvl="0" indent="-342900" algn="l" rtl="0">
              <a:spcBef>
                <a:spcPts val="1000"/>
              </a:spcBef>
              <a:spcAft>
                <a:spcPts val="0"/>
              </a:spcAft>
              <a:buSzPts val="1800"/>
              <a:buAutoNum type="arabicPeriod"/>
            </a:pPr>
            <a:r>
              <a:rPr lang="en-US" sz="1800"/>
              <a:t>Question #1: Do you feel confident in the stability of the current system when performing various tasks?</a:t>
            </a:r>
            <a:br>
              <a:rPr lang="en-US" sz="1800"/>
            </a:br>
            <a:endParaRPr sz="1800"/>
          </a:p>
          <a:p>
            <a:pPr marL="914400" lvl="0" indent="-342900" algn="l" rtl="0">
              <a:spcBef>
                <a:spcPts val="0"/>
              </a:spcBef>
              <a:spcAft>
                <a:spcPts val="0"/>
              </a:spcAft>
              <a:buSzPts val="1800"/>
              <a:buAutoNum type="arabicPeriod"/>
            </a:pPr>
            <a:r>
              <a:rPr lang="en-US" sz="1800"/>
              <a:t>Question #2: Do you recall any instances where the current system crashed or could not complete a task?</a:t>
            </a:r>
            <a:endParaRPr sz="1800"/>
          </a:p>
          <a:p>
            <a:pPr marL="914400" lvl="0" indent="0" algn="l" rtl="0">
              <a:spcBef>
                <a:spcPts val="1000"/>
              </a:spcBef>
              <a:spcAft>
                <a:spcPts val="0"/>
              </a:spcAft>
              <a:buNone/>
            </a:pPr>
            <a:endParaRPr sz="1800"/>
          </a:p>
          <a:p>
            <a:pPr marL="914400" lvl="0" indent="-342900" algn="l" rtl="0">
              <a:spcBef>
                <a:spcPts val="1000"/>
              </a:spcBef>
              <a:spcAft>
                <a:spcPts val="0"/>
              </a:spcAft>
              <a:buSzPts val="1800"/>
              <a:buAutoNum type="arabicPeriod"/>
            </a:pPr>
            <a:r>
              <a:rPr lang="en-US" sz="1800"/>
              <a:t>Question #3: What improvements would you like the current system to have in order to make day to day operations easier?</a:t>
            </a:r>
            <a:endParaRPr sz="1800"/>
          </a:p>
        </p:txBody>
      </p:sp>
    </p:spTree>
  </p:cSld>
  <p:clrMapOvr>
    <a:masterClrMapping/>
  </p:clrMapOvr>
</p:sld>
</file>

<file path=ppt/theme/theme1.xml><?xml version="1.0" encoding="utf-8"?>
<a:theme xmlns:a="http://schemas.openxmlformats.org/drawingml/2006/main"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945</Words>
  <Application>Microsoft Macintosh PowerPoint</Application>
  <PresentationFormat>Widescreen</PresentationFormat>
  <Paragraphs>124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Noto Sans Symbols</vt:lpstr>
      <vt:lpstr>Calibri</vt:lpstr>
      <vt:lpstr>Madison</vt:lpstr>
      <vt:lpstr>BIS 403 Applied Systems Design Peirce College Professor: Robert Heubner Teammates: J. Sherif and M. Morrison  Case Study: Personal Trainer </vt:lpstr>
      <vt:lpstr>Tasks and Duration</vt:lpstr>
      <vt:lpstr>Dependent Tasks</vt:lpstr>
      <vt:lpstr>Dependent Tasks</vt:lpstr>
      <vt:lpstr>Dependent Tasks</vt:lpstr>
      <vt:lpstr>Dependent Tasks</vt:lpstr>
      <vt:lpstr>Fact Finding Technique #1 (Observe Operations)</vt:lpstr>
      <vt:lpstr>Fact Finding Technique #2 (Conduct A User Survey)</vt:lpstr>
      <vt:lpstr>Employee Survey Questions</vt:lpstr>
      <vt:lpstr>Operational Feasibility </vt:lpstr>
      <vt:lpstr>Economic Feasibility</vt:lpstr>
      <vt:lpstr>Technical Feasibility</vt:lpstr>
      <vt:lpstr>Schedule Feasibility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BIS 403 Applied Systems Design Peirce College Professor: Robert Heubner Teammates: J. Sherif and M. Morrison  Case Study: Personal Trainer </dc:title>
  <cp:lastModifiedBy>morrese morrison</cp:lastModifiedBy>
  <cp:revision>1</cp:revision>
  <dcterms:created xsi:type="dcterms:W3CDTF">2013-07-15T20:26:40Z</dcterms:created>
  <dcterms:modified xsi:type="dcterms:W3CDTF">2024-01-27T18:23:31Z</dcterms:modified>
</cp:coreProperties>
</file>