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Garamond" panose="02020404030301010803" pitchFamily="18" charset="0"/>
      <p:regular r:id="rId15"/>
      <p:bold r:id="rId16"/>
      <p:italic r:id="rId17"/>
      <p:boldItalic r:id="rId18"/>
    </p:embeddedFont>
    <p:embeddedFont>
      <p:font typeface="Quattrocento Sans" panose="020B0502050000020003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jjGNXGsCX8WFsBVNKt/rUAehTG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0"/>
    <p:restoredTop sz="94690"/>
  </p:normalViewPr>
  <p:slideViewPr>
    <p:cSldViewPr snapToGrid="0">
      <p:cViewPr varScale="1">
        <p:scale>
          <a:sx n="108" d="100"/>
          <a:sy n="108" d="100"/>
        </p:scale>
        <p:origin x="21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b22bce2f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b22bce2f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b22bce2f3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b22bce2f3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12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8" name="Google Shape;18;p12" descr="HD-PanelTitleR1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12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" name="Google Shape;20;p12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12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12"/>
          <p:cNvSpPr txBox="1"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2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>
            <a:spLocks noGrp="1"/>
          </p:cNvSpPr>
          <p:nvPr>
            <p:ph type="pic" idx="2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Google Shape;98;p22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2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2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23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23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body" idx="1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body" idx="2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25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25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25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body" idx="1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body" idx="2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Google Shape;132;p26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body" idx="1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9" name="Google Shape;139;p2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>
            <a:spLocks noGrp="1"/>
          </p:cNvSpPr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body" idx="1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6" name="Google Shape;146;p28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1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14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1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15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1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2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72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body" idx="2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body" idx="3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72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4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" name="Google Shape;59;p1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5" name="Google Shape;65;p1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2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19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>
            <a:spLocks noGrp="1"/>
          </p:cNvSpPr>
          <p:nvPr>
            <p:ph type="pic" idx="2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1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" name="Google Shape;7;p11" descr="HD-PanelContent.png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" name="Google Shape;9;p11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0;p11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1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2" name="Google Shape;152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4" name="Google Shape;154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56" name="Google Shape;156;p1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p1"/>
          <p:cNvSpPr/>
          <p:nvPr/>
        </p:nvSpPr>
        <p:spPr>
          <a:xfrm>
            <a:off x="0" y="324577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611187" y="324577"/>
            <a:ext cx="11205579" cy="5923823"/>
          </a:xfrm>
          <a:prstGeom prst="rect">
            <a:avLst/>
          </a:prstGeom>
          <a:solidFill>
            <a:srgbClr val="363636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0" name="Google Shape;160;p1"/>
          <p:cNvSpPr txBox="1">
            <a:spLocks noGrp="1"/>
          </p:cNvSpPr>
          <p:nvPr>
            <p:ph type="ctrTitle"/>
          </p:nvPr>
        </p:nvSpPr>
        <p:spPr>
          <a:xfrm>
            <a:off x="1950591" y="607814"/>
            <a:ext cx="7908113" cy="5278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Garamond"/>
              <a:buNone/>
            </a:pPr>
            <a:b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 403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System Design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Peirce College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Professor: Robert 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Heubner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2: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Jilalo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Sherif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Morrese Morrison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Study: Personal Trainer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Two Case Study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1/27/2024</a:t>
            </a:r>
            <a:br>
              <a:rPr lang="en-US" sz="1800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 1&amp;2, completed by </a:t>
            </a: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Jilalo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Sherif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 3&amp;4, completed by Morrese Morrison</a:t>
            </a:r>
            <a:br>
              <a:rPr lang="en-US" dirty="0"/>
            </a:b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100"/>
              <a:buFont typeface="Garamond"/>
              <a:buNone/>
            </a:pPr>
            <a:endParaRPr sz="3100" dirty="0">
              <a:solidFill>
                <a:srgbClr val="FFFFFF"/>
              </a:solidFill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12146280" y="0"/>
            <a:ext cx="45719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30000">
                <a:schemeClr val="lt1"/>
              </a:gs>
              <a:gs pos="61000">
                <a:srgbClr val="F7F7F7"/>
              </a:gs>
              <a:gs pos="97000">
                <a:srgbClr val="E4E4E4"/>
              </a:gs>
              <a:gs pos="100000">
                <a:srgbClr val="E4E4E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en-US"/>
              <a:t>Business Case?</a:t>
            </a:r>
            <a:br>
              <a:rPr lang="en-US"/>
            </a:br>
            <a:r>
              <a:rPr lang="en-US"/>
              <a:t>Yes, because</a:t>
            </a:r>
            <a:endParaRPr/>
          </a:p>
        </p:txBody>
      </p:sp>
      <p:sp>
        <p:nvSpPr>
          <p:cNvPr id="242" name="Google Shape;242;p10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US" sz="1800">
                <a:latin typeface="Garamond"/>
                <a:ea typeface="Garamond"/>
                <a:cs typeface="Garamond"/>
                <a:sym typeface="Garamond"/>
              </a:rPr>
              <a:t>• What are the risks of doing the project? </a:t>
            </a:r>
            <a:endParaRPr sz="180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2070"/>
              <a:buNone/>
            </a:pPr>
            <a:r>
              <a:rPr lang="en-US" sz="1800" b="1">
                <a:latin typeface="Garamond"/>
                <a:ea typeface="Garamond"/>
                <a:cs typeface="Garamond"/>
                <a:sym typeface="Garamond"/>
              </a:rPr>
              <a:t>Hiring experienced manpower and stiff competition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2070"/>
              <a:buNone/>
            </a:pPr>
            <a:r>
              <a:rPr lang="en-US" sz="1800"/>
              <a:t>• What </a:t>
            </a:r>
            <a:r>
              <a:rPr lang="en-US" sz="1800">
                <a:latin typeface="Garamond"/>
                <a:ea typeface="Garamond"/>
                <a:cs typeface="Garamond"/>
                <a:sym typeface="Garamond"/>
              </a:rPr>
              <a:t>are the risks of not doing the project? </a:t>
            </a:r>
            <a:endParaRPr sz="180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2070"/>
              <a:buNone/>
            </a:pPr>
            <a:r>
              <a:rPr lang="en-US" sz="1800" b="1">
                <a:latin typeface="Garamond"/>
                <a:ea typeface="Garamond"/>
                <a:cs typeface="Garamond"/>
                <a:sym typeface="Garamond"/>
              </a:rPr>
              <a:t>Missing of the Personal Trainer's vision and mission of expansion and reach of new clientele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2070"/>
              <a:buNone/>
            </a:pPr>
            <a:r>
              <a:rPr lang="en-US" sz="1800">
                <a:latin typeface="Garamond"/>
                <a:ea typeface="Garamond"/>
                <a:cs typeface="Garamond"/>
                <a:sym typeface="Garamond"/>
              </a:rPr>
              <a:t>• How will we measure success? 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2070"/>
              <a:buNone/>
            </a:pPr>
            <a:r>
              <a:rPr lang="en-US" sz="1800" b="1">
                <a:latin typeface="Garamond"/>
                <a:ea typeface="Garamond"/>
                <a:cs typeface="Garamond"/>
                <a:sym typeface="Garamond"/>
              </a:rPr>
              <a:t>On time performance, within budget, opening the supercenter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2070"/>
              <a:buNone/>
            </a:pPr>
            <a:r>
              <a:rPr lang="en-US" sz="1800">
                <a:latin typeface="Garamond"/>
                <a:ea typeface="Garamond"/>
                <a:cs typeface="Garamond"/>
                <a:sym typeface="Garamond"/>
              </a:rPr>
              <a:t>• What alternatives exist</a:t>
            </a:r>
            <a:endParaRPr sz="180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2070"/>
              <a:buNone/>
            </a:pPr>
            <a:r>
              <a:rPr lang="en-US" sz="1800" b="1"/>
              <a:t>Scanning other metro areas of the NE of Canada</a:t>
            </a:r>
            <a:endParaRPr/>
          </a:p>
          <a:p>
            <a:pPr marL="285750" lvl="0" indent="-168911" algn="l" rtl="0">
              <a:spcBef>
                <a:spcPts val="920"/>
              </a:spcBef>
              <a:spcAft>
                <a:spcPts val="0"/>
              </a:spcAft>
              <a:buSzPts val="1840"/>
              <a:buNone/>
            </a:pP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b22bce2f3c_0_0"/>
          <p:cNvSpPr txBox="1">
            <a:spLocks noGrp="1"/>
          </p:cNvSpPr>
          <p:nvPr>
            <p:ph type="title"/>
          </p:nvPr>
        </p:nvSpPr>
        <p:spPr>
          <a:xfrm>
            <a:off x="1295402" y="577257"/>
            <a:ext cx="9601200" cy="1303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PERT CHART</a:t>
            </a:r>
            <a:endParaRPr/>
          </a:p>
        </p:txBody>
      </p:sp>
      <p:sp>
        <p:nvSpPr>
          <p:cNvPr id="248" name="Google Shape;248;g2b22bce2f3c_0_0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200" cy="3318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68C8C-1397-B8E9-96B1-9D73C2D69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9" y="2517822"/>
            <a:ext cx="9601200" cy="33580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b22bce2f3c_0_12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Critical Path </a:t>
            </a:r>
            <a:endParaRPr/>
          </a:p>
        </p:txBody>
      </p:sp>
      <p:sp>
        <p:nvSpPr>
          <p:cNvPr id="255" name="Google Shape;255;g2b22bce2f3c_0_12"/>
          <p:cNvSpPr txBox="1">
            <a:spLocks noGrp="1"/>
          </p:cNvSpPr>
          <p:nvPr>
            <p:ph type="body" idx="1"/>
          </p:nvPr>
        </p:nvSpPr>
        <p:spPr>
          <a:xfrm>
            <a:off x="894575" y="2556925"/>
            <a:ext cx="10458600" cy="365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0045" algn="l" rtl="0">
              <a:spcBef>
                <a:spcPts val="36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The critical path is a series of tasks if delayed would affect the completion date of the overall project.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60045" algn="l" rtl="0">
              <a:spcBef>
                <a:spcPts val="60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The overall duration of this project is from 1/15/2024 to 1/31/2023 which amounts to 13 days.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60045" algn="l" rtl="0">
              <a:spcBef>
                <a:spcPts val="60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The critical path for this project include ID #2 and critical ID #3, if these tasks are delayed this will affect the completion date of the overall project.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Fitness Center Operations</a:t>
            </a:r>
            <a:endParaRPr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8" name="Google Shape;168;p2"/>
          <p:cNvGrpSpPr/>
          <p:nvPr/>
        </p:nvGrpSpPr>
        <p:grpSpPr>
          <a:xfrm>
            <a:off x="1343570" y="2773044"/>
            <a:ext cx="9504856" cy="2873562"/>
            <a:chOff x="48170" y="660"/>
            <a:chExt cx="9504856" cy="2873562"/>
          </a:xfrm>
        </p:grpSpPr>
        <p:sp>
          <p:nvSpPr>
            <p:cNvPr id="169" name="Google Shape;169;p2"/>
            <p:cNvSpPr/>
            <p:nvPr/>
          </p:nvSpPr>
          <p:spPr>
            <a:xfrm>
              <a:off x="48170" y="660"/>
              <a:ext cx="2210431" cy="1326259"/>
            </a:xfrm>
            <a:prstGeom prst="rect">
              <a:avLst/>
            </a:prstGeom>
            <a:solidFill>
              <a:srgbClr val="39976D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 txBox="1"/>
            <p:nvPr/>
          </p:nvSpPr>
          <p:spPr>
            <a:xfrm>
              <a:off x="48170" y="660"/>
              <a:ext cx="2210431" cy="1326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aramond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On-demand Personalized Training</a:t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479645" y="660"/>
              <a:ext cx="2210431" cy="1326259"/>
            </a:xfrm>
            <a:prstGeom prst="rect">
              <a:avLst/>
            </a:prstGeom>
            <a:solidFill>
              <a:srgbClr val="3B9881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 txBox="1"/>
            <p:nvPr/>
          </p:nvSpPr>
          <p:spPr>
            <a:xfrm>
              <a:off x="2479645" y="660"/>
              <a:ext cx="2210431" cy="1326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aramond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Customer Experience</a:t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911120" y="660"/>
              <a:ext cx="2210431" cy="1326259"/>
            </a:xfrm>
            <a:prstGeom prst="rect">
              <a:avLst/>
            </a:prstGeom>
            <a:solidFill>
              <a:srgbClr val="3D9893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 txBox="1"/>
            <p:nvPr/>
          </p:nvSpPr>
          <p:spPr>
            <a:xfrm>
              <a:off x="4911120" y="660"/>
              <a:ext cx="2210431" cy="1326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aramond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Fitness inclusion</a:t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7342595" y="660"/>
              <a:ext cx="2210431" cy="1326259"/>
            </a:xfrm>
            <a:prstGeom prst="rect">
              <a:avLst/>
            </a:prstGeom>
            <a:solidFill>
              <a:srgbClr val="3F8D99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 txBox="1"/>
            <p:nvPr/>
          </p:nvSpPr>
          <p:spPr>
            <a:xfrm>
              <a:off x="7342595" y="660"/>
              <a:ext cx="2210431" cy="1326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aramond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Group Fitness</a:t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2479645" y="1547963"/>
              <a:ext cx="2210431" cy="1326259"/>
            </a:xfrm>
            <a:prstGeom prst="rect">
              <a:avLst/>
            </a:prstGeom>
            <a:solidFill>
              <a:srgbClr val="417D9A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 txBox="1"/>
            <p:nvPr/>
          </p:nvSpPr>
          <p:spPr>
            <a:xfrm>
              <a:off x="2479645" y="1547963"/>
              <a:ext cx="2210431" cy="1326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aramond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Information Technology Systems</a:t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911120" y="1547963"/>
              <a:ext cx="2210431" cy="1326259"/>
            </a:xfrm>
            <a:prstGeom prst="rect">
              <a:avLst/>
            </a:prstGeom>
            <a:solidFill>
              <a:srgbClr val="426E9C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 txBox="1"/>
            <p:nvPr/>
          </p:nvSpPr>
          <p:spPr>
            <a:xfrm>
              <a:off x="4911120" y="1547963"/>
              <a:ext cx="2210431" cy="1326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aramond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Nutrition Counseling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Finess Center Operations</a:t>
            </a:r>
            <a:endParaRPr>
              <a:solidFill>
                <a:srgbClr val="262626"/>
              </a:solidFill>
            </a:endParaRPr>
          </a:p>
        </p:txBody>
      </p:sp>
      <p:grpSp>
        <p:nvGrpSpPr>
          <p:cNvPr id="186" name="Google Shape;186;p3"/>
          <p:cNvGrpSpPr/>
          <p:nvPr/>
        </p:nvGrpSpPr>
        <p:grpSpPr>
          <a:xfrm>
            <a:off x="1343570" y="2773044"/>
            <a:ext cx="9504856" cy="2873562"/>
            <a:chOff x="48170" y="660"/>
            <a:chExt cx="9504856" cy="2873562"/>
          </a:xfrm>
        </p:grpSpPr>
        <p:sp>
          <p:nvSpPr>
            <p:cNvPr id="187" name="Google Shape;187;p3"/>
            <p:cNvSpPr/>
            <p:nvPr/>
          </p:nvSpPr>
          <p:spPr>
            <a:xfrm>
              <a:off x="48170" y="660"/>
              <a:ext cx="2210431" cy="1326259"/>
            </a:xfrm>
            <a:prstGeom prst="rect">
              <a:avLst/>
            </a:prstGeom>
            <a:solidFill>
              <a:srgbClr val="39976D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 txBox="1"/>
            <p:nvPr/>
          </p:nvSpPr>
          <p:spPr>
            <a:xfrm>
              <a:off x="48170" y="660"/>
              <a:ext cx="2210431" cy="1326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Garamond"/>
                <a:buNone/>
              </a:pPr>
              <a:r>
                <a:rPr lang="en-US" sz="2500" b="0" i="0" u="none" strike="noStrike" cap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Sales and Customer Acquisition</a:t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2479645" y="660"/>
              <a:ext cx="2210431" cy="1326259"/>
            </a:xfrm>
            <a:prstGeom prst="rect">
              <a:avLst/>
            </a:prstGeom>
            <a:solidFill>
              <a:srgbClr val="3B977E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 txBox="1"/>
            <p:nvPr/>
          </p:nvSpPr>
          <p:spPr>
            <a:xfrm>
              <a:off x="2479645" y="660"/>
              <a:ext cx="2210431" cy="1326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Garamond"/>
                <a:buNone/>
              </a:pPr>
              <a:r>
                <a:rPr lang="en-US" sz="2500" b="0" i="0" u="none" strike="noStrike" cap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Security</a:t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4911120" y="660"/>
              <a:ext cx="2210431" cy="1326259"/>
            </a:xfrm>
            <a:prstGeom prst="rect">
              <a:avLst/>
            </a:prstGeom>
            <a:solidFill>
              <a:srgbClr val="3D988E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 txBox="1"/>
            <p:nvPr/>
          </p:nvSpPr>
          <p:spPr>
            <a:xfrm>
              <a:off x="4911120" y="660"/>
              <a:ext cx="2210431" cy="1326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Garamond"/>
                <a:buNone/>
              </a:pPr>
              <a:r>
                <a:rPr lang="en-US" sz="2500" b="0" i="0" u="none" strike="noStrike" cap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Emergency Exit Preparedness</a:t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342595" y="660"/>
              <a:ext cx="2210431" cy="1326259"/>
            </a:xfrm>
            <a:prstGeom prst="rect">
              <a:avLst/>
            </a:prstGeom>
            <a:solidFill>
              <a:srgbClr val="3E9599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 txBox="1"/>
            <p:nvPr/>
          </p:nvSpPr>
          <p:spPr>
            <a:xfrm>
              <a:off x="7342595" y="660"/>
              <a:ext cx="2210431" cy="1326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Garamond"/>
                <a:buNone/>
              </a:pPr>
              <a:r>
                <a:rPr lang="en-US" sz="2500" b="0" i="0" u="none" strike="noStrike" cap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Children's Programming &amp; Safety</a:t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263907" y="1547963"/>
              <a:ext cx="2210431" cy="1326259"/>
            </a:xfrm>
            <a:prstGeom prst="rect">
              <a:avLst/>
            </a:prstGeom>
            <a:solidFill>
              <a:srgbClr val="3F889A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 txBox="1"/>
            <p:nvPr/>
          </p:nvSpPr>
          <p:spPr>
            <a:xfrm>
              <a:off x="1263907" y="1547963"/>
              <a:ext cx="2210431" cy="1326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Garamond"/>
                <a:buNone/>
              </a:pPr>
              <a:r>
                <a:rPr lang="en-US" sz="2500" b="0" i="0" u="none" strike="noStrike" cap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Diversity, Equity, &amp; Inclusion (DEI)</a:t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695382" y="1547963"/>
              <a:ext cx="2210431" cy="1326259"/>
            </a:xfrm>
            <a:prstGeom prst="rect">
              <a:avLst/>
            </a:prstGeom>
            <a:solidFill>
              <a:srgbClr val="417C9B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 txBox="1"/>
            <p:nvPr/>
          </p:nvSpPr>
          <p:spPr>
            <a:xfrm>
              <a:off x="3695382" y="1547963"/>
              <a:ext cx="2210431" cy="1326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Garamond"/>
                <a:buNone/>
              </a:pPr>
              <a:r>
                <a:rPr lang="en-US" sz="2500" b="0" i="0" u="none" strike="noStrike" cap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Member Registration</a:t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126857" y="1547963"/>
              <a:ext cx="2210431" cy="1326259"/>
            </a:xfrm>
            <a:prstGeom prst="rect">
              <a:avLst/>
            </a:prstGeom>
            <a:solidFill>
              <a:srgbClr val="426E9C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 txBox="1"/>
            <p:nvPr/>
          </p:nvSpPr>
          <p:spPr>
            <a:xfrm>
              <a:off x="6126857" y="1547963"/>
              <a:ext cx="2210431" cy="1326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Garamond"/>
                <a:buNone/>
              </a:pPr>
              <a:r>
                <a:rPr lang="en-US" sz="2500" b="0" i="0" u="none" strike="noStrike" cap="non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24/7 Online Access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Garamond"/>
              <a:buNone/>
            </a:pPr>
            <a:r>
              <a:rPr lang="en-US" sz="4100"/>
              <a:t>SWOT Analysis</a:t>
            </a:r>
            <a:br>
              <a:rPr lang="en-US" sz="4100"/>
            </a:br>
            <a:r>
              <a:rPr lang="en-US" sz="4100"/>
              <a:t>Strengths:</a:t>
            </a:r>
            <a:endParaRPr/>
          </a:p>
        </p:txBody>
      </p:sp>
      <p:sp>
        <p:nvSpPr>
          <p:cNvPr id="206" name="Google Shape;206;p4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 b="1"/>
              <a:t>Excellent Customer Service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 b="1"/>
              <a:t>Upgraded Facility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 b="1"/>
              <a:t>24/7 Service 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 b="1"/>
              <a:t>Online Access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 b="1"/>
              <a:t>Specialized Equipment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 b="1"/>
              <a:t>Experienced Personal Trainers</a:t>
            </a:r>
            <a:endParaRPr/>
          </a:p>
          <a:p>
            <a:pPr marL="285750" lvl="0" indent="-110491" algn="l" rtl="0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endParaRPr/>
          </a:p>
          <a:p>
            <a:pPr marL="285750" lvl="0" indent="-110491" algn="l" rtl="0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en-US"/>
              <a:t>SWOT</a:t>
            </a:r>
            <a:br>
              <a:rPr lang="en-US"/>
            </a:br>
            <a:r>
              <a:rPr lang="en-US"/>
              <a:t>Weaknesses</a:t>
            </a:r>
            <a:endParaRPr/>
          </a:p>
        </p:txBody>
      </p:sp>
      <p:sp>
        <p:nvSpPr>
          <p:cNvPr id="212" name="Google Shape;212;p5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 b="1"/>
              <a:t>Training Newly Hired Staff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 b="1"/>
              <a:t>New Location Familiarization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 b="1"/>
              <a:t>Snowy Weather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 b="1">
                <a:solidFill>
                  <a:srgbClr val="1F2937"/>
                </a:solidFill>
              </a:rPr>
              <a:t>High Membership Costs</a:t>
            </a:r>
            <a:endParaRPr b="1"/>
          </a:p>
          <a:p>
            <a:pPr marL="285750" lvl="0" indent="-110491" algn="l" rtl="0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en-US"/>
              <a:t>SWOT</a:t>
            </a:r>
            <a:br>
              <a:rPr lang="en-US"/>
            </a:br>
            <a:r>
              <a:rPr lang="en-US"/>
              <a:t>Opportunities:</a:t>
            </a:r>
            <a:endParaRPr/>
          </a:p>
        </p:txBody>
      </p:sp>
      <p:sp>
        <p:nvSpPr>
          <p:cNvPr id="218" name="Google Shape;218;p6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 b="1"/>
              <a:t>Expansion in the New Location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 b="1"/>
              <a:t>Diversified Staff with Different Backgrounds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 b="1"/>
              <a:t>Increasing Clientele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 b="1">
                <a:solidFill>
                  <a:srgbClr val="1F2937"/>
                </a:solidFill>
              </a:rPr>
              <a:t>Digital Fitness Programs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 b="1">
                <a:solidFill>
                  <a:srgbClr val="1F2937"/>
                </a:solidFill>
              </a:rPr>
              <a:t>Partnerships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 b="1">
                <a:solidFill>
                  <a:srgbClr val="1F2937"/>
                </a:solidFill>
              </a:rPr>
              <a:t>Health and Wellness Trend </a:t>
            </a:r>
            <a:endParaRPr b="1">
              <a:solidFill>
                <a:srgbClr val="1F2937"/>
              </a:solidFill>
            </a:endParaRPr>
          </a:p>
          <a:p>
            <a:pPr marL="285750" lvl="0" indent="-183515" algn="l" rtl="0">
              <a:spcBef>
                <a:spcPts val="880"/>
              </a:spcBef>
              <a:spcAft>
                <a:spcPts val="0"/>
              </a:spcAft>
              <a:buSzPts val="1610"/>
              <a:buNone/>
            </a:pPr>
            <a:endParaRPr sz="1400" b="1">
              <a:solidFill>
                <a:srgbClr val="1F2937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en-US"/>
              <a:t>SWOT</a:t>
            </a:r>
            <a:br>
              <a:rPr lang="en-US"/>
            </a:br>
            <a:r>
              <a:rPr lang="en-US"/>
              <a:t>Threats:</a:t>
            </a:r>
            <a:endParaRPr/>
          </a:p>
        </p:txBody>
      </p:sp>
      <p:sp>
        <p:nvSpPr>
          <p:cNvPr id="224" name="Google Shape;224;p7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 b="1"/>
              <a:t>Stiff Competition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 b="1"/>
              <a:t>Government Rules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 b="1"/>
              <a:t>Cost of Ownership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 b="1">
                <a:solidFill>
                  <a:srgbClr val="1F2937"/>
                </a:solidFill>
              </a:rPr>
              <a:t>At-home Fitness Trend</a:t>
            </a:r>
            <a:endParaRPr b="1"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 b="1">
                <a:solidFill>
                  <a:srgbClr val="1F2937"/>
                </a:solidFill>
              </a:rPr>
              <a:t>Economic Fluctuations</a:t>
            </a:r>
            <a:endParaRPr/>
          </a:p>
          <a:p>
            <a:pPr marL="285750" lvl="0" indent="-110491" algn="l" rtl="0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en-US"/>
              <a:t>Business Case?</a:t>
            </a:r>
            <a:br>
              <a:rPr lang="en-US"/>
            </a:br>
            <a:r>
              <a:rPr lang="en-US"/>
              <a:t>Yes, because:</a:t>
            </a:r>
            <a:endParaRPr/>
          </a:p>
        </p:txBody>
      </p:sp>
      <p:sp>
        <p:nvSpPr>
          <p:cNvPr id="230" name="Google Shape;230;p8"/>
          <p:cNvSpPr txBox="1">
            <a:spLocks noGrp="1"/>
          </p:cNvSpPr>
          <p:nvPr>
            <p:ph type="body" idx="1"/>
          </p:nvPr>
        </p:nvSpPr>
        <p:spPr>
          <a:xfrm>
            <a:off x="1420907" y="2664508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rPr lang="en-US"/>
              <a:t> • Why are we doing this project? 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rPr lang="en-US" b="1"/>
              <a:t>Expansion of Personal Trainer Supercenters that has a dozen branches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rPr lang="en-US"/>
              <a:t>• What is the project about? 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rPr lang="en-US" b="1"/>
              <a:t>Toronto Area modern Supercenter as part of international expansion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rPr lang="en-US"/>
              <a:t>• How does this solution address key business issues? 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rPr lang="en-US" b="1"/>
              <a:t>Attracting new clientele, income growth, profitability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en-US" sz="4000"/>
              <a:t>Business Case?</a:t>
            </a:r>
            <a:br>
              <a:rPr lang="en-US" sz="4000"/>
            </a:br>
            <a:r>
              <a:rPr lang="en-US" sz="4000"/>
              <a:t>Yes, because:</a:t>
            </a:r>
            <a:endParaRPr/>
          </a:p>
        </p:txBody>
      </p:sp>
      <p:sp>
        <p:nvSpPr>
          <p:cNvPr id="236" name="Google Shape;236;p9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rPr lang="en-US"/>
              <a:t>• </a:t>
            </a: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How much will it cost and how long will it take? 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rPr lang="en-US" b="1">
                <a:latin typeface="Quattrocento Sans"/>
                <a:ea typeface="Quattrocento Sans"/>
                <a:cs typeface="Quattrocento Sans"/>
                <a:sym typeface="Quattrocento Sans"/>
              </a:rPr>
              <a:t>90-day Schedule, $1m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r>
              <a:rPr lang="en-US"/>
              <a:t>• </a:t>
            </a: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Will we suffer a productivity loss during the transition? 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rPr lang="en-US" b="1">
                <a:latin typeface="Quattrocento Sans"/>
                <a:ea typeface="Quattrocento Sans"/>
                <a:cs typeface="Quattrocento Sans"/>
                <a:sym typeface="Quattrocento Sans"/>
              </a:rPr>
              <a:t>Unlikely as it is a new store at a new location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• What is the return on investment and payback period? 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070"/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r>
              <a:rPr lang="en-US" b="1">
                <a:latin typeface="Quattrocento Sans"/>
                <a:ea typeface="Quattrocento Sans"/>
                <a:cs typeface="Quattrocento Sans"/>
                <a:sym typeface="Quattrocento Sans"/>
              </a:rPr>
              <a:t>10% of $1m (i.e $100,000) and 1-year from grand opening</a:t>
            </a:r>
            <a:endParaRPr b="1"/>
          </a:p>
          <a:p>
            <a:pPr marL="285750" lvl="0" indent="-154306" algn="l" rtl="0">
              <a:spcBef>
                <a:spcPts val="960"/>
              </a:spcBef>
              <a:spcAft>
                <a:spcPts val="0"/>
              </a:spcAft>
              <a:buSzPts val="2070"/>
              <a:buNone/>
            </a:pP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468</Words>
  <Application>Microsoft Macintosh PowerPoint</Application>
  <PresentationFormat>Widescreen</PresentationFormat>
  <Paragraphs>71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Garamond</vt:lpstr>
      <vt:lpstr>Arial</vt:lpstr>
      <vt:lpstr>Times New Roman</vt:lpstr>
      <vt:lpstr>Quattrocento Sans</vt:lpstr>
      <vt:lpstr>Organic</vt:lpstr>
      <vt:lpstr> BIS 403 Applied System Design Peirce College Professor: Robert Heubner Group 2: Jilalo Sherif &amp; Morrese Morrison Case Study: Personal Trainer Chapter Two Case Study Date: 1/27/2024  Tasks 1&amp;2, completed by Jilalo Sherif Tasks 3&amp;4, completed by Morrese Morrison  </vt:lpstr>
      <vt:lpstr>Fitness Center Operations</vt:lpstr>
      <vt:lpstr>Finess Center Operations</vt:lpstr>
      <vt:lpstr>SWOT Analysis Strengths:</vt:lpstr>
      <vt:lpstr>SWOT Weaknesses</vt:lpstr>
      <vt:lpstr>SWOT Opportunities:</vt:lpstr>
      <vt:lpstr>SWOT Threats:</vt:lpstr>
      <vt:lpstr>Business Case? Yes, because:</vt:lpstr>
      <vt:lpstr>Business Case? Yes, because:</vt:lpstr>
      <vt:lpstr>Business Case? Yes, because</vt:lpstr>
      <vt:lpstr>PERT CHART</vt:lpstr>
      <vt:lpstr>Critical Path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BIS 403 Applied System Design Peirce College Professor: Robert Heubner Group 2: Jilalo Sherif &amp; Morrese Morrison Case Study: Personal Trainer Chapter Two Case Study Date: 1/27/2024  Tasks 1&amp;2, completed by Jilalo Sherif Tasks 3&amp;4, completed by Morrese Morrison  </dc:title>
  <cp:lastModifiedBy>morrese morrison</cp:lastModifiedBy>
  <cp:revision>2</cp:revision>
  <dcterms:created xsi:type="dcterms:W3CDTF">2024-01-18T02:12:03Z</dcterms:created>
  <dcterms:modified xsi:type="dcterms:W3CDTF">2024-01-27T18:47:29Z</dcterms:modified>
</cp:coreProperties>
</file>