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b3ddf2865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b3ddf2865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b3ddf28652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b3ddf28652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b3ddf28652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b3ddf28652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b3ddf2865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b3ddf2865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efc09ebad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efc09ebad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efc09ebad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efc09ebad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efc09ebad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efc09ebad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efc09ebad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efc09ebad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efc09ebad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efc09ebad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b3ddf2865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b3ddf2865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efc09ebad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efc09ebad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133" name="Shape 133"/>
        <p:cNvGrpSpPr/>
        <p:nvPr/>
      </p:nvGrpSpPr>
      <p:grpSpPr>
        <a:xfrm>
          <a:off x="0" y="0"/>
          <a:ext cx="0" cy="0"/>
          <a:chOff x="0" y="0"/>
          <a:chExt cx="0" cy="0"/>
        </a:xfrm>
      </p:grpSpPr>
      <p:sp>
        <p:nvSpPr>
          <p:cNvPr id="134" name="Google Shape;134;p13"/>
          <p:cNvSpPr txBox="1"/>
          <p:nvPr>
            <p:ph type="ctrTitle"/>
          </p:nvPr>
        </p:nvSpPr>
        <p:spPr>
          <a:xfrm>
            <a:off x="3626350" y="299950"/>
            <a:ext cx="5017500" cy="23865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SzPct val="49499"/>
              <a:buNone/>
            </a:pPr>
            <a:r>
              <a:rPr b="1" lang="en" sz="2000">
                <a:solidFill>
                  <a:schemeClr val="dk1"/>
                </a:solidFill>
                <a:latin typeface="Times New Roman"/>
                <a:ea typeface="Times New Roman"/>
                <a:cs typeface="Times New Roman"/>
                <a:sym typeface="Times New Roman"/>
              </a:rPr>
              <a:t>BIS 403 - Applied Systems Design</a:t>
            </a:r>
            <a:br>
              <a:rPr b="1" lang="en" sz="2000">
                <a:solidFill>
                  <a:schemeClr val="dk1"/>
                </a:solidFill>
                <a:latin typeface="Times New Roman"/>
                <a:ea typeface="Times New Roman"/>
                <a:cs typeface="Times New Roman"/>
                <a:sym typeface="Times New Roman"/>
              </a:rPr>
            </a:br>
            <a:r>
              <a:rPr b="1" lang="en" sz="2000">
                <a:solidFill>
                  <a:schemeClr val="dk1"/>
                </a:solidFill>
                <a:latin typeface="Times New Roman"/>
                <a:ea typeface="Times New Roman"/>
                <a:cs typeface="Times New Roman"/>
                <a:sym typeface="Times New Roman"/>
              </a:rPr>
              <a:t>College: Peirce College</a:t>
            </a:r>
            <a:br>
              <a:rPr b="1" lang="en" sz="2000">
                <a:solidFill>
                  <a:schemeClr val="dk1"/>
                </a:solidFill>
                <a:latin typeface="Times New Roman"/>
                <a:ea typeface="Times New Roman"/>
                <a:cs typeface="Times New Roman"/>
                <a:sym typeface="Times New Roman"/>
              </a:rPr>
            </a:br>
            <a:r>
              <a:rPr b="1" lang="en" sz="2000">
                <a:solidFill>
                  <a:schemeClr val="dk1"/>
                </a:solidFill>
                <a:latin typeface="Times New Roman"/>
                <a:ea typeface="Times New Roman"/>
                <a:cs typeface="Times New Roman"/>
                <a:sym typeface="Times New Roman"/>
              </a:rPr>
              <a:t>Professor: Robert Heubner</a:t>
            </a:r>
            <a:br>
              <a:rPr b="1" lang="en" sz="2000">
                <a:solidFill>
                  <a:schemeClr val="dk1"/>
                </a:solidFill>
                <a:latin typeface="Times New Roman"/>
                <a:ea typeface="Times New Roman"/>
                <a:cs typeface="Times New Roman"/>
                <a:sym typeface="Times New Roman"/>
              </a:rPr>
            </a:br>
            <a:r>
              <a:rPr b="1" lang="en" sz="2000">
                <a:solidFill>
                  <a:schemeClr val="dk1"/>
                </a:solidFill>
                <a:latin typeface="Times New Roman"/>
                <a:ea typeface="Times New Roman"/>
                <a:cs typeface="Times New Roman"/>
                <a:sym typeface="Times New Roman"/>
              </a:rPr>
              <a:t>Group Members: J. Sherif &amp; M. Morrison </a:t>
            </a:r>
            <a:br>
              <a:rPr b="1" lang="en" sz="2000">
                <a:solidFill>
                  <a:schemeClr val="dk1"/>
                </a:solidFill>
                <a:latin typeface="Times New Roman"/>
                <a:ea typeface="Times New Roman"/>
                <a:cs typeface="Times New Roman"/>
                <a:sym typeface="Times New Roman"/>
              </a:rPr>
            </a:br>
            <a:r>
              <a:rPr b="1" lang="en" sz="2000">
                <a:solidFill>
                  <a:schemeClr val="dk1"/>
                </a:solidFill>
                <a:latin typeface="Times New Roman"/>
                <a:ea typeface="Times New Roman"/>
                <a:cs typeface="Times New Roman"/>
                <a:sym typeface="Times New Roman"/>
              </a:rPr>
              <a:t>Case Study: Personal Trainer Case Study #4</a:t>
            </a:r>
            <a:endParaRPr b="1" sz="20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SzPct val="49499"/>
              <a:buNone/>
            </a:pPr>
            <a:r>
              <a:t/>
            </a:r>
            <a:endParaRPr b="1" sz="20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SzPct val="49499"/>
              <a:buNone/>
            </a:pPr>
            <a:r>
              <a:t/>
            </a:r>
            <a:endParaRPr b="1" sz="2000">
              <a:solidFill>
                <a:schemeClr val="dk1"/>
              </a:solidFill>
              <a:latin typeface="Times New Roman"/>
              <a:ea typeface="Times New Roman"/>
              <a:cs typeface="Times New Roman"/>
              <a:sym typeface="Times New Roman"/>
            </a:endParaRPr>
          </a:p>
          <a:p>
            <a:pPr indent="-363315" lvl="0" marL="344170" rtl="0" algn="l">
              <a:lnSpc>
                <a:spcPct val="120000"/>
              </a:lnSpc>
              <a:spcBef>
                <a:spcPts val="933"/>
              </a:spcBef>
              <a:spcAft>
                <a:spcPts val="0"/>
              </a:spcAft>
              <a:buClr>
                <a:schemeClr val="dk1"/>
              </a:buClr>
              <a:buSzPct val="100000"/>
              <a:buFont typeface="Times New Roman"/>
              <a:buChar char="▪"/>
            </a:pPr>
            <a:r>
              <a:rPr b="1" lang="en" sz="2000">
                <a:solidFill>
                  <a:schemeClr val="dk1"/>
                </a:solidFill>
                <a:latin typeface="Times New Roman"/>
                <a:ea typeface="Times New Roman"/>
                <a:cs typeface="Times New Roman"/>
                <a:sym typeface="Times New Roman"/>
              </a:rPr>
              <a:t>Tasks 1&amp;2, completed by Jilalo Sherif</a:t>
            </a:r>
            <a:endParaRPr sz="2000">
              <a:solidFill>
                <a:schemeClr val="dk1"/>
              </a:solidFill>
              <a:latin typeface="Times New Roman"/>
              <a:ea typeface="Times New Roman"/>
              <a:cs typeface="Times New Roman"/>
              <a:sym typeface="Times New Roman"/>
            </a:endParaRPr>
          </a:p>
          <a:p>
            <a:pPr indent="-363315" lvl="0" marL="344170" rtl="0" algn="l">
              <a:lnSpc>
                <a:spcPct val="120000"/>
              </a:lnSpc>
              <a:spcBef>
                <a:spcPts val="933"/>
              </a:spcBef>
              <a:spcAft>
                <a:spcPts val="0"/>
              </a:spcAft>
              <a:buClr>
                <a:schemeClr val="dk1"/>
              </a:buClr>
              <a:buSzPct val="100000"/>
              <a:buFont typeface="Times New Roman"/>
              <a:buChar char="▪"/>
            </a:pPr>
            <a:r>
              <a:rPr b="1" lang="en" sz="2000">
                <a:solidFill>
                  <a:schemeClr val="dk1"/>
                </a:solidFill>
                <a:latin typeface="Times New Roman"/>
                <a:ea typeface="Times New Roman"/>
                <a:cs typeface="Times New Roman"/>
                <a:sym typeface="Times New Roman"/>
              </a:rPr>
              <a:t>Tasks 3&amp;4, completed by Morrese Morrison</a:t>
            </a:r>
            <a:endParaRPr sz="2000">
              <a:solidFill>
                <a:schemeClr val="dk1"/>
              </a:solidFill>
              <a:latin typeface="Times New Roman"/>
              <a:ea typeface="Times New Roman"/>
              <a:cs typeface="Times New Roman"/>
              <a:sym typeface="Times New Roman"/>
            </a:endParaRPr>
          </a:p>
          <a:p>
            <a:pPr indent="0" lvl="0" marL="457200" rtl="0" algn="l">
              <a:lnSpc>
                <a:spcPct val="120000"/>
              </a:lnSpc>
              <a:spcBef>
                <a:spcPts val="933"/>
              </a:spcBef>
              <a:spcAft>
                <a:spcPts val="0"/>
              </a:spcAft>
              <a:buNone/>
            </a:pPr>
            <a:r>
              <a:t/>
            </a:r>
            <a:endParaRPr b="1" sz="13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186" name="Shape 186"/>
        <p:cNvGrpSpPr/>
        <p:nvPr/>
      </p:nvGrpSpPr>
      <p:grpSpPr>
        <a:xfrm>
          <a:off x="0" y="0"/>
          <a:ext cx="0" cy="0"/>
          <a:chOff x="0" y="0"/>
          <a:chExt cx="0" cy="0"/>
        </a:xfrm>
      </p:grpSpPr>
      <p:sp>
        <p:nvSpPr>
          <p:cNvPr id="187" name="Google Shape;187;p22"/>
          <p:cNvSpPr txBox="1"/>
          <p:nvPr>
            <p:ph type="title"/>
          </p:nvPr>
        </p:nvSpPr>
        <p:spPr>
          <a:xfrm>
            <a:off x="1155800" y="393750"/>
            <a:ext cx="71805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solidFill>
                  <a:schemeClr val="dk1"/>
                </a:solidFill>
              </a:rPr>
              <a:t>Applicable Sample Method - Current Members (Part 1 of 2) </a:t>
            </a:r>
            <a:endParaRPr sz="1800">
              <a:solidFill>
                <a:schemeClr val="dk1"/>
              </a:solidFill>
            </a:endParaRPr>
          </a:p>
        </p:txBody>
      </p:sp>
      <p:sp>
        <p:nvSpPr>
          <p:cNvPr id="188" name="Google Shape;188;p22"/>
          <p:cNvSpPr txBox="1"/>
          <p:nvPr>
            <p:ph idx="1" type="body"/>
          </p:nvPr>
        </p:nvSpPr>
        <p:spPr>
          <a:xfrm>
            <a:off x="61700" y="1443575"/>
            <a:ext cx="9056100" cy="3651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1"/>
              </a:buClr>
              <a:buSzPts val="1300"/>
              <a:buChar char="●"/>
            </a:pPr>
            <a:r>
              <a:rPr lang="en">
                <a:solidFill>
                  <a:schemeClr val="dk1"/>
                </a:solidFill>
              </a:rPr>
              <a:t>To conduct a proper survey of the current personal trainer members, Susan should utilize the </a:t>
            </a:r>
            <a:r>
              <a:rPr b="1" lang="en" u="sng">
                <a:solidFill>
                  <a:schemeClr val="dk1"/>
                </a:solidFill>
              </a:rPr>
              <a:t>Stratified</a:t>
            </a:r>
            <a:r>
              <a:rPr b="1" lang="en" u="sng">
                <a:solidFill>
                  <a:schemeClr val="dk1"/>
                </a:solidFill>
              </a:rPr>
              <a:t> Sample</a:t>
            </a:r>
            <a:r>
              <a:rPr lang="en">
                <a:solidFill>
                  <a:schemeClr val="dk1"/>
                </a:solidFill>
              </a:rPr>
              <a:t> method.</a:t>
            </a:r>
            <a:endParaRPr>
              <a:solidFill>
                <a:schemeClr val="dk1"/>
              </a:solidFill>
            </a:endParaRPr>
          </a:p>
          <a:p>
            <a:pPr indent="0" lvl="0" marL="0" rtl="0" algn="l">
              <a:spcBef>
                <a:spcPts val="1200"/>
              </a:spcBef>
              <a:spcAft>
                <a:spcPts val="0"/>
              </a:spcAft>
              <a:buNone/>
            </a:pPr>
            <a:r>
              <a:t/>
            </a:r>
            <a:endParaRPr>
              <a:solidFill>
                <a:schemeClr val="dk1"/>
              </a:solidFill>
            </a:endParaRPr>
          </a:p>
          <a:p>
            <a:pPr indent="-311150" lvl="0" marL="457200" rtl="0" algn="l">
              <a:spcBef>
                <a:spcPts val="1200"/>
              </a:spcBef>
              <a:spcAft>
                <a:spcPts val="0"/>
              </a:spcAft>
              <a:buClr>
                <a:schemeClr val="dk1"/>
              </a:buClr>
              <a:buSzPts val="1300"/>
              <a:buChar char="●"/>
            </a:pPr>
            <a:r>
              <a:rPr lang="en">
                <a:solidFill>
                  <a:schemeClr val="dk1"/>
                </a:solidFill>
              </a:rPr>
              <a:t>This method broadens the overall scope of the sample data, and provides an overall view of the current member population to further analyze. </a:t>
            </a:r>
            <a:endParaRPr>
              <a:solidFill>
                <a:schemeClr val="dk1"/>
              </a:solidFill>
            </a:endParaRPr>
          </a:p>
          <a:p>
            <a:pPr indent="0" lvl="0" marL="0" rtl="0" algn="l">
              <a:spcBef>
                <a:spcPts val="1200"/>
              </a:spcBef>
              <a:spcAft>
                <a:spcPts val="0"/>
              </a:spcAft>
              <a:buNone/>
            </a:pPr>
            <a:r>
              <a:t/>
            </a:r>
            <a:endParaRPr>
              <a:solidFill>
                <a:schemeClr val="dk1"/>
              </a:solidFill>
            </a:endParaRPr>
          </a:p>
          <a:p>
            <a:pPr indent="-311150" lvl="0" marL="457200" rtl="0" algn="l">
              <a:spcBef>
                <a:spcPts val="1200"/>
              </a:spcBef>
              <a:spcAft>
                <a:spcPts val="0"/>
              </a:spcAft>
              <a:buClr>
                <a:schemeClr val="dk1"/>
              </a:buClr>
              <a:buSzPts val="1300"/>
              <a:buChar char="●"/>
            </a:pPr>
            <a:r>
              <a:rPr lang="en">
                <a:solidFill>
                  <a:schemeClr val="dk1"/>
                </a:solidFill>
              </a:rPr>
              <a:t>Due to the their being an estimated 300 to 500 current members in each facility,  and the mean number of members being 400, 25% of that population should be analyzed. This means 100 different </a:t>
            </a:r>
            <a:r>
              <a:rPr lang="en">
                <a:solidFill>
                  <a:schemeClr val="dk1"/>
                </a:solidFill>
              </a:rPr>
              <a:t>members</a:t>
            </a:r>
            <a:r>
              <a:rPr lang="en">
                <a:solidFill>
                  <a:schemeClr val="dk1"/>
                </a:solidFill>
              </a:rPr>
              <a:t> will be analyzed per facility. Multiply 100 by the total number of Personal Trainer trainer facilities and you have a total number of the current </a:t>
            </a:r>
            <a:r>
              <a:rPr lang="en">
                <a:solidFill>
                  <a:schemeClr val="dk1"/>
                </a:solidFill>
              </a:rPr>
              <a:t>member</a:t>
            </a:r>
            <a:r>
              <a:rPr lang="en">
                <a:solidFill>
                  <a:schemeClr val="dk1"/>
                </a:solidFill>
              </a:rPr>
              <a:t> population that may be analyzed.</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192" name="Shape 192"/>
        <p:cNvGrpSpPr/>
        <p:nvPr/>
      </p:nvGrpSpPr>
      <p:grpSpPr>
        <a:xfrm>
          <a:off x="0" y="0"/>
          <a:ext cx="0" cy="0"/>
          <a:chOff x="0" y="0"/>
          <a:chExt cx="0" cy="0"/>
        </a:xfrm>
      </p:grpSpPr>
      <p:sp>
        <p:nvSpPr>
          <p:cNvPr id="193" name="Google Shape;193;p23"/>
          <p:cNvSpPr txBox="1"/>
          <p:nvPr>
            <p:ph type="title"/>
          </p:nvPr>
        </p:nvSpPr>
        <p:spPr>
          <a:xfrm>
            <a:off x="1155800" y="393750"/>
            <a:ext cx="76053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solidFill>
                  <a:schemeClr val="dk1"/>
                </a:solidFill>
              </a:rPr>
              <a:t>Applicable Sample Method - Prospective Members (Part 2 of 2) </a:t>
            </a:r>
            <a:endParaRPr sz="1800">
              <a:solidFill>
                <a:schemeClr val="dk1"/>
              </a:solidFill>
            </a:endParaRPr>
          </a:p>
        </p:txBody>
      </p:sp>
      <p:sp>
        <p:nvSpPr>
          <p:cNvPr id="194" name="Google Shape;194;p23"/>
          <p:cNvSpPr txBox="1"/>
          <p:nvPr>
            <p:ph idx="1" type="body"/>
          </p:nvPr>
        </p:nvSpPr>
        <p:spPr>
          <a:xfrm>
            <a:off x="61700" y="1443575"/>
            <a:ext cx="9056100" cy="3651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1"/>
              </a:buClr>
              <a:buSzPts val="1300"/>
              <a:buChar char="●"/>
            </a:pPr>
            <a:r>
              <a:rPr lang="en">
                <a:solidFill>
                  <a:schemeClr val="dk1"/>
                </a:solidFill>
              </a:rPr>
              <a:t>To conduct a proper survey of the current personal trainer members, Susan should utilize the </a:t>
            </a:r>
            <a:r>
              <a:rPr b="1" lang="en" u="sng">
                <a:solidFill>
                  <a:schemeClr val="dk1"/>
                </a:solidFill>
              </a:rPr>
              <a:t>Random</a:t>
            </a:r>
            <a:r>
              <a:rPr b="1" lang="en" u="sng">
                <a:solidFill>
                  <a:schemeClr val="dk1"/>
                </a:solidFill>
              </a:rPr>
              <a:t> Sample</a:t>
            </a:r>
            <a:r>
              <a:rPr lang="en">
                <a:solidFill>
                  <a:schemeClr val="dk1"/>
                </a:solidFill>
              </a:rPr>
              <a:t> method.</a:t>
            </a:r>
            <a:endParaRPr>
              <a:solidFill>
                <a:schemeClr val="dk1"/>
              </a:solidFill>
            </a:endParaRPr>
          </a:p>
          <a:p>
            <a:pPr indent="0" lvl="0" marL="0" rtl="0" algn="l">
              <a:spcBef>
                <a:spcPts val="1200"/>
              </a:spcBef>
              <a:spcAft>
                <a:spcPts val="0"/>
              </a:spcAft>
              <a:buNone/>
            </a:pPr>
            <a:r>
              <a:t/>
            </a:r>
            <a:endParaRPr>
              <a:solidFill>
                <a:schemeClr val="dk1"/>
              </a:solidFill>
            </a:endParaRPr>
          </a:p>
          <a:p>
            <a:pPr indent="-311150" lvl="0" marL="457200" rtl="0" algn="l">
              <a:spcBef>
                <a:spcPts val="1200"/>
              </a:spcBef>
              <a:spcAft>
                <a:spcPts val="0"/>
              </a:spcAft>
              <a:buClr>
                <a:schemeClr val="dk1"/>
              </a:buClr>
              <a:buSzPts val="1300"/>
              <a:buChar char="●"/>
            </a:pPr>
            <a:r>
              <a:rPr lang="en">
                <a:solidFill>
                  <a:schemeClr val="dk1"/>
                </a:solidFill>
              </a:rPr>
              <a:t>The current rate of prospective </a:t>
            </a:r>
            <a:r>
              <a:rPr lang="en">
                <a:solidFill>
                  <a:schemeClr val="dk1"/>
                </a:solidFill>
              </a:rPr>
              <a:t>members</a:t>
            </a:r>
            <a:r>
              <a:rPr lang="en">
                <a:solidFill>
                  <a:schemeClr val="dk1"/>
                </a:solidFill>
              </a:rPr>
              <a:t> are currently not tracked, however utilizing the </a:t>
            </a:r>
            <a:r>
              <a:rPr b="1" lang="en" u="sng">
                <a:solidFill>
                  <a:schemeClr val="dk1"/>
                </a:solidFill>
              </a:rPr>
              <a:t>Random</a:t>
            </a:r>
            <a:r>
              <a:rPr b="1" lang="en" u="sng">
                <a:solidFill>
                  <a:schemeClr val="dk1"/>
                </a:solidFill>
              </a:rPr>
              <a:t> Sample</a:t>
            </a:r>
            <a:r>
              <a:rPr lang="en">
                <a:solidFill>
                  <a:schemeClr val="dk1"/>
                </a:solidFill>
              </a:rPr>
              <a:t> method will allow Susan to </a:t>
            </a:r>
            <a:r>
              <a:rPr lang="en">
                <a:solidFill>
                  <a:schemeClr val="dk1"/>
                </a:solidFill>
              </a:rPr>
              <a:t>generalize the population as well as make predictions.</a:t>
            </a:r>
            <a:endParaRPr>
              <a:solidFill>
                <a:schemeClr val="dk1"/>
              </a:solidFill>
            </a:endParaRPr>
          </a:p>
          <a:p>
            <a:pPr indent="0" lvl="0" marL="0" rtl="0" algn="l">
              <a:spcBef>
                <a:spcPts val="1200"/>
              </a:spcBef>
              <a:spcAft>
                <a:spcPts val="0"/>
              </a:spcAft>
              <a:buNone/>
            </a:pPr>
            <a:r>
              <a:t/>
            </a:r>
            <a:endParaRPr>
              <a:solidFill>
                <a:schemeClr val="dk1"/>
              </a:solidFill>
            </a:endParaRPr>
          </a:p>
          <a:p>
            <a:pPr indent="-311150" lvl="0" marL="457200" rtl="0" algn="l">
              <a:spcBef>
                <a:spcPts val="1200"/>
              </a:spcBef>
              <a:spcAft>
                <a:spcPts val="0"/>
              </a:spcAft>
              <a:buClr>
                <a:schemeClr val="dk1"/>
              </a:buClr>
              <a:buSzPts val="1300"/>
              <a:buChar char="●"/>
            </a:pPr>
            <a:r>
              <a:rPr lang="en">
                <a:solidFill>
                  <a:schemeClr val="dk1"/>
                </a:solidFill>
              </a:rPr>
              <a:t>These random samples should be half of the overall prospective member population per facility every month. Sample data such as what activities the perspective members are interested in, their age and their sex should be recorded.</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198" name="Shape 198"/>
        <p:cNvGrpSpPr/>
        <p:nvPr/>
      </p:nvGrpSpPr>
      <p:grpSpPr>
        <a:xfrm>
          <a:off x="0" y="0"/>
          <a:ext cx="0" cy="0"/>
          <a:chOff x="0" y="0"/>
          <a:chExt cx="0" cy="0"/>
        </a:xfrm>
      </p:grpSpPr>
      <p:sp>
        <p:nvSpPr>
          <p:cNvPr id="199" name="Google Shape;199;p24"/>
          <p:cNvSpPr txBox="1"/>
          <p:nvPr>
            <p:ph type="title"/>
          </p:nvPr>
        </p:nvSpPr>
        <p:spPr>
          <a:xfrm>
            <a:off x="979000" y="64250"/>
            <a:ext cx="76053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solidFill>
                  <a:schemeClr val="dk1"/>
                </a:solidFill>
              </a:rPr>
              <a:t>Personal Trainer Functional Decomposition Diagram</a:t>
            </a:r>
            <a:endParaRPr sz="1800">
              <a:solidFill>
                <a:schemeClr val="dk1"/>
              </a:solidFill>
            </a:endParaRPr>
          </a:p>
        </p:txBody>
      </p:sp>
      <p:pic>
        <p:nvPicPr>
          <p:cNvPr id="200" name="Google Shape;200;p24"/>
          <p:cNvPicPr preferRelativeResize="0"/>
          <p:nvPr/>
        </p:nvPicPr>
        <p:blipFill>
          <a:blip r:embed="rId3">
            <a:alphaModFix/>
          </a:blip>
          <a:stretch>
            <a:fillRect/>
          </a:stretch>
        </p:blipFill>
        <p:spPr>
          <a:xfrm>
            <a:off x="40175" y="570600"/>
            <a:ext cx="9065423" cy="4516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System Requirements </a:t>
            </a:r>
            <a:endParaRPr>
              <a:solidFill>
                <a:schemeClr val="dk1"/>
              </a:solidFill>
            </a:endParaRPr>
          </a:p>
        </p:txBody>
      </p:sp>
      <p:sp>
        <p:nvSpPr>
          <p:cNvPr id="140" name="Google Shape;140;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chemeClr val="dk1"/>
                </a:solidFill>
              </a:rPr>
              <a:t>Personal Trainer system categories fall into five categories:</a:t>
            </a:r>
            <a:endParaRPr sz="1800">
              <a:solidFill>
                <a:schemeClr val="dk1"/>
              </a:solidFill>
            </a:endParaRPr>
          </a:p>
          <a:p>
            <a:pPr indent="-342900" lvl="0" marL="457200" rtl="0" algn="l">
              <a:spcBef>
                <a:spcPts val="1200"/>
              </a:spcBef>
              <a:spcAft>
                <a:spcPts val="0"/>
              </a:spcAft>
              <a:buClr>
                <a:schemeClr val="dk1"/>
              </a:buClr>
              <a:buSzPts val="1800"/>
              <a:buChar char="●"/>
            </a:pPr>
            <a:r>
              <a:rPr lang="en" sz="1800">
                <a:solidFill>
                  <a:schemeClr val="dk1"/>
                </a:solidFill>
              </a:rPr>
              <a:t>Output</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Inputs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Processes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Performance</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Controls</a:t>
            </a:r>
            <a:endParaRPr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Outputs </a:t>
            </a:r>
            <a:endParaRPr>
              <a:solidFill>
                <a:schemeClr val="dk1"/>
              </a:solidFill>
            </a:endParaRPr>
          </a:p>
        </p:txBody>
      </p:sp>
      <p:sp>
        <p:nvSpPr>
          <p:cNvPr id="146" name="Google Shape;146;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System generation of reports on customers’ unpaid balances, </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FAQs and trends, </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Client activity and fitness tracker log, </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Exception report, &amp;</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Seasonal discount and promotion plans</a:t>
            </a:r>
            <a:r>
              <a:rPr lang="en" sz="1900">
                <a:solidFill>
                  <a:schemeClr val="dk1"/>
                </a:solidFill>
                <a:latin typeface="Times New Roman"/>
                <a:ea typeface="Times New Roman"/>
                <a:cs typeface="Times New Roman"/>
                <a:sym typeface="Times New Roman"/>
              </a:rPr>
              <a:t> </a:t>
            </a:r>
            <a:endParaRPr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Inputs</a:t>
            </a:r>
            <a:endParaRPr>
              <a:solidFill>
                <a:schemeClr val="dk1"/>
              </a:solidFill>
            </a:endParaRPr>
          </a:p>
        </p:txBody>
      </p:sp>
      <p:sp>
        <p:nvSpPr>
          <p:cNvPr id="152" name="Google Shape;152;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Information gathering of member preferences, </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Member activity and loyalty,</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Member feedback, </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Continuous communications (e-mails and brochures).</a:t>
            </a:r>
            <a:r>
              <a:rPr lang="en" sz="1800">
                <a:solidFill>
                  <a:srgbClr val="000000"/>
                </a:solidFill>
                <a:highlight>
                  <a:srgbClr val="FFFFFF"/>
                </a:highlight>
                <a:latin typeface="Times New Roman"/>
                <a:ea typeface="Times New Roman"/>
                <a:cs typeface="Times New Roman"/>
                <a:sym typeface="Times New Roman"/>
              </a:rPr>
              <a:t>  </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Processes</a:t>
            </a:r>
            <a:endParaRPr>
              <a:solidFill>
                <a:schemeClr val="dk1"/>
              </a:solidFill>
            </a:endParaRPr>
          </a:p>
          <a:p>
            <a:pPr indent="0" lvl="0" marL="0" rtl="0" algn="l">
              <a:spcBef>
                <a:spcPts val="0"/>
              </a:spcBef>
              <a:spcAft>
                <a:spcPts val="0"/>
              </a:spcAft>
              <a:buNone/>
            </a:pPr>
            <a:r>
              <a:t/>
            </a:r>
            <a:endParaRPr/>
          </a:p>
        </p:txBody>
      </p:sp>
      <p:sp>
        <p:nvSpPr>
          <p:cNvPr id="158" name="Google Shape;158;p17"/>
          <p:cNvSpPr txBox="1"/>
          <p:nvPr>
            <p:ph idx="1" type="body"/>
          </p:nvPr>
        </p:nvSpPr>
        <p:spPr>
          <a:xfrm>
            <a:off x="1267650" y="1223950"/>
            <a:ext cx="7804500" cy="41655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PoS (point of sale) terminals, </a:t>
            </a:r>
            <a:endParaRPr sz="2300">
              <a:solidFill>
                <a:schemeClr val="dk1"/>
              </a:solidFill>
              <a:latin typeface="Times New Roman"/>
              <a:ea typeface="Times New Roman"/>
              <a:cs typeface="Times New Roman"/>
              <a:sym typeface="Times New Roman"/>
            </a:endParaRPr>
          </a:p>
          <a:p>
            <a:pPr indent="-374650" lvl="0" marL="457200" rtl="0" algn="l">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ID scanner, </a:t>
            </a:r>
            <a:endParaRPr sz="2300">
              <a:solidFill>
                <a:schemeClr val="dk1"/>
              </a:solidFill>
              <a:latin typeface="Times New Roman"/>
              <a:ea typeface="Times New Roman"/>
              <a:cs typeface="Times New Roman"/>
              <a:sym typeface="Times New Roman"/>
            </a:endParaRPr>
          </a:p>
          <a:p>
            <a:pPr indent="-374650" lvl="0" marL="457200" rtl="0" algn="l">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Automated staff sign-in and sign-out, </a:t>
            </a:r>
            <a:endParaRPr sz="2300">
              <a:solidFill>
                <a:schemeClr val="dk1"/>
              </a:solidFill>
              <a:latin typeface="Times New Roman"/>
              <a:ea typeface="Times New Roman"/>
              <a:cs typeface="Times New Roman"/>
              <a:sym typeface="Times New Roman"/>
            </a:endParaRPr>
          </a:p>
          <a:p>
            <a:pPr indent="-374650" lvl="0" marL="457200" rtl="0" algn="l">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Staff scheduling, </a:t>
            </a:r>
            <a:endParaRPr sz="2300">
              <a:solidFill>
                <a:schemeClr val="dk1"/>
              </a:solidFill>
              <a:latin typeface="Times New Roman"/>
              <a:ea typeface="Times New Roman"/>
              <a:cs typeface="Times New Roman"/>
              <a:sym typeface="Times New Roman"/>
            </a:endParaRPr>
          </a:p>
          <a:p>
            <a:pPr indent="-374650" lvl="0" marL="457200" rtl="0" algn="l">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Time keeping</a:t>
            </a:r>
            <a:r>
              <a:rPr lang="en" sz="1900">
                <a:solidFill>
                  <a:schemeClr val="dk1"/>
                </a:solidFill>
                <a:latin typeface="Times New Roman"/>
                <a:ea typeface="Times New Roman"/>
                <a:cs typeface="Times New Roman"/>
                <a:sym typeface="Times New Roman"/>
              </a:rPr>
              <a:t>  </a:t>
            </a:r>
            <a:r>
              <a:rPr lang="en" sz="1400">
                <a:solidFill>
                  <a:schemeClr val="dk1"/>
                </a:solidFill>
                <a:highlight>
                  <a:srgbClr val="FFFFFF"/>
                </a:highlight>
                <a:latin typeface="Times New Roman"/>
                <a:ea typeface="Times New Roman"/>
                <a:cs typeface="Times New Roman"/>
                <a:sym typeface="Times New Roman"/>
              </a:rPr>
              <a:t> </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sz="1400">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t/>
            </a:r>
            <a:endParaRPr sz="1400">
              <a:solidFill>
                <a:srgbClr val="000000"/>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Performance</a:t>
            </a:r>
            <a:endParaRPr>
              <a:solidFill>
                <a:schemeClr val="dk1"/>
              </a:solidFill>
            </a:endParaRPr>
          </a:p>
        </p:txBody>
      </p:sp>
      <p:sp>
        <p:nvSpPr>
          <p:cNvPr id="164" name="Google Shape;164;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Actual vs. Expected performance review, </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Standardized forms,</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 Periodic employee productivity evaluation, </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User and password control and expiration, </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Data reconciliation,</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Member retention</a:t>
            </a:r>
            <a:endParaRPr sz="18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Controls</a:t>
            </a:r>
            <a:endParaRPr>
              <a:solidFill>
                <a:schemeClr val="dk1"/>
              </a:solidFill>
            </a:endParaRPr>
          </a:p>
        </p:txBody>
      </p:sp>
      <p:sp>
        <p:nvSpPr>
          <p:cNvPr id="170" name="Google Shape;170;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55000" lnSpcReduction="20000"/>
          </a:bodyPr>
          <a:lstStyle/>
          <a:p>
            <a:pPr indent="-359568" lvl="0" marL="457200" rtl="0" algn="l">
              <a:spcBef>
                <a:spcPts val="0"/>
              </a:spcBef>
              <a:spcAft>
                <a:spcPts val="0"/>
              </a:spcAft>
              <a:buClr>
                <a:srgbClr val="000000"/>
              </a:buClr>
              <a:buSzPct val="100000"/>
              <a:buFont typeface="Times New Roman"/>
              <a:buChar char="●"/>
            </a:pPr>
            <a:r>
              <a:rPr lang="en" sz="3750">
                <a:solidFill>
                  <a:srgbClr val="000000"/>
                </a:solidFill>
                <a:latin typeface="Times New Roman"/>
                <a:ea typeface="Times New Roman"/>
                <a:cs typeface="Times New Roman"/>
                <a:sym typeface="Times New Roman"/>
              </a:rPr>
              <a:t>Internal audit, </a:t>
            </a:r>
            <a:endParaRPr sz="3750">
              <a:solidFill>
                <a:srgbClr val="000000"/>
              </a:solidFill>
              <a:latin typeface="Times New Roman"/>
              <a:ea typeface="Times New Roman"/>
              <a:cs typeface="Times New Roman"/>
              <a:sym typeface="Times New Roman"/>
            </a:endParaRPr>
          </a:p>
          <a:p>
            <a:pPr indent="-359568" lvl="0" marL="457200" rtl="0" algn="l">
              <a:spcBef>
                <a:spcPts val="0"/>
              </a:spcBef>
              <a:spcAft>
                <a:spcPts val="0"/>
              </a:spcAft>
              <a:buClr>
                <a:srgbClr val="000000"/>
              </a:buClr>
              <a:buSzPct val="100000"/>
              <a:buFont typeface="Times New Roman"/>
              <a:buChar char="●"/>
            </a:pPr>
            <a:r>
              <a:rPr lang="en" sz="3750">
                <a:solidFill>
                  <a:srgbClr val="000000"/>
                </a:solidFill>
                <a:latin typeface="Times New Roman"/>
                <a:ea typeface="Times New Roman"/>
                <a:cs typeface="Times New Roman"/>
                <a:sym typeface="Times New Roman"/>
              </a:rPr>
              <a:t>Facility Security,</a:t>
            </a:r>
            <a:endParaRPr sz="3750">
              <a:solidFill>
                <a:srgbClr val="000000"/>
              </a:solidFill>
              <a:latin typeface="Times New Roman"/>
              <a:ea typeface="Times New Roman"/>
              <a:cs typeface="Times New Roman"/>
              <a:sym typeface="Times New Roman"/>
            </a:endParaRPr>
          </a:p>
          <a:p>
            <a:pPr indent="-359568" lvl="0" marL="457200" rtl="0" algn="l">
              <a:spcBef>
                <a:spcPts val="0"/>
              </a:spcBef>
              <a:spcAft>
                <a:spcPts val="0"/>
              </a:spcAft>
              <a:buClr>
                <a:srgbClr val="000000"/>
              </a:buClr>
              <a:buSzPct val="100000"/>
              <a:buFont typeface="Times New Roman"/>
              <a:buChar char="●"/>
            </a:pPr>
            <a:r>
              <a:rPr lang="en" sz="3750">
                <a:solidFill>
                  <a:srgbClr val="000000"/>
                </a:solidFill>
                <a:latin typeface="Times New Roman"/>
                <a:ea typeface="Times New Roman"/>
                <a:cs typeface="Times New Roman"/>
                <a:sym typeface="Times New Roman"/>
              </a:rPr>
              <a:t>Injury prevention</a:t>
            </a:r>
            <a:endParaRPr sz="3750">
              <a:solidFill>
                <a:srgbClr val="000000"/>
              </a:solidFill>
              <a:latin typeface="Times New Roman"/>
              <a:ea typeface="Times New Roman"/>
              <a:cs typeface="Times New Roman"/>
              <a:sym typeface="Times New Roman"/>
            </a:endParaRPr>
          </a:p>
          <a:p>
            <a:pPr indent="-359568" lvl="0" marL="457200" rtl="0" algn="l">
              <a:spcBef>
                <a:spcPts val="0"/>
              </a:spcBef>
              <a:spcAft>
                <a:spcPts val="0"/>
              </a:spcAft>
              <a:buClr>
                <a:srgbClr val="000000"/>
              </a:buClr>
              <a:buSzPct val="100000"/>
              <a:buFont typeface="Times New Roman"/>
              <a:buChar char="●"/>
            </a:pPr>
            <a:r>
              <a:rPr lang="en" sz="3750">
                <a:solidFill>
                  <a:srgbClr val="000000"/>
                </a:solidFill>
                <a:latin typeface="Times New Roman"/>
                <a:ea typeface="Times New Roman"/>
                <a:cs typeface="Times New Roman"/>
                <a:sym typeface="Times New Roman"/>
              </a:rPr>
              <a:t>Cameras,</a:t>
            </a:r>
            <a:endParaRPr sz="3750">
              <a:solidFill>
                <a:srgbClr val="000000"/>
              </a:solidFill>
              <a:latin typeface="Times New Roman"/>
              <a:ea typeface="Times New Roman"/>
              <a:cs typeface="Times New Roman"/>
              <a:sym typeface="Times New Roman"/>
            </a:endParaRPr>
          </a:p>
          <a:p>
            <a:pPr indent="-359568" lvl="0" marL="457200" rtl="0" algn="l">
              <a:spcBef>
                <a:spcPts val="0"/>
              </a:spcBef>
              <a:spcAft>
                <a:spcPts val="0"/>
              </a:spcAft>
              <a:buClr>
                <a:srgbClr val="000000"/>
              </a:buClr>
              <a:buSzPct val="100000"/>
              <a:buFont typeface="Times New Roman"/>
              <a:buChar char="●"/>
            </a:pPr>
            <a:r>
              <a:rPr lang="en" sz="3750">
                <a:solidFill>
                  <a:srgbClr val="000000"/>
                </a:solidFill>
                <a:latin typeface="Times New Roman"/>
                <a:ea typeface="Times New Roman"/>
                <a:cs typeface="Times New Roman"/>
                <a:sym typeface="Times New Roman"/>
              </a:rPr>
              <a:t>Fire exits</a:t>
            </a:r>
            <a:endParaRPr sz="375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400">
              <a:solidFill>
                <a:srgbClr val="000000"/>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sz="5500">
              <a:solidFill>
                <a:srgbClr val="000000"/>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4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174" name="Shape 174"/>
        <p:cNvGrpSpPr/>
        <p:nvPr/>
      </p:nvGrpSpPr>
      <p:grpSpPr>
        <a:xfrm>
          <a:off x="0" y="0"/>
          <a:ext cx="0" cy="0"/>
          <a:chOff x="0" y="0"/>
          <a:chExt cx="0" cy="0"/>
        </a:xfrm>
      </p:grpSpPr>
      <p:sp>
        <p:nvSpPr>
          <p:cNvPr id="175" name="Google Shape;175;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 Scalability</a:t>
            </a:r>
            <a:endParaRPr>
              <a:solidFill>
                <a:schemeClr val="dk1"/>
              </a:solidFill>
            </a:endParaRPr>
          </a:p>
        </p:txBody>
      </p:sp>
      <p:sp>
        <p:nvSpPr>
          <p:cNvPr id="176" name="Google Shape;176;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Definition: </a:t>
            </a:r>
            <a:endParaRPr>
              <a:solidFill>
                <a:schemeClr val="dk1"/>
              </a:solidFill>
            </a:endParaRPr>
          </a:p>
          <a:p>
            <a:pPr indent="0" lvl="0" marL="0" rtl="0" algn="l">
              <a:spcBef>
                <a:spcPts val="1200"/>
              </a:spcBef>
              <a:spcAft>
                <a:spcPts val="0"/>
              </a:spcAft>
              <a:buNone/>
            </a:pPr>
            <a:r>
              <a:rPr b="1" lang="en" sz="1400">
                <a:solidFill>
                  <a:srgbClr val="000000"/>
                </a:solidFill>
                <a:latin typeface="Times New Roman"/>
                <a:ea typeface="Times New Roman"/>
                <a:cs typeface="Times New Roman"/>
                <a:sym typeface="Times New Roman"/>
              </a:rPr>
              <a:t>Scalability</a:t>
            </a:r>
            <a:r>
              <a:rPr lang="en" sz="1400">
                <a:solidFill>
                  <a:srgbClr val="000000"/>
                </a:solidFill>
                <a:latin typeface="Times New Roman"/>
                <a:ea typeface="Times New Roman"/>
                <a:cs typeface="Times New Roman"/>
                <a:sym typeface="Times New Roman"/>
              </a:rPr>
              <a:t> is a characteristic of a system, implying that the system can be expanded, modified, or downsized easily to meet the rapidly changing needs of a business enterprise. As president of Personal Trainer, there are scalability issues that Susan should consider: </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400">
                <a:solidFill>
                  <a:schemeClr val="dk1"/>
                </a:solidFill>
                <a:latin typeface="Times New Roman"/>
                <a:ea typeface="Times New Roman"/>
                <a:cs typeface="Times New Roman"/>
                <a:sym typeface="Times New Roman"/>
              </a:rPr>
              <a:t>Scalability issues:</a:t>
            </a:r>
            <a:endParaRPr sz="1400">
              <a:solidFill>
                <a:schemeClr val="dk1"/>
              </a:solidFill>
              <a:latin typeface="Times New Roman"/>
              <a:ea typeface="Times New Roman"/>
              <a:cs typeface="Times New Roman"/>
              <a:sym typeface="Times New Roman"/>
            </a:endParaRPr>
          </a:p>
          <a:p>
            <a:pPr indent="-317500" lvl="0" marL="457200" rtl="0" algn="l">
              <a:spcBef>
                <a:spcPts val="12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Elasticity to handle more than usual business volume and transactions,</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company growth and branches expansion</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Projected number of customers averaged</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High and low seasons</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180" name="Shape 180"/>
        <p:cNvGrpSpPr/>
        <p:nvPr/>
      </p:nvGrpSpPr>
      <p:grpSpPr>
        <a:xfrm>
          <a:off x="0" y="0"/>
          <a:ext cx="0" cy="0"/>
          <a:chOff x="0" y="0"/>
          <a:chExt cx="0" cy="0"/>
        </a:xfrm>
      </p:grpSpPr>
      <p:sp>
        <p:nvSpPr>
          <p:cNvPr id="181" name="Google Shape;181;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Scalability Issues contd.</a:t>
            </a:r>
            <a:endParaRPr>
              <a:solidFill>
                <a:schemeClr val="dk1"/>
              </a:solidFill>
            </a:endParaRPr>
          </a:p>
        </p:txBody>
      </p:sp>
      <p:sp>
        <p:nvSpPr>
          <p:cNvPr id="182" name="Google Shape;182;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sz="1800">
                <a:solidFill>
                  <a:schemeClr val="dk1"/>
                </a:solidFill>
              </a:rPr>
              <a:t>Network capacity</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Cloud Storage</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Account and Username Security, and Password Expiration</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Cyber Security</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Manpower and staffing</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Resilience and data backup</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