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6dca6664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6dca6664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4e55078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4e55078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4e55078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4e55078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4e55078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4e55078e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8850" y="490250"/>
            <a:ext cx="5017500" cy="30660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 sz="1300">
                <a:latin typeface="Times New Roman"/>
                <a:ea typeface="Times New Roman"/>
                <a:cs typeface="Times New Roman"/>
                <a:sym typeface="Times New Roman"/>
              </a:rPr>
              <a:t>BIS 403 - Applied Systems Design</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College: Peirce College</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Professor: Robert Heubner</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Group Members: J. Sherif &amp; M. Morrison </a:t>
            </a:r>
            <a:br>
              <a:rPr b="1" lang="en" sz="1300">
                <a:latin typeface="Times New Roman"/>
                <a:ea typeface="Times New Roman"/>
                <a:cs typeface="Times New Roman"/>
                <a:sym typeface="Times New Roman"/>
              </a:rPr>
            </a:br>
            <a:r>
              <a:rPr b="1" lang="en" sz="1300">
                <a:latin typeface="Times New Roman"/>
                <a:ea typeface="Times New Roman"/>
                <a:cs typeface="Times New Roman"/>
                <a:sym typeface="Times New Roman"/>
              </a:rPr>
              <a:t>Case Study: Personal Trainer Case Study #5</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rPr b="1" lang="en" sz="1300">
                <a:latin typeface="Times New Roman"/>
                <a:ea typeface="Times New Roman"/>
                <a:cs typeface="Times New Roman"/>
                <a:sym typeface="Times New Roman"/>
              </a:rPr>
              <a:t>Date: 1/30/2024</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t/>
            </a:r>
            <a:endParaRPr b="1" sz="13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990"/>
              <a:buFont typeface="Arial"/>
              <a:buNone/>
            </a:pPr>
            <a:r>
              <a:t/>
            </a:r>
            <a:endParaRPr b="1" sz="1300">
              <a:latin typeface="Times New Roman"/>
              <a:ea typeface="Times New Roman"/>
              <a:cs typeface="Times New Roman"/>
              <a:sym typeface="Times New Roman"/>
            </a:endParaRPr>
          </a:p>
          <a:p>
            <a:pPr indent="-331565" lvl="0" marL="344170" rtl="0" algn="l">
              <a:lnSpc>
                <a:spcPct val="120000"/>
              </a:lnSpc>
              <a:spcBef>
                <a:spcPts val="933"/>
              </a:spcBef>
              <a:spcAft>
                <a:spcPts val="0"/>
              </a:spcAft>
              <a:buClr>
                <a:schemeClr val="dk1"/>
              </a:buClr>
              <a:buSzPts val="1300"/>
              <a:buFont typeface="Times New Roman"/>
              <a:buChar char="▪"/>
            </a:pPr>
            <a:r>
              <a:rPr b="1" lang="en" sz="1300">
                <a:latin typeface="Times New Roman"/>
                <a:ea typeface="Times New Roman"/>
                <a:cs typeface="Times New Roman"/>
                <a:sym typeface="Times New Roman"/>
              </a:rPr>
              <a:t>Tasks</a:t>
            </a:r>
            <a:r>
              <a:rPr b="1" lang="en" sz="1300">
                <a:solidFill>
                  <a:schemeClr val="dk1"/>
                </a:solidFill>
                <a:latin typeface="Times New Roman"/>
                <a:ea typeface="Times New Roman"/>
                <a:cs typeface="Times New Roman"/>
                <a:sym typeface="Times New Roman"/>
              </a:rPr>
              <a:t> </a:t>
            </a:r>
            <a:r>
              <a:rPr b="1" lang="en" sz="1300">
                <a:latin typeface="Times New Roman"/>
                <a:ea typeface="Times New Roman"/>
                <a:cs typeface="Times New Roman"/>
                <a:sym typeface="Times New Roman"/>
              </a:rPr>
              <a:t>1&amp;2, completed by Jilalo Sherif</a:t>
            </a:r>
            <a:endParaRPr sz="1300">
              <a:latin typeface="Times New Roman"/>
              <a:ea typeface="Times New Roman"/>
              <a:cs typeface="Times New Roman"/>
              <a:sym typeface="Times New Roman"/>
            </a:endParaRPr>
          </a:p>
          <a:p>
            <a:pPr indent="-331565" lvl="0" marL="344170" rtl="0" algn="l">
              <a:lnSpc>
                <a:spcPct val="120000"/>
              </a:lnSpc>
              <a:spcBef>
                <a:spcPts val="933"/>
              </a:spcBef>
              <a:spcAft>
                <a:spcPts val="0"/>
              </a:spcAft>
              <a:buClr>
                <a:schemeClr val="dk1"/>
              </a:buClr>
              <a:buSzPts val="1300"/>
              <a:buFont typeface="Times New Roman"/>
              <a:buChar char="▪"/>
            </a:pPr>
            <a:r>
              <a:rPr b="1" lang="en" sz="1300">
                <a:latin typeface="Times New Roman"/>
                <a:ea typeface="Times New Roman"/>
                <a:cs typeface="Times New Roman"/>
                <a:sym typeface="Times New Roman"/>
              </a:rPr>
              <a:t>Tasks 3&amp;4, completed by Morrese </a:t>
            </a:r>
            <a:r>
              <a:rPr b="1" lang="en" sz="1300">
                <a:latin typeface="Times New Roman"/>
                <a:ea typeface="Times New Roman"/>
                <a:cs typeface="Times New Roman"/>
                <a:sym typeface="Times New Roman"/>
              </a:rPr>
              <a:t>Morrison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72900"/>
            <a:ext cx="7038900" cy="44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FFFFFF"/>
                </a:solidFill>
              </a:rPr>
              <a:t>Personal Trainer Context Diagram - Task # 1</a:t>
            </a:r>
            <a:endParaRPr sz="1600"/>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14"/>
          <p:cNvPicPr preferRelativeResize="0"/>
          <p:nvPr/>
        </p:nvPicPr>
        <p:blipFill>
          <a:blip r:embed="rId3">
            <a:alphaModFix/>
          </a:blip>
          <a:stretch>
            <a:fillRect/>
          </a:stretch>
        </p:blipFill>
        <p:spPr>
          <a:xfrm>
            <a:off x="1109725" y="984475"/>
            <a:ext cx="7810401" cy="4080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71675"/>
            <a:ext cx="70389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rPr>
              <a:t>Personal Trainer Diagram 0 DFD Task #2</a:t>
            </a:r>
            <a:endParaRPr sz="1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099650" y="956728"/>
            <a:ext cx="7866677" cy="3988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2150"/>
            <a:ext cx="7038900" cy="94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BumbleBee Software Corporate Reporting Attributes (Memo)</a:t>
            </a:r>
            <a:endParaRPr sz="1600"/>
          </a:p>
        </p:txBody>
      </p:sp>
      <p:sp>
        <p:nvSpPr>
          <p:cNvPr id="154" name="Google Shape;154;p16"/>
          <p:cNvSpPr txBox="1"/>
          <p:nvPr>
            <p:ph idx="1" type="body"/>
          </p:nvPr>
        </p:nvSpPr>
        <p:spPr>
          <a:xfrm>
            <a:off x="1052800" y="273250"/>
            <a:ext cx="7851900" cy="483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t>DATE: 1/30/2024</a:t>
            </a:r>
            <a:endParaRPr sz="750"/>
          </a:p>
          <a:p>
            <a:pPr indent="0" lvl="0" marL="0" rtl="0" algn="l">
              <a:lnSpc>
                <a:spcPct val="100000"/>
              </a:lnSpc>
              <a:spcBef>
                <a:spcPts val="1200"/>
              </a:spcBef>
              <a:spcAft>
                <a:spcPts val="0"/>
              </a:spcAft>
              <a:buNone/>
            </a:pPr>
            <a:r>
              <a:rPr lang="en" sz="750"/>
              <a:t>TO:  Project Stakeholders</a:t>
            </a:r>
            <a:endParaRPr sz="750"/>
          </a:p>
          <a:p>
            <a:pPr indent="0" lvl="0" marL="0" rtl="0" algn="l">
              <a:lnSpc>
                <a:spcPct val="100000"/>
              </a:lnSpc>
              <a:spcBef>
                <a:spcPts val="1200"/>
              </a:spcBef>
              <a:spcAft>
                <a:spcPts val="0"/>
              </a:spcAft>
              <a:buNone/>
            </a:pPr>
            <a:r>
              <a:rPr lang="en" sz="750"/>
              <a:t>FROM: Susan Park</a:t>
            </a:r>
            <a:endParaRPr sz="750"/>
          </a:p>
          <a:p>
            <a:pPr indent="0" lvl="0" marL="0" rtl="0" algn="l">
              <a:lnSpc>
                <a:spcPct val="100000"/>
              </a:lnSpc>
              <a:spcBef>
                <a:spcPts val="1200"/>
              </a:spcBef>
              <a:spcAft>
                <a:spcPts val="0"/>
              </a:spcAft>
              <a:buNone/>
            </a:pPr>
            <a:r>
              <a:rPr lang="en" sz="750"/>
              <a:t>SUBJECT: </a:t>
            </a:r>
            <a:r>
              <a:rPr lang="en" sz="750"/>
              <a:t>Bumblebee</a:t>
            </a:r>
            <a:r>
              <a:rPr lang="en" sz="750"/>
              <a:t> Software Corporate Reporting Attributes</a:t>
            </a:r>
            <a:endParaRPr sz="750"/>
          </a:p>
          <a:p>
            <a:pPr indent="0" lvl="0" marL="0" rtl="0" algn="l">
              <a:lnSpc>
                <a:spcPct val="100000"/>
              </a:lnSpc>
              <a:spcBef>
                <a:spcPts val="1200"/>
              </a:spcBef>
              <a:spcAft>
                <a:spcPts val="0"/>
              </a:spcAft>
              <a:buNone/>
            </a:pPr>
            <a:r>
              <a:rPr lang="en" sz="750"/>
              <a:t>Greetings Stakeholders,</a:t>
            </a:r>
            <a:endParaRPr sz="750"/>
          </a:p>
          <a:p>
            <a:pPr indent="0" lvl="0" marL="0" rtl="0" algn="l">
              <a:spcBef>
                <a:spcPts val="1200"/>
              </a:spcBef>
              <a:spcAft>
                <a:spcPts val="0"/>
              </a:spcAft>
              <a:buNone/>
            </a:pPr>
            <a:r>
              <a:rPr lang="en" sz="750"/>
              <a:t>This memo is to list and </a:t>
            </a:r>
            <a:r>
              <a:rPr lang="en" sz="750"/>
              <a:t>standardized</a:t>
            </a:r>
            <a:r>
              <a:rPr lang="en" sz="750"/>
              <a:t> the current attributes that should utilized for the three corporate reports that is ran by </a:t>
            </a:r>
            <a:r>
              <a:rPr lang="en" sz="750"/>
              <a:t>headquarters</a:t>
            </a:r>
            <a:r>
              <a:rPr lang="en" sz="750"/>
              <a:t>. These reports are </a:t>
            </a:r>
            <a:r>
              <a:rPr lang="en" sz="750"/>
              <a:t>monthly</a:t>
            </a:r>
            <a:r>
              <a:rPr lang="en" sz="750"/>
              <a:t> member sales report, the  exception report (Inactive &amp; Late Payment Members), and the </a:t>
            </a:r>
            <a:r>
              <a:rPr lang="en" sz="750"/>
              <a:t>quarterly</a:t>
            </a:r>
            <a:r>
              <a:rPr lang="en" sz="750"/>
              <a:t> profit / loss report. Listed below are the attributes that should be utilized for each report.</a:t>
            </a:r>
            <a:endParaRPr sz="750"/>
          </a:p>
          <a:p>
            <a:pPr indent="-276225" lvl="0" marL="457200" rtl="0" algn="l">
              <a:spcBef>
                <a:spcPts val="1200"/>
              </a:spcBef>
              <a:spcAft>
                <a:spcPts val="0"/>
              </a:spcAft>
              <a:buSzPts val="750"/>
              <a:buAutoNum type="arabicPeriod"/>
            </a:pPr>
            <a:r>
              <a:rPr b="1" lang="en" sz="750" u="sng"/>
              <a:t>Monthly Member Sales Report</a:t>
            </a:r>
            <a:endParaRPr b="1" sz="750" u="sng"/>
          </a:p>
          <a:p>
            <a:pPr indent="-276225" lvl="0" marL="914400" rtl="0" algn="l">
              <a:spcBef>
                <a:spcPts val="0"/>
              </a:spcBef>
              <a:spcAft>
                <a:spcPts val="0"/>
              </a:spcAft>
              <a:buSzPts val="750"/>
              <a:buChar char="●"/>
            </a:pPr>
            <a:r>
              <a:rPr lang="en" sz="750"/>
              <a:t>Member ID Number - To identify who the member is. This attribute will be crossed referenced with a name when the report is generated.</a:t>
            </a:r>
            <a:endParaRPr sz="750"/>
          </a:p>
          <a:p>
            <a:pPr indent="-276225" lvl="0" marL="914400" rtl="0" algn="l">
              <a:spcBef>
                <a:spcPts val="0"/>
              </a:spcBef>
              <a:spcAft>
                <a:spcPts val="0"/>
              </a:spcAft>
              <a:buSzPts val="750"/>
              <a:buChar char="●"/>
            </a:pPr>
            <a:r>
              <a:rPr lang="en" sz="750"/>
              <a:t>Personal Trainer Facility ID Number - To determine the facility of origin. This provides insight on facility performance.</a:t>
            </a:r>
            <a:endParaRPr sz="750"/>
          </a:p>
          <a:p>
            <a:pPr indent="-276225" lvl="0" marL="914400" rtl="0" algn="l">
              <a:spcBef>
                <a:spcPts val="0"/>
              </a:spcBef>
              <a:spcAft>
                <a:spcPts val="0"/>
              </a:spcAft>
              <a:buSzPts val="750"/>
              <a:buChar char="●"/>
            </a:pPr>
            <a:r>
              <a:rPr lang="en" sz="750"/>
              <a:t>Membership Type - Provides insight on the highest selling membership type.</a:t>
            </a:r>
            <a:endParaRPr sz="750"/>
          </a:p>
          <a:p>
            <a:pPr indent="-276225" lvl="0" marL="914400" rtl="0" algn="l">
              <a:spcBef>
                <a:spcPts val="0"/>
              </a:spcBef>
              <a:spcAft>
                <a:spcPts val="0"/>
              </a:spcAft>
              <a:buSzPts val="750"/>
              <a:buChar char="●"/>
            </a:pPr>
            <a:r>
              <a:rPr lang="en" sz="750"/>
              <a:t>Membership Fee - Provides a total amount on their membership fee which is based off of their membership type.                						</a:t>
            </a:r>
            <a:endParaRPr sz="750"/>
          </a:p>
          <a:p>
            <a:pPr indent="-276225" lvl="0" marL="457200" rtl="0" algn="l">
              <a:spcBef>
                <a:spcPts val="0"/>
              </a:spcBef>
              <a:spcAft>
                <a:spcPts val="0"/>
              </a:spcAft>
              <a:buSzPts val="750"/>
              <a:buAutoNum type="arabicPeriod"/>
            </a:pPr>
            <a:r>
              <a:rPr b="1" lang="en" sz="750" u="sng"/>
              <a:t>Exception Report (Inactive &amp; Late Payment Members)</a:t>
            </a:r>
            <a:endParaRPr b="1" sz="750" u="sng"/>
          </a:p>
          <a:p>
            <a:pPr indent="-276225" lvl="0" marL="914400" rtl="0" algn="l">
              <a:spcBef>
                <a:spcPts val="0"/>
              </a:spcBef>
              <a:spcAft>
                <a:spcPts val="0"/>
              </a:spcAft>
              <a:buSzPts val="750"/>
              <a:buChar char="●"/>
            </a:pPr>
            <a:r>
              <a:rPr lang="en" sz="750"/>
              <a:t>Member ID Number - </a:t>
            </a:r>
            <a:r>
              <a:rPr lang="en" sz="750"/>
              <a:t>To identify who the member is. This attribute will be crossed referenced with a name when the report is generated.</a:t>
            </a:r>
            <a:endParaRPr sz="750"/>
          </a:p>
          <a:p>
            <a:pPr indent="-276225" lvl="0" marL="914400" rtl="0" algn="l">
              <a:spcBef>
                <a:spcPts val="0"/>
              </a:spcBef>
              <a:spcAft>
                <a:spcPts val="0"/>
              </a:spcAft>
              <a:buSzPts val="750"/>
              <a:buChar char="●"/>
            </a:pPr>
            <a:r>
              <a:rPr lang="en" sz="750"/>
              <a:t>Personal Trainer Facility ID Number - To determine the facility of origin. This provides insight on facility performance.</a:t>
            </a:r>
            <a:endParaRPr sz="750"/>
          </a:p>
          <a:p>
            <a:pPr indent="-276225" lvl="0" marL="914400" rtl="0" algn="l">
              <a:spcBef>
                <a:spcPts val="0"/>
              </a:spcBef>
              <a:spcAft>
                <a:spcPts val="0"/>
              </a:spcAft>
              <a:buSzPts val="750"/>
              <a:buChar char="●"/>
            </a:pPr>
            <a:r>
              <a:rPr lang="en" sz="750"/>
              <a:t>Days Inactive - Shows how many days a member may be inactive.</a:t>
            </a:r>
            <a:endParaRPr sz="750"/>
          </a:p>
          <a:p>
            <a:pPr indent="-276225" lvl="0" marL="914400" rtl="0" algn="l">
              <a:spcBef>
                <a:spcPts val="0"/>
              </a:spcBef>
              <a:spcAft>
                <a:spcPts val="0"/>
              </a:spcAft>
              <a:buSzPts val="750"/>
              <a:buChar char="●"/>
            </a:pPr>
            <a:r>
              <a:rPr lang="en" sz="750"/>
              <a:t>Days Past Due - Shows how many days a member is past due on their membership payment.</a:t>
            </a:r>
            <a:endParaRPr sz="750"/>
          </a:p>
          <a:p>
            <a:pPr indent="-276225" lvl="0" marL="914400" rtl="0" algn="l">
              <a:spcBef>
                <a:spcPts val="0"/>
              </a:spcBef>
              <a:spcAft>
                <a:spcPts val="0"/>
              </a:spcAft>
              <a:buSzPts val="750"/>
              <a:buChar char="●"/>
            </a:pPr>
            <a:r>
              <a:rPr lang="en" sz="750"/>
              <a:t>Days Past Due Total  Fee - Shows  how much a member owes in order to get their account reinstated and back active. This depends on their membership type.			</a:t>
            </a:r>
            <a:endParaRPr sz="750"/>
          </a:p>
          <a:p>
            <a:pPr indent="-276225" lvl="0" marL="457200" rtl="0" algn="l">
              <a:spcBef>
                <a:spcPts val="0"/>
              </a:spcBef>
              <a:spcAft>
                <a:spcPts val="0"/>
              </a:spcAft>
              <a:buSzPts val="750"/>
              <a:buAutoNum type="arabicPeriod"/>
            </a:pPr>
            <a:r>
              <a:rPr b="1" lang="en" sz="750" u="sng"/>
              <a:t>Quarterly</a:t>
            </a:r>
            <a:r>
              <a:rPr b="1" lang="en" sz="750" u="sng"/>
              <a:t> Profit / Loss Report</a:t>
            </a:r>
            <a:endParaRPr b="1" sz="750" u="sng"/>
          </a:p>
          <a:p>
            <a:pPr indent="-276225" lvl="0" marL="914400" rtl="0" algn="l">
              <a:spcBef>
                <a:spcPts val="0"/>
              </a:spcBef>
              <a:spcAft>
                <a:spcPts val="0"/>
              </a:spcAft>
              <a:buSzPts val="750"/>
              <a:buChar char="●"/>
            </a:pPr>
            <a:r>
              <a:rPr lang="en" sz="750"/>
              <a:t>Personal Trainer Facility ID Number - To identify who the member is. This attribute will be crossed referenced with a name when the report is generated.</a:t>
            </a:r>
            <a:endParaRPr sz="750"/>
          </a:p>
          <a:p>
            <a:pPr indent="-276225" lvl="0" marL="914400" rtl="0" algn="l">
              <a:spcBef>
                <a:spcPts val="0"/>
              </a:spcBef>
              <a:spcAft>
                <a:spcPts val="0"/>
              </a:spcAft>
              <a:buSzPts val="750"/>
              <a:buChar char="●"/>
            </a:pPr>
            <a:r>
              <a:rPr lang="en" sz="750"/>
              <a:t>Personal Trainer Facility Lead Manager Number - To identity the lead manager that is in charge of a designated facility.</a:t>
            </a:r>
            <a:endParaRPr sz="750"/>
          </a:p>
          <a:p>
            <a:pPr indent="-276225" lvl="0" marL="914400" rtl="0" algn="l">
              <a:spcBef>
                <a:spcPts val="0"/>
              </a:spcBef>
              <a:spcAft>
                <a:spcPts val="0"/>
              </a:spcAft>
              <a:buSzPts val="750"/>
              <a:buChar char="●"/>
            </a:pPr>
            <a:r>
              <a:rPr lang="en" sz="750"/>
              <a:t>Total Revenue - Identifies the total revenue generated for a location. This includes membership sales, merchandise sales as well as service sales.</a:t>
            </a:r>
            <a:endParaRPr sz="750"/>
          </a:p>
          <a:p>
            <a:pPr indent="-276225" lvl="0" marL="914400" rtl="0" algn="l">
              <a:spcBef>
                <a:spcPts val="0"/>
              </a:spcBef>
              <a:spcAft>
                <a:spcPts val="0"/>
              </a:spcAft>
              <a:buSzPts val="750"/>
              <a:buChar char="●"/>
            </a:pPr>
            <a:r>
              <a:rPr lang="en" sz="750"/>
              <a:t>Total Expense - Identifies the total expense for a location. This includes facility rent, utilities, and overhead.</a:t>
            </a:r>
            <a:endParaRPr sz="750"/>
          </a:p>
          <a:p>
            <a:pPr indent="-276225" lvl="0" marL="914400" rtl="0" algn="l">
              <a:spcBef>
                <a:spcPts val="0"/>
              </a:spcBef>
              <a:spcAft>
                <a:spcPts val="0"/>
              </a:spcAft>
              <a:buSzPts val="750"/>
              <a:buChar char="●"/>
            </a:pPr>
            <a:r>
              <a:rPr lang="en" sz="750"/>
              <a:t>Total Profit - Identifies the the total profit generated for a location. Revenue minus all expenses at that location.</a:t>
            </a:r>
            <a:endParaRPr sz="750"/>
          </a:p>
          <a:p>
            <a:pPr indent="-276225" lvl="0" marL="914400" rtl="0" algn="l">
              <a:spcBef>
                <a:spcPts val="0"/>
              </a:spcBef>
              <a:spcAft>
                <a:spcPts val="0"/>
              </a:spcAft>
              <a:buSzPts val="750"/>
              <a:buChar char="●"/>
            </a:pPr>
            <a:r>
              <a:rPr lang="en" sz="750"/>
              <a:t>Merchandise Sales Total - Identifies total merchandise sales for a specific location.</a:t>
            </a:r>
            <a:endParaRPr sz="750"/>
          </a:p>
          <a:p>
            <a:pPr indent="-276225" lvl="0" marL="914400" rtl="0" algn="l">
              <a:spcBef>
                <a:spcPts val="0"/>
              </a:spcBef>
              <a:spcAft>
                <a:spcPts val="0"/>
              </a:spcAft>
              <a:buSzPts val="750"/>
              <a:buChar char="●"/>
            </a:pPr>
            <a:r>
              <a:rPr lang="en" sz="750"/>
              <a:t>Service Sales Total - Identifies total service sales for a specific location.</a:t>
            </a:r>
            <a:endParaRPr sz="750"/>
          </a:p>
          <a:p>
            <a:pPr indent="0" lvl="0" marL="45720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2150"/>
            <a:ext cx="7038900" cy="94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BumbleBee Software Entity Attributes (Memo)</a:t>
            </a:r>
            <a:endParaRPr sz="1600"/>
          </a:p>
        </p:txBody>
      </p:sp>
      <p:sp>
        <p:nvSpPr>
          <p:cNvPr id="160" name="Google Shape;160;p17"/>
          <p:cNvSpPr txBox="1"/>
          <p:nvPr>
            <p:ph idx="1" type="body"/>
          </p:nvPr>
        </p:nvSpPr>
        <p:spPr>
          <a:xfrm>
            <a:off x="1052800" y="265200"/>
            <a:ext cx="7851900" cy="483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t>DATE: 1/30/2024</a:t>
            </a:r>
            <a:endParaRPr sz="750"/>
          </a:p>
          <a:p>
            <a:pPr indent="0" lvl="0" marL="0" rtl="0" algn="l">
              <a:lnSpc>
                <a:spcPct val="100000"/>
              </a:lnSpc>
              <a:spcBef>
                <a:spcPts val="1200"/>
              </a:spcBef>
              <a:spcAft>
                <a:spcPts val="0"/>
              </a:spcAft>
              <a:buNone/>
            </a:pPr>
            <a:r>
              <a:rPr lang="en" sz="750"/>
              <a:t>TO:  Project Stakeholders</a:t>
            </a:r>
            <a:endParaRPr sz="750"/>
          </a:p>
          <a:p>
            <a:pPr indent="0" lvl="0" marL="0" rtl="0" algn="l">
              <a:lnSpc>
                <a:spcPct val="100000"/>
              </a:lnSpc>
              <a:spcBef>
                <a:spcPts val="1200"/>
              </a:spcBef>
              <a:spcAft>
                <a:spcPts val="0"/>
              </a:spcAft>
              <a:buNone/>
            </a:pPr>
            <a:r>
              <a:rPr lang="en" sz="750"/>
              <a:t>FROM: Susan Park</a:t>
            </a:r>
            <a:endParaRPr sz="750"/>
          </a:p>
          <a:p>
            <a:pPr indent="0" lvl="0" marL="0" rtl="0" algn="l">
              <a:lnSpc>
                <a:spcPct val="100000"/>
              </a:lnSpc>
              <a:spcBef>
                <a:spcPts val="1200"/>
              </a:spcBef>
              <a:spcAft>
                <a:spcPts val="0"/>
              </a:spcAft>
              <a:buNone/>
            </a:pPr>
            <a:r>
              <a:rPr lang="en" sz="750"/>
              <a:t>SUBJECT: Bumblebee Software Entity Attributes</a:t>
            </a:r>
            <a:endParaRPr sz="750"/>
          </a:p>
          <a:p>
            <a:pPr indent="0" lvl="0" marL="0" rtl="0" algn="l">
              <a:lnSpc>
                <a:spcPct val="100000"/>
              </a:lnSpc>
              <a:spcBef>
                <a:spcPts val="1200"/>
              </a:spcBef>
              <a:spcAft>
                <a:spcPts val="0"/>
              </a:spcAft>
              <a:buNone/>
            </a:pPr>
            <a:r>
              <a:rPr lang="en" sz="750"/>
              <a:t>Greetings Stakeholders,</a:t>
            </a:r>
            <a:endParaRPr sz="750"/>
          </a:p>
          <a:p>
            <a:pPr indent="0" lvl="0" marL="0" rtl="0" algn="l">
              <a:spcBef>
                <a:spcPts val="1200"/>
              </a:spcBef>
              <a:spcAft>
                <a:spcPts val="0"/>
              </a:spcAft>
              <a:buNone/>
            </a:pPr>
            <a:r>
              <a:rPr lang="en" sz="750"/>
              <a:t>This memo is to list and standardized the current attributes that should utilized for </a:t>
            </a:r>
            <a:r>
              <a:rPr lang="en" sz="750"/>
              <a:t>entities</a:t>
            </a:r>
            <a:r>
              <a:rPr lang="en" sz="750"/>
              <a:t> that interact with the BumbleBee Software system directly or indirectly. Think of an entity as something that has some form of data associated with it and can affect the system. An example of this would be a Personal Trainer member. That member would be an entity because that individual has data related to them. Their age and sex for example. Listed below are two of the  various entities as well as their attributes that will interact with the Bumble Bee software.</a:t>
            </a:r>
            <a:endParaRPr sz="750"/>
          </a:p>
          <a:p>
            <a:pPr indent="-276225" lvl="0" marL="457200" rtl="0" algn="l">
              <a:spcBef>
                <a:spcPts val="1200"/>
              </a:spcBef>
              <a:spcAft>
                <a:spcPts val="0"/>
              </a:spcAft>
              <a:buSzPts val="750"/>
              <a:buAutoNum type="arabicPeriod"/>
            </a:pPr>
            <a:r>
              <a:rPr b="1" lang="en" sz="750" u="sng"/>
              <a:t>Personal Trainer Member</a:t>
            </a:r>
            <a:endParaRPr b="1" sz="750" u="sng"/>
          </a:p>
          <a:p>
            <a:pPr indent="-276225" lvl="0" marL="914400" rtl="0" algn="l">
              <a:spcBef>
                <a:spcPts val="0"/>
              </a:spcBef>
              <a:spcAft>
                <a:spcPts val="0"/>
              </a:spcAft>
              <a:buSzPts val="750"/>
              <a:buChar char="●"/>
            </a:pPr>
            <a:r>
              <a:rPr lang="en" sz="750"/>
              <a:t>Member ID Number - To identify who the member is. This number is unique. Even if a member is inactive and is reinstated, they will their original member id number.</a:t>
            </a:r>
            <a:endParaRPr sz="750"/>
          </a:p>
          <a:p>
            <a:pPr indent="-276225" lvl="0" marL="914400" rtl="0" algn="l">
              <a:spcBef>
                <a:spcPts val="0"/>
              </a:spcBef>
              <a:spcAft>
                <a:spcPts val="0"/>
              </a:spcAft>
              <a:buSzPts val="750"/>
              <a:buChar char="●"/>
            </a:pPr>
            <a:r>
              <a:rPr lang="en" sz="750"/>
              <a:t>First Name - To identify the first name of the member.</a:t>
            </a:r>
            <a:endParaRPr sz="750"/>
          </a:p>
          <a:p>
            <a:pPr indent="-276225" lvl="0" marL="914400" rtl="0" algn="l">
              <a:spcBef>
                <a:spcPts val="0"/>
              </a:spcBef>
              <a:spcAft>
                <a:spcPts val="0"/>
              </a:spcAft>
              <a:buSzPts val="750"/>
              <a:buChar char="●"/>
            </a:pPr>
            <a:r>
              <a:rPr lang="en" sz="750"/>
              <a:t>Middle Name - To identity the middle  name of the member. This also helps distinguish between members who may have the first and last name.</a:t>
            </a:r>
            <a:endParaRPr sz="750"/>
          </a:p>
          <a:p>
            <a:pPr indent="-276225" lvl="0" marL="914400" rtl="0" algn="l">
              <a:spcBef>
                <a:spcPts val="0"/>
              </a:spcBef>
              <a:spcAft>
                <a:spcPts val="0"/>
              </a:spcAft>
              <a:buSzPts val="750"/>
              <a:buChar char="●"/>
            </a:pPr>
            <a:r>
              <a:rPr lang="en" sz="750"/>
              <a:t>Last Name - To identify the last name of the member.</a:t>
            </a:r>
            <a:endParaRPr sz="750"/>
          </a:p>
          <a:p>
            <a:pPr indent="-276225" lvl="0" marL="914400" rtl="0" algn="l">
              <a:spcBef>
                <a:spcPts val="0"/>
              </a:spcBef>
              <a:spcAft>
                <a:spcPts val="0"/>
              </a:spcAft>
              <a:buSzPts val="750"/>
              <a:buChar char="●"/>
            </a:pPr>
            <a:r>
              <a:rPr lang="en" sz="750"/>
              <a:t>Age - To identify the age of the member. This plays a factor in service promotions.</a:t>
            </a:r>
            <a:endParaRPr sz="750"/>
          </a:p>
          <a:p>
            <a:pPr indent="-276225" lvl="0" marL="914400" rtl="0" algn="l">
              <a:spcBef>
                <a:spcPts val="0"/>
              </a:spcBef>
              <a:spcAft>
                <a:spcPts val="0"/>
              </a:spcAft>
              <a:buSzPts val="750"/>
              <a:buChar char="●"/>
            </a:pPr>
            <a:r>
              <a:rPr lang="en" sz="750"/>
              <a:t>Address - To identify the address of the member, for distinguishing purposes.</a:t>
            </a:r>
            <a:endParaRPr sz="750"/>
          </a:p>
          <a:p>
            <a:pPr indent="-276225" lvl="0" marL="914400" rtl="0" algn="l">
              <a:spcBef>
                <a:spcPts val="0"/>
              </a:spcBef>
              <a:spcAft>
                <a:spcPts val="0"/>
              </a:spcAft>
              <a:buSzPts val="750"/>
              <a:buChar char="●"/>
            </a:pPr>
            <a:r>
              <a:rPr lang="en" sz="750"/>
              <a:t>State - To identify the address of the member, for distinguishing purposes.</a:t>
            </a:r>
            <a:endParaRPr sz="750"/>
          </a:p>
          <a:p>
            <a:pPr indent="-276225" lvl="0" marL="914400" rtl="0" algn="l">
              <a:spcBef>
                <a:spcPts val="0"/>
              </a:spcBef>
              <a:spcAft>
                <a:spcPts val="0"/>
              </a:spcAft>
              <a:buSzPts val="750"/>
              <a:buChar char="●"/>
            </a:pPr>
            <a:r>
              <a:rPr lang="en" sz="750"/>
              <a:t>Zip Code - To identify the address of the member, for distinguishing purposes.</a:t>
            </a:r>
            <a:endParaRPr sz="750"/>
          </a:p>
          <a:p>
            <a:pPr indent="-276225" lvl="0" marL="914400" rtl="0" algn="l">
              <a:spcBef>
                <a:spcPts val="0"/>
              </a:spcBef>
              <a:spcAft>
                <a:spcPts val="0"/>
              </a:spcAft>
              <a:buSzPts val="750"/>
              <a:buChar char="●"/>
            </a:pPr>
            <a:r>
              <a:rPr lang="en" sz="750"/>
              <a:t>City - To identify the address of the member, for distinguishing purposes.</a:t>
            </a:r>
            <a:endParaRPr sz="750"/>
          </a:p>
          <a:p>
            <a:pPr indent="-276225" lvl="0" marL="914400" rtl="0" algn="l">
              <a:spcBef>
                <a:spcPts val="0"/>
              </a:spcBef>
              <a:spcAft>
                <a:spcPts val="0"/>
              </a:spcAft>
              <a:buSzPts val="750"/>
              <a:buChar char="●"/>
            </a:pPr>
            <a:r>
              <a:rPr lang="en" sz="750"/>
              <a:t>Email - For promotional purposes as well as account authentication, sign in, and communication.</a:t>
            </a:r>
            <a:endParaRPr sz="750"/>
          </a:p>
          <a:p>
            <a:pPr indent="-276225" lvl="0" marL="914400" rtl="0" algn="l">
              <a:spcBef>
                <a:spcPts val="0"/>
              </a:spcBef>
              <a:spcAft>
                <a:spcPts val="0"/>
              </a:spcAft>
              <a:buSzPts val="750"/>
              <a:buChar char="●"/>
            </a:pPr>
            <a:r>
              <a:rPr lang="en" sz="750"/>
              <a:t>Membership Type - Determines the level of membership the member has when utilizing the facility.</a:t>
            </a:r>
            <a:r>
              <a:rPr b="1" lang="en" sz="750" u="sng"/>
              <a:t>								</a:t>
            </a:r>
            <a:endParaRPr b="1" sz="750" u="sng"/>
          </a:p>
          <a:p>
            <a:pPr indent="-276225" lvl="0" marL="457200" rtl="0" algn="l">
              <a:spcBef>
                <a:spcPts val="0"/>
              </a:spcBef>
              <a:spcAft>
                <a:spcPts val="0"/>
              </a:spcAft>
              <a:buSzPts val="750"/>
              <a:buAutoNum type="arabicPeriod"/>
            </a:pPr>
            <a:r>
              <a:rPr b="1" lang="en" sz="750" u="sng"/>
              <a:t>Personal Trainer Local Facility Manager</a:t>
            </a:r>
            <a:endParaRPr b="1" sz="750" u="sng"/>
          </a:p>
          <a:p>
            <a:pPr indent="-276225" lvl="0" marL="914400" rtl="0" algn="l">
              <a:spcBef>
                <a:spcPts val="0"/>
              </a:spcBef>
              <a:spcAft>
                <a:spcPts val="0"/>
              </a:spcAft>
              <a:buSzPts val="750"/>
              <a:buChar char="●"/>
            </a:pPr>
            <a:r>
              <a:rPr lang="en" sz="750"/>
              <a:t>Personal Trainer Work ID Number - To identify who the Personal Trainer team member is. This number is unique throughout the organization.</a:t>
            </a:r>
            <a:endParaRPr sz="750"/>
          </a:p>
          <a:p>
            <a:pPr indent="-276225" lvl="0" marL="914400" rtl="0" algn="l">
              <a:spcBef>
                <a:spcPts val="0"/>
              </a:spcBef>
              <a:spcAft>
                <a:spcPts val="0"/>
              </a:spcAft>
              <a:buSzPts val="750"/>
              <a:buChar char="●"/>
            </a:pPr>
            <a:r>
              <a:rPr lang="en" sz="750"/>
              <a:t>Personal Trainer Facility ID Number - To determine what facility the manager manages. Each manager may only manage one facility. One to one relationship.</a:t>
            </a:r>
            <a:endParaRPr sz="750"/>
          </a:p>
          <a:p>
            <a:pPr indent="-276225" lvl="0" marL="914400" rtl="0" algn="l">
              <a:spcBef>
                <a:spcPts val="0"/>
              </a:spcBef>
              <a:spcAft>
                <a:spcPts val="0"/>
              </a:spcAft>
              <a:buSzPts val="750"/>
              <a:buChar char="●"/>
            </a:pPr>
            <a:r>
              <a:rPr lang="en" sz="750"/>
              <a:t>AD Username - For active directory sign on purposes.</a:t>
            </a:r>
            <a:endParaRPr sz="750"/>
          </a:p>
          <a:p>
            <a:pPr indent="-276225" lvl="0" marL="914400" rtl="0" algn="l">
              <a:spcBef>
                <a:spcPts val="0"/>
              </a:spcBef>
              <a:spcAft>
                <a:spcPts val="0"/>
              </a:spcAft>
              <a:buSzPts val="750"/>
              <a:buChar char="●"/>
            </a:pPr>
            <a:r>
              <a:rPr lang="en" sz="750"/>
              <a:t>Work Email - For company communication purposes. </a:t>
            </a:r>
            <a:endParaRPr sz="750"/>
          </a:p>
          <a:p>
            <a:pPr indent="-276225" lvl="0" marL="914400" rtl="0" algn="l">
              <a:spcBef>
                <a:spcPts val="0"/>
              </a:spcBef>
              <a:spcAft>
                <a:spcPts val="0"/>
              </a:spcAft>
              <a:buSzPts val="750"/>
              <a:buChar char="●"/>
            </a:pPr>
            <a:r>
              <a:rPr lang="en" sz="750"/>
              <a:t>First Name - To identify the first name of the employee.</a:t>
            </a:r>
            <a:endParaRPr sz="750"/>
          </a:p>
          <a:p>
            <a:pPr indent="-276225" lvl="0" marL="914400" rtl="0" algn="l">
              <a:spcBef>
                <a:spcPts val="0"/>
              </a:spcBef>
              <a:spcAft>
                <a:spcPts val="0"/>
              </a:spcAft>
              <a:buSzPts val="750"/>
              <a:buChar char="●"/>
            </a:pPr>
            <a:r>
              <a:rPr lang="en" sz="750"/>
              <a:t>Middle Name - To identity the middle name of the employee. This also helps distinguish between employees who may have the first and last name.</a:t>
            </a:r>
            <a:endParaRPr sz="750"/>
          </a:p>
          <a:p>
            <a:pPr indent="-276225" lvl="0" marL="914400" rtl="0" algn="l">
              <a:spcBef>
                <a:spcPts val="0"/>
              </a:spcBef>
              <a:spcAft>
                <a:spcPts val="0"/>
              </a:spcAft>
              <a:buSzPts val="750"/>
              <a:buChar char="●"/>
            </a:pPr>
            <a:r>
              <a:rPr lang="en" sz="750"/>
              <a:t>Last Name - To identify the last name of the employee.</a:t>
            </a:r>
            <a:endParaRPr sz="750"/>
          </a:p>
          <a:p>
            <a:pPr indent="-276225" lvl="0" marL="914400" rtl="0" algn="l">
              <a:spcBef>
                <a:spcPts val="0"/>
              </a:spcBef>
              <a:spcAft>
                <a:spcPts val="0"/>
              </a:spcAft>
              <a:buSzPts val="750"/>
              <a:buChar char="●"/>
            </a:pPr>
            <a:r>
              <a:rPr lang="en" sz="750"/>
              <a:t>Tenure - Identifies the seniority of the employee. Based on hire date.</a:t>
            </a:r>
            <a:endParaRPr sz="750"/>
          </a:p>
          <a:p>
            <a:pPr indent="0" lvl="0" marL="0" rtl="0" algn="l">
              <a:spcBef>
                <a:spcPts val="1200"/>
              </a:spcBef>
              <a:spcAft>
                <a:spcPts val="0"/>
              </a:spcAft>
              <a:buNone/>
            </a:pPr>
            <a:r>
              <a:t/>
            </a:r>
            <a:endParaRPr sz="750"/>
          </a:p>
          <a:p>
            <a:pPr indent="0" lvl="0" marL="0" rtl="0" algn="l">
              <a:spcBef>
                <a:spcPts val="1200"/>
              </a:spcBef>
              <a:spcAft>
                <a:spcPts val="0"/>
              </a:spcAft>
              <a:buNone/>
            </a:pPr>
            <a:r>
              <a:t/>
            </a:r>
            <a:endParaRPr sz="750"/>
          </a:p>
          <a:p>
            <a:pPr indent="0" lvl="0" marL="457200" rtl="0" algn="l">
              <a:spcBef>
                <a:spcPts val="1200"/>
              </a:spcBef>
              <a:spcAft>
                <a:spcPts val="0"/>
              </a:spcAft>
              <a:buNone/>
            </a:pPr>
            <a:r>
              <a:t/>
            </a:r>
            <a:endParaRPr sz="750"/>
          </a:p>
          <a:p>
            <a:pPr indent="0" lvl="0" marL="45720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